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f"/>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4" r:id="rId3"/>
  </p:sldMasterIdLst>
  <p:notesMasterIdLst>
    <p:notesMasterId r:id="rId67"/>
  </p:notesMasterIdLst>
  <p:sldIdLst>
    <p:sldId id="261" r:id="rId4"/>
    <p:sldId id="341" r:id="rId5"/>
    <p:sldId id="829" r:id="rId6"/>
    <p:sldId id="342" r:id="rId7"/>
    <p:sldId id="344" r:id="rId8"/>
    <p:sldId id="256" r:id="rId9"/>
    <p:sldId id="264" r:id="rId10"/>
    <p:sldId id="345" r:id="rId11"/>
    <p:sldId id="354" r:id="rId12"/>
    <p:sldId id="281" r:id="rId13"/>
    <p:sldId id="826" r:id="rId14"/>
    <p:sldId id="827" r:id="rId15"/>
    <p:sldId id="828" r:id="rId16"/>
    <p:sldId id="825" r:id="rId17"/>
    <p:sldId id="347" r:id="rId18"/>
    <p:sldId id="294" r:id="rId19"/>
    <p:sldId id="348" r:id="rId20"/>
    <p:sldId id="271" r:id="rId21"/>
    <p:sldId id="350" r:id="rId22"/>
    <p:sldId id="824" r:id="rId23"/>
    <p:sldId id="351" r:id="rId24"/>
    <p:sldId id="353" r:id="rId25"/>
    <p:sldId id="352" r:id="rId26"/>
    <p:sldId id="355" r:id="rId27"/>
    <p:sldId id="356" r:id="rId28"/>
    <p:sldId id="364" r:id="rId29"/>
    <p:sldId id="349" r:id="rId30"/>
    <p:sldId id="357" r:id="rId31"/>
    <p:sldId id="359" r:id="rId32"/>
    <p:sldId id="358" r:id="rId33"/>
    <p:sldId id="360" r:id="rId34"/>
    <p:sldId id="370" r:id="rId35"/>
    <p:sldId id="371" r:id="rId36"/>
    <p:sldId id="330" r:id="rId37"/>
    <p:sldId id="331" r:id="rId38"/>
    <p:sldId id="334" r:id="rId39"/>
    <p:sldId id="368" r:id="rId40"/>
    <p:sldId id="369" r:id="rId41"/>
    <p:sldId id="372" r:id="rId42"/>
    <p:sldId id="373" r:id="rId43"/>
    <p:sldId id="326" r:id="rId44"/>
    <p:sldId id="382" r:id="rId45"/>
    <p:sldId id="383" r:id="rId46"/>
    <p:sldId id="384" r:id="rId47"/>
    <p:sldId id="270" r:id="rId48"/>
    <p:sldId id="385" r:id="rId49"/>
    <p:sldId id="386" r:id="rId50"/>
    <p:sldId id="387" r:id="rId51"/>
    <p:sldId id="388" r:id="rId52"/>
    <p:sldId id="374" r:id="rId53"/>
    <p:sldId id="375" r:id="rId54"/>
    <p:sldId id="823" r:id="rId55"/>
    <p:sldId id="376" r:id="rId56"/>
    <p:sldId id="377" r:id="rId57"/>
    <p:sldId id="346" r:id="rId58"/>
    <p:sldId id="389" r:id="rId59"/>
    <p:sldId id="819" r:id="rId60"/>
    <p:sldId id="820" r:id="rId61"/>
    <p:sldId id="821" r:id="rId62"/>
    <p:sldId id="822" r:id="rId63"/>
    <p:sldId id="484" r:id="rId64"/>
    <p:sldId id="378" r:id="rId65"/>
    <p:sldId id="380" r:id="rId66"/>
  </p:sldIdLst>
  <p:sldSz cx="12192000" cy="6858000"/>
  <p:notesSz cx="6858000" cy="9144000"/>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32" autoAdjust="0"/>
    <p:restoredTop sz="35213" autoAdjust="0"/>
  </p:normalViewPr>
  <p:slideViewPr>
    <p:cSldViewPr snapToGrid="0">
      <p:cViewPr varScale="1">
        <p:scale>
          <a:sx n="30" d="100"/>
          <a:sy n="30" d="100"/>
        </p:scale>
        <p:origin x="2342"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tente\Google%20Drive\Articoli\Medicina\Progetti%20in%20corso\Metabolomica\Metabolomica%20MAMA-Validazione\MAMA%202.0\Dataset\MAMA%20Test%202.0.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262763955286207E-2"/>
          <c:y val="2.6910412981413709E-2"/>
          <c:w val="0.82082852797958594"/>
          <c:h val="0.97308958701858628"/>
        </c:manualLayout>
      </c:layout>
      <c:pieChart>
        <c:varyColors val="1"/>
        <c:ser>
          <c:idx val="0"/>
          <c:order val="0"/>
          <c:explosion val="2"/>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DAB9-4C24-856E-9373FBF77514}"/>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extLst>
              <c:ext xmlns:c16="http://schemas.microsoft.com/office/drawing/2014/chart" uri="{C3380CC4-5D6E-409C-BE32-E72D297353CC}">
                <c16:uniqueId val="{00000003-DAB9-4C24-856E-9373FBF77514}"/>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5-DAB9-4C24-856E-9373FBF77514}"/>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extLst>
              <c:ext xmlns:c16="http://schemas.microsoft.com/office/drawing/2014/chart" uri="{C3380CC4-5D6E-409C-BE32-E72D297353CC}">
                <c16:uniqueId val="{00000007-DAB9-4C24-856E-9373FBF77514}"/>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extLst>
              <c:ext xmlns:c16="http://schemas.microsoft.com/office/drawing/2014/chart" uri="{C3380CC4-5D6E-409C-BE32-E72D297353CC}">
                <c16:uniqueId val="{00000009-DAB9-4C24-856E-9373FBF77514}"/>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extLst>
              <c:ext xmlns:c16="http://schemas.microsoft.com/office/drawing/2014/chart" uri="{C3380CC4-5D6E-409C-BE32-E72D297353CC}">
                <c16:uniqueId val="{0000000B-DAB9-4C24-856E-9373FBF77514}"/>
              </c:ext>
            </c:extLst>
          </c:dPt>
          <c:dPt>
            <c:idx val="6"/>
            <c:bubble3D val="0"/>
            <c:spPr>
              <a:gradFill rotWithShape="1">
                <a:gsLst>
                  <a:gs pos="0">
                    <a:schemeClr val="accent1">
                      <a:lumMod val="60000"/>
                      <a:lumMod val="110000"/>
                      <a:satMod val="105000"/>
                      <a:tint val="67000"/>
                    </a:schemeClr>
                  </a:gs>
                  <a:gs pos="50000">
                    <a:schemeClr val="accent1">
                      <a:lumMod val="60000"/>
                      <a:lumMod val="105000"/>
                      <a:satMod val="103000"/>
                      <a:tint val="73000"/>
                    </a:schemeClr>
                  </a:gs>
                  <a:gs pos="100000">
                    <a:schemeClr val="accent1">
                      <a:lumMod val="60000"/>
                      <a:lumMod val="105000"/>
                      <a:satMod val="109000"/>
                      <a:tint val="81000"/>
                    </a:schemeClr>
                  </a:gs>
                </a:gsLst>
                <a:lin ang="5400000" scaled="0"/>
              </a:gradFill>
              <a:ln w="9525" cap="flat" cmpd="sng" algn="ctr">
                <a:solidFill>
                  <a:schemeClr val="accent1">
                    <a:lumMod val="60000"/>
                    <a:shade val="95000"/>
                  </a:schemeClr>
                </a:solidFill>
                <a:round/>
              </a:ln>
              <a:effectLst/>
            </c:spPr>
            <c:extLst>
              <c:ext xmlns:c16="http://schemas.microsoft.com/office/drawing/2014/chart" uri="{C3380CC4-5D6E-409C-BE32-E72D297353CC}">
                <c16:uniqueId val="{0000000D-DAB9-4C24-856E-9373FBF77514}"/>
              </c:ext>
            </c:extLst>
          </c:dPt>
          <c:dPt>
            <c:idx val="7"/>
            <c:bubble3D val="0"/>
            <c:spPr>
              <a:gradFill rotWithShape="1">
                <a:gsLst>
                  <a:gs pos="0">
                    <a:schemeClr val="accent2">
                      <a:lumMod val="60000"/>
                      <a:lumMod val="110000"/>
                      <a:satMod val="105000"/>
                      <a:tint val="67000"/>
                    </a:schemeClr>
                  </a:gs>
                  <a:gs pos="50000">
                    <a:schemeClr val="accent2">
                      <a:lumMod val="60000"/>
                      <a:lumMod val="105000"/>
                      <a:satMod val="103000"/>
                      <a:tint val="73000"/>
                    </a:schemeClr>
                  </a:gs>
                  <a:gs pos="100000">
                    <a:schemeClr val="accent2">
                      <a:lumMod val="60000"/>
                      <a:lumMod val="105000"/>
                      <a:satMod val="109000"/>
                      <a:tint val="81000"/>
                    </a:schemeClr>
                  </a:gs>
                </a:gsLst>
                <a:lin ang="5400000" scaled="0"/>
              </a:gradFill>
              <a:ln w="9525" cap="flat" cmpd="sng" algn="ctr">
                <a:solidFill>
                  <a:schemeClr val="accent2">
                    <a:lumMod val="60000"/>
                    <a:shade val="95000"/>
                  </a:schemeClr>
                </a:solidFill>
                <a:round/>
              </a:ln>
              <a:effectLst/>
            </c:spPr>
            <c:extLst>
              <c:ext xmlns:c16="http://schemas.microsoft.com/office/drawing/2014/chart" uri="{C3380CC4-5D6E-409C-BE32-E72D297353CC}">
                <c16:uniqueId val="{0000000F-DAB9-4C24-856E-9373FBF77514}"/>
              </c:ext>
            </c:extLst>
          </c:dPt>
          <c:dLbls>
            <c:dLbl>
              <c:idx val="0"/>
              <c:layout>
                <c:manualLayout>
                  <c:x val="-0.15382257591935683"/>
                  <c:y val="0.10752633766143038"/>
                </c:manualLayout>
              </c:layout>
              <c:tx>
                <c:rich>
                  <a:bodyPr/>
                  <a:lstStyle/>
                  <a:p>
                    <a:r>
                      <a:rPr lang="en-US" dirty="0"/>
                      <a:t>Chromosomal </a:t>
                    </a:r>
                  </a:p>
                  <a:p>
                    <a:fld id="{48E6C4DA-3E40-47A3-828A-974C01672228}" type="PERCENTAGE">
                      <a:rPr lang="en-US" baseline="0" smtClean="0"/>
                      <a:pPr/>
                      <a:t>[PERCENTUALE]</a:t>
                    </a:fld>
                    <a:endParaRPr lang="it-IT"/>
                  </a:p>
                </c:rich>
              </c:tx>
              <c:dLblPos val="bestFit"/>
              <c:showLegendKey val="0"/>
              <c:showVal val="0"/>
              <c:showCatName val="1"/>
              <c:showSerName val="0"/>
              <c:showPercent val="1"/>
              <c:showBubbleSize val="0"/>
              <c:extLst>
                <c:ext xmlns:c15="http://schemas.microsoft.com/office/drawing/2012/chart" uri="{CE6537A1-D6FC-4f65-9D91-7224C49458BB}">
                  <c15:layout>
                    <c:manualLayout>
                      <c:w val="0.27052875967532353"/>
                      <c:h val="0.10509740144662581"/>
                    </c:manualLayout>
                  </c15:layout>
                  <c15:dlblFieldTable/>
                  <c15:showDataLabelsRange val="0"/>
                </c:ext>
                <c:ext xmlns:c16="http://schemas.microsoft.com/office/drawing/2014/chart" uri="{C3380CC4-5D6E-409C-BE32-E72D297353CC}">
                  <c16:uniqueId val="{00000001-DAB9-4C24-856E-9373FBF77514}"/>
                </c:ext>
              </c:extLst>
            </c:dLbl>
            <c:dLbl>
              <c:idx val="1"/>
              <c:layout>
                <c:manualLayout>
                  <c:x val="-0.13694376676008641"/>
                  <c:y val="-0.12382669050827114"/>
                </c:manualLayout>
              </c:layout>
              <c:tx>
                <c:rich>
                  <a:bodyPr/>
                  <a:lstStyle/>
                  <a:p>
                    <a:r>
                      <a:rPr lang="en-US"/>
                      <a:t>Central Nervous System</a:t>
                    </a:r>
                    <a:r>
                      <a:rPr lang="en-US" baseline="0" dirty="0"/>
                      <a:t>
</a:t>
                    </a:r>
                    <a:fld id="{C6BCDDD0-44D3-42C8-B1A2-B9917B12604E}" type="PERCENTAGE">
                      <a:rPr lang="en-US" baseline="0"/>
                      <a:pPr/>
                      <a:t>[PERCENTUALE]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41008357145829427"/>
                      <c:h val="0.20040919754440378"/>
                    </c:manualLayout>
                  </c15:layout>
                  <c15:dlblFieldTable/>
                  <c15:showDataLabelsRange val="0"/>
                </c:ext>
                <c:ext xmlns:c16="http://schemas.microsoft.com/office/drawing/2014/chart" uri="{C3380CC4-5D6E-409C-BE32-E72D297353CC}">
                  <c16:uniqueId val="{00000003-DAB9-4C24-856E-9373FBF77514}"/>
                </c:ext>
              </c:extLst>
            </c:dLbl>
            <c:dLbl>
              <c:idx val="2"/>
              <c:tx>
                <c:rich>
                  <a:bodyPr/>
                  <a:lstStyle/>
                  <a:p>
                    <a:r>
                      <a:rPr lang="en-US"/>
                      <a:t>Urogenital</a:t>
                    </a:r>
                    <a:r>
                      <a:rPr lang="en-US" baseline="0" dirty="0"/>
                      <a:t>
</a:t>
                    </a:r>
                    <a:fld id="{B90E27DC-1BB1-4524-89E0-418506ED1C99}" type="PERCENTAGE">
                      <a:rPr lang="en-US" baseline="0"/>
                      <a:pPr/>
                      <a:t>[PERCENTUALE]</a:t>
                    </a:fld>
                    <a:endParaRPr lang="en-US" baseline="0" dirty="0"/>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AB9-4C24-856E-9373FBF77514}"/>
                </c:ext>
              </c:extLst>
            </c:dLbl>
            <c:dLbl>
              <c:idx val="3"/>
              <c:layout>
                <c:manualLayout>
                  <c:x val="0.18156683292872466"/>
                  <c:y val="2.7848651358658102E-2"/>
                </c:manualLayout>
              </c:layout>
              <c:tx>
                <c:rich>
                  <a:bodyPr/>
                  <a:lstStyle/>
                  <a:p>
                    <a:r>
                      <a:rPr lang="en-US"/>
                      <a:t>Cardiac</a:t>
                    </a:r>
                    <a:r>
                      <a:rPr lang="en-US" baseline="0" dirty="0"/>
                      <a:t>
</a:t>
                    </a:r>
                    <a:fld id="{DA67617E-DB15-4FAE-965B-4AB02D60BC44}" type="PERCENTAGE">
                      <a:rPr lang="en-US" baseline="0"/>
                      <a:pPr/>
                      <a:t>[PERCENTUALE]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AB9-4C24-856E-9373FBF77514}"/>
                </c:ext>
              </c:extLst>
            </c:dLbl>
            <c:dLbl>
              <c:idx val="4"/>
              <c:layout>
                <c:manualLayout>
                  <c:x val="0.13245910978658196"/>
                  <c:y val="0.13382624360660939"/>
                </c:manualLayout>
              </c:layout>
              <c:tx>
                <c:rich>
                  <a:bodyPr/>
                  <a:lstStyle/>
                  <a:p>
                    <a:r>
                      <a:rPr lang="en-US" baseline="0"/>
                      <a:t>Multiple</a:t>
                    </a:r>
                    <a:r>
                      <a:rPr lang="en-US" baseline="0" dirty="0"/>
                      <a:t>
</a:t>
                    </a:r>
                    <a:fld id="{0EE9FB6A-7366-4A9D-A89A-C27D8FFB6D42}" type="PERCENTAGE">
                      <a:rPr lang="en-US" baseline="0"/>
                      <a:pPr/>
                      <a:t>[PERCENTUALE]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DAB9-4C24-856E-9373FBF77514}"/>
                </c:ext>
              </c:extLst>
            </c:dLbl>
            <c:dLbl>
              <c:idx val="5"/>
              <c:layout>
                <c:manualLayout>
                  <c:x val="0.10321853715414324"/>
                  <c:y val="0.10474707163833635"/>
                </c:manualLayout>
              </c:layout>
              <c:tx>
                <c:rich>
                  <a:bodyPr/>
                  <a:lstStyle/>
                  <a:p>
                    <a:r>
                      <a:rPr lang="en-US" baseline="0" dirty="0"/>
                      <a:t>Bone Muscle
</a:t>
                    </a:r>
                    <a:fld id="{992EC569-1C74-4D1E-8F22-0BB6FCCDF2E2}" type="PERCENTAGE">
                      <a:rPr lang="en-US" baseline="0"/>
                      <a:pPr/>
                      <a:t>[PERCENTUALE]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DAB9-4C24-856E-9373FBF77514}"/>
                </c:ext>
              </c:extLst>
            </c:dLbl>
            <c:dLbl>
              <c:idx val="6"/>
              <c:layout>
                <c:manualLayout>
                  <c:x val="2.3609870020449931E-2"/>
                  <c:y val="5.0058122900011677E-4"/>
                </c:manualLayout>
              </c:layout>
              <c:tx>
                <c:rich>
                  <a:bodyPr/>
                  <a:lstStyle/>
                  <a:p>
                    <a:r>
                      <a:rPr lang="en-US" baseline="0" dirty="0"/>
                      <a:t>Gastric</a:t>
                    </a:r>
                  </a:p>
                  <a:p>
                    <a:fld id="{232E0964-5FCA-4DC8-BFBC-5291D9B93DC3}" type="PERCENTAGE">
                      <a:rPr lang="en-US" baseline="0" smtClean="0"/>
                      <a:pPr/>
                      <a:t>[PERCENTUALE]</a:t>
                    </a:fld>
                    <a:endParaRPr lang="it-IT"/>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DAB9-4C24-856E-9373FBF77514}"/>
                </c:ext>
              </c:extLst>
            </c:dLbl>
            <c:dLbl>
              <c:idx val="7"/>
              <c:layout>
                <c:manualLayout>
                  <c:x val="2.3666603891192753E-2"/>
                  <c:y val="0.10222657195091067"/>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65000"/>
                          <a:lumOff val="35000"/>
                        </a:schemeClr>
                      </a:solidFill>
                      <a:latin typeface="+mn-lt"/>
                      <a:ea typeface="+mn-ea"/>
                      <a:cs typeface="+mn-cs"/>
                    </a:defRPr>
                  </a:pPr>
                  <a:endParaRPr lang="it-IT"/>
                </a:p>
              </c:txPr>
              <c:dLblPos val="bestFit"/>
              <c:showLegendKey val="0"/>
              <c:showVal val="0"/>
              <c:showCatName val="1"/>
              <c:showSerName val="0"/>
              <c:showPercent val="1"/>
              <c:showBubbleSize val="0"/>
              <c:extLst>
                <c:ext xmlns:c15="http://schemas.microsoft.com/office/drawing/2012/chart" uri="{CE6537A1-D6FC-4f65-9D91-7224C49458BB}">
                  <c15:layout>
                    <c:manualLayout>
                      <c:w val="0.10379166722077818"/>
                      <c:h val="0.10835926989624174"/>
                    </c:manualLayout>
                  </c15:layout>
                </c:ext>
                <c:ext xmlns:c16="http://schemas.microsoft.com/office/drawing/2014/chart" uri="{C3380CC4-5D6E-409C-BE32-E72D297353CC}">
                  <c16:uniqueId val="{0000000F-DAB9-4C24-856E-9373FBF7751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it-IT"/>
              </a:p>
            </c:txPr>
            <c:dLblPos val="inEnd"/>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Foglio1!$A$1:$A$8</c:f>
              <c:strCache>
                <c:ptCount val="8"/>
                <c:pt idx="0">
                  <c:v>CA</c:v>
                </c:pt>
                <c:pt idx="1">
                  <c:v>CNSA</c:v>
                </c:pt>
                <c:pt idx="2">
                  <c:v>UA</c:v>
                </c:pt>
                <c:pt idx="3">
                  <c:v>HA</c:v>
                </c:pt>
                <c:pt idx="4">
                  <c:v>P</c:v>
                </c:pt>
                <c:pt idx="5">
                  <c:v>BMA</c:v>
                </c:pt>
                <c:pt idx="6">
                  <c:v>GA</c:v>
                </c:pt>
                <c:pt idx="7">
                  <c:v>Other</c:v>
                </c:pt>
              </c:strCache>
            </c:strRef>
          </c:cat>
          <c:val>
            <c:numRef>
              <c:f>Foglio1!$B$1:$B$8</c:f>
              <c:numCache>
                <c:formatCode>0.0%</c:formatCode>
                <c:ptCount val="8"/>
                <c:pt idx="0">
                  <c:v>0.32242990654205606</c:v>
                </c:pt>
                <c:pt idx="1">
                  <c:v>0.19158878504672897</c:v>
                </c:pt>
                <c:pt idx="2">
                  <c:v>0.19158878504672897</c:v>
                </c:pt>
                <c:pt idx="3">
                  <c:v>0.14485981308411214</c:v>
                </c:pt>
                <c:pt idx="4">
                  <c:v>5.1401869158878503E-2</c:v>
                </c:pt>
                <c:pt idx="5">
                  <c:v>4.6728971962616821E-2</c:v>
                </c:pt>
                <c:pt idx="6">
                  <c:v>3.7383177570093455E-2</c:v>
                </c:pt>
                <c:pt idx="7">
                  <c:v>1.4018691588785047E-2</c:v>
                </c:pt>
              </c:numCache>
            </c:numRef>
          </c:val>
          <c:extLst>
            <c:ext xmlns:c16="http://schemas.microsoft.com/office/drawing/2014/chart" uri="{C3380CC4-5D6E-409C-BE32-E72D297353CC}">
              <c16:uniqueId val="{00000010-DAB9-4C24-856E-9373FBF77514}"/>
            </c:ext>
          </c:extLst>
        </c:ser>
        <c:dLbls>
          <c:dLblPos val="in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0D7C26-3FCC-4B0C-BCF7-4A37B7997FE8}" type="doc">
      <dgm:prSet loTypeId="urn:microsoft.com/office/officeart/2008/layout/RadialCluster" loCatId="relationship" qsTypeId="urn:microsoft.com/office/officeart/2005/8/quickstyle/simple3" qsCatId="simple" csTypeId="urn:microsoft.com/office/officeart/2005/8/colors/colorful4" csCatId="colorful" phldr="1"/>
      <dgm:spPr/>
      <dgm:t>
        <a:bodyPr/>
        <a:lstStyle/>
        <a:p>
          <a:endParaRPr lang="it-IT"/>
        </a:p>
      </dgm:t>
    </dgm:pt>
    <dgm:pt modelId="{F341E47D-F3AD-4D82-A14E-419EE697A103}">
      <dgm:prSet phldrT="[Testo]"/>
      <dgm:spPr/>
      <dgm:t>
        <a:bodyPr/>
        <a:lstStyle/>
        <a:p>
          <a:r>
            <a:rPr lang="en-US" noProof="0" dirty="0"/>
            <a:t>654 Pregnant woman</a:t>
          </a:r>
        </a:p>
      </dgm:t>
    </dgm:pt>
    <dgm:pt modelId="{9BCD300B-93F3-4425-BB01-1DB8613E66F0}" type="parTrans" cxnId="{1C5D32C4-73D0-40A7-B78A-91C1A8FC6F40}">
      <dgm:prSet/>
      <dgm:spPr/>
      <dgm:t>
        <a:bodyPr/>
        <a:lstStyle/>
        <a:p>
          <a:endParaRPr lang="it-IT"/>
        </a:p>
      </dgm:t>
    </dgm:pt>
    <dgm:pt modelId="{A2552C4C-462D-4D96-8DFA-AC4B77F0D9A4}" type="sibTrans" cxnId="{1C5D32C4-73D0-40A7-B78A-91C1A8FC6F40}">
      <dgm:prSet/>
      <dgm:spPr/>
      <dgm:t>
        <a:bodyPr/>
        <a:lstStyle/>
        <a:p>
          <a:endParaRPr lang="it-IT"/>
        </a:p>
      </dgm:t>
    </dgm:pt>
    <dgm:pt modelId="{6E954D8B-94DD-4D7A-A130-ADBCF8867FBA}">
      <dgm:prSet phldrT="[Testo]"/>
      <dgm:spPr/>
      <dgm:t>
        <a:bodyPr/>
        <a:lstStyle/>
        <a:p>
          <a:r>
            <a:rPr lang="en-US" noProof="0" dirty="0"/>
            <a:t>320 Controls</a:t>
          </a:r>
        </a:p>
      </dgm:t>
    </dgm:pt>
    <dgm:pt modelId="{383BF868-DA38-4660-9BB3-BC523770B612}" type="parTrans" cxnId="{8E4007A7-50C4-496F-A167-E5F037933276}">
      <dgm:prSet/>
      <dgm:spPr/>
      <dgm:t>
        <a:bodyPr/>
        <a:lstStyle/>
        <a:p>
          <a:endParaRPr lang="it-IT"/>
        </a:p>
      </dgm:t>
    </dgm:pt>
    <dgm:pt modelId="{118C171E-1738-498A-A88C-52972CFE10BD}" type="sibTrans" cxnId="{8E4007A7-50C4-496F-A167-E5F037933276}">
      <dgm:prSet/>
      <dgm:spPr/>
      <dgm:t>
        <a:bodyPr/>
        <a:lstStyle/>
        <a:p>
          <a:endParaRPr lang="it-IT"/>
        </a:p>
      </dgm:t>
    </dgm:pt>
    <dgm:pt modelId="{E8332944-72A7-4C4E-B984-2C06E52DF3F2}">
      <dgm:prSet phldrT="[Testo]"/>
      <dgm:spPr/>
      <dgm:t>
        <a:bodyPr/>
        <a:lstStyle/>
        <a:p>
          <a:r>
            <a:rPr lang="en-US" noProof="0" dirty="0"/>
            <a:t>334 Malformed Fetus</a:t>
          </a:r>
        </a:p>
      </dgm:t>
    </dgm:pt>
    <dgm:pt modelId="{F7CE35B4-0F16-44D8-99C1-E5DA45DD08CC}" type="parTrans" cxnId="{498BCA20-FB45-4FF4-9974-44109FE20075}">
      <dgm:prSet/>
      <dgm:spPr/>
      <dgm:t>
        <a:bodyPr/>
        <a:lstStyle/>
        <a:p>
          <a:endParaRPr lang="it-IT"/>
        </a:p>
      </dgm:t>
    </dgm:pt>
    <dgm:pt modelId="{396568B2-987A-4402-A6AF-4F6C0FF6DFD7}" type="sibTrans" cxnId="{498BCA20-FB45-4FF4-9974-44109FE20075}">
      <dgm:prSet/>
      <dgm:spPr/>
      <dgm:t>
        <a:bodyPr/>
        <a:lstStyle/>
        <a:p>
          <a:endParaRPr lang="it-IT"/>
        </a:p>
      </dgm:t>
    </dgm:pt>
    <dgm:pt modelId="{893F35AF-EA61-4D78-BB7D-651DBCDD5914}">
      <dgm:prSet phldrT="[Testo]"/>
      <dgm:spPr/>
      <dgm:t>
        <a:bodyPr/>
        <a:lstStyle/>
        <a:p>
          <a:r>
            <a:rPr lang="en-US" noProof="0" dirty="0"/>
            <a:t>160 Training</a:t>
          </a:r>
        </a:p>
      </dgm:t>
    </dgm:pt>
    <dgm:pt modelId="{7081D2B0-0354-46DB-ABA2-30BBCD61D3A2}" type="parTrans" cxnId="{9164A222-4925-42FE-9202-F627894F2768}">
      <dgm:prSet/>
      <dgm:spPr/>
      <dgm:t>
        <a:bodyPr/>
        <a:lstStyle/>
        <a:p>
          <a:endParaRPr lang="it-IT"/>
        </a:p>
      </dgm:t>
    </dgm:pt>
    <dgm:pt modelId="{B85ED866-D46D-4683-9675-BDF9823C367D}" type="sibTrans" cxnId="{9164A222-4925-42FE-9202-F627894F2768}">
      <dgm:prSet/>
      <dgm:spPr/>
      <dgm:t>
        <a:bodyPr/>
        <a:lstStyle/>
        <a:p>
          <a:endParaRPr lang="it-IT"/>
        </a:p>
      </dgm:t>
    </dgm:pt>
    <dgm:pt modelId="{23FDE543-1B76-4A8F-A4F9-76DA2D44F270}">
      <dgm:prSet phldrT="[Testo]"/>
      <dgm:spPr/>
      <dgm:t>
        <a:bodyPr/>
        <a:lstStyle/>
        <a:p>
          <a:r>
            <a:rPr lang="en-US" noProof="0" dirty="0"/>
            <a:t>160 Testing</a:t>
          </a:r>
        </a:p>
      </dgm:t>
    </dgm:pt>
    <dgm:pt modelId="{77A3F94B-72B6-4E6D-8465-822454A0033B}" type="parTrans" cxnId="{3DD560D1-C4DB-47C7-8C75-DC3355805897}">
      <dgm:prSet/>
      <dgm:spPr/>
      <dgm:t>
        <a:bodyPr/>
        <a:lstStyle/>
        <a:p>
          <a:endParaRPr lang="it-IT"/>
        </a:p>
      </dgm:t>
    </dgm:pt>
    <dgm:pt modelId="{E2F1C770-90BF-44BC-979A-A1FE68B0BC0E}" type="sibTrans" cxnId="{3DD560D1-C4DB-47C7-8C75-DC3355805897}">
      <dgm:prSet/>
      <dgm:spPr/>
      <dgm:t>
        <a:bodyPr/>
        <a:lstStyle/>
        <a:p>
          <a:endParaRPr lang="it-IT"/>
        </a:p>
      </dgm:t>
    </dgm:pt>
    <dgm:pt modelId="{A24B394B-999C-40CE-A38A-5BAC59FD6B9C}">
      <dgm:prSet phldrT="[Testo]"/>
      <dgm:spPr/>
      <dgm:t>
        <a:bodyPr/>
        <a:lstStyle/>
        <a:p>
          <a:r>
            <a:rPr lang="en-US" noProof="0" dirty="0"/>
            <a:t>167 Testing</a:t>
          </a:r>
        </a:p>
      </dgm:t>
    </dgm:pt>
    <dgm:pt modelId="{78972EF5-CDC3-4F71-827A-CB91B3827679}" type="parTrans" cxnId="{3C5C0D43-4593-4971-8144-86483D8EDBB3}">
      <dgm:prSet/>
      <dgm:spPr/>
      <dgm:t>
        <a:bodyPr/>
        <a:lstStyle/>
        <a:p>
          <a:endParaRPr lang="it-IT"/>
        </a:p>
      </dgm:t>
    </dgm:pt>
    <dgm:pt modelId="{76DB98C4-6313-48AC-B6C0-C5A758B386E3}" type="sibTrans" cxnId="{3C5C0D43-4593-4971-8144-86483D8EDBB3}">
      <dgm:prSet/>
      <dgm:spPr/>
      <dgm:t>
        <a:bodyPr/>
        <a:lstStyle/>
        <a:p>
          <a:endParaRPr lang="it-IT"/>
        </a:p>
      </dgm:t>
    </dgm:pt>
    <dgm:pt modelId="{4FA14AE4-B5F5-4272-9B5E-BA74E2AB0408}">
      <dgm:prSet phldrT="[Testo]"/>
      <dgm:spPr/>
      <dgm:t>
        <a:bodyPr/>
        <a:lstStyle/>
        <a:p>
          <a:r>
            <a:rPr lang="en-US" noProof="0" dirty="0"/>
            <a:t>167 Training</a:t>
          </a:r>
        </a:p>
      </dgm:t>
    </dgm:pt>
    <dgm:pt modelId="{80C0A958-2C14-4747-8DA1-D5E6F42F3ED7}" type="parTrans" cxnId="{35F1A4C5-1564-4150-BDF2-E4BCFD99C56A}">
      <dgm:prSet/>
      <dgm:spPr/>
      <dgm:t>
        <a:bodyPr/>
        <a:lstStyle/>
        <a:p>
          <a:endParaRPr lang="it-IT"/>
        </a:p>
      </dgm:t>
    </dgm:pt>
    <dgm:pt modelId="{372EDEDA-B486-454B-95E5-A1F47ED759CE}" type="sibTrans" cxnId="{35F1A4C5-1564-4150-BDF2-E4BCFD99C56A}">
      <dgm:prSet/>
      <dgm:spPr/>
      <dgm:t>
        <a:bodyPr/>
        <a:lstStyle/>
        <a:p>
          <a:endParaRPr lang="it-IT"/>
        </a:p>
      </dgm:t>
    </dgm:pt>
    <dgm:pt modelId="{C2831689-9543-4C67-9440-2B675B1F6710}" type="pres">
      <dgm:prSet presAssocID="{740D7C26-3FCC-4B0C-BCF7-4A37B7997FE8}" presName="Name0" presStyleCnt="0">
        <dgm:presLayoutVars>
          <dgm:chMax val="1"/>
          <dgm:chPref val="1"/>
          <dgm:dir/>
          <dgm:animOne val="branch"/>
          <dgm:animLvl val="lvl"/>
        </dgm:presLayoutVars>
      </dgm:prSet>
      <dgm:spPr/>
    </dgm:pt>
    <dgm:pt modelId="{25B8C9B0-F820-4B7E-B5C2-078CBEF6C4B8}" type="pres">
      <dgm:prSet presAssocID="{F341E47D-F3AD-4D82-A14E-419EE697A103}" presName="textCenter" presStyleLbl="node1" presStyleIdx="0" presStyleCnt="7" custLinFactX="-24455" custLinFactNeighborX="-100000" custLinFactNeighborY="-5185"/>
      <dgm:spPr/>
    </dgm:pt>
    <dgm:pt modelId="{B3867C37-823F-47EA-857A-DA5A4597D531}" type="pres">
      <dgm:prSet presAssocID="{F341E47D-F3AD-4D82-A14E-419EE697A103}" presName="cycle_1" presStyleCnt="0"/>
      <dgm:spPr/>
    </dgm:pt>
    <dgm:pt modelId="{A4B4B3C6-4620-4186-ADD1-3FEDEE950E74}" type="pres">
      <dgm:prSet presAssocID="{6E954D8B-94DD-4D7A-A130-ADBCF8867FBA}" presName="childCenter1" presStyleLbl="node1" presStyleIdx="1" presStyleCnt="7"/>
      <dgm:spPr/>
    </dgm:pt>
    <dgm:pt modelId="{E2F762A8-C118-4015-A842-469BAFB96C75}" type="pres">
      <dgm:prSet presAssocID="{77A3F94B-72B6-4E6D-8465-822454A0033B}" presName="Name141" presStyleLbl="parChTrans1D3" presStyleIdx="0" presStyleCnt="4"/>
      <dgm:spPr/>
    </dgm:pt>
    <dgm:pt modelId="{8C58DF43-7B9F-43AB-92F8-814690A19661}" type="pres">
      <dgm:prSet presAssocID="{23FDE543-1B76-4A8F-A4F9-76DA2D44F270}" presName="text1" presStyleLbl="node1" presStyleIdx="2" presStyleCnt="7" custRadScaleRad="81095" custRadScaleInc="106243">
        <dgm:presLayoutVars>
          <dgm:bulletEnabled val="1"/>
        </dgm:presLayoutVars>
      </dgm:prSet>
      <dgm:spPr/>
    </dgm:pt>
    <dgm:pt modelId="{97BC0828-B8A4-4C00-A4F6-514DFC9671BD}" type="pres">
      <dgm:prSet presAssocID="{7081D2B0-0354-46DB-ABA2-30BBCD61D3A2}" presName="Name141" presStyleLbl="parChTrans1D3" presStyleIdx="1" presStyleCnt="4"/>
      <dgm:spPr/>
    </dgm:pt>
    <dgm:pt modelId="{86FF35F3-425C-4618-BEC8-DCAA0432B0D1}" type="pres">
      <dgm:prSet presAssocID="{893F35AF-EA61-4D78-BB7D-651DBCDD5914}" presName="text1" presStyleLbl="node1" presStyleIdx="3" presStyleCnt="7" custRadScaleRad="76466" custRadScaleInc="87601">
        <dgm:presLayoutVars>
          <dgm:bulletEnabled val="1"/>
        </dgm:presLayoutVars>
      </dgm:prSet>
      <dgm:spPr/>
    </dgm:pt>
    <dgm:pt modelId="{E20BEE55-FB57-408B-AC61-19A423231144}" type="pres">
      <dgm:prSet presAssocID="{383BF868-DA38-4660-9BB3-BC523770B612}" presName="Name144" presStyleLbl="parChTrans1D2" presStyleIdx="0" presStyleCnt="2"/>
      <dgm:spPr/>
    </dgm:pt>
    <dgm:pt modelId="{78BB633B-F5B0-4221-B03F-63376F4D4B01}" type="pres">
      <dgm:prSet presAssocID="{F341E47D-F3AD-4D82-A14E-419EE697A103}" presName="cycle_2" presStyleCnt="0"/>
      <dgm:spPr/>
    </dgm:pt>
    <dgm:pt modelId="{C7770711-6952-4C16-AEB7-243C7F435B95}" type="pres">
      <dgm:prSet presAssocID="{E8332944-72A7-4C4E-B984-2C06E52DF3F2}" presName="childCenter2" presStyleLbl="node1" presStyleIdx="4" presStyleCnt="7"/>
      <dgm:spPr/>
    </dgm:pt>
    <dgm:pt modelId="{B0442128-5830-4441-8711-A28B7A897004}" type="pres">
      <dgm:prSet presAssocID="{80C0A958-2C14-4747-8DA1-D5E6F42F3ED7}" presName="Name218" presStyleLbl="parChTrans1D3" presStyleIdx="2" presStyleCnt="4"/>
      <dgm:spPr/>
    </dgm:pt>
    <dgm:pt modelId="{A3A9D05B-2C68-4A4F-97B1-79785BEDB175}" type="pres">
      <dgm:prSet presAssocID="{4FA14AE4-B5F5-4272-9B5E-BA74E2AB0408}" presName="text2" presStyleLbl="node1" presStyleIdx="5" presStyleCnt="7" custRadScaleRad="77793" custRadScaleInc="-91487">
        <dgm:presLayoutVars>
          <dgm:bulletEnabled val="1"/>
        </dgm:presLayoutVars>
      </dgm:prSet>
      <dgm:spPr/>
    </dgm:pt>
    <dgm:pt modelId="{57EEF44E-3294-46D0-B624-54D53EE98F22}" type="pres">
      <dgm:prSet presAssocID="{78972EF5-CDC3-4F71-827A-CB91B3827679}" presName="Name218" presStyleLbl="parChTrans1D3" presStyleIdx="3" presStyleCnt="4"/>
      <dgm:spPr/>
    </dgm:pt>
    <dgm:pt modelId="{9E95430C-E7AD-4C32-8664-D9F8591EF8EC}" type="pres">
      <dgm:prSet presAssocID="{A24B394B-999C-40CE-A38A-5BAC59FD6B9C}" presName="text2" presStyleLbl="node1" presStyleIdx="6" presStyleCnt="7" custRadScaleRad="79719" custRadScaleInc="-106886">
        <dgm:presLayoutVars>
          <dgm:bulletEnabled val="1"/>
        </dgm:presLayoutVars>
      </dgm:prSet>
      <dgm:spPr/>
    </dgm:pt>
    <dgm:pt modelId="{260459AD-9092-4A38-AFAF-3296E63C6B14}" type="pres">
      <dgm:prSet presAssocID="{F7CE35B4-0F16-44D8-99C1-E5DA45DD08CC}" presName="Name221" presStyleLbl="parChTrans1D2" presStyleIdx="1" presStyleCnt="2"/>
      <dgm:spPr/>
    </dgm:pt>
  </dgm:ptLst>
  <dgm:cxnLst>
    <dgm:cxn modelId="{498BCA20-FB45-4FF4-9974-44109FE20075}" srcId="{F341E47D-F3AD-4D82-A14E-419EE697A103}" destId="{E8332944-72A7-4C4E-B984-2C06E52DF3F2}" srcOrd="1" destOrd="0" parTransId="{F7CE35B4-0F16-44D8-99C1-E5DA45DD08CC}" sibTransId="{396568B2-987A-4402-A6AF-4F6C0FF6DFD7}"/>
    <dgm:cxn modelId="{9164A222-4925-42FE-9202-F627894F2768}" srcId="{6E954D8B-94DD-4D7A-A130-ADBCF8867FBA}" destId="{893F35AF-EA61-4D78-BB7D-651DBCDD5914}" srcOrd="1" destOrd="0" parTransId="{7081D2B0-0354-46DB-ABA2-30BBCD61D3A2}" sibTransId="{B85ED866-D46D-4683-9675-BDF9823C367D}"/>
    <dgm:cxn modelId="{3C398726-EC9F-4BA6-9A18-DD4960E56F7F}" type="presOf" srcId="{E8332944-72A7-4C4E-B984-2C06E52DF3F2}" destId="{C7770711-6952-4C16-AEB7-243C7F435B95}" srcOrd="0" destOrd="0" presId="urn:microsoft.com/office/officeart/2008/layout/RadialCluster"/>
    <dgm:cxn modelId="{D20CCC3E-BF92-484E-906B-AC43962ED910}" type="presOf" srcId="{893F35AF-EA61-4D78-BB7D-651DBCDD5914}" destId="{86FF35F3-425C-4618-BEC8-DCAA0432B0D1}" srcOrd="0" destOrd="0" presId="urn:microsoft.com/office/officeart/2008/layout/RadialCluster"/>
    <dgm:cxn modelId="{3C5C0D43-4593-4971-8144-86483D8EDBB3}" srcId="{E8332944-72A7-4C4E-B984-2C06E52DF3F2}" destId="{A24B394B-999C-40CE-A38A-5BAC59FD6B9C}" srcOrd="1" destOrd="0" parTransId="{78972EF5-CDC3-4F71-827A-CB91B3827679}" sibTransId="{76DB98C4-6313-48AC-B6C0-C5A758B386E3}"/>
    <dgm:cxn modelId="{CF67D467-3BBF-454E-9AEE-AD538FEF64BE}" type="presOf" srcId="{78972EF5-CDC3-4F71-827A-CB91B3827679}" destId="{57EEF44E-3294-46D0-B624-54D53EE98F22}" srcOrd="0" destOrd="0" presId="urn:microsoft.com/office/officeart/2008/layout/RadialCluster"/>
    <dgm:cxn modelId="{33A1DF71-3EAC-4A10-98FA-018BC9D05A26}" type="presOf" srcId="{A24B394B-999C-40CE-A38A-5BAC59FD6B9C}" destId="{9E95430C-E7AD-4C32-8664-D9F8591EF8EC}" srcOrd="0" destOrd="0" presId="urn:microsoft.com/office/officeart/2008/layout/RadialCluster"/>
    <dgm:cxn modelId="{84B82E83-96C4-41C4-918E-804C59F0DE88}" type="presOf" srcId="{F7CE35B4-0F16-44D8-99C1-E5DA45DD08CC}" destId="{260459AD-9092-4A38-AFAF-3296E63C6B14}" srcOrd="0" destOrd="0" presId="urn:microsoft.com/office/officeart/2008/layout/RadialCluster"/>
    <dgm:cxn modelId="{8E4007A7-50C4-496F-A167-E5F037933276}" srcId="{F341E47D-F3AD-4D82-A14E-419EE697A103}" destId="{6E954D8B-94DD-4D7A-A130-ADBCF8867FBA}" srcOrd="0" destOrd="0" parTransId="{383BF868-DA38-4660-9BB3-BC523770B612}" sibTransId="{118C171E-1738-498A-A88C-52972CFE10BD}"/>
    <dgm:cxn modelId="{BF5D19B9-0BE8-4DFE-84CF-6D9AA6D4CB21}" type="presOf" srcId="{F341E47D-F3AD-4D82-A14E-419EE697A103}" destId="{25B8C9B0-F820-4B7E-B5C2-078CBEF6C4B8}" srcOrd="0" destOrd="0" presId="urn:microsoft.com/office/officeart/2008/layout/RadialCluster"/>
    <dgm:cxn modelId="{57A8E6BA-922D-46CE-B9A5-E48740599087}" type="presOf" srcId="{6E954D8B-94DD-4D7A-A130-ADBCF8867FBA}" destId="{A4B4B3C6-4620-4186-ADD1-3FEDEE950E74}" srcOrd="0" destOrd="0" presId="urn:microsoft.com/office/officeart/2008/layout/RadialCluster"/>
    <dgm:cxn modelId="{DA21ACC3-9BB5-4C63-8B7B-947164509912}" type="presOf" srcId="{383BF868-DA38-4660-9BB3-BC523770B612}" destId="{E20BEE55-FB57-408B-AC61-19A423231144}" srcOrd="0" destOrd="0" presId="urn:microsoft.com/office/officeart/2008/layout/RadialCluster"/>
    <dgm:cxn modelId="{1C5D32C4-73D0-40A7-B78A-91C1A8FC6F40}" srcId="{740D7C26-3FCC-4B0C-BCF7-4A37B7997FE8}" destId="{F341E47D-F3AD-4D82-A14E-419EE697A103}" srcOrd="0" destOrd="0" parTransId="{9BCD300B-93F3-4425-BB01-1DB8613E66F0}" sibTransId="{A2552C4C-462D-4D96-8DFA-AC4B77F0D9A4}"/>
    <dgm:cxn modelId="{35F1A4C5-1564-4150-BDF2-E4BCFD99C56A}" srcId="{E8332944-72A7-4C4E-B984-2C06E52DF3F2}" destId="{4FA14AE4-B5F5-4272-9B5E-BA74E2AB0408}" srcOrd="0" destOrd="0" parTransId="{80C0A958-2C14-4747-8DA1-D5E6F42F3ED7}" sibTransId="{372EDEDA-B486-454B-95E5-A1F47ED759CE}"/>
    <dgm:cxn modelId="{34EA92C6-5EA6-4D01-8E2E-506A70D7A949}" type="presOf" srcId="{77A3F94B-72B6-4E6D-8465-822454A0033B}" destId="{E2F762A8-C118-4015-A842-469BAFB96C75}" srcOrd="0" destOrd="0" presId="urn:microsoft.com/office/officeart/2008/layout/RadialCluster"/>
    <dgm:cxn modelId="{279F74C9-0610-4AFD-96D8-B6043F805A1C}" type="presOf" srcId="{80C0A958-2C14-4747-8DA1-D5E6F42F3ED7}" destId="{B0442128-5830-4441-8711-A28B7A897004}" srcOrd="0" destOrd="0" presId="urn:microsoft.com/office/officeart/2008/layout/RadialCluster"/>
    <dgm:cxn modelId="{3E9F6CD0-6C8D-432F-B2CD-3BABED7BE380}" type="presOf" srcId="{740D7C26-3FCC-4B0C-BCF7-4A37B7997FE8}" destId="{C2831689-9543-4C67-9440-2B675B1F6710}" srcOrd="0" destOrd="0" presId="urn:microsoft.com/office/officeart/2008/layout/RadialCluster"/>
    <dgm:cxn modelId="{3DD560D1-C4DB-47C7-8C75-DC3355805897}" srcId="{6E954D8B-94DD-4D7A-A130-ADBCF8867FBA}" destId="{23FDE543-1B76-4A8F-A4F9-76DA2D44F270}" srcOrd="0" destOrd="0" parTransId="{77A3F94B-72B6-4E6D-8465-822454A0033B}" sibTransId="{E2F1C770-90BF-44BC-979A-A1FE68B0BC0E}"/>
    <dgm:cxn modelId="{BE79B7D4-EC21-4C5E-9CBE-A2D3E5524EA5}" type="presOf" srcId="{23FDE543-1B76-4A8F-A4F9-76DA2D44F270}" destId="{8C58DF43-7B9F-43AB-92F8-814690A19661}" srcOrd="0" destOrd="0" presId="urn:microsoft.com/office/officeart/2008/layout/RadialCluster"/>
    <dgm:cxn modelId="{89C947F5-A11C-44D8-9758-903B7421BE5D}" type="presOf" srcId="{7081D2B0-0354-46DB-ABA2-30BBCD61D3A2}" destId="{97BC0828-B8A4-4C00-A4F6-514DFC9671BD}" srcOrd="0" destOrd="0" presId="urn:microsoft.com/office/officeart/2008/layout/RadialCluster"/>
    <dgm:cxn modelId="{CBE606F9-7D62-4976-97A7-02DEB97CC5CA}" type="presOf" srcId="{4FA14AE4-B5F5-4272-9B5E-BA74E2AB0408}" destId="{A3A9D05B-2C68-4A4F-97B1-79785BEDB175}" srcOrd="0" destOrd="0" presId="urn:microsoft.com/office/officeart/2008/layout/RadialCluster"/>
    <dgm:cxn modelId="{A3D5B407-74D5-43B2-9984-5BA48C45ABE4}" type="presParOf" srcId="{C2831689-9543-4C67-9440-2B675B1F6710}" destId="{25B8C9B0-F820-4B7E-B5C2-078CBEF6C4B8}" srcOrd="0" destOrd="0" presId="urn:microsoft.com/office/officeart/2008/layout/RadialCluster"/>
    <dgm:cxn modelId="{06DACE11-C363-4865-990C-09A44E05322B}" type="presParOf" srcId="{C2831689-9543-4C67-9440-2B675B1F6710}" destId="{B3867C37-823F-47EA-857A-DA5A4597D531}" srcOrd="1" destOrd="0" presId="urn:microsoft.com/office/officeart/2008/layout/RadialCluster"/>
    <dgm:cxn modelId="{D2454513-A586-4631-A490-910175676F82}" type="presParOf" srcId="{B3867C37-823F-47EA-857A-DA5A4597D531}" destId="{A4B4B3C6-4620-4186-ADD1-3FEDEE950E74}" srcOrd="0" destOrd="0" presId="urn:microsoft.com/office/officeart/2008/layout/RadialCluster"/>
    <dgm:cxn modelId="{0EF3847D-36E7-4A21-A3DA-27B569F77041}" type="presParOf" srcId="{B3867C37-823F-47EA-857A-DA5A4597D531}" destId="{E2F762A8-C118-4015-A842-469BAFB96C75}" srcOrd="1" destOrd="0" presId="urn:microsoft.com/office/officeart/2008/layout/RadialCluster"/>
    <dgm:cxn modelId="{CA427C85-8C2F-4F30-9102-6387FC3DE106}" type="presParOf" srcId="{B3867C37-823F-47EA-857A-DA5A4597D531}" destId="{8C58DF43-7B9F-43AB-92F8-814690A19661}" srcOrd="2" destOrd="0" presId="urn:microsoft.com/office/officeart/2008/layout/RadialCluster"/>
    <dgm:cxn modelId="{690784D0-B5F2-48D1-B008-FAEE9FEF3B21}" type="presParOf" srcId="{B3867C37-823F-47EA-857A-DA5A4597D531}" destId="{97BC0828-B8A4-4C00-A4F6-514DFC9671BD}" srcOrd="3" destOrd="0" presId="urn:microsoft.com/office/officeart/2008/layout/RadialCluster"/>
    <dgm:cxn modelId="{962256FF-0918-451B-99BA-9704B118CE2E}" type="presParOf" srcId="{B3867C37-823F-47EA-857A-DA5A4597D531}" destId="{86FF35F3-425C-4618-BEC8-DCAA0432B0D1}" srcOrd="4" destOrd="0" presId="urn:microsoft.com/office/officeart/2008/layout/RadialCluster"/>
    <dgm:cxn modelId="{268FE00C-9527-412D-9B2F-1B86FB5CD23D}" type="presParOf" srcId="{C2831689-9543-4C67-9440-2B675B1F6710}" destId="{E20BEE55-FB57-408B-AC61-19A423231144}" srcOrd="2" destOrd="0" presId="urn:microsoft.com/office/officeart/2008/layout/RadialCluster"/>
    <dgm:cxn modelId="{C84AF8E1-482F-41D6-9FB8-87500ABA4E59}" type="presParOf" srcId="{C2831689-9543-4C67-9440-2B675B1F6710}" destId="{78BB633B-F5B0-4221-B03F-63376F4D4B01}" srcOrd="3" destOrd="0" presId="urn:microsoft.com/office/officeart/2008/layout/RadialCluster"/>
    <dgm:cxn modelId="{B8014F8E-9597-4816-81C1-2CA153F4705D}" type="presParOf" srcId="{78BB633B-F5B0-4221-B03F-63376F4D4B01}" destId="{C7770711-6952-4C16-AEB7-243C7F435B95}" srcOrd="0" destOrd="0" presId="urn:microsoft.com/office/officeart/2008/layout/RadialCluster"/>
    <dgm:cxn modelId="{22DEEDFA-98EB-4958-A9B5-008864C8B711}" type="presParOf" srcId="{78BB633B-F5B0-4221-B03F-63376F4D4B01}" destId="{B0442128-5830-4441-8711-A28B7A897004}" srcOrd="1" destOrd="0" presId="urn:microsoft.com/office/officeart/2008/layout/RadialCluster"/>
    <dgm:cxn modelId="{2BEFB7C1-C4AC-450F-B9E4-8F8F478FDF20}" type="presParOf" srcId="{78BB633B-F5B0-4221-B03F-63376F4D4B01}" destId="{A3A9D05B-2C68-4A4F-97B1-79785BEDB175}" srcOrd="2" destOrd="0" presId="urn:microsoft.com/office/officeart/2008/layout/RadialCluster"/>
    <dgm:cxn modelId="{E6A7DB09-EFFF-4CEF-9B39-C58B008628D2}" type="presParOf" srcId="{78BB633B-F5B0-4221-B03F-63376F4D4B01}" destId="{57EEF44E-3294-46D0-B624-54D53EE98F22}" srcOrd="3" destOrd="0" presId="urn:microsoft.com/office/officeart/2008/layout/RadialCluster"/>
    <dgm:cxn modelId="{1E551240-E560-423A-AE16-5862FC3BD558}" type="presParOf" srcId="{78BB633B-F5B0-4221-B03F-63376F4D4B01}" destId="{9E95430C-E7AD-4C32-8664-D9F8591EF8EC}" srcOrd="4" destOrd="0" presId="urn:microsoft.com/office/officeart/2008/layout/RadialCluster"/>
    <dgm:cxn modelId="{6AB48046-DAC4-491B-B989-EE11F8ADCC03}" type="presParOf" srcId="{C2831689-9543-4C67-9440-2B675B1F6710}" destId="{260459AD-9092-4A38-AFAF-3296E63C6B14}" srcOrd="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E00A68-5D6B-42D2-8268-E049024ACC31}" type="doc">
      <dgm:prSet loTypeId="urn:microsoft.com/office/officeart/2005/8/layout/radial4" loCatId="relationship" qsTypeId="urn:microsoft.com/office/officeart/2005/8/quickstyle/3d2" qsCatId="3D" csTypeId="urn:microsoft.com/office/officeart/2005/8/colors/colorful4" csCatId="colorful" phldr="1"/>
      <dgm:spPr/>
      <dgm:t>
        <a:bodyPr/>
        <a:lstStyle/>
        <a:p>
          <a:endParaRPr lang="it-IT"/>
        </a:p>
      </dgm:t>
    </dgm:pt>
    <dgm:pt modelId="{709BE2D5-BE85-44C2-9995-9F5375B47E9D}">
      <dgm:prSet phldrT="[Testo]"/>
      <dgm:spPr/>
      <dgm:t>
        <a:bodyPr/>
        <a:lstStyle/>
        <a:p>
          <a:r>
            <a:rPr lang="it-IT" dirty="0">
              <a:solidFill>
                <a:schemeClr val="tx1"/>
              </a:solidFill>
            </a:rPr>
            <a:t>Ensemble Machine Learning</a:t>
          </a:r>
        </a:p>
      </dgm:t>
    </dgm:pt>
    <dgm:pt modelId="{7F121E69-3A6E-4905-BC09-7E63BF73F313}" type="parTrans" cxnId="{7067259A-68F1-4539-8B39-22B608D9094B}">
      <dgm:prSet/>
      <dgm:spPr/>
      <dgm:t>
        <a:bodyPr/>
        <a:lstStyle/>
        <a:p>
          <a:endParaRPr lang="it-IT">
            <a:solidFill>
              <a:schemeClr val="tx1"/>
            </a:solidFill>
          </a:endParaRPr>
        </a:p>
      </dgm:t>
    </dgm:pt>
    <dgm:pt modelId="{45EB005A-079E-4FE7-A5FB-3AA986EC2F1C}" type="sibTrans" cxnId="{7067259A-68F1-4539-8B39-22B608D9094B}">
      <dgm:prSet/>
      <dgm:spPr/>
      <dgm:t>
        <a:bodyPr/>
        <a:lstStyle/>
        <a:p>
          <a:endParaRPr lang="it-IT">
            <a:solidFill>
              <a:schemeClr val="tx1"/>
            </a:solidFill>
          </a:endParaRPr>
        </a:p>
      </dgm:t>
    </dgm:pt>
    <dgm:pt modelId="{02108521-5F60-419A-8844-C3448D8A27BD}">
      <dgm:prSet phldrT="[Testo]"/>
      <dgm:spPr/>
      <dgm:t>
        <a:bodyPr/>
        <a:lstStyle/>
        <a:p>
          <a:r>
            <a:rPr lang="en-US" noProof="0" dirty="0">
              <a:solidFill>
                <a:schemeClr val="tx1"/>
              </a:solidFill>
            </a:rPr>
            <a:t>Decision Tree</a:t>
          </a:r>
        </a:p>
      </dgm:t>
    </dgm:pt>
    <dgm:pt modelId="{03917A2D-3E34-4A67-AAFA-1A0AE930A2DA}" type="parTrans" cxnId="{44CFD254-3D7D-40AD-AC01-B53C3797AD0F}">
      <dgm:prSet/>
      <dgm:spPr/>
      <dgm:t>
        <a:bodyPr/>
        <a:lstStyle/>
        <a:p>
          <a:endParaRPr lang="it-IT">
            <a:solidFill>
              <a:schemeClr val="tx1"/>
            </a:solidFill>
          </a:endParaRPr>
        </a:p>
      </dgm:t>
    </dgm:pt>
    <dgm:pt modelId="{D3A40B1B-9C87-408B-8318-08F1540312F8}" type="sibTrans" cxnId="{44CFD254-3D7D-40AD-AC01-B53C3797AD0F}">
      <dgm:prSet/>
      <dgm:spPr/>
      <dgm:t>
        <a:bodyPr/>
        <a:lstStyle/>
        <a:p>
          <a:endParaRPr lang="it-IT">
            <a:solidFill>
              <a:schemeClr val="tx1"/>
            </a:solidFill>
          </a:endParaRPr>
        </a:p>
      </dgm:t>
    </dgm:pt>
    <dgm:pt modelId="{3FCF6F29-69E3-466E-B40C-F65C75B4A7D7}">
      <dgm:prSet phldrT="[Testo]"/>
      <dgm:spPr/>
      <dgm:t>
        <a:bodyPr/>
        <a:lstStyle/>
        <a:p>
          <a:r>
            <a:rPr lang="en-US" dirty="0">
              <a:solidFill>
                <a:schemeClr val="tx1"/>
              </a:solidFill>
            </a:rPr>
            <a:t>Partial Least Square Discriminant Analysis</a:t>
          </a:r>
          <a:endParaRPr lang="it-IT" dirty="0">
            <a:solidFill>
              <a:schemeClr val="tx1"/>
            </a:solidFill>
          </a:endParaRPr>
        </a:p>
      </dgm:t>
    </dgm:pt>
    <dgm:pt modelId="{6BDB3D8B-F7B2-4A01-9D33-BEF76E25A2A9}" type="parTrans" cxnId="{3B9AD36C-A2A2-4D33-8288-A461F02C1F2F}">
      <dgm:prSet/>
      <dgm:spPr/>
      <dgm:t>
        <a:bodyPr/>
        <a:lstStyle/>
        <a:p>
          <a:endParaRPr lang="it-IT">
            <a:solidFill>
              <a:schemeClr val="tx1"/>
            </a:solidFill>
          </a:endParaRPr>
        </a:p>
      </dgm:t>
    </dgm:pt>
    <dgm:pt modelId="{9512E9E5-B5E9-48DF-B33C-43A2991B0363}" type="sibTrans" cxnId="{3B9AD36C-A2A2-4D33-8288-A461F02C1F2F}">
      <dgm:prSet/>
      <dgm:spPr/>
      <dgm:t>
        <a:bodyPr/>
        <a:lstStyle/>
        <a:p>
          <a:endParaRPr lang="it-IT">
            <a:solidFill>
              <a:schemeClr val="tx1"/>
            </a:solidFill>
          </a:endParaRPr>
        </a:p>
      </dgm:t>
    </dgm:pt>
    <dgm:pt modelId="{AA27BCC7-FBA1-43D8-84CF-5E8712942A63}">
      <dgm:prSet phldrT="[Testo]"/>
      <dgm:spPr/>
      <dgm:t>
        <a:bodyPr/>
        <a:lstStyle/>
        <a:p>
          <a:r>
            <a:rPr lang="en-US" dirty="0">
              <a:solidFill>
                <a:schemeClr val="tx1"/>
              </a:solidFill>
            </a:rPr>
            <a:t>Linear Discriminant Analysis</a:t>
          </a:r>
          <a:endParaRPr lang="it-IT" dirty="0">
            <a:solidFill>
              <a:schemeClr val="tx1"/>
            </a:solidFill>
          </a:endParaRPr>
        </a:p>
      </dgm:t>
    </dgm:pt>
    <dgm:pt modelId="{A2898EB7-6A7D-4180-9228-3ACEA5D8D261}" type="parTrans" cxnId="{5421D523-426F-4CC0-910E-5FDFCFF89E88}">
      <dgm:prSet/>
      <dgm:spPr/>
      <dgm:t>
        <a:bodyPr/>
        <a:lstStyle/>
        <a:p>
          <a:endParaRPr lang="it-IT">
            <a:solidFill>
              <a:schemeClr val="tx1"/>
            </a:solidFill>
          </a:endParaRPr>
        </a:p>
      </dgm:t>
    </dgm:pt>
    <dgm:pt modelId="{221BC7E8-401B-4884-B09A-4B3E2467EEBC}" type="sibTrans" cxnId="{5421D523-426F-4CC0-910E-5FDFCFF89E88}">
      <dgm:prSet/>
      <dgm:spPr/>
      <dgm:t>
        <a:bodyPr/>
        <a:lstStyle/>
        <a:p>
          <a:endParaRPr lang="it-IT">
            <a:solidFill>
              <a:schemeClr val="tx1"/>
            </a:solidFill>
          </a:endParaRPr>
        </a:p>
      </dgm:t>
    </dgm:pt>
    <dgm:pt modelId="{FC975231-42B4-4330-B126-2F618EEC77A0}">
      <dgm:prSet phldrT="[Testo]"/>
      <dgm:spPr/>
      <dgm:t>
        <a:bodyPr/>
        <a:lstStyle/>
        <a:p>
          <a:r>
            <a:rPr lang="en-US" dirty="0">
              <a:solidFill>
                <a:schemeClr val="tx1"/>
              </a:solidFill>
            </a:rPr>
            <a:t>k-nearest neighbor</a:t>
          </a:r>
          <a:endParaRPr lang="it-IT" dirty="0">
            <a:solidFill>
              <a:schemeClr val="tx1"/>
            </a:solidFill>
          </a:endParaRPr>
        </a:p>
      </dgm:t>
    </dgm:pt>
    <dgm:pt modelId="{04E0BC84-84CD-4205-8934-492A3FEBBA18}" type="parTrans" cxnId="{E5EAE2E9-CB93-46DE-BF80-70EEF04D2A6B}">
      <dgm:prSet/>
      <dgm:spPr/>
      <dgm:t>
        <a:bodyPr/>
        <a:lstStyle/>
        <a:p>
          <a:endParaRPr lang="it-IT">
            <a:solidFill>
              <a:schemeClr val="tx1"/>
            </a:solidFill>
          </a:endParaRPr>
        </a:p>
      </dgm:t>
    </dgm:pt>
    <dgm:pt modelId="{E53BB1A0-927C-4F49-B7CB-919D802FF423}" type="sibTrans" cxnId="{E5EAE2E9-CB93-46DE-BF80-70EEF04D2A6B}">
      <dgm:prSet/>
      <dgm:spPr/>
      <dgm:t>
        <a:bodyPr/>
        <a:lstStyle/>
        <a:p>
          <a:endParaRPr lang="it-IT">
            <a:solidFill>
              <a:schemeClr val="tx1"/>
            </a:solidFill>
          </a:endParaRPr>
        </a:p>
      </dgm:t>
    </dgm:pt>
    <dgm:pt modelId="{5F928076-0650-4A5B-A5E3-BF80CCE59CCC}">
      <dgm:prSet phldrT="[Testo]"/>
      <dgm:spPr/>
      <dgm:t>
        <a:bodyPr/>
        <a:lstStyle/>
        <a:p>
          <a:r>
            <a:rPr lang="en-US" dirty="0">
              <a:solidFill>
                <a:schemeClr val="tx1"/>
              </a:solidFill>
            </a:rPr>
            <a:t>Naïve Bayes</a:t>
          </a:r>
          <a:endParaRPr lang="it-IT" dirty="0">
            <a:solidFill>
              <a:schemeClr val="tx1"/>
            </a:solidFill>
          </a:endParaRPr>
        </a:p>
      </dgm:t>
    </dgm:pt>
    <dgm:pt modelId="{998F43C5-8A8E-4193-9AB8-81074B0AFBEB}" type="parTrans" cxnId="{CEAC57BF-0601-4B1E-9712-C5B7F5A5BC47}">
      <dgm:prSet/>
      <dgm:spPr/>
      <dgm:t>
        <a:bodyPr/>
        <a:lstStyle/>
        <a:p>
          <a:endParaRPr lang="it-IT">
            <a:solidFill>
              <a:schemeClr val="tx1"/>
            </a:solidFill>
          </a:endParaRPr>
        </a:p>
      </dgm:t>
    </dgm:pt>
    <dgm:pt modelId="{219D4C83-0BFB-4B81-9434-B5DB47ABAACC}" type="sibTrans" cxnId="{CEAC57BF-0601-4B1E-9712-C5B7F5A5BC47}">
      <dgm:prSet/>
      <dgm:spPr/>
      <dgm:t>
        <a:bodyPr/>
        <a:lstStyle/>
        <a:p>
          <a:endParaRPr lang="it-IT">
            <a:solidFill>
              <a:schemeClr val="tx1"/>
            </a:solidFill>
          </a:endParaRPr>
        </a:p>
      </dgm:t>
    </dgm:pt>
    <dgm:pt modelId="{2627A530-7C98-4311-8034-87614A3D2C36}">
      <dgm:prSet phldrT="[Testo]"/>
      <dgm:spPr/>
      <dgm:t>
        <a:bodyPr/>
        <a:lstStyle/>
        <a:p>
          <a:r>
            <a:rPr lang="en-US" dirty="0">
              <a:solidFill>
                <a:schemeClr val="tx1"/>
              </a:solidFill>
            </a:rPr>
            <a:t>Random Forest</a:t>
          </a:r>
          <a:endParaRPr lang="it-IT" dirty="0">
            <a:solidFill>
              <a:schemeClr val="tx1"/>
            </a:solidFill>
          </a:endParaRPr>
        </a:p>
      </dgm:t>
    </dgm:pt>
    <dgm:pt modelId="{85657D3B-EF52-46C2-81D3-82EAF63A9ABE}" type="parTrans" cxnId="{347AF446-70E8-4A7C-A241-347AF6C810D1}">
      <dgm:prSet/>
      <dgm:spPr/>
      <dgm:t>
        <a:bodyPr/>
        <a:lstStyle/>
        <a:p>
          <a:endParaRPr lang="it-IT">
            <a:solidFill>
              <a:schemeClr val="tx1"/>
            </a:solidFill>
          </a:endParaRPr>
        </a:p>
      </dgm:t>
    </dgm:pt>
    <dgm:pt modelId="{FC1F7DD7-50E9-4980-B55C-0D9AD0E460A3}" type="sibTrans" cxnId="{347AF446-70E8-4A7C-A241-347AF6C810D1}">
      <dgm:prSet/>
      <dgm:spPr/>
      <dgm:t>
        <a:bodyPr/>
        <a:lstStyle/>
        <a:p>
          <a:endParaRPr lang="it-IT">
            <a:solidFill>
              <a:schemeClr val="tx1"/>
            </a:solidFill>
          </a:endParaRPr>
        </a:p>
      </dgm:t>
    </dgm:pt>
    <dgm:pt modelId="{F5AF8FB0-7B0F-4FEF-9B0D-E36EAC1816BB}">
      <dgm:prSet phldrT="[Testo]"/>
      <dgm:spPr/>
      <dgm:t>
        <a:bodyPr/>
        <a:lstStyle/>
        <a:p>
          <a:r>
            <a:rPr lang="en-US" dirty="0">
              <a:solidFill>
                <a:schemeClr val="tx1"/>
              </a:solidFill>
            </a:rPr>
            <a:t>Artificial Neural Network</a:t>
          </a:r>
          <a:endParaRPr lang="it-IT" dirty="0">
            <a:solidFill>
              <a:schemeClr val="tx1"/>
            </a:solidFill>
          </a:endParaRPr>
        </a:p>
      </dgm:t>
    </dgm:pt>
    <dgm:pt modelId="{C011DE9D-2BA7-4809-8DF1-3F6DE2098391}" type="parTrans" cxnId="{8EFBAA7B-B1F9-49EA-B5B7-33A10EB4CCD6}">
      <dgm:prSet/>
      <dgm:spPr/>
      <dgm:t>
        <a:bodyPr/>
        <a:lstStyle/>
        <a:p>
          <a:endParaRPr lang="it-IT">
            <a:solidFill>
              <a:schemeClr val="tx1"/>
            </a:solidFill>
          </a:endParaRPr>
        </a:p>
      </dgm:t>
    </dgm:pt>
    <dgm:pt modelId="{91E9CA87-1665-48D9-A9B4-7233F276B9E4}" type="sibTrans" cxnId="{8EFBAA7B-B1F9-49EA-B5B7-33A10EB4CCD6}">
      <dgm:prSet/>
      <dgm:spPr/>
      <dgm:t>
        <a:bodyPr/>
        <a:lstStyle/>
        <a:p>
          <a:endParaRPr lang="it-IT">
            <a:solidFill>
              <a:schemeClr val="tx1"/>
            </a:solidFill>
          </a:endParaRPr>
        </a:p>
      </dgm:t>
    </dgm:pt>
    <dgm:pt modelId="{48A997A5-2111-4B79-BD22-41C70BBC8ECE}">
      <dgm:prSet phldrT="[Testo]"/>
      <dgm:spPr/>
      <dgm:t>
        <a:bodyPr/>
        <a:lstStyle/>
        <a:p>
          <a:r>
            <a:rPr lang="en-US" dirty="0">
              <a:solidFill>
                <a:schemeClr val="tx1"/>
              </a:solidFill>
            </a:rPr>
            <a:t>Support Vector Machine</a:t>
          </a:r>
          <a:endParaRPr lang="it-IT" dirty="0">
            <a:solidFill>
              <a:schemeClr val="tx1"/>
            </a:solidFill>
          </a:endParaRPr>
        </a:p>
      </dgm:t>
    </dgm:pt>
    <dgm:pt modelId="{CA75824B-D395-42FF-8809-DDE21C5ECDE7}" type="parTrans" cxnId="{A0E7CC4A-3EB9-4337-9256-5914FE123914}">
      <dgm:prSet/>
      <dgm:spPr/>
      <dgm:t>
        <a:bodyPr/>
        <a:lstStyle/>
        <a:p>
          <a:endParaRPr lang="it-IT">
            <a:solidFill>
              <a:schemeClr val="tx1"/>
            </a:solidFill>
          </a:endParaRPr>
        </a:p>
      </dgm:t>
    </dgm:pt>
    <dgm:pt modelId="{3B2486D7-F346-4CA4-A8A0-AA686567CD45}" type="sibTrans" cxnId="{A0E7CC4A-3EB9-4337-9256-5914FE123914}">
      <dgm:prSet/>
      <dgm:spPr/>
      <dgm:t>
        <a:bodyPr/>
        <a:lstStyle/>
        <a:p>
          <a:endParaRPr lang="it-IT">
            <a:solidFill>
              <a:schemeClr val="tx1"/>
            </a:solidFill>
          </a:endParaRPr>
        </a:p>
      </dgm:t>
    </dgm:pt>
    <dgm:pt modelId="{E3E5B830-2C4A-4CF7-8236-45F7DEDED6F5}">
      <dgm:prSet phldrT="[Testo]"/>
      <dgm:spPr/>
      <dgm:t>
        <a:bodyPr/>
        <a:lstStyle/>
        <a:p>
          <a:r>
            <a:rPr lang="en-US" dirty="0">
              <a:solidFill>
                <a:schemeClr val="tx1"/>
              </a:solidFill>
            </a:rPr>
            <a:t>Logistic regression</a:t>
          </a:r>
          <a:endParaRPr lang="it-IT" dirty="0">
            <a:solidFill>
              <a:schemeClr val="tx1"/>
            </a:solidFill>
          </a:endParaRPr>
        </a:p>
      </dgm:t>
    </dgm:pt>
    <dgm:pt modelId="{35699BB8-D6FD-4807-83A4-D1517F0E971D}" type="parTrans" cxnId="{DC5E0FA8-07AD-4B1F-9DBE-FC80F0565D75}">
      <dgm:prSet/>
      <dgm:spPr/>
      <dgm:t>
        <a:bodyPr/>
        <a:lstStyle/>
        <a:p>
          <a:endParaRPr lang="it-IT">
            <a:solidFill>
              <a:schemeClr val="tx1"/>
            </a:solidFill>
          </a:endParaRPr>
        </a:p>
      </dgm:t>
    </dgm:pt>
    <dgm:pt modelId="{21C29305-EB2A-46D2-B4A6-9683A257E85B}" type="sibTrans" cxnId="{DC5E0FA8-07AD-4B1F-9DBE-FC80F0565D75}">
      <dgm:prSet/>
      <dgm:spPr/>
      <dgm:t>
        <a:bodyPr/>
        <a:lstStyle/>
        <a:p>
          <a:endParaRPr lang="it-IT">
            <a:solidFill>
              <a:schemeClr val="tx1"/>
            </a:solidFill>
          </a:endParaRPr>
        </a:p>
      </dgm:t>
    </dgm:pt>
    <dgm:pt modelId="{6BBD512A-F782-4A43-9C81-9E614EBA084F}" type="pres">
      <dgm:prSet presAssocID="{71E00A68-5D6B-42D2-8268-E049024ACC31}" presName="cycle" presStyleCnt="0">
        <dgm:presLayoutVars>
          <dgm:chMax val="1"/>
          <dgm:dir/>
          <dgm:animLvl val="ctr"/>
          <dgm:resizeHandles val="exact"/>
        </dgm:presLayoutVars>
      </dgm:prSet>
      <dgm:spPr/>
    </dgm:pt>
    <dgm:pt modelId="{F37E15D3-5701-48A3-9454-D10A5B49F6C9}" type="pres">
      <dgm:prSet presAssocID="{709BE2D5-BE85-44C2-9995-9F5375B47E9D}" presName="centerShape" presStyleLbl="node0" presStyleIdx="0" presStyleCnt="1"/>
      <dgm:spPr/>
    </dgm:pt>
    <dgm:pt modelId="{4AE998AD-B09C-432E-B19E-66ABA4C9349C}" type="pres">
      <dgm:prSet presAssocID="{03917A2D-3E34-4A67-AAFA-1A0AE930A2DA}" presName="parTrans" presStyleLbl="bgSibTrans2D1" presStyleIdx="0" presStyleCnt="9"/>
      <dgm:spPr/>
    </dgm:pt>
    <dgm:pt modelId="{97F372FF-1CB4-461E-918B-15FC34AAAC05}" type="pres">
      <dgm:prSet presAssocID="{02108521-5F60-419A-8844-C3448D8A27BD}" presName="node" presStyleLbl="node1" presStyleIdx="0" presStyleCnt="9">
        <dgm:presLayoutVars>
          <dgm:bulletEnabled val="1"/>
        </dgm:presLayoutVars>
      </dgm:prSet>
      <dgm:spPr/>
    </dgm:pt>
    <dgm:pt modelId="{6E111B31-183A-4949-834F-989E017D460C}" type="pres">
      <dgm:prSet presAssocID="{6BDB3D8B-F7B2-4A01-9D33-BEF76E25A2A9}" presName="parTrans" presStyleLbl="bgSibTrans2D1" presStyleIdx="1" presStyleCnt="9"/>
      <dgm:spPr/>
    </dgm:pt>
    <dgm:pt modelId="{D6446B43-0E41-4A0B-BB7D-AB7BAA6E91C2}" type="pres">
      <dgm:prSet presAssocID="{3FCF6F29-69E3-466E-B40C-F65C75B4A7D7}" presName="node" presStyleLbl="node1" presStyleIdx="1" presStyleCnt="9">
        <dgm:presLayoutVars>
          <dgm:bulletEnabled val="1"/>
        </dgm:presLayoutVars>
      </dgm:prSet>
      <dgm:spPr/>
    </dgm:pt>
    <dgm:pt modelId="{0C255AA2-BD52-4169-A2E1-53F85B2200FA}" type="pres">
      <dgm:prSet presAssocID="{A2898EB7-6A7D-4180-9228-3ACEA5D8D261}" presName="parTrans" presStyleLbl="bgSibTrans2D1" presStyleIdx="2" presStyleCnt="9"/>
      <dgm:spPr/>
    </dgm:pt>
    <dgm:pt modelId="{4256DFC3-7973-47CF-A811-6A6E4D9182F5}" type="pres">
      <dgm:prSet presAssocID="{AA27BCC7-FBA1-43D8-84CF-5E8712942A63}" presName="node" presStyleLbl="node1" presStyleIdx="2" presStyleCnt="9">
        <dgm:presLayoutVars>
          <dgm:bulletEnabled val="1"/>
        </dgm:presLayoutVars>
      </dgm:prSet>
      <dgm:spPr/>
    </dgm:pt>
    <dgm:pt modelId="{F61C04E1-1F26-49B9-AB62-97649B093B8A}" type="pres">
      <dgm:prSet presAssocID="{998F43C5-8A8E-4193-9AB8-81074B0AFBEB}" presName="parTrans" presStyleLbl="bgSibTrans2D1" presStyleIdx="3" presStyleCnt="9"/>
      <dgm:spPr/>
    </dgm:pt>
    <dgm:pt modelId="{A5D63953-06BE-42EE-B04B-A337FAF309E6}" type="pres">
      <dgm:prSet presAssocID="{5F928076-0650-4A5B-A5E3-BF80CCE59CCC}" presName="node" presStyleLbl="node1" presStyleIdx="3" presStyleCnt="9">
        <dgm:presLayoutVars>
          <dgm:bulletEnabled val="1"/>
        </dgm:presLayoutVars>
      </dgm:prSet>
      <dgm:spPr/>
    </dgm:pt>
    <dgm:pt modelId="{05F1EC50-5CDB-47B4-A49A-9BA311A1F778}" type="pres">
      <dgm:prSet presAssocID="{85657D3B-EF52-46C2-81D3-82EAF63A9ABE}" presName="parTrans" presStyleLbl="bgSibTrans2D1" presStyleIdx="4" presStyleCnt="9"/>
      <dgm:spPr/>
    </dgm:pt>
    <dgm:pt modelId="{8BFF6C18-8684-41F1-9A2F-356CB011A8B9}" type="pres">
      <dgm:prSet presAssocID="{2627A530-7C98-4311-8034-87614A3D2C36}" presName="node" presStyleLbl="node1" presStyleIdx="4" presStyleCnt="9">
        <dgm:presLayoutVars>
          <dgm:bulletEnabled val="1"/>
        </dgm:presLayoutVars>
      </dgm:prSet>
      <dgm:spPr/>
    </dgm:pt>
    <dgm:pt modelId="{944A8396-4277-4BAB-B265-F12C35E38966}" type="pres">
      <dgm:prSet presAssocID="{04E0BC84-84CD-4205-8934-492A3FEBBA18}" presName="parTrans" presStyleLbl="bgSibTrans2D1" presStyleIdx="5" presStyleCnt="9"/>
      <dgm:spPr/>
    </dgm:pt>
    <dgm:pt modelId="{5B797CC3-8134-4890-A142-E1F9286EA0EC}" type="pres">
      <dgm:prSet presAssocID="{FC975231-42B4-4330-B126-2F618EEC77A0}" presName="node" presStyleLbl="node1" presStyleIdx="5" presStyleCnt="9">
        <dgm:presLayoutVars>
          <dgm:bulletEnabled val="1"/>
        </dgm:presLayoutVars>
      </dgm:prSet>
      <dgm:spPr/>
    </dgm:pt>
    <dgm:pt modelId="{57261101-8615-4F30-AEA9-9C0A5578A005}" type="pres">
      <dgm:prSet presAssocID="{C011DE9D-2BA7-4809-8DF1-3F6DE2098391}" presName="parTrans" presStyleLbl="bgSibTrans2D1" presStyleIdx="6" presStyleCnt="9"/>
      <dgm:spPr/>
    </dgm:pt>
    <dgm:pt modelId="{5DD68526-D6D9-437A-8795-AB53E2E9CC4C}" type="pres">
      <dgm:prSet presAssocID="{F5AF8FB0-7B0F-4FEF-9B0D-E36EAC1816BB}" presName="node" presStyleLbl="node1" presStyleIdx="6" presStyleCnt="9">
        <dgm:presLayoutVars>
          <dgm:bulletEnabled val="1"/>
        </dgm:presLayoutVars>
      </dgm:prSet>
      <dgm:spPr/>
    </dgm:pt>
    <dgm:pt modelId="{F9810ABB-AA0E-4985-ACE1-E6C722A84BDE}" type="pres">
      <dgm:prSet presAssocID="{CA75824B-D395-42FF-8809-DDE21C5ECDE7}" presName="parTrans" presStyleLbl="bgSibTrans2D1" presStyleIdx="7" presStyleCnt="9"/>
      <dgm:spPr/>
    </dgm:pt>
    <dgm:pt modelId="{C983969F-AE55-4FD4-BE48-E32987A761F5}" type="pres">
      <dgm:prSet presAssocID="{48A997A5-2111-4B79-BD22-41C70BBC8ECE}" presName="node" presStyleLbl="node1" presStyleIdx="7" presStyleCnt="9">
        <dgm:presLayoutVars>
          <dgm:bulletEnabled val="1"/>
        </dgm:presLayoutVars>
      </dgm:prSet>
      <dgm:spPr/>
    </dgm:pt>
    <dgm:pt modelId="{AD9F0EAD-7A37-4A13-BF32-C7C0965BACDC}" type="pres">
      <dgm:prSet presAssocID="{35699BB8-D6FD-4807-83A4-D1517F0E971D}" presName="parTrans" presStyleLbl="bgSibTrans2D1" presStyleIdx="8" presStyleCnt="9"/>
      <dgm:spPr/>
    </dgm:pt>
    <dgm:pt modelId="{5792567B-46EF-4EC3-8933-86A95BD312AD}" type="pres">
      <dgm:prSet presAssocID="{E3E5B830-2C4A-4CF7-8236-45F7DEDED6F5}" presName="node" presStyleLbl="node1" presStyleIdx="8" presStyleCnt="9">
        <dgm:presLayoutVars>
          <dgm:bulletEnabled val="1"/>
        </dgm:presLayoutVars>
      </dgm:prSet>
      <dgm:spPr/>
    </dgm:pt>
  </dgm:ptLst>
  <dgm:cxnLst>
    <dgm:cxn modelId="{469D9C05-3D8D-415E-B6A7-B4EB04F9B663}" type="presOf" srcId="{A2898EB7-6A7D-4180-9228-3ACEA5D8D261}" destId="{0C255AA2-BD52-4169-A2E1-53F85B2200FA}" srcOrd="0" destOrd="0" presId="urn:microsoft.com/office/officeart/2005/8/layout/radial4"/>
    <dgm:cxn modelId="{7229251A-CCDC-4E94-9D56-D18EEA4C61AC}" type="presOf" srcId="{709BE2D5-BE85-44C2-9995-9F5375B47E9D}" destId="{F37E15D3-5701-48A3-9454-D10A5B49F6C9}" srcOrd="0" destOrd="0" presId="urn:microsoft.com/office/officeart/2005/8/layout/radial4"/>
    <dgm:cxn modelId="{5421D523-426F-4CC0-910E-5FDFCFF89E88}" srcId="{709BE2D5-BE85-44C2-9995-9F5375B47E9D}" destId="{AA27BCC7-FBA1-43D8-84CF-5E8712942A63}" srcOrd="2" destOrd="0" parTransId="{A2898EB7-6A7D-4180-9228-3ACEA5D8D261}" sibTransId="{221BC7E8-401B-4884-B09A-4B3E2467EEBC}"/>
    <dgm:cxn modelId="{C1E6122C-22FD-4D8B-B94E-E8BFD6633699}" type="presOf" srcId="{998F43C5-8A8E-4193-9AB8-81074B0AFBEB}" destId="{F61C04E1-1F26-49B9-AB62-97649B093B8A}" srcOrd="0" destOrd="0" presId="urn:microsoft.com/office/officeart/2005/8/layout/radial4"/>
    <dgm:cxn modelId="{103CDF2E-F67E-43AC-8ACE-CB165595F339}" type="presOf" srcId="{5F928076-0650-4A5B-A5E3-BF80CCE59CCC}" destId="{A5D63953-06BE-42EE-B04B-A337FAF309E6}" srcOrd="0" destOrd="0" presId="urn:microsoft.com/office/officeart/2005/8/layout/radial4"/>
    <dgm:cxn modelId="{C2B96C5E-079B-4396-8FCC-1028B15A0CE0}" type="presOf" srcId="{04E0BC84-84CD-4205-8934-492A3FEBBA18}" destId="{944A8396-4277-4BAB-B265-F12C35E38966}" srcOrd="0" destOrd="0" presId="urn:microsoft.com/office/officeart/2005/8/layout/radial4"/>
    <dgm:cxn modelId="{EC6B7261-0B89-4932-8124-0D0C76E9E534}" type="presOf" srcId="{85657D3B-EF52-46C2-81D3-82EAF63A9ABE}" destId="{05F1EC50-5CDB-47B4-A49A-9BA311A1F778}" srcOrd="0" destOrd="0" presId="urn:microsoft.com/office/officeart/2005/8/layout/radial4"/>
    <dgm:cxn modelId="{F5849242-52D8-4EDF-AAB7-D44599F82EB5}" type="presOf" srcId="{C011DE9D-2BA7-4809-8DF1-3F6DE2098391}" destId="{57261101-8615-4F30-AEA9-9C0A5578A005}" srcOrd="0" destOrd="0" presId="urn:microsoft.com/office/officeart/2005/8/layout/radial4"/>
    <dgm:cxn modelId="{347AF446-70E8-4A7C-A241-347AF6C810D1}" srcId="{709BE2D5-BE85-44C2-9995-9F5375B47E9D}" destId="{2627A530-7C98-4311-8034-87614A3D2C36}" srcOrd="4" destOrd="0" parTransId="{85657D3B-EF52-46C2-81D3-82EAF63A9ABE}" sibTransId="{FC1F7DD7-50E9-4980-B55C-0D9AD0E460A3}"/>
    <dgm:cxn modelId="{E8B64269-0A50-4931-BA26-C025DD60EE92}" type="presOf" srcId="{FC975231-42B4-4330-B126-2F618EEC77A0}" destId="{5B797CC3-8134-4890-A142-E1F9286EA0EC}" srcOrd="0" destOrd="0" presId="urn:microsoft.com/office/officeart/2005/8/layout/radial4"/>
    <dgm:cxn modelId="{A0E7CC4A-3EB9-4337-9256-5914FE123914}" srcId="{709BE2D5-BE85-44C2-9995-9F5375B47E9D}" destId="{48A997A5-2111-4B79-BD22-41C70BBC8ECE}" srcOrd="7" destOrd="0" parTransId="{CA75824B-D395-42FF-8809-DDE21C5ECDE7}" sibTransId="{3B2486D7-F346-4CA4-A8A0-AA686567CD45}"/>
    <dgm:cxn modelId="{3B9AD36C-A2A2-4D33-8288-A461F02C1F2F}" srcId="{709BE2D5-BE85-44C2-9995-9F5375B47E9D}" destId="{3FCF6F29-69E3-466E-B40C-F65C75B4A7D7}" srcOrd="1" destOrd="0" parTransId="{6BDB3D8B-F7B2-4A01-9D33-BEF76E25A2A9}" sibTransId="{9512E9E5-B5E9-48DF-B33C-43A2991B0363}"/>
    <dgm:cxn modelId="{44CFD254-3D7D-40AD-AC01-B53C3797AD0F}" srcId="{709BE2D5-BE85-44C2-9995-9F5375B47E9D}" destId="{02108521-5F60-419A-8844-C3448D8A27BD}" srcOrd="0" destOrd="0" parTransId="{03917A2D-3E34-4A67-AAFA-1A0AE930A2DA}" sibTransId="{D3A40B1B-9C87-408B-8318-08F1540312F8}"/>
    <dgm:cxn modelId="{BDB5F357-084E-4B0C-90FE-F58E4FB7A448}" type="presOf" srcId="{03917A2D-3E34-4A67-AAFA-1A0AE930A2DA}" destId="{4AE998AD-B09C-432E-B19E-66ABA4C9349C}" srcOrd="0" destOrd="0" presId="urn:microsoft.com/office/officeart/2005/8/layout/radial4"/>
    <dgm:cxn modelId="{8EFBAA7B-B1F9-49EA-B5B7-33A10EB4CCD6}" srcId="{709BE2D5-BE85-44C2-9995-9F5375B47E9D}" destId="{F5AF8FB0-7B0F-4FEF-9B0D-E36EAC1816BB}" srcOrd="6" destOrd="0" parTransId="{C011DE9D-2BA7-4809-8DF1-3F6DE2098391}" sibTransId="{91E9CA87-1665-48D9-A9B4-7233F276B9E4}"/>
    <dgm:cxn modelId="{18F74785-967C-48EC-BF02-7465A4A6D877}" type="presOf" srcId="{F5AF8FB0-7B0F-4FEF-9B0D-E36EAC1816BB}" destId="{5DD68526-D6D9-437A-8795-AB53E2E9CC4C}" srcOrd="0" destOrd="0" presId="urn:microsoft.com/office/officeart/2005/8/layout/radial4"/>
    <dgm:cxn modelId="{79394A94-BC48-42EF-9571-DBFAADF0E7F3}" type="presOf" srcId="{E3E5B830-2C4A-4CF7-8236-45F7DEDED6F5}" destId="{5792567B-46EF-4EC3-8933-86A95BD312AD}" srcOrd="0" destOrd="0" presId="urn:microsoft.com/office/officeart/2005/8/layout/radial4"/>
    <dgm:cxn modelId="{29EC4C96-4C3E-4807-B76D-4DBC30818737}" type="presOf" srcId="{71E00A68-5D6B-42D2-8268-E049024ACC31}" destId="{6BBD512A-F782-4A43-9C81-9E614EBA084F}" srcOrd="0" destOrd="0" presId="urn:microsoft.com/office/officeart/2005/8/layout/radial4"/>
    <dgm:cxn modelId="{7067259A-68F1-4539-8B39-22B608D9094B}" srcId="{71E00A68-5D6B-42D2-8268-E049024ACC31}" destId="{709BE2D5-BE85-44C2-9995-9F5375B47E9D}" srcOrd="0" destOrd="0" parTransId="{7F121E69-3A6E-4905-BC09-7E63BF73F313}" sibTransId="{45EB005A-079E-4FE7-A5FB-3AA986EC2F1C}"/>
    <dgm:cxn modelId="{06FFECA6-59D3-4000-B1EF-B945BB6DCF54}" type="presOf" srcId="{6BDB3D8B-F7B2-4A01-9D33-BEF76E25A2A9}" destId="{6E111B31-183A-4949-834F-989E017D460C}" srcOrd="0" destOrd="0" presId="urn:microsoft.com/office/officeart/2005/8/layout/radial4"/>
    <dgm:cxn modelId="{DC5E0FA8-07AD-4B1F-9DBE-FC80F0565D75}" srcId="{709BE2D5-BE85-44C2-9995-9F5375B47E9D}" destId="{E3E5B830-2C4A-4CF7-8236-45F7DEDED6F5}" srcOrd="8" destOrd="0" parTransId="{35699BB8-D6FD-4807-83A4-D1517F0E971D}" sibTransId="{21C29305-EB2A-46D2-B4A6-9683A257E85B}"/>
    <dgm:cxn modelId="{60F28EAC-BDBE-438C-9498-72B0378A5F5E}" type="presOf" srcId="{02108521-5F60-419A-8844-C3448D8A27BD}" destId="{97F372FF-1CB4-461E-918B-15FC34AAAC05}" srcOrd="0" destOrd="0" presId="urn:microsoft.com/office/officeart/2005/8/layout/radial4"/>
    <dgm:cxn modelId="{C1B7F1B1-006C-4909-8830-3AF26D94CDFA}" type="presOf" srcId="{AA27BCC7-FBA1-43D8-84CF-5E8712942A63}" destId="{4256DFC3-7973-47CF-A811-6A6E4D9182F5}" srcOrd="0" destOrd="0" presId="urn:microsoft.com/office/officeart/2005/8/layout/radial4"/>
    <dgm:cxn modelId="{7CEF49B8-C450-4C83-8CF3-63BF599ED610}" type="presOf" srcId="{2627A530-7C98-4311-8034-87614A3D2C36}" destId="{8BFF6C18-8684-41F1-9A2F-356CB011A8B9}" srcOrd="0" destOrd="0" presId="urn:microsoft.com/office/officeart/2005/8/layout/radial4"/>
    <dgm:cxn modelId="{CEAC57BF-0601-4B1E-9712-C5B7F5A5BC47}" srcId="{709BE2D5-BE85-44C2-9995-9F5375B47E9D}" destId="{5F928076-0650-4A5B-A5E3-BF80CCE59CCC}" srcOrd="3" destOrd="0" parTransId="{998F43C5-8A8E-4193-9AB8-81074B0AFBEB}" sibTransId="{219D4C83-0BFB-4B81-9434-B5DB47ABAACC}"/>
    <dgm:cxn modelId="{EDF238C4-7655-47D2-89EF-A4D204D332FD}" type="presOf" srcId="{CA75824B-D395-42FF-8809-DDE21C5ECDE7}" destId="{F9810ABB-AA0E-4985-ACE1-E6C722A84BDE}" srcOrd="0" destOrd="0" presId="urn:microsoft.com/office/officeart/2005/8/layout/radial4"/>
    <dgm:cxn modelId="{59520ADD-4720-450E-BFF9-192C04BB99BF}" type="presOf" srcId="{48A997A5-2111-4B79-BD22-41C70BBC8ECE}" destId="{C983969F-AE55-4FD4-BE48-E32987A761F5}" srcOrd="0" destOrd="0" presId="urn:microsoft.com/office/officeart/2005/8/layout/radial4"/>
    <dgm:cxn modelId="{484CE5E1-AB7A-4661-AF55-FF16FE2C3D3D}" type="presOf" srcId="{35699BB8-D6FD-4807-83A4-D1517F0E971D}" destId="{AD9F0EAD-7A37-4A13-BF32-C7C0965BACDC}" srcOrd="0" destOrd="0" presId="urn:microsoft.com/office/officeart/2005/8/layout/radial4"/>
    <dgm:cxn modelId="{E5EAE2E9-CB93-46DE-BF80-70EEF04D2A6B}" srcId="{709BE2D5-BE85-44C2-9995-9F5375B47E9D}" destId="{FC975231-42B4-4330-B126-2F618EEC77A0}" srcOrd="5" destOrd="0" parTransId="{04E0BC84-84CD-4205-8934-492A3FEBBA18}" sibTransId="{E53BB1A0-927C-4F49-B7CB-919D802FF423}"/>
    <dgm:cxn modelId="{C18574FF-B62E-4B87-BCD9-5569ADB7B897}" type="presOf" srcId="{3FCF6F29-69E3-466E-B40C-F65C75B4A7D7}" destId="{D6446B43-0E41-4A0B-BB7D-AB7BAA6E91C2}" srcOrd="0" destOrd="0" presId="urn:microsoft.com/office/officeart/2005/8/layout/radial4"/>
    <dgm:cxn modelId="{5868538F-6772-4CB1-858E-BBC2CA96069B}" type="presParOf" srcId="{6BBD512A-F782-4A43-9C81-9E614EBA084F}" destId="{F37E15D3-5701-48A3-9454-D10A5B49F6C9}" srcOrd="0" destOrd="0" presId="urn:microsoft.com/office/officeart/2005/8/layout/radial4"/>
    <dgm:cxn modelId="{4A959CEC-30E7-40B8-BDB9-7E54229B2DE7}" type="presParOf" srcId="{6BBD512A-F782-4A43-9C81-9E614EBA084F}" destId="{4AE998AD-B09C-432E-B19E-66ABA4C9349C}" srcOrd="1" destOrd="0" presId="urn:microsoft.com/office/officeart/2005/8/layout/radial4"/>
    <dgm:cxn modelId="{75717131-07A1-4833-BA69-033655D6219D}" type="presParOf" srcId="{6BBD512A-F782-4A43-9C81-9E614EBA084F}" destId="{97F372FF-1CB4-461E-918B-15FC34AAAC05}" srcOrd="2" destOrd="0" presId="urn:microsoft.com/office/officeart/2005/8/layout/radial4"/>
    <dgm:cxn modelId="{3A0D394F-BE40-474A-8677-EC7782A37EF0}" type="presParOf" srcId="{6BBD512A-F782-4A43-9C81-9E614EBA084F}" destId="{6E111B31-183A-4949-834F-989E017D460C}" srcOrd="3" destOrd="0" presId="urn:microsoft.com/office/officeart/2005/8/layout/radial4"/>
    <dgm:cxn modelId="{DA7AFB8C-009C-4B7A-9696-627B21BF2173}" type="presParOf" srcId="{6BBD512A-F782-4A43-9C81-9E614EBA084F}" destId="{D6446B43-0E41-4A0B-BB7D-AB7BAA6E91C2}" srcOrd="4" destOrd="0" presId="urn:microsoft.com/office/officeart/2005/8/layout/radial4"/>
    <dgm:cxn modelId="{0C9EDFF4-E6B3-423B-B2C4-8568275C29DE}" type="presParOf" srcId="{6BBD512A-F782-4A43-9C81-9E614EBA084F}" destId="{0C255AA2-BD52-4169-A2E1-53F85B2200FA}" srcOrd="5" destOrd="0" presId="urn:microsoft.com/office/officeart/2005/8/layout/radial4"/>
    <dgm:cxn modelId="{765CF129-7A1D-4C63-8D60-432C53134C94}" type="presParOf" srcId="{6BBD512A-F782-4A43-9C81-9E614EBA084F}" destId="{4256DFC3-7973-47CF-A811-6A6E4D9182F5}" srcOrd="6" destOrd="0" presId="urn:microsoft.com/office/officeart/2005/8/layout/radial4"/>
    <dgm:cxn modelId="{BD93090C-B061-44A7-9E99-5D674BEB906E}" type="presParOf" srcId="{6BBD512A-F782-4A43-9C81-9E614EBA084F}" destId="{F61C04E1-1F26-49B9-AB62-97649B093B8A}" srcOrd="7" destOrd="0" presId="urn:microsoft.com/office/officeart/2005/8/layout/radial4"/>
    <dgm:cxn modelId="{C9AC0AAA-0571-4EBE-A2DC-55C4188CFD38}" type="presParOf" srcId="{6BBD512A-F782-4A43-9C81-9E614EBA084F}" destId="{A5D63953-06BE-42EE-B04B-A337FAF309E6}" srcOrd="8" destOrd="0" presId="urn:microsoft.com/office/officeart/2005/8/layout/radial4"/>
    <dgm:cxn modelId="{EDB3C8E7-EDDB-40F0-8D6F-FC6AF4D11010}" type="presParOf" srcId="{6BBD512A-F782-4A43-9C81-9E614EBA084F}" destId="{05F1EC50-5CDB-47B4-A49A-9BA311A1F778}" srcOrd="9" destOrd="0" presId="urn:microsoft.com/office/officeart/2005/8/layout/radial4"/>
    <dgm:cxn modelId="{FC9F4CB3-43A1-4607-9997-DD69D67E9723}" type="presParOf" srcId="{6BBD512A-F782-4A43-9C81-9E614EBA084F}" destId="{8BFF6C18-8684-41F1-9A2F-356CB011A8B9}" srcOrd="10" destOrd="0" presId="urn:microsoft.com/office/officeart/2005/8/layout/radial4"/>
    <dgm:cxn modelId="{4CBC457D-396D-417E-8645-448F66C1A7D6}" type="presParOf" srcId="{6BBD512A-F782-4A43-9C81-9E614EBA084F}" destId="{944A8396-4277-4BAB-B265-F12C35E38966}" srcOrd="11" destOrd="0" presId="urn:microsoft.com/office/officeart/2005/8/layout/radial4"/>
    <dgm:cxn modelId="{58C40394-D8F7-4FC2-ACA2-816F83D729C5}" type="presParOf" srcId="{6BBD512A-F782-4A43-9C81-9E614EBA084F}" destId="{5B797CC3-8134-4890-A142-E1F9286EA0EC}" srcOrd="12" destOrd="0" presId="urn:microsoft.com/office/officeart/2005/8/layout/radial4"/>
    <dgm:cxn modelId="{DFBF94C1-36B0-4575-8A3C-58E299D659F7}" type="presParOf" srcId="{6BBD512A-F782-4A43-9C81-9E614EBA084F}" destId="{57261101-8615-4F30-AEA9-9C0A5578A005}" srcOrd="13" destOrd="0" presId="urn:microsoft.com/office/officeart/2005/8/layout/radial4"/>
    <dgm:cxn modelId="{99B578D3-6D33-43FD-8677-4086FD674A97}" type="presParOf" srcId="{6BBD512A-F782-4A43-9C81-9E614EBA084F}" destId="{5DD68526-D6D9-437A-8795-AB53E2E9CC4C}" srcOrd="14" destOrd="0" presId="urn:microsoft.com/office/officeart/2005/8/layout/radial4"/>
    <dgm:cxn modelId="{55C71DF8-94BF-47D6-967F-E175F2433022}" type="presParOf" srcId="{6BBD512A-F782-4A43-9C81-9E614EBA084F}" destId="{F9810ABB-AA0E-4985-ACE1-E6C722A84BDE}" srcOrd="15" destOrd="0" presId="urn:microsoft.com/office/officeart/2005/8/layout/radial4"/>
    <dgm:cxn modelId="{48038672-706D-41F8-959D-89FF144C59B9}" type="presParOf" srcId="{6BBD512A-F782-4A43-9C81-9E614EBA084F}" destId="{C983969F-AE55-4FD4-BE48-E32987A761F5}" srcOrd="16" destOrd="0" presId="urn:microsoft.com/office/officeart/2005/8/layout/radial4"/>
    <dgm:cxn modelId="{D13D0F1F-ABA7-4940-AA0C-AB5FBD701DC1}" type="presParOf" srcId="{6BBD512A-F782-4A43-9C81-9E614EBA084F}" destId="{AD9F0EAD-7A37-4A13-BF32-C7C0965BACDC}" srcOrd="17" destOrd="0" presId="urn:microsoft.com/office/officeart/2005/8/layout/radial4"/>
    <dgm:cxn modelId="{6A723232-739E-4EE1-9C8C-E79FD9F8130E}" type="presParOf" srcId="{6BBD512A-F782-4A43-9C81-9E614EBA084F}" destId="{5792567B-46EF-4EC3-8933-86A95BD312AD}" srcOrd="1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0D7C26-3FCC-4B0C-BCF7-4A37B7997FE8}" type="doc">
      <dgm:prSet loTypeId="urn:microsoft.com/office/officeart/2008/layout/RadialCluster" loCatId="relationship" qsTypeId="urn:microsoft.com/office/officeart/2005/8/quickstyle/simple3" qsCatId="simple" csTypeId="urn:microsoft.com/office/officeart/2005/8/colors/colorful4" csCatId="colorful" phldr="1"/>
      <dgm:spPr/>
      <dgm:t>
        <a:bodyPr/>
        <a:lstStyle/>
        <a:p>
          <a:endParaRPr lang="it-IT"/>
        </a:p>
      </dgm:t>
    </dgm:pt>
    <dgm:pt modelId="{F341E47D-F3AD-4D82-A14E-419EE697A103}">
      <dgm:prSet phldrT="[Testo]"/>
      <dgm:spPr/>
      <dgm:t>
        <a:bodyPr/>
        <a:lstStyle/>
        <a:p>
          <a:r>
            <a:rPr lang="en-US" noProof="0" dirty="0"/>
            <a:t>654 Pregnant woman</a:t>
          </a:r>
        </a:p>
      </dgm:t>
    </dgm:pt>
    <dgm:pt modelId="{9BCD300B-93F3-4425-BB01-1DB8613E66F0}" type="parTrans" cxnId="{1C5D32C4-73D0-40A7-B78A-91C1A8FC6F40}">
      <dgm:prSet/>
      <dgm:spPr/>
      <dgm:t>
        <a:bodyPr/>
        <a:lstStyle/>
        <a:p>
          <a:endParaRPr lang="it-IT"/>
        </a:p>
      </dgm:t>
    </dgm:pt>
    <dgm:pt modelId="{A2552C4C-462D-4D96-8DFA-AC4B77F0D9A4}" type="sibTrans" cxnId="{1C5D32C4-73D0-40A7-B78A-91C1A8FC6F40}">
      <dgm:prSet/>
      <dgm:spPr/>
      <dgm:t>
        <a:bodyPr/>
        <a:lstStyle/>
        <a:p>
          <a:endParaRPr lang="it-IT"/>
        </a:p>
      </dgm:t>
    </dgm:pt>
    <dgm:pt modelId="{6E954D8B-94DD-4D7A-A130-ADBCF8867FBA}">
      <dgm:prSet phldrT="[Testo]"/>
      <dgm:spPr/>
      <dgm:t>
        <a:bodyPr/>
        <a:lstStyle/>
        <a:p>
          <a:r>
            <a:rPr lang="en-US" noProof="0" dirty="0"/>
            <a:t>320 Controls</a:t>
          </a:r>
        </a:p>
      </dgm:t>
    </dgm:pt>
    <dgm:pt modelId="{383BF868-DA38-4660-9BB3-BC523770B612}" type="parTrans" cxnId="{8E4007A7-50C4-496F-A167-E5F037933276}">
      <dgm:prSet/>
      <dgm:spPr/>
      <dgm:t>
        <a:bodyPr/>
        <a:lstStyle/>
        <a:p>
          <a:endParaRPr lang="it-IT"/>
        </a:p>
      </dgm:t>
    </dgm:pt>
    <dgm:pt modelId="{118C171E-1738-498A-A88C-52972CFE10BD}" type="sibTrans" cxnId="{8E4007A7-50C4-496F-A167-E5F037933276}">
      <dgm:prSet/>
      <dgm:spPr/>
      <dgm:t>
        <a:bodyPr/>
        <a:lstStyle/>
        <a:p>
          <a:endParaRPr lang="it-IT"/>
        </a:p>
      </dgm:t>
    </dgm:pt>
    <dgm:pt modelId="{E8332944-72A7-4C4E-B984-2C06E52DF3F2}">
      <dgm:prSet phldrT="[Testo]"/>
      <dgm:spPr/>
      <dgm:t>
        <a:bodyPr/>
        <a:lstStyle/>
        <a:p>
          <a:r>
            <a:rPr lang="en-US" noProof="0" dirty="0"/>
            <a:t>334 Malformed Fetus</a:t>
          </a:r>
        </a:p>
      </dgm:t>
    </dgm:pt>
    <dgm:pt modelId="{F7CE35B4-0F16-44D8-99C1-E5DA45DD08CC}" type="parTrans" cxnId="{498BCA20-FB45-4FF4-9974-44109FE20075}">
      <dgm:prSet/>
      <dgm:spPr/>
      <dgm:t>
        <a:bodyPr/>
        <a:lstStyle/>
        <a:p>
          <a:endParaRPr lang="it-IT"/>
        </a:p>
      </dgm:t>
    </dgm:pt>
    <dgm:pt modelId="{396568B2-987A-4402-A6AF-4F6C0FF6DFD7}" type="sibTrans" cxnId="{498BCA20-FB45-4FF4-9974-44109FE20075}">
      <dgm:prSet/>
      <dgm:spPr/>
      <dgm:t>
        <a:bodyPr/>
        <a:lstStyle/>
        <a:p>
          <a:endParaRPr lang="it-IT"/>
        </a:p>
      </dgm:t>
    </dgm:pt>
    <dgm:pt modelId="{893F35AF-EA61-4D78-BB7D-651DBCDD5914}">
      <dgm:prSet phldrT="[Testo]"/>
      <dgm:spPr/>
      <dgm:t>
        <a:bodyPr/>
        <a:lstStyle/>
        <a:p>
          <a:r>
            <a:rPr lang="en-US" noProof="0" dirty="0"/>
            <a:t>160 Training</a:t>
          </a:r>
        </a:p>
      </dgm:t>
    </dgm:pt>
    <dgm:pt modelId="{7081D2B0-0354-46DB-ABA2-30BBCD61D3A2}" type="parTrans" cxnId="{9164A222-4925-42FE-9202-F627894F2768}">
      <dgm:prSet/>
      <dgm:spPr/>
      <dgm:t>
        <a:bodyPr/>
        <a:lstStyle/>
        <a:p>
          <a:endParaRPr lang="it-IT"/>
        </a:p>
      </dgm:t>
    </dgm:pt>
    <dgm:pt modelId="{B85ED866-D46D-4683-9675-BDF9823C367D}" type="sibTrans" cxnId="{9164A222-4925-42FE-9202-F627894F2768}">
      <dgm:prSet/>
      <dgm:spPr/>
      <dgm:t>
        <a:bodyPr/>
        <a:lstStyle/>
        <a:p>
          <a:endParaRPr lang="it-IT"/>
        </a:p>
      </dgm:t>
    </dgm:pt>
    <dgm:pt modelId="{23FDE543-1B76-4A8F-A4F9-76DA2D44F270}">
      <dgm:prSet phldrT="[Testo]"/>
      <dgm:spPr/>
      <dgm:t>
        <a:bodyPr/>
        <a:lstStyle/>
        <a:p>
          <a:r>
            <a:rPr lang="en-US" noProof="0" dirty="0"/>
            <a:t>160 Testing</a:t>
          </a:r>
        </a:p>
      </dgm:t>
    </dgm:pt>
    <dgm:pt modelId="{77A3F94B-72B6-4E6D-8465-822454A0033B}" type="parTrans" cxnId="{3DD560D1-C4DB-47C7-8C75-DC3355805897}">
      <dgm:prSet/>
      <dgm:spPr/>
      <dgm:t>
        <a:bodyPr/>
        <a:lstStyle/>
        <a:p>
          <a:endParaRPr lang="it-IT"/>
        </a:p>
      </dgm:t>
    </dgm:pt>
    <dgm:pt modelId="{E2F1C770-90BF-44BC-979A-A1FE68B0BC0E}" type="sibTrans" cxnId="{3DD560D1-C4DB-47C7-8C75-DC3355805897}">
      <dgm:prSet/>
      <dgm:spPr/>
      <dgm:t>
        <a:bodyPr/>
        <a:lstStyle/>
        <a:p>
          <a:endParaRPr lang="it-IT"/>
        </a:p>
      </dgm:t>
    </dgm:pt>
    <dgm:pt modelId="{A24B394B-999C-40CE-A38A-5BAC59FD6B9C}">
      <dgm:prSet phldrT="[Testo]"/>
      <dgm:spPr/>
      <dgm:t>
        <a:bodyPr/>
        <a:lstStyle/>
        <a:p>
          <a:r>
            <a:rPr lang="en-US" noProof="0" dirty="0"/>
            <a:t>167 Testing</a:t>
          </a:r>
        </a:p>
      </dgm:t>
    </dgm:pt>
    <dgm:pt modelId="{78972EF5-CDC3-4F71-827A-CB91B3827679}" type="parTrans" cxnId="{3C5C0D43-4593-4971-8144-86483D8EDBB3}">
      <dgm:prSet/>
      <dgm:spPr/>
      <dgm:t>
        <a:bodyPr/>
        <a:lstStyle/>
        <a:p>
          <a:endParaRPr lang="it-IT"/>
        </a:p>
      </dgm:t>
    </dgm:pt>
    <dgm:pt modelId="{76DB98C4-6313-48AC-B6C0-C5A758B386E3}" type="sibTrans" cxnId="{3C5C0D43-4593-4971-8144-86483D8EDBB3}">
      <dgm:prSet/>
      <dgm:spPr/>
      <dgm:t>
        <a:bodyPr/>
        <a:lstStyle/>
        <a:p>
          <a:endParaRPr lang="it-IT"/>
        </a:p>
      </dgm:t>
    </dgm:pt>
    <dgm:pt modelId="{4FA14AE4-B5F5-4272-9B5E-BA74E2AB0408}">
      <dgm:prSet phldrT="[Testo]"/>
      <dgm:spPr/>
      <dgm:t>
        <a:bodyPr/>
        <a:lstStyle/>
        <a:p>
          <a:r>
            <a:rPr lang="en-US" noProof="0" dirty="0"/>
            <a:t>167 Training</a:t>
          </a:r>
        </a:p>
      </dgm:t>
    </dgm:pt>
    <dgm:pt modelId="{80C0A958-2C14-4747-8DA1-D5E6F42F3ED7}" type="parTrans" cxnId="{35F1A4C5-1564-4150-BDF2-E4BCFD99C56A}">
      <dgm:prSet/>
      <dgm:spPr/>
      <dgm:t>
        <a:bodyPr/>
        <a:lstStyle/>
        <a:p>
          <a:endParaRPr lang="it-IT"/>
        </a:p>
      </dgm:t>
    </dgm:pt>
    <dgm:pt modelId="{372EDEDA-B486-454B-95E5-A1F47ED759CE}" type="sibTrans" cxnId="{35F1A4C5-1564-4150-BDF2-E4BCFD99C56A}">
      <dgm:prSet/>
      <dgm:spPr/>
      <dgm:t>
        <a:bodyPr/>
        <a:lstStyle/>
        <a:p>
          <a:endParaRPr lang="it-IT"/>
        </a:p>
      </dgm:t>
    </dgm:pt>
    <dgm:pt modelId="{C2831689-9543-4C67-9440-2B675B1F6710}" type="pres">
      <dgm:prSet presAssocID="{740D7C26-3FCC-4B0C-BCF7-4A37B7997FE8}" presName="Name0" presStyleCnt="0">
        <dgm:presLayoutVars>
          <dgm:chMax val="1"/>
          <dgm:chPref val="1"/>
          <dgm:dir/>
          <dgm:animOne val="branch"/>
          <dgm:animLvl val="lvl"/>
        </dgm:presLayoutVars>
      </dgm:prSet>
      <dgm:spPr/>
    </dgm:pt>
    <dgm:pt modelId="{25B8C9B0-F820-4B7E-B5C2-078CBEF6C4B8}" type="pres">
      <dgm:prSet presAssocID="{F341E47D-F3AD-4D82-A14E-419EE697A103}" presName="textCenter" presStyleLbl="node1" presStyleIdx="0" presStyleCnt="7" custLinFactX="-24455" custLinFactNeighborX="-100000" custLinFactNeighborY="-5185"/>
      <dgm:spPr/>
    </dgm:pt>
    <dgm:pt modelId="{B3867C37-823F-47EA-857A-DA5A4597D531}" type="pres">
      <dgm:prSet presAssocID="{F341E47D-F3AD-4D82-A14E-419EE697A103}" presName="cycle_1" presStyleCnt="0"/>
      <dgm:spPr/>
    </dgm:pt>
    <dgm:pt modelId="{A4B4B3C6-4620-4186-ADD1-3FEDEE950E74}" type="pres">
      <dgm:prSet presAssocID="{6E954D8B-94DD-4D7A-A130-ADBCF8867FBA}" presName="childCenter1" presStyleLbl="node1" presStyleIdx="1" presStyleCnt="7"/>
      <dgm:spPr/>
    </dgm:pt>
    <dgm:pt modelId="{E2F762A8-C118-4015-A842-469BAFB96C75}" type="pres">
      <dgm:prSet presAssocID="{77A3F94B-72B6-4E6D-8465-822454A0033B}" presName="Name141" presStyleLbl="parChTrans1D3" presStyleIdx="0" presStyleCnt="4"/>
      <dgm:spPr/>
    </dgm:pt>
    <dgm:pt modelId="{8C58DF43-7B9F-43AB-92F8-814690A19661}" type="pres">
      <dgm:prSet presAssocID="{23FDE543-1B76-4A8F-A4F9-76DA2D44F270}" presName="text1" presStyleLbl="node1" presStyleIdx="2" presStyleCnt="7" custRadScaleRad="81095" custRadScaleInc="106243">
        <dgm:presLayoutVars>
          <dgm:bulletEnabled val="1"/>
        </dgm:presLayoutVars>
      </dgm:prSet>
      <dgm:spPr/>
    </dgm:pt>
    <dgm:pt modelId="{97BC0828-B8A4-4C00-A4F6-514DFC9671BD}" type="pres">
      <dgm:prSet presAssocID="{7081D2B0-0354-46DB-ABA2-30BBCD61D3A2}" presName="Name141" presStyleLbl="parChTrans1D3" presStyleIdx="1" presStyleCnt="4"/>
      <dgm:spPr/>
    </dgm:pt>
    <dgm:pt modelId="{86FF35F3-425C-4618-BEC8-DCAA0432B0D1}" type="pres">
      <dgm:prSet presAssocID="{893F35AF-EA61-4D78-BB7D-651DBCDD5914}" presName="text1" presStyleLbl="node1" presStyleIdx="3" presStyleCnt="7" custRadScaleRad="76466" custRadScaleInc="87601">
        <dgm:presLayoutVars>
          <dgm:bulletEnabled val="1"/>
        </dgm:presLayoutVars>
      </dgm:prSet>
      <dgm:spPr/>
    </dgm:pt>
    <dgm:pt modelId="{E20BEE55-FB57-408B-AC61-19A423231144}" type="pres">
      <dgm:prSet presAssocID="{383BF868-DA38-4660-9BB3-BC523770B612}" presName="Name144" presStyleLbl="parChTrans1D2" presStyleIdx="0" presStyleCnt="2"/>
      <dgm:spPr/>
    </dgm:pt>
    <dgm:pt modelId="{78BB633B-F5B0-4221-B03F-63376F4D4B01}" type="pres">
      <dgm:prSet presAssocID="{F341E47D-F3AD-4D82-A14E-419EE697A103}" presName="cycle_2" presStyleCnt="0"/>
      <dgm:spPr/>
    </dgm:pt>
    <dgm:pt modelId="{C7770711-6952-4C16-AEB7-243C7F435B95}" type="pres">
      <dgm:prSet presAssocID="{E8332944-72A7-4C4E-B984-2C06E52DF3F2}" presName="childCenter2" presStyleLbl="node1" presStyleIdx="4" presStyleCnt="7"/>
      <dgm:spPr/>
    </dgm:pt>
    <dgm:pt modelId="{B0442128-5830-4441-8711-A28B7A897004}" type="pres">
      <dgm:prSet presAssocID="{80C0A958-2C14-4747-8DA1-D5E6F42F3ED7}" presName="Name218" presStyleLbl="parChTrans1D3" presStyleIdx="2" presStyleCnt="4"/>
      <dgm:spPr/>
    </dgm:pt>
    <dgm:pt modelId="{A3A9D05B-2C68-4A4F-97B1-79785BEDB175}" type="pres">
      <dgm:prSet presAssocID="{4FA14AE4-B5F5-4272-9B5E-BA74E2AB0408}" presName="text2" presStyleLbl="node1" presStyleIdx="5" presStyleCnt="7" custRadScaleRad="77793" custRadScaleInc="-91487">
        <dgm:presLayoutVars>
          <dgm:bulletEnabled val="1"/>
        </dgm:presLayoutVars>
      </dgm:prSet>
      <dgm:spPr/>
    </dgm:pt>
    <dgm:pt modelId="{57EEF44E-3294-46D0-B624-54D53EE98F22}" type="pres">
      <dgm:prSet presAssocID="{78972EF5-CDC3-4F71-827A-CB91B3827679}" presName="Name218" presStyleLbl="parChTrans1D3" presStyleIdx="3" presStyleCnt="4"/>
      <dgm:spPr/>
    </dgm:pt>
    <dgm:pt modelId="{9E95430C-E7AD-4C32-8664-D9F8591EF8EC}" type="pres">
      <dgm:prSet presAssocID="{A24B394B-999C-40CE-A38A-5BAC59FD6B9C}" presName="text2" presStyleLbl="node1" presStyleIdx="6" presStyleCnt="7" custRadScaleRad="79719" custRadScaleInc="-106886">
        <dgm:presLayoutVars>
          <dgm:bulletEnabled val="1"/>
        </dgm:presLayoutVars>
      </dgm:prSet>
      <dgm:spPr/>
    </dgm:pt>
    <dgm:pt modelId="{260459AD-9092-4A38-AFAF-3296E63C6B14}" type="pres">
      <dgm:prSet presAssocID="{F7CE35B4-0F16-44D8-99C1-E5DA45DD08CC}" presName="Name221" presStyleLbl="parChTrans1D2" presStyleIdx="1" presStyleCnt="2"/>
      <dgm:spPr/>
    </dgm:pt>
  </dgm:ptLst>
  <dgm:cxnLst>
    <dgm:cxn modelId="{498BCA20-FB45-4FF4-9974-44109FE20075}" srcId="{F341E47D-F3AD-4D82-A14E-419EE697A103}" destId="{E8332944-72A7-4C4E-B984-2C06E52DF3F2}" srcOrd="1" destOrd="0" parTransId="{F7CE35B4-0F16-44D8-99C1-E5DA45DD08CC}" sibTransId="{396568B2-987A-4402-A6AF-4F6C0FF6DFD7}"/>
    <dgm:cxn modelId="{9164A222-4925-42FE-9202-F627894F2768}" srcId="{6E954D8B-94DD-4D7A-A130-ADBCF8867FBA}" destId="{893F35AF-EA61-4D78-BB7D-651DBCDD5914}" srcOrd="1" destOrd="0" parTransId="{7081D2B0-0354-46DB-ABA2-30BBCD61D3A2}" sibTransId="{B85ED866-D46D-4683-9675-BDF9823C367D}"/>
    <dgm:cxn modelId="{3C398726-EC9F-4BA6-9A18-DD4960E56F7F}" type="presOf" srcId="{E8332944-72A7-4C4E-B984-2C06E52DF3F2}" destId="{C7770711-6952-4C16-AEB7-243C7F435B95}" srcOrd="0" destOrd="0" presId="urn:microsoft.com/office/officeart/2008/layout/RadialCluster"/>
    <dgm:cxn modelId="{D20CCC3E-BF92-484E-906B-AC43962ED910}" type="presOf" srcId="{893F35AF-EA61-4D78-BB7D-651DBCDD5914}" destId="{86FF35F3-425C-4618-BEC8-DCAA0432B0D1}" srcOrd="0" destOrd="0" presId="urn:microsoft.com/office/officeart/2008/layout/RadialCluster"/>
    <dgm:cxn modelId="{3C5C0D43-4593-4971-8144-86483D8EDBB3}" srcId="{E8332944-72A7-4C4E-B984-2C06E52DF3F2}" destId="{A24B394B-999C-40CE-A38A-5BAC59FD6B9C}" srcOrd="1" destOrd="0" parTransId="{78972EF5-CDC3-4F71-827A-CB91B3827679}" sibTransId="{76DB98C4-6313-48AC-B6C0-C5A758B386E3}"/>
    <dgm:cxn modelId="{CF67D467-3BBF-454E-9AEE-AD538FEF64BE}" type="presOf" srcId="{78972EF5-CDC3-4F71-827A-CB91B3827679}" destId="{57EEF44E-3294-46D0-B624-54D53EE98F22}" srcOrd="0" destOrd="0" presId="urn:microsoft.com/office/officeart/2008/layout/RadialCluster"/>
    <dgm:cxn modelId="{33A1DF71-3EAC-4A10-98FA-018BC9D05A26}" type="presOf" srcId="{A24B394B-999C-40CE-A38A-5BAC59FD6B9C}" destId="{9E95430C-E7AD-4C32-8664-D9F8591EF8EC}" srcOrd="0" destOrd="0" presId="urn:microsoft.com/office/officeart/2008/layout/RadialCluster"/>
    <dgm:cxn modelId="{84B82E83-96C4-41C4-918E-804C59F0DE88}" type="presOf" srcId="{F7CE35B4-0F16-44D8-99C1-E5DA45DD08CC}" destId="{260459AD-9092-4A38-AFAF-3296E63C6B14}" srcOrd="0" destOrd="0" presId="urn:microsoft.com/office/officeart/2008/layout/RadialCluster"/>
    <dgm:cxn modelId="{8E4007A7-50C4-496F-A167-E5F037933276}" srcId="{F341E47D-F3AD-4D82-A14E-419EE697A103}" destId="{6E954D8B-94DD-4D7A-A130-ADBCF8867FBA}" srcOrd="0" destOrd="0" parTransId="{383BF868-DA38-4660-9BB3-BC523770B612}" sibTransId="{118C171E-1738-498A-A88C-52972CFE10BD}"/>
    <dgm:cxn modelId="{BF5D19B9-0BE8-4DFE-84CF-6D9AA6D4CB21}" type="presOf" srcId="{F341E47D-F3AD-4D82-A14E-419EE697A103}" destId="{25B8C9B0-F820-4B7E-B5C2-078CBEF6C4B8}" srcOrd="0" destOrd="0" presId="urn:microsoft.com/office/officeart/2008/layout/RadialCluster"/>
    <dgm:cxn modelId="{57A8E6BA-922D-46CE-B9A5-E48740599087}" type="presOf" srcId="{6E954D8B-94DD-4D7A-A130-ADBCF8867FBA}" destId="{A4B4B3C6-4620-4186-ADD1-3FEDEE950E74}" srcOrd="0" destOrd="0" presId="urn:microsoft.com/office/officeart/2008/layout/RadialCluster"/>
    <dgm:cxn modelId="{DA21ACC3-9BB5-4C63-8B7B-947164509912}" type="presOf" srcId="{383BF868-DA38-4660-9BB3-BC523770B612}" destId="{E20BEE55-FB57-408B-AC61-19A423231144}" srcOrd="0" destOrd="0" presId="urn:microsoft.com/office/officeart/2008/layout/RadialCluster"/>
    <dgm:cxn modelId="{1C5D32C4-73D0-40A7-B78A-91C1A8FC6F40}" srcId="{740D7C26-3FCC-4B0C-BCF7-4A37B7997FE8}" destId="{F341E47D-F3AD-4D82-A14E-419EE697A103}" srcOrd="0" destOrd="0" parTransId="{9BCD300B-93F3-4425-BB01-1DB8613E66F0}" sibTransId="{A2552C4C-462D-4D96-8DFA-AC4B77F0D9A4}"/>
    <dgm:cxn modelId="{35F1A4C5-1564-4150-BDF2-E4BCFD99C56A}" srcId="{E8332944-72A7-4C4E-B984-2C06E52DF3F2}" destId="{4FA14AE4-B5F5-4272-9B5E-BA74E2AB0408}" srcOrd="0" destOrd="0" parTransId="{80C0A958-2C14-4747-8DA1-D5E6F42F3ED7}" sibTransId="{372EDEDA-B486-454B-95E5-A1F47ED759CE}"/>
    <dgm:cxn modelId="{34EA92C6-5EA6-4D01-8E2E-506A70D7A949}" type="presOf" srcId="{77A3F94B-72B6-4E6D-8465-822454A0033B}" destId="{E2F762A8-C118-4015-A842-469BAFB96C75}" srcOrd="0" destOrd="0" presId="urn:microsoft.com/office/officeart/2008/layout/RadialCluster"/>
    <dgm:cxn modelId="{279F74C9-0610-4AFD-96D8-B6043F805A1C}" type="presOf" srcId="{80C0A958-2C14-4747-8DA1-D5E6F42F3ED7}" destId="{B0442128-5830-4441-8711-A28B7A897004}" srcOrd="0" destOrd="0" presId="urn:microsoft.com/office/officeart/2008/layout/RadialCluster"/>
    <dgm:cxn modelId="{3E9F6CD0-6C8D-432F-B2CD-3BABED7BE380}" type="presOf" srcId="{740D7C26-3FCC-4B0C-BCF7-4A37B7997FE8}" destId="{C2831689-9543-4C67-9440-2B675B1F6710}" srcOrd="0" destOrd="0" presId="urn:microsoft.com/office/officeart/2008/layout/RadialCluster"/>
    <dgm:cxn modelId="{3DD560D1-C4DB-47C7-8C75-DC3355805897}" srcId="{6E954D8B-94DD-4D7A-A130-ADBCF8867FBA}" destId="{23FDE543-1B76-4A8F-A4F9-76DA2D44F270}" srcOrd="0" destOrd="0" parTransId="{77A3F94B-72B6-4E6D-8465-822454A0033B}" sibTransId="{E2F1C770-90BF-44BC-979A-A1FE68B0BC0E}"/>
    <dgm:cxn modelId="{BE79B7D4-EC21-4C5E-9CBE-A2D3E5524EA5}" type="presOf" srcId="{23FDE543-1B76-4A8F-A4F9-76DA2D44F270}" destId="{8C58DF43-7B9F-43AB-92F8-814690A19661}" srcOrd="0" destOrd="0" presId="urn:microsoft.com/office/officeart/2008/layout/RadialCluster"/>
    <dgm:cxn modelId="{89C947F5-A11C-44D8-9758-903B7421BE5D}" type="presOf" srcId="{7081D2B0-0354-46DB-ABA2-30BBCD61D3A2}" destId="{97BC0828-B8A4-4C00-A4F6-514DFC9671BD}" srcOrd="0" destOrd="0" presId="urn:microsoft.com/office/officeart/2008/layout/RadialCluster"/>
    <dgm:cxn modelId="{CBE606F9-7D62-4976-97A7-02DEB97CC5CA}" type="presOf" srcId="{4FA14AE4-B5F5-4272-9B5E-BA74E2AB0408}" destId="{A3A9D05B-2C68-4A4F-97B1-79785BEDB175}" srcOrd="0" destOrd="0" presId="urn:microsoft.com/office/officeart/2008/layout/RadialCluster"/>
    <dgm:cxn modelId="{A3D5B407-74D5-43B2-9984-5BA48C45ABE4}" type="presParOf" srcId="{C2831689-9543-4C67-9440-2B675B1F6710}" destId="{25B8C9B0-F820-4B7E-B5C2-078CBEF6C4B8}" srcOrd="0" destOrd="0" presId="urn:microsoft.com/office/officeart/2008/layout/RadialCluster"/>
    <dgm:cxn modelId="{06DACE11-C363-4865-990C-09A44E05322B}" type="presParOf" srcId="{C2831689-9543-4C67-9440-2B675B1F6710}" destId="{B3867C37-823F-47EA-857A-DA5A4597D531}" srcOrd="1" destOrd="0" presId="urn:microsoft.com/office/officeart/2008/layout/RadialCluster"/>
    <dgm:cxn modelId="{D2454513-A586-4631-A490-910175676F82}" type="presParOf" srcId="{B3867C37-823F-47EA-857A-DA5A4597D531}" destId="{A4B4B3C6-4620-4186-ADD1-3FEDEE950E74}" srcOrd="0" destOrd="0" presId="urn:microsoft.com/office/officeart/2008/layout/RadialCluster"/>
    <dgm:cxn modelId="{0EF3847D-36E7-4A21-A3DA-27B569F77041}" type="presParOf" srcId="{B3867C37-823F-47EA-857A-DA5A4597D531}" destId="{E2F762A8-C118-4015-A842-469BAFB96C75}" srcOrd="1" destOrd="0" presId="urn:microsoft.com/office/officeart/2008/layout/RadialCluster"/>
    <dgm:cxn modelId="{CA427C85-8C2F-4F30-9102-6387FC3DE106}" type="presParOf" srcId="{B3867C37-823F-47EA-857A-DA5A4597D531}" destId="{8C58DF43-7B9F-43AB-92F8-814690A19661}" srcOrd="2" destOrd="0" presId="urn:microsoft.com/office/officeart/2008/layout/RadialCluster"/>
    <dgm:cxn modelId="{690784D0-B5F2-48D1-B008-FAEE9FEF3B21}" type="presParOf" srcId="{B3867C37-823F-47EA-857A-DA5A4597D531}" destId="{97BC0828-B8A4-4C00-A4F6-514DFC9671BD}" srcOrd="3" destOrd="0" presId="urn:microsoft.com/office/officeart/2008/layout/RadialCluster"/>
    <dgm:cxn modelId="{962256FF-0918-451B-99BA-9704B118CE2E}" type="presParOf" srcId="{B3867C37-823F-47EA-857A-DA5A4597D531}" destId="{86FF35F3-425C-4618-BEC8-DCAA0432B0D1}" srcOrd="4" destOrd="0" presId="urn:microsoft.com/office/officeart/2008/layout/RadialCluster"/>
    <dgm:cxn modelId="{268FE00C-9527-412D-9B2F-1B86FB5CD23D}" type="presParOf" srcId="{C2831689-9543-4C67-9440-2B675B1F6710}" destId="{E20BEE55-FB57-408B-AC61-19A423231144}" srcOrd="2" destOrd="0" presId="urn:microsoft.com/office/officeart/2008/layout/RadialCluster"/>
    <dgm:cxn modelId="{C84AF8E1-482F-41D6-9FB8-87500ABA4E59}" type="presParOf" srcId="{C2831689-9543-4C67-9440-2B675B1F6710}" destId="{78BB633B-F5B0-4221-B03F-63376F4D4B01}" srcOrd="3" destOrd="0" presId="urn:microsoft.com/office/officeart/2008/layout/RadialCluster"/>
    <dgm:cxn modelId="{B8014F8E-9597-4816-81C1-2CA153F4705D}" type="presParOf" srcId="{78BB633B-F5B0-4221-B03F-63376F4D4B01}" destId="{C7770711-6952-4C16-AEB7-243C7F435B95}" srcOrd="0" destOrd="0" presId="urn:microsoft.com/office/officeart/2008/layout/RadialCluster"/>
    <dgm:cxn modelId="{22DEEDFA-98EB-4958-A9B5-008864C8B711}" type="presParOf" srcId="{78BB633B-F5B0-4221-B03F-63376F4D4B01}" destId="{B0442128-5830-4441-8711-A28B7A897004}" srcOrd="1" destOrd="0" presId="urn:microsoft.com/office/officeart/2008/layout/RadialCluster"/>
    <dgm:cxn modelId="{2BEFB7C1-C4AC-450F-B9E4-8F8F478FDF20}" type="presParOf" srcId="{78BB633B-F5B0-4221-B03F-63376F4D4B01}" destId="{A3A9D05B-2C68-4A4F-97B1-79785BEDB175}" srcOrd="2" destOrd="0" presId="urn:microsoft.com/office/officeart/2008/layout/RadialCluster"/>
    <dgm:cxn modelId="{E6A7DB09-EFFF-4CEF-9B39-C58B008628D2}" type="presParOf" srcId="{78BB633B-F5B0-4221-B03F-63376F4D4B01}" destId="{57EEF44E-3294-46D0-B624-54D53EE98F22}" srcOrd="3" destOrd="0" presId="urn:microsoft.com/office/officeart/2008/layout/RadialCluster"/>
    <dgm:cxn modelId="{1E551240-E560-423A-AE16-5862FC3BD558}" type="presParOf" srcId="{78BB633B-F5B0-4221-B03F-63376F4D4B01}" destId="{9E95430C-E7AD-4C32-8664-D9F8591EF8EC}" srcOrd="4" destOrd="0" presId="urn:microsoft.com/office/officeart/2008/layout/RadialCluster"/>
    <dgm:cxn modelId="{6AB48046-DAC4-491B-B989-EE11F8ADCC03}" type="presParOf" srcId="{C2831689-9543-4C67-9440-2B675B1F6710}" destId="{260459AD-9092-4A38-AFAF-3296E63C6B14}" srcOrd="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8E9F25-F6F5-4EDD-9F4E-89709566B63C}" type="doc">
      <dgm:prSet loTypeId="urn:microsoft.com/office/officeart/2005/8/layout/gear1" loCatId="process" qsTypeId="urn:microsoft.com/office/officeart/2005/8/quickstyle/3d9" qsCatId="3D" csTypeId="urn:microsoft.com/office/officeart/2005/8/colors/accent1_2" csCatId="accent1" phldr="1"/>
      <dgm:spPr/>
    </dgm:pt>
    <dgm:pt modelId="{8165C303-4C6E-4D21-B94E-C0E39BA78717}">
      <dgm:prSet phldrT="[Testo]"/>
      <dgm:spPr/>
      <dgm:t>
        <a:bodyPr/>
        <a:lstStyle/>
        <a:p>
          <a:r>
            <a:rPr lang="en-US" noProof="0" dirty="0"/>
            <a:t>Blind reveal and performance evaluation</a:t>
          </a:r>
        </a:p>
      </dgm:t>
    </dgm:pt>
    <dgm:pt modelId="{4CEF11AF-E4B8-4732-B435-F8921F44D434}" type="parTrans" cxnId="{8B836F11-D182-4DDF-AA57-EA4CC6B02EB1}">
      <dgm:prSet/>
      <dgm:spPr/>
      <dgm:t>
        <a:bodyPr/>
        <a:lstStyle/>
        <a:p>
          <a:endParaRPr lang="it-IT"/>
        </a:p>
      </dgm:t>
    </dgm:pt>
    <dgm:pt modelId="{2CF2EC62-DF27-4839-B09D-B63904EF2025}" type="sibTrans" cxnId="{8B836F11-D182-4DDF-AA57-EA4CC6B02EB1}">
      <dgm:prSet/>
      <dgm:spPr/>
      <dgm:t>
        <a:bodyPr/>
        <a:lstStyle/>
        <a:p>
          <a:endParaRPr lang="it-IT"/>
        </a:p>
      </dgm:t>
    </dgm:pt>
    <dgm:pt modelId="{CF54DDEE-3E21-494D-B1F7-9580C242CD4B}">
      <dgm:prSet phldrT="[Testo]"/>
      <dgm:spPr/>
      <dgm:t>
        <a:bodyPr/>
        <a:lstStyle/>
        <a:p>
          <a:r>
            <a:rPr lang="en-US" noProof="0" dirty="0"/>
            <a:t>Models query</a:t>
          </a:r>
        </a:p>
      </dgm:t>
    </dgm:pt>
    <dgm:pt modelId="{0ADFFDD9-DE32-4574-A440-A5B54F6AD1DF}" type="parTrans" cxnId="{26F47263-7CFE-4C9A-A697-37212D402F60}">
      <dgm:prSet/>
      <dgm:spPr/>
      <dgm:t>
        <a:bodyPr/>
        <a:lstStyle/>
        <a:p>
          <a:endParaRPr lang="it-IT"/>
        </a:p>
      </dgm:t>
    </dgm:pt>
    <dgm:pt modelId="{9964B108-A5F6-480B-9A94-139707517228}" type="sibTrans" cxnId="{26F47263-7CFE-4C9A-A697-37212D402F60}">
      <dgm:prSet/>
      <dgm:spPr/>
      <dgm:t>
        <a:bodyPr/>
        <a:lstStyle/>
        <a:p>
          <a:endParaRPr lang="it-IT"/>
        </a:p>
      </dgm:t>
    </dgm:pt>
    <dgm:pt modelId="{10E0CB68-FBF9-49A0-9D66-F92E526D3F3A}">
      <dgm:prSet phldrT="[Testo]"/>
      <dgm:spPr/>
      <dgm:t>
        <a:bodyPr/>
        <a:lstStyle/>
        <a:p>
          <a:r>
            <a:rPr lang="en-US" noProof="0" dirty="0"/>
            <a:t>Metabolome extraction , purification and analysis</a:t>
          </a:r>
        </a:p>
      </dgm:t>
    </dgm:pt>
    <dgm:pt modelId="{F5A4A93D-6548-4ECC-8294-DE63CBA3C88C}" type="parTrans" cxnId="{2F70AF22-5D9E-46EA-BF3E-70B5E16DCD24}">
      <dgm:prSet/>
      <dgm:spPr/>
      <dgm:t>
        <a:bodyPr/>
        <a:lstStyle/>
        <a:p>
          <a:endParaRPr lang="it-IT"/>
        </a:p>
      </dgm:t>
    </dgm:pt>
    <dgm:pt modelId="{792F3E77-5467-4941-8C4A-DE61888ACB1F}" type="sibTrans" cxnId="{2F70AF22-5D9E-46EA-BF3E-70B5E16DCD24}">
      <dgm:prSet/>
      <dgm:spPr/>
      <dgm:t>
        <a:bodyPr/>
        <a:lstStyle/>
        <a:p>
          <a:endParaRPr lang="it-IT"/>
        </a:p>
      </dgm:t>
    </dgm:pt>
    <dgm:pt modelId="{5104B8DB-D38C-43B9-B0C1-E4E307A16DCF}" type="pres">
      <dgm:prSet presAssocID="{358E9F25-F6F5-4EDD-9F4E-89709566B63C}" presName="composite" presStyleCnt="0">
        <dgm:presLayoutVars>
          <dgm:chMax val="3"/>
          <dgm:animLvl val="lvl"/>
          <dgm:resizeHandles val="exact"/>
        </dgm:presLayoutVars>
      </dgm:prSet>
      <dgm:spPr/>
    </dgm:pt>
    <dgm:pt modelId="{13FEBEDE-6E58-4C54-89FE-09916F92ED46}" type="pres">
      <dgm:prSet presAssocID="{8165C303-4C6E-4D21-B94E-C0E39BA78717}" presName="gear1" presStyleLbl="node1" presStyleIdx="0" presStyleCnt="3">
        <dgm:presLayoutVars>
          <dgm:chMax val="1"/>
          <dgm:bulletEnabled val="1"/>
        </dgm:presLayoutVars>
      </dgm:prSet>
      <dgm:spPr/>
    </dgm:pt>
    <dgm:pt modelId="{704304D4-BD5A-42D3-8815-D3F27B1708F6}" type="pres">
      <dgm:prSet presAssocID="{8165C303-4C6E-4D21-B94E-C0E39BA78717}" presName="gear1srcNode" presStyleLbl="node1" presStyleIdx="0" presStyleCnt="3"/>
      <dgm:spPr/>
    </dgm:pt>
    <dgm:pt modelId="{F0FA1368-618F-47F5-A39B-40B3AD78E6E6}" type="pres">
      <dgm:prSet presAssocID="{8165C303-4C6E-4D21-B94E-C0E39BA78717}" presName="gear1dstNode" presStyleLbl="node1" presStyleIdx="0" presStyleCnt="3"/>
      <dgm:spPr/>
    </dgm:pt>
    <dgm:pt modelId="{024FB240-CF4D-4D6E-8CEF-5B280B283243}" type="pres">
      <dgm:prSet presAssocID="{CF54DDEE-3E21-494D-B1F7-9580C242CD4B}" presName="gear2" presStyleLbl="node1" presStyleIdx="1" presStyleCnt="3">
        <dgm:presLayoutVars>
          <dgm:chMax val="1"/>
          <dgm:bulletEnabled val="1"/>
        </dgm:presLayoutVars>
      </dgm:prSet>
      <dgm:spPr/>
    </dgm:pt>
    <dgm:pt modelId="{7C455986-CF5F-441C-BDCB-F4C928D4982F}" type="pres">
      <dgm:prSet presAssocID="{CF54DDEE-3E21-494D-B1F7-9580C242CD4B}" presName="gear2srcNode" presStyleLbl="node1" presStyleIdx="1" presStyleCnt="3"/>
      <dgm:spPr/>
    </dgm:pt>
    <dgm:pt modelId="{71205B1C-3894-49D1-A1DD-AD63FAD2B30D}" type="pres">
      <dgm:prSet presAssocID="{CF54DDEE-3E21-494D-B1F7-9580C242CD4B}" presName="gear2dstNode" presStyleLbl="node1" presStyleIdx="1" presStyleCnt="3"/>
      <dgm:spPr/>
    </dgm:pt>
    <dgm:pt modelId="{A68E80A5-A09F-4404-B9A0-4151CA85D36C}" type="pres">
      <dgm:prSet presAssocID="{10E0CB68-FBF9-49A0-9D66-F92E526D3F3A}" presName="gear3" presStyleLbl="node1" presStyleIdx="2" presStyleCnt="3"/>
      <dgm:spPr/>
    </dgm:pt>
    <dgm:pt modelId="{B3C62B19-B6AF-4032-948E-9045D025052A}" type="pres">
      <dgm:prSet presAssocID="{10E0CB68-FBF9-49A0-9D66-F92E526D3F3A}" presName="gear3tx" presStyleLbl="node1" presStyleIdx="2" presStyleCnt="3">
        <dgm:presLayoutVars>
          <dgm:chMax val="1"/>
          <dgm:bulletEnabled val="1"/>
        </dgm:presLayoutVars>
      </dgm:prSet>
      <dgm:spPr/>
    </dgm:pt>
    <dgm:pt modelId="{122CB3B6-FED2-4951-B00D-4FEFC7DA0E70}" type="pres">
      <dgm:prSet presAssocID="{10E0CB68-FBF9-49A0-9D66-F92E526D3F3A}" presName="gear3srcNode" presStyleLbl="node1" presStyleIdx="2" presStyleCnt="3"/>
      <dgm:spPr/>
    </dgm:pt>
    <dgm:pt modelId="{364E6902-E239-4A77-8F97-338F51F73AFE}" type="pres">
      <dgm:prSet presAssocID="{10E0CB68-FBF9-49A0-9D66-F92E526D3F3A}" presName="gear3dstNode" presStyleLbl="node1" presStyleIdx="2" presStyleCnt="3"/>
      <dgm:spPr/>
    </dgm:pt>
    <dgm:pt modelId="{7933D93B-5C76-49A4-A3C8-60B93C32C745}" type="pres">
      <dgm:prSet presAssocID="{2CF2EC62-DF27-4839-B09D-B63904EF2025}" presName="connector1" presStyleLbl="sibTrans2D1" presStyleIdx="0" presStyleCnt="3"/>
      <dgm:spPr/>
    </dgm:pt>
    <dgm:pt modelId="{76F4AE08-05F0-439E-9AFA-F05962EB9DC7}" type="pres">
      <dgm:prSet presAssocID="{9964B108-A5F6-480B-9A94-139707517228}" presName="connector2" presStyleLbl="sibTrans2D1" presStyleIdx="1" presStyleCnt="3"/>
      <dgm:spPr/>
    </dgm:pt>
    <dgm:pt modelId="{8F620BFF-DA86-4899-8B3E-BF0E5DD2DE3D}" type="pres">
      <dgm:prSet presAssocID="{792F3E77-5467-4941-8C4A-DE61888ACB1F}" presName="connector3" presStyleLbl="sibTrans2D1" presStyleIdx="2" presStyleCnt="3"/>
      <dgm:spPr/>
    </dgm:pt>
  </dgm:ptLst>
  <dgm:cxnLst>
    <dgm:cxn modelId="{97D52B07-175F-4B5B-912A-D72465CBDF54}" type="presOf" srcId="{10E0CB68-FBF9-49A0-9D66-F92E526D3F3A}" destId="{364E6902-E239-4A77-8F97-338F51F73AFE}" srcOrd="3" destOrd="0" presId="urn:microsoft.com/office/officeart/2005/8/layout/gear1"/>
    <dgm:cxn modelId="{6B7CDF10-76C5-412E-B9BB-364DF40179B0}" type="presOf" srcId="{CF54DDEE-3E21-494D-B1F7-9580C242CD4B}" destId="{7C455986-CF5F-441C-BDCB-F4C928D4982F}" srcOrd="1" destOrd="0" presId="urn:microsoft.com/office/officeart/2005/8/layout/gear1"/>
    <dgm:cxn modelId="{8B836F11-D182-4DDF-AA57-EA4CC6B02EB1}" srcId="{358E9F25-F6F5-4EDD-9F4E-89709566B63C}" destId="{8165C303-4C6E-4D21-B94E-C0E39BA78717}" srcOrd="0" destOrd="0" parTransId="{4CEF11AF-E4B8-4732-B435-F8921F44D434}" sibTransId="{2CF2EC62-DF27-4839-B09D-B63904EF2025}"/>
    <dgm:cxn modelId="{049AAD17-4D9F-4A55-A048-E7A7C69A5B87}" type="presOf" srcId="{8165C303-4C6E-4D21-B94E-C0E39BA78717}" destId="{F0FA1368-618F-47F5-A39B-40B3AD78E6E6}" srcOrd="2" destOrd="0" presId="urn:microsoft.com/office/officeart/2005/8/layout/gear1"/>
    <dgm:cxn modelId="{2F70AF22-5D9E-46EA-BF3E-70B5E16DCD24}" srcId="{358E9F25-F6F5-4EDD-9F4E-89709566B63C}" destId="{10E0CB68-FBF9-49A0-9D66-F92E526D3F3A}" srcOrd="2" destOrd="0" parTransId="{F5A4A93D-6548-4ECC-8294-DE63CBA3C88C}" sibTransId="{792F3E77-5467-4941-8C4A-DE61888ACB1F}"/>
    <dgm:cxn modelId="{C1F3982B-4BA2-4689-A130-05D45EAE3A65}" type="presOf" srcId="{358E9F25-F6F5-4EDD-9F4E-89709566B63C}" destId="{5104B8DB-D38C-43B9-B0C1-E4E307A16DCF}" srcOrd="0" destOrd="0" presId="urn:microsoft.com/office/officeart/2005/8/layout/gear1"/>
    <dgm:cxn modelId="{4B9AE037-D54A-4230-9BCD-82BF3F17B1AE}" type="presOf" srcId="{CF54DDEE-3E21-494D-B1F7-9580C242CD4B}" destId="{024FB240-CF4D-4D6E-8CEF-5B280B283243}" srcOrd="0" destOrd="0" presId="urn:microsoft.com/office/officeart/2005/8/layout/gear1"/>
    <dgm:cxn modelId="{E824D05B-4683-4EF8-AB19-8820C00B5508}" type="presOf" srcId="{8165C303-4C6E-4D21-B94E-C0E39BA78717}" destId="{704304D4-BD5A-42D3-8815-D3F27B1708F6}" srcOrd="1" destOrd="0" presId="urn:microsoft.com/office/officeart/2005/8/layout/gear1"/>
    <dgm:cxn modelId="{26F47263-7CFE-4C9A-A697-37212D402F60}" srcId="{358E9F25-F6F5-4EDD-9F4E-89709566B63C}" destId="{CF54DDEE-3E21-494D-B1F7-9580C242CD4B}" srcOrd="1" destOrd="0" parTransId="{0ADFFDD9-DE32-4574-A440-A5B54F6AD1DF}" sibTransId="{9964B108-A5F6-480B-9A94-139707517228}"/>
    <dgm:cxn modelId="{5C4A804E-8F6A-4F5C-959E-BE833BA3D066}" type="presOf" srcId="{792F3E77-5467-4941-8C4A-DE61888ACB1F}" destId="{8F620BFF-DA86-4899-8B3E-BF0E5DD2DE3D}" srcOrd="0" destOrd="0" presId="urn:microsoft.com/office/officeart/2005/8/layout/gear1"/>
    <dgm:cxn modelId="{EDA9A196-71A0-4AC4-B325-99371EF6583C}" type="presOf" srcId="{10E0CB68-FBF9-49A0-9D66-F92E526D3F3A}" destId="{A68E80A5-A09F-4404-B9A0-4151CA85D36C}" srcOrd="0" destOrd="0" presId="urn:microsoft.com/office/officeart/2005/8/layout/gear1"/>
    <dgm:cxn modelId="{2578FC98-A272-4C30-870C-6581A074F83F}" type="presOf" srcId="{CF54DDEE-3E21-494D-B1F7-9580C242CD4B}" destId="{71205B1C-3894-49D1-A1DD-AD63FAD2B30D}" srcOrd="2" destOrd="0" presId="urn:microsoft.com/office/officeart/2005/8/layout/gear1"/>
    <dgm:cxn modelId="{C9B4C7A8-EAAF-48EC-BA3F-E6BC1896F3C3}" type="presOf" srcId="{9964B108-A5F6-480B-9A94-139707517228}" destId="{76F4AE08-05F0-439E-9AFA-F05962EB9DC7}" srcOrd="0" destOrd="0" presId="urn:microsoft.com/office/officeart/2005/8/layout/gear1"/>
    <dgm:cxn modelId="{7AECD8CB-5667-4BBB-BAEE-852C715466CB}" type="presOf" srcId="{10E0CB68-FBF9-49A0-9D66-F92E526D3F3A}" destId="{B3C62B19-B6AF-4032-948E-9045D025052A}" srcOrd="1" destOrd="0" presId="urn:microsoft.com/office/officeart/2005/8/layout/gear1"/>
    <dgm:cxn modelId="{58784BCC-22C0-41CC-8F04-FF75CB61FAC6}" type="presOf" srcId="{10E0CB68-FBF9-49A0-9D66-F92E526D3F3A}" destId="{122CB3B6-FED2-4951-B00D-4FEFC7DA0E70}" srcOrd="2" destOrd="0" presId="urn:microsoft.com/office/officeart/2005/8/layout/gear1"/>
    <dgm:cxn modelId="{1C2C58CD-ECFA-4914-B631-CC51206129F1}" type="presOf" srcId="{8165C303-4C6E-4D21-B94E-C0E39BA78717}" destId="{13FEBEDE-6E58-4C54-89FE-09916F92ED46}" srcOrd="0" destOrd="0" presId="urn:microsoft.com/office/officeart/2005/8/layout/gear1"/>
    <dgm:cxn modelId="{BDAFF3F8-9BE2-40C3-A72A-24CB40B26E58}" type="presOf" srcId="{2CF2EC62-DF27-4839-B09D-B63904EF2025}" destId="{7933D93B-5C76-49A4-A3C8-60B93C32C745}" srcOrd="0" destOrd="0" presId="urn:microsoft.com/office/officeart/2005/8/layout/gear1"/>
    <dgm:cxn modelId="{863CA2C3-5400-4805-B893-A91957C8E7E6}" type="presParOf" srcId="{5104B8DB-D38C-43B9-B0C1-E4E307A16DCF}" destId="{13FEBEDE-6E58-4C54-89FE-09916F92ED46}" srcOrd="0" destOrd="0" presId="urn:microsoft.com/office/officeart/2005/8/layout/gear1"/>
    <dgm:cxn modelId="{17B97828-3468-4431-9B64-DB3BB6FBE4F1}" type="presParOf" srcId="{5104B8DB-D38C-43B9-B0C1-E4E307A16DCF}" destId="{704304D4-BD5A-42D3-8815-D3F27B1708F6}" srcOrd="1" destOrd="0" presId="urn:microsoft.com/office/officeart/2005/8/layout/gear1"/>
    <dgm:cxn modelId="{021B8F32-83B0-4E0A-B91A-99C0B376292B}" type="presParOf" srcId="{5104B8DB-D38C-43B9-B0C1-E4E307A16DCF}" destId="{F0FA1368-618F-47F5-A39B-40B3AD78E6E6}" srcOrd="2" destOrd="0" presId="urn:microsoft.com/office/officeart/2005/8/layout/gear1"/>
    <dgm:cxn modelId="{A5FD471C-65E0-41B4-95CC-E31DC8BE095C}" type="presParOf" srcId="{5104B8DB-D38C-43B9-B0C1-E4E307A16DCF}" destId="{024FB240-CF4D-4D6E-8CEF-5B280B283243}" srcOrd="3" destOrd="0" presId="urn:microsoft.com/office/officeart/2005/8/layout/gear1"/>
    <dgm:cxn modelId="{D8A26FF6-C029-4163-95FE-C09B34E1BA04}" type="presParOf" srcId="{5104B8DB-D38C-43B9-B0C1-E4E307A16DCF}" destId="{7C455986-CF5F-441C-BDCB-F4C928D4982F}" srcOrd="4" destOrd="0" presId="urn:microsoft.com/office/officeart/2005/8/layout/gear1"/>
    <dgm:cxn modelId="{12D0A136-94FC-4216-8E23-E625F9B94F7F}" type="presParOf" srcId="{5104B8DB-D38C-43B9-B0C1-E4E307A16DCF}" destId="{71205B1C-3894-49D1-A1DD-AD63FAD2B30D}" srcOrd="5" destOrd="0" presId="urn:microsoft.com/office/officeart/2005/8/layout/gear1"/>
    <dgm:cxn modelId="{526346A0-4DED-49C2-AA2C-E129DE21164C}" type="presParOf" srcId="{5104B8DB-D38C-43B9-B0C1-E4E307A16DCF}" destId="{A68E80A5-A09F-4404-B9A0-4151CA85D36C}" srcOrd="6" destOrd="0" presId="urn:microsoft.com/office/officeart/2005/8/layout/gear1"/>
    <dgm:cxn modelId="{7BAE9B2E-179C-47A2-AD4A-73EF678B650F}" type="presParOf" srcId="{5104B8DB-D38C-43B9-B0C1-E4E307A16DCF}" destId="{B3C62B19-B6AF-4032-948E-9045D025052A}" srcOrd="7" destOrd="0" presId="urn:microsoft.com/office/officeart/2005/8/layout/gear1"/>
    <dgm:cxn modelId="{60069A35-182C-4F26-8309-1199E00C2445}" type="presParOf" srcId="{5104B8DB-D38C-43B9-B0C1-E4E307A16DCF}" destId="{122CB3B6-FED2-4951-B00D-4FEFC7DA0E70}" srcOrd="8" destOrd="0" presId="urn:microsoft.com/office/officeart/2005/8/layout/gear1"/>
    <dgm:cxn modelId="{2852040E-A844-43FC-BD06-521EFAA5AD4F}" type="presParOf" srcId="{5104B8DB-D38C-43B9-B0C1-E4E307A16DCF}" destId="{364E6902-E239-4A77-8F97-338F51F73AFE}" srcOrd="9" destOrd="0" presId="urn:microsoft.com/office/officeart/2005/8/layout/gear1"/>
    <dgm:cxn modelId="{E8EB912F-821D-431F-ACD5-9BDD06A57C22}" type="presParOf" srcId="{5104B8DB-D38C-43B9-B0C1-E4E307A16DCF}" destId="{7933D93B-5C76-49A4-A3C8-60B93C32C745}" srcOrd="10" destOrd="0" presId="urn:microsoft.com/office/officeart/2005/8/layout/gear1"/>
    <dgm:cxn modelId="{D56AFA7F-39DD-427F-9AA9-D34D2F3C64AA}" type="presParOf" srcId="{5104B8DB-D38C-43B9-B0C1-E4E307A16DCF}" destId="{76F4AE08-05F0-439E-9AFA-F05962EB9DC7}" srcOrd="11" destOrd="0" presId="urn:microsoft.com/office/officeart/2005/8/layout/gear1"/>
    <dgm:cxn modelId="{68384EB4-B33A-4129-80B5-D99DF9F30E2C}" type="presParOf" srcId="{5104B8DB-D38C-43B9-B0C1-E4E307A16DCF}" destId="{8F620BFF-DA86-4899-8B3E-BF0E5DD2DE3D}" srcOrd="12"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15F5AA-4CFE-4E6E-934C-7C4CD80E3AC5}" type="doc">
      <dgm:prSet loTypeId="urn:microsoft.com/office/officeart/2005/8/layout/hProcess9" loCatId="process" qsTypeId="urn:microsoft.com/office/officeart/2005/8/quickstyle/simple1" qsCatId="simple" csTypeId="urn:microsoft.com/office/officeart/2005/8/colors/colorful2" csCatId="colorful" phldr="1"/>
      <dgm:spPr/>
    </dgm:pt>
    <dgm:pt modelId="{EC72881F-6BAE-4979-AF7A-3551E0CD511C}">
      <dgm:prSet phldrT="[Testo]"/>
      <dgm:spPr/>
      <dgm:t>
        <a:bodyPr/>
        <a:lstStyle/>
        <a:p>
          <a:r>
            <a:rPr lang="it-IT" dirty="0" err="1"/>
            <a:t>Cancer</a:t>
          </a:r>
          <a:r>
            <a:rPr lang="it-IT" dirty="0"/>
            <a:t> </a:t>
          </a:r>
          <a:r>
            <a:rPr lang="it-IT" dirty="0" err="1"/>
            <a:t>patients</a:t>
          </a:r>
          <a:r>
            <a:rPr lang="it-IT" dirty="0"/>
            <a:t> </a:t>
          </a:r>
          <a:r>
            <a:rPr lang="it-IT" dirty="0" err="1"/>
            <a:t>serum</a:t>
          </a:r>
          <a:r>
            <a:rPr lang="it-IT" dirty="0"/>
            <a:t> sample</a:t>
          </a:r>
          <a:endParaRPr lang="en-US" dirty="0"/>
        </a:p>
      </dgm:t>
    </dgm:pt>
    <dgm:pt modelId="{85F87FBD-93C4-46F3-8A7B-F4FA2CAD1937}" type="parTrans" cxnId="{BDA62980-4ED7-41EE-9B9C-5D77EF3DABC2}">
      <dgm:prSet/>
      <dgm:spPr/>
      <dgm:t>
        <a:bodyPr/>
        <a:lstStyle/>
        <a:p>
          <a:endParaRPr lang="en-US"/>
        </a:p>
      </dgm:t>
    </dgm:pt>
    <dgm:pt modelId="{0B2FE53F-398B-4AA0-851F-691BBD806737}" type="sibTrans" cxnId="{BDA62980-4ED7-41EE-9B9C-5D77EF3DABC2}">
      <dgm:prSet/>
      <dgm:spPr/>
      <dgm:t>
        <a:bodyPr/>
        <a:lstStyle/>
        <a:p>
          <a:endParaRPr lang="en-US"/>
        </a:p>
      </dgm:t>
    </dgm:pt>
    <dgm:pt modelId="{803E1DD5-72EB-44EC-941B-95B55D8CD377}">
      <dgm:prSet phldrT="[Testo]"/>
      <dgm:spPr/>
      <dgm:t>
        <a:bodyPr/>
        <a:lstStyle/>
        <a:p>
          <a:r>
            <a:rPr lang="it-IT" dirty="0" err="1"/>
            <a:t>Therapy</a:t>
          </a:r>
          <a:endParaRPr lang="en-US" dirty="0"/>
        </a:p>
      </dgm:t>
    </dgm:pt>
    <dgm:pt modelId="{A1C52A00-E227-47E1-995A-2682B58A9250}" type="parTrans" cxnId="{33421094-1167-43AD-A218-5B8975CD8C5C}">
      <dgm:prSet/>
      <dgm:spPr/>
      <dgm:t>
        <a:bodyPr/>
        <a:lstStyle/>
        <a:p>
          <a:endParaRPr lang="en-US"/>
        </a:p>
      </dgm:t>
    </dgm:pt>
    <dgm:pt modelId="{58FCAB78-E624-4D00-8C47-869D1C03B768}" type="sibTrans" cxnId="{33421094-1167-43AD-A218-5B8975CD8C5C}">
      <dgm:prSet/>
      <dgm:spPr/>
      <dgm:t>
        <a:bodyPr/>
        <a:lstStyle/>
        <a:p>
          <a:endParaRPr lang="en-US"/>
        </a:p>
      </dgm:t>
    </dgm:pt>
    <dgm:pt modelId="{2EA4C644-4F40-4227-9498-062F6C4F6FDC}">
      <dgm:prSet phldrT="[Testo]"/>
      <dgm:spPr/>
      <dgm:t>
        <a:bodyPr/>
        <a:lstStyle/>
        <a:p>
          <a:r>
            <a:rPr lang="it-IT" dirty="0" err="1"/>
            <a:t>Stratification</a:t>
          </a:r>
          <a:r>
            <a:rPr lang="it-IT" dirty="0"/>
            <a:t> (</a:t>
          </a:r>
          <a:r>
            <a:rPr lang="it-IT" dirty="0" err="1"/>
            <a:t>Responders</a:t>
          </a:r>
          <a:r>
            <a:rPr lang="it-IT" dirty="0"/>
            <a:t>/</a:t>
          </a:r>
          <a:r>
            <a:rPr lang="it-IT" dirty="0" err="1"/>
            <a:t>not</a:t>
          </a:r>
          <a:r>
            <a:rPr lang="it-IT" dirty="0"/>
            <a:t> </a:t>
          </a:r>
          <a:r>
            <a:rPr lang="it-IT" dirty="0" err="1"/>
            <a:t>Responders</a:t>
          </a:r>
          <a:r>
            <a:rPr lang="it-IT" dirty="0"/>
            <a:t>)</a:t>
          </a:r>
          <a:endParaRPr lang="en-US" dirty="0"/>
        </a:p>
      </dgm:t>
    </dgm:pt>
    <dgm:pt modelId="{28320D96-C93E-4ABB-BC5E-D82E61039705}" type="parTrans" cxnId="{E7340DC6-55FA-41D1-B9DB-5EDAA01F250E}">
      <dgm:prSet/>
      <dgm:spPr/>
      <dgm:t>
        <a:bodyPr/>
        <a:lstStyle/>
        <a:p>
          <a:endParaRPr lang="en-US"/>
        </a:p>
      </dgm:t>
    </dgm:pt>
    <dgm:pt modelId="{51BE9537-EEBA-4541-98E3-9099C6A9A3F4}" type="sibTrans" cxnId="{E7340DC6-55FA-41D1-B9DB-5EDAA01F250E}">
      <dgm:prSet/>
      <dgm:spPr/>
      <dgm:t>
        <a:bodyPr/>
        <a:lstStyle/>
        <a:p>
          <a:endParaRPr lang="en-US"/>
        </a:p>
      </dgm:t>
    </dgm:pt>
    <dgm:pt modelId="{5D6A3B96-75B6-4788-86D2-5BD7400D435E}">
      <dgm:prSet/>
      <dgm:spPr/>
      <dgm:t>
        <a:bodyPr/>
        <a:lstStyle/>
        <a:p>
          <a:r>
            <a:rPr lang="it-IT" dirty="0" err="1"/>
            <a:t>Classification</a:t>
          </a:r>
          <a:r>
            <a:rPr lang="it-IT" dirty="0"/>
            <a:t> </a:t>
          </a:r>
          <a:r>
            <a:rPr lang="it-IT" dirty="0" err="1"/>
            <a:t>models</a:t>
          </a:r>
          <a:endParaRPr lang="en-US" dirty="0"/>
        </a:p>
      </dgm:t>
    </dgm:pt>
    <dgm:pt modelId="{20E42A5D-D015-47A6-BD23-A3E553C75591}" type="parTrans" cxnId="{B56A0543-BCB4-4CFF-858D-F17C88A1302F}">
      <dgm:prSet/>
      <dgm:spPr/>
      <dgm:t>
        <a:bodyPr/>
        <a:lstStyle/>
        <a:p>
          <a:endParaRPr lang="en-US"/>
        </a:p>
      </dgm:t>
    </dgm:pt>
    <dgm:pt modelId="{464AF0CB-3405-4EB2-9871-3EF272A3375E}" type="sibTrans" cxnId="{B56A0543-BCB4-4CFF-858D-F17C88A1302F}">
      <dgm:prSet/>
      <dgm:spPr/>
      <dgm:t>
        <a:bodyPr/>
        <a:lstStyle/>
        <a:p>
          <a:endParaRPr lang="en-US"/>
        </a:p>
      </dgm:t>
    </dgm:pt>
    <dgm:pt modelId="{26842A87-6025-4CC3-AE55-C7A880377903}" type="pres">
      <dgm:prSet presAssocID="{E315F5AA-4CFE-4E6E-934C-7C4CD80E3AC5}" presName="CompostProcess" presStyleCnt="0">
        <dgm:presLayoutVars>
          <dgm:dir/>
          <dgm:resizeHandles val="exact"/>
        </dgm:presLayoutVars>
      </dgm:prSet>
      <dgm:spPr/>
    </dgm:pt>
    <dgm:pt modelId="{DBD91384-7730-46A4-9B15-6423851B31AD}" type="pres">
      <dgm:prSet presAssocID="{E315F5AA-4CFE-4E6E-934C-7C4CD80E3AC5}" presName="arrow" presStyleLbl="bgShp" presStyleIdx="0" presStyleCnt="1" custLinFactNeighborX="0" custLinFactNeighborY="6834"/>
      <dgm:spPr/>
    </dgm:pt>
    <dgm:pt modelId="{20E2D6A1-D3B8-4A37-AFF8-582CB995D38B}" type="pres">
      <dgm:prSet presAssocID="{E315F5AA-4CFE-4E6E-934C-7C4CD80E3AC5}" presName="linearProcess" presStyleCnt="0"/>
      <dgm:spPr/>
    </dgm:pt>
    <dgm:pt modelId="{32F2F5C1-3932-4F91-9A56-796AAFC1BE3A}" type="pres">
      <dgm:prSet presAssocID="{EC72881F-6BAE-4979-AF7A-3551E0CD511C}" presName="textNode" presStyleLbl="node1" presStyleIdx="0" presStyleCnt="4">
        <dgm:presLayoutVars>
          <dgm:bulletEnabled val="1"/>
        </dgm:presLayoutVars>
      </dgm:prSet>
      <dgm:spPr/>
    </dgm:pt>
    <dgm:pt modelId="{60DAB75B-2A32-4A14-B1E3-944AEA3B3A2C}" type="pres">
      <dgm:prSet presAssocID="{0B2FE53F-398B-4AA0-851F-691BBD806737}" presName="sibTrans" presStyleCnt="0"/>
      <dgm:spPr/>
    </dgm:pt>
    <dgm:pt modelId="{27FC261D-4C3B-48BC-B876-6C27DD4C25BF}" type="pres">
      <dgm:prSet presAssocID="{803E1DD5-72EB-44EC-941B-95B55D8CD377}" presName="textNode" presStyleLbl="node1" presStyleIdx="1" presStyleCnt="4">
        <dgm:presLayoutVars>
          <dgm:bulletEnabled val="1"/>
        </dgm:presLayoutVars>
      </dgm:prSet>
      <dgm:spPr/>
    </dgm:pt>
    <dgm:pt modelId="{E19BD40B-55E0-4342-8688-50043B931FAA}" type="pres">
      <dgm:prSet presAssocID="{58FCAB78-E624-4D00-8C47-869D1C03B768}" presName="sibTrans" presStyleCnt="0"/>
      <dgm:spPr/>
    </dgm:pt>
    <dgm:pt modelId="{EE4449C6-2341-461A-B607-6BB3688CB856}" type="pres">
      <dgm:prSet presAssocID="{2EA4C644-4F40-4227-9498-062F6C4F6FDC}" presName="textNode" presStyleLbl="node1" presStyleIdx="2" presStyleCnt="4">
        <dgm:presLayoutVars>
          <dgm:bulletEnabled val="1"/>
        </dgm:presLayoutVars>
      </dgm:prSet>
      <dgm:spPr/>
    </dgm:pt>
    <dgm:pt modelId="{6C4D3C59-2E84-4317-AC60-94C0795AC71D}" type="pres">
      <dgm:prSet presAssocID="{51BE9537-EEBA-4541-98E3-9099C6A9A3F4}" presName="sibTrans" presStyleCnt="0"/>
      <dgm:spPr/>
    </dgm:pt>
    <dgm:pt modelId="{D7A840C8-C3B0-4194-A864-3CF9FECC0779}" type="pres">
      <dgm:prSet presAssocID="{5D6A3B96-75B6-4788-86D2-5BD7400D435E}" presName="textNode" presStyleLbl="node1" presStyleIdx="3" presStyleCnt="4">
        <dgm:presLayoutVars>
          <dgm:bulletEnabled val="1"/>
        </dgm:presLayoutVars>
      </dgm:prSet>
      <dgm:spPr/>
    </dgm:pt>
  </dgm:ptLst>
  <dgm:cxnLst>
    <dgm:cxn modelId="{F6CD0009-3ECF-435A-B21E-6421E4B785CA}" type="presOf" srcId="{803E1DD5-72EB-44EC-941B-95B55D8CD377}" destId="{27FC261D-4C3B-48BC-B876-6C27DD4C25BF}" srcOrd="0" destOrd="0" presId="urn:microsoft.com/office/officeart/2005/8/layout/hProcess9"/>
    <dgm:cxn modelId="{75843535-25BC-433C-A8DF-4BB673C09A42}" type="presOf" srcId="{E315F5AA-4CFE-4E6E-934C-7C4CD80E3AC5}" destId="{26842A87-6025-4CC3-AE55-C7A880377903}" srcOrd="0" destOrd="0" presId="urn:microsoft.com/office/officeart/2005/8/layout/hProcess9"/>
    <dgm:cxn modelId="{B56A0543-BCB4-4CFF-858D-F17C88A1302F}" srcId="{E315F5AA-4CFE-4E6E-934C-7C4CD80E3AC5}" destId="{5D6A3B96-75B6-4788-86D2-5BD7400D435E}" srcOrd="3" destOrd="0" parTransId="{20E42A5D-D015-47A6-BD23-A3E553C75591}" sibTransId="{464AF0CB-3405-4EB2-9871-3EF272A3375E}"/>
    <dgm:cxn modelId="{0B41A64D-8CE3-4C33-B92D-16B4A2A943D7}" type="presOf" srcId="{EC72881F-6BAE-4979-AF7A-3551E0CD511C}" destId="{32F2F5C1-3932-4F91-9A56-796AAFC1BE3A}" srcOrd="0" destOrd="0" presId="urn:microsoft.com/office/officeart/2005/8/layout/hProcess9"/>
    <dgm:cxn modelId="{BDA62980-4ED7-41EE-9B9C-5D77EF3DABC2}" srcId="{E315F5AA-4CFE-4E6E-934C-7C4CD80E3AC5}" destId="{EC72881F-6BAE-4979-AF7A-3551E0CD511C}" srcOrd="0" destOrd="0" parTransId="{85F87FBD-93C4-46F3-8A7B-F4FA2CAD1937}" sibTransId="{0B2FE53F-398B-4AA0-851F-691BBD806737}"/>
    <dgm:cxn modelId="{941A5484-18E7-45F3-9256-94640AE3CF83}" type="presOf" srcId="{2EA4C644-4F40-4227-9498-062F6C4F6FDC}" destId="{EE4449C6-2341-461A-B607-6BB3688CB856}" srcOrd="0" destOrd="0" presId="urn:microsoft.com/office/officeart/2005/8/layout/hProcess9"/>
    <dgm:cxn modelId="{33421094-1167-43AD-A218-5B8975CD8C5C}" srcId="{E315F5AA-4CFE-4E6E-934C-7C4CD80E3AC5}" destId="{803E1DD5-72EB-44EC-941B-95B55D8CD377}" srcOrd="1" destOrd="0" parTransId="{A1C52A00-E227-47E1-995A-2682B58A9250}" sibTransId="{58FCAB78-E624-4D00-8C47-869D1C03B768}"/>
    <dgm:cxn modelId="{C6723DC2-C352-4E8D-B4E9-3C0061E26E30}" type="presOf" srcId="{5D6A3B96-75B6-4788-86D2-5BD7400D435E}" destId="{D7A840C8-C3B0-4194-A864-3CF9FECC0779}" srcOrd="0" destOrd="0" presId="urn:microsoft.com/office/officeart/2005/8/layout/hProcess9"/>
    <dgm:cxn modelId="{E7340DC6-55FA-41D1-B9DB-5EDAA01F250E}" srcId="{E315F5AA-4CFE-4E6E-934C-7C4CD80E3AC5}" destId="{2EA4C644-4F40-4227-9498-062F6C4F6FDC}" srcOrd="2" destOrd="0" parTransId="{28320D96-C93E-4ABB-BC5E-D82E61039705}" sibTransId="{51BE9537-EEBA-4541-98E3-9099C6A9A3F4}"/>
    <dgm:cxn modelId="{99E072EB-7EA4-48BA-ACB6-C01EA995FF2E}" type="presParOf" srcId="{26842A87-6025-4CC3-AE55-C7A880377903}" destId="{DBD91384-7730-46A4-9B15-6423851B31AD}" srcOrd="0" destOrd="0" presId="urn:microsoft.com/office/officeart/2005/8/layout/hProcess9"/>
    <dgm:cxn modelId="{4AAE8BCE-78FD-4A22-A632-BA6478DF3CA4}" type="presParOf" srcId="{26842A87-6025-4CC3-AE55-C7A880377903}" destId="{20E2D6A1-D3B8-4A37-AFF8-582CB995D38B}" srcOrd="1" destOrd="0" presId="urn:microsoft.com/office/officeart/2005/8/layout/hProcess9"/>
    <dgm:cxn modelId="{CBC5A4E2-5F1F-4BF2-8D9B-97827091E931}" type="presParOf" srcId="{20E2D6A1-D3B8-4A37-AFF8-582CB995D38B}" destId="{32F2F5C1-3932-4F91-9A56-796AAFC1BE3A}" srcOrd="0" destOrd="0" presId="urn:microsoft.com/office/officeart/2005/8/layout/hProcess9"/>
    <dgm:cxn modelId="{F8654130-F216-4063-8FD7-1AD93F8679DD}" type="presParOf" srcId="{20E2D6A1-D3B8-4A37-AFF8-582CB995D38B}" destId="{60DAB75B-2A32-4A14-B1E3-944AEA3B3A2C}" srcOrd="1" destOrd="0" presId="urn:microsoft.com/office/officeart/2005/8/layout/hProcess9"/>
    <dgm:cxn modelId="{DFC45F05-5C77-493B-BAFD-24D739A0D11E}" type="presParOf" srcId="{20E2D6A1-D3B8-4A37-AFF8-582CB995D38B}" destId="{27FC261D-4C3B-48BC-B876-6C27DD4C25BF}" srcOrd="2" destOrd="0" presId="urn:microsoft.com/office/officeart/2005/8/layout/hProcess9"/>
    <dgm:cxn modelId="{30F27723-97CE-42D9-BB16-E0622AC3A51A}" type="presParOf" srcId="{20E2D6A1-D3B8-4A37-AFF8-582CB995D38B}" destId="{E19BD40B-55E0-4342-8688-50043B931FAA}" srcOrd="3" destOrd="0" presId="urn:microsoft.com/office/officeart/2005/8/layout/hProcess9"/>
    <dgm:cxn modelId="{BE3EDEFD-3A9B-451A-BC8B-F3FDDF89D1EC}" type="presParOf" srcId="{20E2D6A1-D3B8-4A37-AFF8-582CB995D38B}" destId="{EE4449C6-2341-461A-B607-6BB3688CB856}" srcOrd="4" destOrd="0" presId="urn:microsoft.com/office/officeart/2005/8/layout/hProcess9"/>
    <dgm:cxn modelId="{9E2547BC-8EE3-40F3-9654-7A75E0093375}" type="presParOf" srcId="{20E2D6A1-D3B8-4A37-AFF8-582CB995D38B}" destId="{6C4D3C59-2E84-4317-AC60-94C0795AC71D}" srcOrd="5" destOrd="0" presId="urn:microsoft.com/office/officeart/2005/8/layout/hProcess9"/>
    <dgm:cxn modelId="{C098A6BE-86E8-4DEC-993D-DB827B8194AC}" type="presParOf" srcId="{20E2D6A1-D3B8-4A37-AFF8-582CB995D38B}" destId="{D7A840C8-C3B0-4194-A864-3CF9FECC0779}" srcOrd="6"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0459AD-9092-4A38-AFAF-3296E63C6B14}">
      <dsp:nvSpPr>
        <dsp:cNvPr id="0" name=""/>
        <dsp:cNvSpPr/>
      </dsp:nvSpPr>
      <dsp:spPr>
        <a:xfrm rot="2280456">
          <a:off x="1801571" y="3846225"/>
          <a:ext cx="888992" cy="0"/>
        </a:xfrm>
        <a:custGeom>
          <a:avLst/>
          <a:gdLst/>
          <a:ahLst/>
          <a:cxnLst/>
          <a:rect l="0" t="0" r="0" b="0"/>
          <a:pathLst>
            <a:path>
              <a:moveTo>
                <a:pt x="0" y="0"/>
              </a:moveTo>
              <a:lnTo>
                <a:pt x="888992"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0BEE55-FB57-408B-AC61-19A423231144}">
      <dsp:nvSpPr>
        <dsp:cNvPr id="0" name=""/>
        <dsp:cNvSpPr/>
      </dsp:nvSpPr>
      <dsp:spPr>
        <a:xfrm rot="19504691">
          <a:off x="1818921" y="2210780"/>
          <a:ext cx="854291" cy="0"/>
        </a:xfrm>
        <a:custGeom>
          <a:avLst/>
          <a:gdLst/>
          <a:ahLst/>
          <a:cxnLst/>
          <a:rect l="0" t="0" r="0" b="0"/>
          <a:pathLst>
            <a:path>
              <a:moveTo>
                <a:pt x="0" y="0"/>
              </a:moveTo>
              <a:lnTo>
                <a:pt x="854291"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B8C9B0-F820-4B7E-B5C2-078CBEF6C4B8}">
      <dsp:nvSpPr>
        <dsp:cNvPr id="0" name=""/>
        <dsp:cNvSpPr/>
      </dsp:nvSpPr>
      <dsp:spPr>
        <a:xfrm>
          <a:off x="385751" y="2227413"/>
          <a:ext cx="1510084" cy="1510084"/>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noProof="0" dirty="0"/>
            <a:t>654 Pregnant woman</a:t>
          </a:r>
        </a:p>
      </dsp:txBody>
      <dsp:txXfrm>
        <a:off x="459467" y="2301129"/>
        <a:ext cx="1362652" cy="1362652"/>
      </dsp:txXfrm>
    </dsp:sp>
    <dsp:sp modelId="{A4B4B3C6-4620-4186-ADD1-3FEDEE950E74}">
      <dsp:nvSpPr>
        <dsp:cNvPr id="0" name=""/>
        <dsp:cNvSpPr/>
      </dsp:nvSpPr>
      <dsp:spPr>
        <a:xfrm>
          <a:off x="2596298" y="1246449"/>
          <a:ext cx="847741" cy="847741"/>
        </a:xfrm>
        <a:prstGeom prst="roundRect">
          <a:avLst/>
        </a:prstGeom>
        <a:gradFill rotWithShape="0">
          <a:gsLst>
            <a:gs pos="0">
              <a:schemeClr val="accent4">
                <a:hueOff val="-1558732"/>
                <a:satOff val="476"/>
                <a:lumOff val="-4477"/>
                <a:alphaOff val="0"/>
                <a:lumMod val="110000"/>
                <a:satMod val="105000"/>
                <a:tint val="67000"/>
              </a:schemeClr>
            </a:gs>
            <a:gs pos="50000">
              <a:schemeClr val="accent4">
                <a:hueOff val="-1558732"/>
                <a:satOff val="476"/>
                <a:lumOff val="-4477"/>
                <a:alphaOff val="0"/>
                <a:lumMod val="105000"/>
                <a:satMod val="103000"/>
                <a:tint val="73000"/>
              </a:schemeClr>
            </a:gs>
            <a:gs pos="100000">
              <a:schemeClr val="accent4">
                <a:hueOff val="-1558732"/>
                <a:satOff val="476"/>
                <a:lumOff val="-447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kern="1200" noProof="0" dirty="0"/>
            <a:t>320 Controls</a:t>
          </a:r>
        </a:p>
      </dsp:txBody>
      <dsp:txXfrm>
        <a:off x="2637681" y="1287832"/>
        <a:ext cx="764975" cy="764975"/>
      </dsp:txXfrm>
    </dsp:sp>
    <dsp:sp modelId="{E2F762A8-C118-4015-A842-469BAFB96C75}">
      <dsp:nvSpPr>
        <dsp:cNvPr id="0" name=""/>
        <dsp:cNvSpPr/>
      </dsp:nvSpPr>
      <dsp:spPr>
        <a:xfrm rot="19237122">
          <a:off x="3411564" y="1231632"/>
          <a:ext cx="286057" cy="0"/>
        </a:xfrm>
        <a:custGeom>
          <a:avLst/>
          <a:gdLst/>
          <a:ahLst/>
          <a:cxnLst/>
          <a:rect l="0" t="0" r="0" b="0"/>
          <a:pathLst>
            <a:path>
              <a:moveTo>
                <a:pt x="0" y="0"/>
              </a:moveTo>
              <a:lnTo>
                <a:pt x="286057"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58DF43-7B9F-43AB-92F8-814690A19661}">
      <dsp:nvSpPr>
        <dsp:cNvPr id="0" name=""/>
        <dsp:cNvSpPr/>
      </dsp:nvSpPr>
      <dsp:spPr>
        <a:xfrm>
          <a:off x="3665145" y="369073"/>
          <a:ext cx="847741" cy="847741"/>
        </a:xfrm>
        <a:prstGeom prst="roundRect">
          <a:avLst/>
        </a:prstGeom>
        <a:gradFill rotWithShape="0">
          <a:gsLst>
            <a:gs pos="0">
              <a:schemeClr val="accent4">
                <a:hueOff val="-3117464"/>
                <a:satOff val="953"/>
                <a:lumOff val="-8954"/>
                <a:alphaOff val="0"/>
                <a:lumMod val="110000"/>
                <a:satMod val="105000"/>
                <a:tint val="67000"/>
              </a:schemeClr>
            </a:gs>
            <a:gs pos="50000">
              <a:schemeClr val="accent4">
                <a:hueOff val="-3117464"/>
                <a:satOff val="953"/>
                <a:lumOff val="-8954"/>
                <a:alphaOff val="0"/>
                <a:lumMod val="105000"/>
                <a:satMod val="103000"/>
                <a:tint val="73000"/>
              </a:schemeClr>
            </a:gs>
            <a:gs pos="100000">
              <a:schemeClr val="accent4">
                <a:hueOff val="-3117464"/>
                <a:satOff val="953"/>
                <a:lumOff val="-895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US" sz="1500" kern="1200" noProof="0" dirty="0"/>
            <a:t>160 Testing</a:t>
          </a:r>
        </a:p>
      </dsp:txBody>
      <dsp:txXfrm>
        <a:off x="3706528" y="410456"/>
        <a:ext cx="764975" cy="764975"/>
      </dsp:txXfrm>
    </dsp:sp>
    <dsp:sp modelId="{97BC0828-B8A4-4C00-A4F6-514DFC9671BD}">
      <dsp:nvSpPr>
        <dsp:cNvPr id="0" name=""/>
        <dsp:cNvSpPr/>
      </dsp:nvSpPr>
      <dsp:spPr>
        <a:xfrm rot="2030454">
          <a:off x="3420047" y="2033383"/>
          <a:ext cx="283244" cy="0"/>
        </a:xfrm>
        <a:custGeom>
          <a:avLst/>
          <a:gdLst/>
          <a:ahLst/>
          <a:cxnLst/>
          <a:rect l="0" t="0" r="0" b="0"/>
          <a:pathLst>
            <a:path>
              <a:moveTo>
                <a:pt x="0" y="0"/>
              </a:moveTo>
              <a:lnTo>
                <a:pt x="283244"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FF35F3-425C-4618-BEC8-DCAA0432B0D1}">
      <dsp:nvSpPr>
        <dsp:cNvPr id="0" name=""/>
        <dsp:cNvSpPr/>
      </dsp:nvSpPr>
      <dsp:spPr>
        <a:xfrm>
          <a:off x="3679299" y="1972576"/>
          <a:ext cx="847741" cy="847741"/>
        </a:xfrm>
        <a:prstGeom prst="roundRect">
          <a:avLst/>
        </a:prstGeom>
        <a:gradFill rotWithShape="0">
          <a:gsLst>
            <a:gs pos="0">
              <a:schemeClr val="accent4">
                <a:hueOff val="-4676196"/>
                <a:satOff val="1429"/>
                <a:lumOff val="-13431"/>
                <a:alphaOff val="0"/>
                <a:lumMod val="110000"/>
                <a:satMod val="105000"/>
                <a:tint val="67000"/>
              </a:schemeClr>
            </a:gs>
            <a:gs pos="50000">
              <a:schemeClr val="accent4">
                <a:hueOff val="-4676196"/>
                <a:satOff val="1429"/>
                <a:lumOff val="-13431"/>
                <a:alphaOff val="0"/>
                <a:lumMod val="105000"/>
                <a:satMod val="103000"/>
                <a:tint val="73000"/>
              </a:schemeClr>
            </a:gs>
            <a:gs pos="100000">
              <a:schemeClr val="accent4">
                <a:hueOff val="-4676196"/>
                <a:satOff val="1429"/>
                <a:lumOff val="-1343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US" sz="1500" kern="1200" noProof="0" dirty="0"/>
            <a:t>160 Training</a:t>
          </a:r>
        </a:p>
      </dsp:txBody>
      <dsp:txXfrm>
        <a:off x="3720682" y="2013959"/>
        <a:ext cx="764975" cy="764975"/>
      </dsp:txXfrm>
    </dsp:sp>
    <dsp:sp modelId="{C7770711-6952-4C16-AEB7-243C7F435B95}">
      <dsp:nvSpPr>
        <dsp:cNvPr id="0" name=""/>
        <dsp:cNvSpPr/>
      </dsp:nvSpPr>
      <dsp:spPr>
        <a:xfrm>
          <a:off x="2596298" y="4027315"/>
          <a:ext cx="847741" cy="847741"/>
        </a:xfrm>
        <a:prstGeom prst="roundRect">
          <a:avLst/>
        </a:prstGeom>
        <a:gradFill rotWithShape="0">
          <a:gsLst>
            <a:gs pos="0">
              <a:schemeClr val="accent4">
                <a:hueOff val="-6234929"/>
                <a:satOff val="1906"/>
                <a:lumOff val="-17908"/>
                <a:alphaOff val="0"/>
                <a:lumMod val="110000"/>
                <a:satMod val="105000"/>
                <a:tint val="67000"/>
              </a:schemeClr>
            </a:gs>
            <a:gs pos="50000">
              <a:schemeClr val="accent4">
                <a:hueOff val="-6234929"/>
                <a:satOff val="1906"/>
                <a:lumOff val="-17908"/>
                <a:alphaOff val="0"/>
                <a:lumMod val="105000"/>
                <a:satMod val="103000"/>
                <a:tint val="73000"/>
              </a:schemeClr>
            </a:gs>
            <a:gs pos="100000">
              <a:schemeClr val="accent4">
                <a:hueOff val="-6234929"/>
                <a:satOff val="1906"/>
                <a:lumOff val="-179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kern="1200" noProof="0" dirty="0"/>
            <a:t>334 Malformed Fetus</a:t>
          </a:r>
        </a:p>
      </dsp:txBody>
      <dsp:txXfrm>
        <a:off x="2637681" y="4068698"/>
        <a:ext cx="764975" cy="764975"/>
      </dsp:txXfrm>
    </dsp:sp>
    <dsp:sp modelId="{B0442128-5830-4441-8711-A28B7A897004}">
      <dsp:nvSpPr>
        <dsp:cNvPr id="0" name=""/>
        <dsp:cNvSpPr/>
      </dsp:nvSpPr>
      <dsp:spPr>
        <a:xfrm rot="19359702">
          <a:off x="3417370" y="4048903"/>
          <a:ext cx="260276" cy="0"/>
        </a:xfrm>
        <a:custGeom>
          <a:avLst/>
          <a:gdLst/>
          <a:ahLst/>
          <a:cxnLst/>
          <a:rect l="0" t="0" r="0" b="0"/>
          <a:pathLst>
            <a:path>
              <a:moveTo>
                <a:pt x="0" y="0"/>
              </a:moveTo>
              <a:lnTo>
                <a:pt x="260276"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A9D05B-2C68-4A4F-97B1-79785BEDB175}">
      <dsp:nvSpPr>
        <dsp:cNvPr id="0" name=""/>
        <dsp:cNvSpPr/>
      </dsp:nvSpPr>
      <dsp:spPr>
        <a:xfrm>
          <a:off x="3650977" y="3222750"/>
          <a:ext cx="847741" cy="847741"/>
        </a:xfrm>
        <a:prstGeom prst="roundRect">
          <a:avLst/>
        </a:prstGeom>
        <a:gradFill rotWithShape="0">
          <a:gsLst>
            <a:gs pos="0">
              <a:schemeClr val="accent4">
                <a:hueOff val="-7793661"/>
                <a:satOff val="2382"/>
                <a:lumOff val="-22385"/>
                <a:alphaOff val="0"/>
                <a:lumMod val="110000"/>
                <a:satMod val="105000"/>
                <a:tint val="67000"/>
              </a:schemeClr>
            </a:gs>
            <a:gs pos="50000">
              <a:schemeClr val="accent4">
                <a:hueOff val="-7793661"/>
                <a:satOff val="2382"/>
                <a:lumOff val="-22385"/>
                <a:alphaOff val="0"/>
                <a:lumMod val="105000"/>
                <a:satMod val="103000"/>
                <a:tint val="73000"/>
              </a:schemeClr>
            </a:gs>
            <a:gs pos="100000">
              <a:schemeClr val="accent4">
                <a:hueOff val="-7793661"/>
                <a:satOff val="2382"/>
                <a:lumOff val="-2238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US" sz="1500" kern="1200" noProof="0" dirty="0"/>
            <a:t>167 Training</a:t>
          </a:r>
        </a:p>
      </dsp:txBody>
      <dsp:txXfrm>
        <a:off x="3692360" y="3264133"/>
        <a:ext cx="764975" cy="764975"/>
      </dsp:txXfrm>
    </dsp:sp>
    <dsp:sp modelId="{57EEF44E-3294-46D0-B624-54D53EE98F22}">
      <dsp:nvSpPr>
        <dsp:cNvPr id="0" name=""/>
        <dsp:cNvSpPr/>
      </dsp:nvSpPr>
      <dsp:spPr>
        <a:xfrm rot="2328156">
          <a:off x="3414075" y="4877102"/>
          <a:ext cx="271557" cy="0"/>
        </a:xfrm>
        <a:custGeom>
          <a:avLst/>
          <a:gdLst/>
          <a:ahLst/>
          <a:cxnLst/>
          <a:rect l="0" t="0" r="0" b="0"/>
          <a:pathLst>
            <a:path>
              <a:moveTo>
                <a:pt x="0" y="0"/>
              </a:moveTo>
              <a:lnTo>
                <a:pt x="271557"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95430C-E7AD-4C32-8664-D9F8591EF8EC}">
      <dsp:nvSpPr>
        <dsp:cNvPr id="0" name=""/>
        <dsp:cNvSpPr/>
      </dsp:nvSpPr>
      <dsp:spPr>
        <a:xfrm>
          <a:off x="3655667" y="4879148"/>
          <a:ext cx="847741" cy="847741"/>
        </a:xfrm>
        <a:prstGeom prst="roundRect">
          <a:avLst/>
        </a:prstGeom>
        <a:gradFill rotWithShape="0">
          <a:gsLst>
            <a:gs pos="0">
              <a:schemeClr val="accent4">
                <a:hueOff val="-9352393"/>
                <a:satOff val="2859"/>
                <a:lumOff val="-26862"/>
                <a:alphaOff val="0"/>
                <a:lumMod val="110000"/>
                <a:satMod val="105000"/>
                <a:tint val="67000"/>
              </a:schemeClr>
            </a:gs>
            <a:gs pos="50000">
              <a:schemeClr val="accent4">
                <a:hueOff val="-9352393"/>
                <a:satOff val="2859"/>
                <a:lumOff val="-26862"/>
                <a:alphaOff val="0"/>
                <a:lumMod val="105000"/>
                <a:satMod val="103000"/>
                <a:tint val="73000"/>
              </a:schemeClr>
            </a:gs>
            <a:gs pos="100000">
              <a:schemeClr val="accent4">
                <a:hueOff val="-9352393"/>
                <a:satOff val="2859"/>
                <a:lumOff val="-2686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US" sz="1500" kern="1200" noProof="0" dirty="0"/>
            <a:t>167 Testing</a:t>
          </a:r>
        </a:p>
      </dsp:txBody>
      <dsp:txXfrm>
        <a:off x="3697050" y="4920531"/>
        <a:ext cx="764975" cy="7649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7E15D3-5701-48A3-9454-D10A5B49F6C9}">
      <dsp:nvSpPr>
        <dsp:cNvPr id="0" name=""/>
        <dsp:cNvSpPr/>
      </dsp:nvSpPr>
      <dsp:spPr>
        <a:xfrm>
          <a:off x="3767176" y="3907687"/>
          <a:ext cx="1717346" cy="17173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it-IT" sz="2100" kern="1200" dirty="0">
              <a:solidFill>
                <a:schemeClr val="tx1"/>
              </a:solidFill>
            </a:rPr>
            <a:t>Ensemble Machine Learning</a:t>
          </a:r>
        </a:p>
      </dsp:txBody>
      <dsp:txXfrm>
        <a:off x="4018675" y="4159186"/>
        <a:ext cx="1214348" cy="1214348"/>
      </dsp:txXfrm>
    </dsp:sp>
    <dsp:sp modelId="{4AE998AD-B09C-432E-B19E-66ABA4C9349C}">
      <dsp:nvSpPr>
        <dsp:cNvPr id="0" name=""/>
        <dsp:cNvSpPr/>
      </dsp:nvSpPr>
      <dsp:spPr>
        <a:xfrm rot="10800000">
          <a:off x="604351" y="4521638"/>
          <a:ext cx="2988869" cy="489443"/>
        </a:xfrm>
        <a:prstGeom prst="lef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7F372FF-1CB4-461E-918B-15FC34AAAC05}">
      <dsp:nvSpPr>
        <dsp:cNvPr id="0" name=""/>
        <dsp:cNvSpPr/>
      </dsp:nvSpPr>
      <dsp:spPr>
        <a:xfrm>
          <a:off x="3279" y="4285503"/>
          <a:ext cx="1202142" cy="96171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noProof="0" dirty="0">
              <a:solidFill>
                <a:schemeClr val="tx1"/>
              </a:solidFill>
            </a:rPr>
            <a:t>Decision Tree</a:t>
          </a:r>
        </a:p>
      </dsp:txBody>
      <dsp:txXfrm>
        <a:off x="31447" y="4313671"/>
        <a:ext cx="1145806" cy="905378"/>
      </dsp:txXfrm>
    </dsp:sp>
    <dsp:sp modelId="{6E111B31-183A-4949-834F-989E017D460C}">
      <dsp:nvSpPr>
        <dsp:cNvPr id="0" name=""/>
        <dsp:cNvSpPr/>
      </dsp:nvSpPr>
      <dsp:spPr>
        <a:xfrm rot="12150000">
          <a:off x="796712" y="3554573"/>
          <a:ext cx="2988869" cy="489443"/>
        </a:xfrm>
        <a:prstGeom prst="leftArrow">
          <a:avLst>
            <a:gd name="adj1" fmla="val 60000"/>
            <a:gd name="adj2" fmla="val 50000"/>
          </a:avLst>
        </a:prstGeom>
        <a:solidFill>
          <a:schemeClr val="accent4">
            <a:hueOff val="-1169049"/>
            <a:satOff val="357"/>
            <a:lumOff val="-3358"/>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6446B43-0E41-4A0B-BB7D-AB7BAA6E91C2}">
      <dsp:nvSpPr>
        <dsp:cNvPr id="0" name=""/>
        <dsp:cNvSpPr/>
      </dsp:nvSpPr>
      <dsp:spPr>
        <a:xfrm>
          <a:off x="309398" y="2746542"/>
          <a:ext cx="1202142" cy="961714"/>
        </a:xfrm>
        <a:prstGeom prst="roundRect">
          <a:avLst>
            <a:gd name="adj" fmla="val 10000"/>
          </a:avLst>
        </a:prstGeom>
        <a:gradFill rotWithShape="0">
          <a:gsLst>
            <a:gs pos="0">
              <a:schemeClr val="accent4">
                <a:hueOff val="-1169049"/>
                <a:satOff val="357"/>
                <a:lumOff val="-3358"/>
                <a:alphaOff val="0"/>
                <a:satMod val="103000"/>
                <a:lumMod val="102000"/>
                <a:tint val="94000"/>
              </a:schemeClr>
            </a:gs>
            <a:gs pos="50000">
              <a:schemeClr val="accent4">
                <a:hueOff val="-1169049"/>
                <a:satOff val="357"/>
                <a:lumOff val="-3358"/>
                <a:alphaOff val="0"/>
                <a:satMod val="110000"/>
                <a:lumMod val="100000"/>
                <a:shade val="100000"/>
              </a:schemeClr>
            </a:gs>
            <a:gs pos="100000">
              <a:schemeClr val="accent4">
                <a:hueOff val="-1169049"/>
                <a:satOff val="357"/>
                <a:lumOff val="-335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Partial Least Square Discriminant Analysis</a:t>
          </a:r>
          <a:endParaRPr lang="it-IT" sz="1500" kern="1200" dirty="0">
            <a:solidFill>
              <a:schemeClr val="tx1"/>
            </a:solidFill>
          </a:endParaRPr>
        </a:p>
      </dsp:txBody>
      <dsp:txXfrm>
        <a:off x="337566" y="2774710"/>
        <a:ext cx="1145806" cy="905378"/>
      </dsp:txXfrm>
    </dsp:sp>
    <dsp:sp modelId="{0C255AA2-BD52-4169-A2E1-53F85B2200FA}">
      <dsp:nvSpPr>
        <dsp:cNvPr id="0" name=""/>
        <dsp:cNvSpPr/>
      </dsp:nvSpPr>
      <dsp:spPr>
        <a:xfrm rot="13500000">
          <a:off x="1344511" y="2734734"/>
          <a:ext cx="2988869" cy="489443"/>
        </a:xfrm>
        <a:prstGeom prst="leftArrow">
          <a:avLst>
            <a:gd name="adj1" fmla="val 60000"/>
            <a:gd name="adj2" fmla="val 50000"/>
          </a:avLst>
        </a:prstGeom>
        <a:solidFill>
          <a:schemeClr val="accent4">
            <a:hueOff val="-2338098"/>
            <a:satOff val="715"/>
            <a:lumOff val="-6715"/>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4256DFC3-7973-47CF-A811-6A6E4D9182F5}">
      <dsp:nvSpPr>
        <dsp:cNvPr id="0" name=""/>
        <dsp:cNvSpPr/>
      </dsp:nvSpPr>
      <dsp:spPr>
        <a:xfrm>
          <a:off x="1181149" y="1441874"/>
          <a:ext cx="1202142" cy="961714"/>
        </a:xfrm>
        <a:prstGeom prst="roundRect">
          <a:avLst>
            <a:gd name="adj" fmla="val 10000"/>
          </a:avLst>
        </a:prstGeom>
        <a:gradFill rotWithShape="0">
          <a:gsLst>
            <a:gs pos="0">
              <a:schemeClr val="accent4">
                <a:hueOff val="-2338098"/>
                <a:satOff val="715"/>
                <a:lumOff val="-6715"/>
                <a:alphaOff val="0"/>
                <a:satMod val="103000"/>
                <a:lumMod val="102000"/>
                <a:tint val="94000"/>
              </a:schemeClr>
            </a:gs>
            <a:gs pos="50000">
              <a:schemeClr val="accent4">
                <a:hueOff val="-2338098"/>
                <a:satOff val="715"/>
                <a:lumOff val="-6715"/>
                <a:alphaOff val="0"/>
                <a:satMod val="110000"/>
                <a:lumMod val="100000"/>
                <a:shade val="100000"/>
              </a:schemeClr>
            </a:gs>
            <a:gs pos="100000">
              <a:schemeClr val="accent4">
                <a:hueOff val="-2338098"/>
                <a:satOff val="715"/>
                <a:lumOff val="-671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Linear Discriminant Analysis</a:t>
          </a:r>
          <a:endParaRPr lang="it-IT" sz="1500" kern="1200" dirty="0">
            <a:solidFill>
              <a:schemeClr val="tx1"/>
            </a:solidFill>
          </a:endParaRPr>
        </a:p>
      </dsp:txBody>
      <dsp:txXfrm>
        <a:off x="1209317" y="1470042"/>
        <a:ext cx="1145806" cy="905378"/>
      </dsp:txXfrm>
    </dsp:sp>
    <dsp:sp modelId="{F61C04E1-1F26-49B9-AB62-97649B093B8A}">
      <dsp:nvSpPr>
        <dsp:cNvPr id="0" name=""/>
        <dsp:cNvSpPr/>
      </dsp:nvSpPr>
      <dsp:spPr>
        <a:xfrm rot="14850000">
          <a:off x="2164349" y="2186936"/>
          <a:ext cx="2988869" cy="489443"/>
        </a:xfrm>
        <a:prstGeom prst="leftArrow">
          <a:avLst>
            <a:gd name="adj1" fmla="val 60000"/>
            <a:gd name="adj2" fmla="val 50000"/>
          </a:avLst>
        </a:prstGeom>
        <a:solidFill>
          <a:schemeClr val="accent4">
            <a:hueOff val="-3507147"/>
            <a:satOff val="1072"/>
            <a:lumOff val="-10073"/>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5D63953-06BE-42EE-B04B-A337FAF309E6}">
      <dsp:nvSpPr>
        <dsp:cNvPr id="0" name=""/>
        <dsp:cNvSpPr/>
      </dsp:nvSpPr>
      <dsp:spPr>
        <a:xfrm>
          <a:off x="2485817" y="570123"/>
          <a:ext cx="1202142" cy="961714"/>
        </a:xfrm>
        <a:prstGeom prst="roundRect">
          <a:avLst>
            <a:gd name="adj" fmla="val 10000"/>
          </a:avLst>
        </a:prstGeom>
        <a:gradFill rotWithShape="0">
          <a:gsLst>
            <a:gs pos="0">
              <a:schemeClr val="accent4">
                <a:hueOff val="-3507147"/>
                <a:satOff val="1072"/>
                <a:lumOff val="-10073"/>
                <a:alphaOff val="0"/>
                <a:satMod val="103000"/>
                <a:lumMod val="102000"/>
                <a:tint val="94000"/>
              </a:schemeClr>
            </a:gs>
            <a:gs pos="50000">
              <a:schemeClr val="accent4">
                <a:hueOff val="-3507147"/>
                <a:satOff val="1072"/>
                <a:lumOff val="-10073"/>
                <a:alphaOff val="0"/>
                <a:satMod val="110000"/>
                <a:lumMod val="100000"/>
                <a:shade val="100000"/>
              </a:schemeClr>
            </a:gs>
            <a:gs pos="100000">
              <a:schemeClr val="accent4">
                <a:hueOff val="-3507147"/>
                <a:satOff val="1072"/>
                <a:lumOff val="-1007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Naïve Bayes</a:t>
          </a:r>
          <a:endParaRPr lang="it-IT" sz="1500" kern="1200" dirty="0">
            <a:solidFill>
              <a:schemeClr val="tx1"/>
            </a:solidFill>
          </a:endParaRPr>
        </a:p>
      </dsp:txBody>
      <dsp:txXfrm>
        <a:off x="2513985" y="598291"/>
        <a:ext cx="1145806" cy="905378"/>
      </dsp:txXfrm>
    </dsp:sp>
    <dsp:sp modelId="{05F1EC50-5CDB-47B4-A49A-9BA311A1F778}">
      <dsp:nvSpPr>
        <dsp:cNvPr id="0" name=""/>
        <dsp:cNvSpPr/>
      </dsp:nvSpPr>
      <dsp:spPr>
        <a:xfrm rot="16200000">
          <a:off x="3131415" y="1994575"/>
          <a:ext cx="2988869" cy="489443"/>
        </a:xfrm>
        <a:prstGeom prst="leftArrow">
          <a:avLst>
            <a:gd name="adj1" fmla="val 60000"/>
            <a:gd name="adj2" fmla="val 50000"/>
          </a:avLst>
        </a:prstGeom>
        <a:solidFill>
          <a:schemeClr val="accent4">
            <a:hueOff val="-4676196"/>
            <a:satOff val="1429"/>
            <a:lumOff val="-13431"/>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BFF6C18-8684-41F1-9A2F-356CB011A8B9}">
      <dsp:nvSpPr>
        <dsp:cNvPr id="0" name=""/>
        <dsp:cNvSpPr/>
      </dsp:nvSpPr>
      <dsp:spPr>
        <a:xfrm>
          <a:off x="4024778" y="264004"/>
          <a:ext cx="1202142" cy="961714"/>
        </a:xfrm>
        <a:prstGeom prst="roundRect">
          <a:avLst>
            <a:gd name="adj" fmla="val 10000"/>
          </a:avLst>
        </a:prstGeom>
        <a:gradFill rotWithShape="0">
          <a:gsLst>
            <a:gs pos="0">
              <a:schemeClr val="accent4">
                <a:hueOff val="-4676196"/>
                <a:satOff val="1429"/>
                <a:lumOff val="-13431"/>
                <a:alphaOff val="0"/>
                <a:satMod val="103000"/>
                <a:lumMod val="102000"/>
                <a:tint val="94000"/>
              </a:schemeClr>
            </a:gs>
            <a:gs pos="50000">
              <a:schemeClr val="accent4">
                <a:hueOff val="-4676196"/>
                <a:satOff val="1429"/>
                <a:lumOff val="-13431"/>
                <a:alphaOff val="0"/>
                <a:satMod val="110000"/>
                <a:lumMod val="100000"/>
                <a:shade val="100000"/>
              </a:schemeClr>
            </a:gs>
            <a:gs pos="100000">
              <a:schemeClr val="accent4">
                <a:hueOff val="-4676196"/>
                <a:satOff val="1429"/>
                <a:lumOff val="-1343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Random Forest</a:t>
          </a:r>
          <a:endParaRPr lang="it-IT" sz="1500" kern="1200" dirty="0">
            <a:solidFill>
              <a:schemeClr val="tx1"/>
            </a:solidFill>
          </a:endParaRPr>
        </a:p>
      </dsp:txBody>
      <dsp:txXfrm>
        <a:off x="4052946" y="292172"/>
        <a:ext cx="1145806" cy="905378"/>
      </dsp:txXfrm>
    </dsp:sp>
    <dsp:sp modelId="{944A8396-4277-4BAB-B265-F12C35E38966}">
      <dsp:nvSpPr>
        <dsp:cNvPr id="0" name=""/>
        <dsp:cNvSpPr/>
      </dsp:nvSpPr>
      <dsp:spPr>
        <a:xfrm rot="17550000">
          <a:off x="4098480" y="2186936"/>
          <a:ext cx="2988869" cy="489443"/>
        </a:xfrm>
        <a:prstGeom prst="leftArrow">
          <a:avLst>
            <a:gd name="adj1" fmla="val 60000"/>
            <a:gd name="adj2" fmla="val 50000"/>
          </a:avLst>
        </a:prstGeom>
        <a:solidFill>
          <a:schemeClr val="accent4">
            <a:hueOff val="-5845246"/>
            <a:satOff val="1787"/>
            <a:lumOff val="-16789"/>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B797CC3-8134-4890-A142-E1F9286EA0EC}">
      <dsp:nvSpPr>
        <dsp:cNvPr id="0" name=""/>
        <dsp:cNvSpPr/>
      </dsp:nvSpPr>
      <dsp:spPr>
        <a:xfrm>
          <a:off x="5563739" y="570123"/>
          <a:ext cx="1202142" cy="961714"/>
        </a:xfrm>
        <a:prstGeom prst="roundRect">
          <a:avLst>
            <a:gd name="adj" fmla="val 10000"/>
          </a:avLst>
        </a:prstGeom>
        <a:gradFill rotWithShape="0">
          <a:gsLst>
            <a:gs pos="0">
              <a:schemeClr val="accent4">
                <a:hueOff val="-5845246"/>
                <a:satOff val="1787"/>
                <a:lumOff val="-16789"/>
                <a:alphaOff val="0"/>
                <a:satMod val="103000"/>
                <a:lumMod val="102000"/>
                <a:tint val="94000"/>
              </a:schemeClr>
            </a:gs>
            <a:gs pos="50000">
              <a:schemeClr val="accent4">
                <a:hueOff val="-5845246"/>
                <a:satOff val="1787"/>
                <a:lumOff val="-16789"/>
                <a:alphaOff val="0"/>
                <a:satMod val="110000"/>
                <a:lumMod val="100000"/>
                <a:shade val="100000"/>
              </a:schemeClr>
            </a:gs>
            <a:gs pos="100000">
              <a:schemeClr val="accent4">
                <a:hueOff val="-5845246"/>
                <a:satOff val="1787"/>
                <a:lumOff val="-16789"/>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k-nearest neighbor</a:t>
          </a:r>
          <a:endParaRPr lang="it-IT" sz="1500" kern="1200" dirty="0">
            <a:solidFill>
              <a:schemeClr val="tx1"/>
            </a:solidFill>
          </a:endParaRPr>
        </a:p>
      </dsp:txBody>
      <dsp:txXfrm>
        <a:off x="5591907" y="598291"/>
        <a:ext cx="1145806" cy="905378"/>
      </dsp:txXfrm>
    </dsp:sp>
    <dsp:sp modelId="{57261101-8615-4F30-AEA9-9C0A5578A005}">
      <dsp:nvSpPr>
        <dsp:cNvPr id="0" name=""/>
        <dsp:cNvSpPr/>
      </dsp:nvSpPr>
      <dsp:spPr>
        <a:xfrm rot="18900000">
          <a:off x="4918318" y="2734734"/>
          <a:ext cx="2988869" cy="489443"/>
        </a:xfrm>
        <a:prstGeom prst="leftArrow">
          <a:avLst>
            <a:gd name="adj1" fmla="val 60000"/>
            <a:gd name="adj2" fmla="val 50000"/>
          </a:avLst>
        </a:prstGeom>
        <a:solidFill>
          <a:schemeClr val="accent4">
            <a:hueOff val="-7014294"/>
            <a:satOff val="2144"/>
            <a:lumOff val="-20146"/>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DD68526-D6D9-437A-8795-AB53E2E9CC4C}">
      <dsp:nvSpPr>
        <dsp:cNvPr id="0" name=""/>
        <dsp:cNvSpPr/>
      </dsp:nvSpPr>
      <dsp:spPr>
        <a:xfrm>
          <a:off x="6868407" y="1441874"/>
          <a:ext cx="1202142" cy="961714"/>
        </a:xfrm>
        <a:prstGeom prst="roundRect">
          <a:avLst>
            <a:gd name="adj" fmla="val 10000"/>
          </a:avLst>
        </a:prstGeom>
        <a:gradFill rotWithShape="0">
          <a:gsLst>
            <a:gs pos="0">
              <a:schemeClr val="accent4">
                <a:hueOff val="-7014294"/>
                <a:satOff val="2144"/>
                <a:lumOff val="-20146"/>
                <a:alphaOff val="0"/>
                <a:satMod val="103000"/>
                <a:lumMod val="102000"/>
                <a:tint val="94000"/>
              </a:schemeClr>
            </a:gs>
            <a:gs pos="50000">
              <a:schemeClr val="accent4">
                <a:hueOff val="-7014294"/>
                <a:satOff val="2144"/>
                <a:lumOff val="-20146"/>
                <a:alphaOff val="0"/>
                <a:satMod val="110000"/>
                <a:lumMod val="100000"/>
                <a:shade val="100000"/>
              </a:schemeClr>
            </a:gs>
            <a:gs pos="100000">
              <a:schemeClr val="accent4">
                <a:hueOff val="-7014294"/>
                <a:satOff val="2144"/>
                <a:lumOff val="-2014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Artificial Neural Network</a:t>
          </a:r>
          <a:endParaRPr lang="it-IT" sz="1500" kern="1200" dirty="0">
            <a:solidFill>
              <a:schemeClr val="tx1"/>
            </a:solidFill>
          </a:endParaRPr>
        </a:p>
      </dsp:txBody>
      <dsp:txXfrm>
        <a:off x="6896575" y="1470042"/>
        <a:ext cx="1145806" cy="905378"/>
      </dsp:txXfrm>
    </dsp:sp>
    <dsp:sp modelId="{F9810ABB-AA0E-4985-ACE1-E6C722A84BDE}">
      <dsp:nvSpPr>
        <dsp:cNvPr id="0" name=""/>
        <dsp:cNvSpPr/>
      </dsp:nvSpPr>
      <dsp:spPr>
        <a:xfrm rot="20250000">
          <a:off x="5466117" y="3554573"/>
          <a:ext cx="2988869" cy="489443"/>
        </a:xfrm>
        <a:prstGeom prst="leftArrow">
          <a:avLst>
            <a:gd name="adj1" fmla="val 60000"/>
            <a:gd name="adj2" fmla="val 50000"/>
          </a:avLst>
        </a:prstGeom>
        <a:solidFill>
          <a:schemeClr val="accent4">
            <a:hueOff val="-8183344"/>
            <a:satOff val="2502"/>
            <a:lumOff val="-23504"/>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983969F-AE55-4FD4-BE48-E32987A761F5}">
      <dsp:nvSpPr>
        <dsp:cNvPr id="0" name=""/>
        <dsp:cNvSpPr/>
      </dsp:nvSpPr>
      <dsp:spPr>
        <a:xfrm>
          <a:off x="7740159" y="2746542"/>
          <a:ext cx="1202142" cy="961714"/>
        </a:xfrm>
        <a:prstGeom prst="roundRect">
          <a:avLst>
            <a:gd name="adj" fmla="val 10000"/>
          </a:avLst>
        </a:prstGeom>
        <a:gradFill rotWithShape="0">
          <a:gsLst>
            <a:gs pos="0">
              <a:schemeClr val="accent4">
                <a:hueOff val="-8183344"/>
                <a:satOff val="2502"/>
                <a:lumOff val="-23504"/>
                <a:alphaOff val="0"/>
                <a:satMod val="103000"/>
                <a:lumMod val="102000"/>
                <a:tint val="94000"/>
              </a:schemeClr>
            </a:gs>
            <a:gs pos="50000">
              <a:schemeClr val="accent4">
                <a:hueOff val="-8183344"/>
                <a:satOff val="2502"/>
                <a:lumOff val="-23504"/>
                <a:alphaOff val="0"/>
                <a:satMod val="110000"/>
                <a:lumMod val="100000"/>
                <a:shade val="100000"/>
              </a:schemeClr>
            </a:gs>
            <a:gs pos="100000">
              <a:schemeClr val="accent4">
                <a:hueOff val="-8183344"/>
                <a:satOff val="2502"/>
                <a:lumOff val="-235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Support Vector Machine</a:t>
          </a:r>
          <a:endParaRPr lang="it-IT" sz="1500" kern="1200" dirty="0">
            <a:solidFill>
              <a:schemeClr val="tx1"/>
            </a:solidFill>
          </a:endParaRPr>
        </a:p>
      </dsp:txBody>
      <dsp:txXfrm>
        <a:off x="7768327" y="2774710"/>
        <a:ext cx="1145806" cy="905378"/>
      </dsp:txXfrm>
    </dsp:sp>
    <dsp:sp modelId="{AD9F0EAD-7A37-4A13-BF32-C7C0965BACDC}">
      <dsp:nvSpPr>
        <dsp:cNvPr id="0" name=""/>
        <dsp:cNvSpPr/>
      </dsp:nvSpPr>
      <dsp:spPr>
        <a:xfrm>
          <a:off x="5658478" y="4521638"/>
          <a:ext cx="2988869" cy="489443"/>
        </a:xfrm>
        <a:prstGeom prst="leftArrow">
          <a:avLst>
            <a:gd name="adj1" fmla="val 60000"/>
            <a:gd name="adj2" fmla="val 50000"/>
          </a:avLst>
        </a:prstGeom>
        <a:solidFill>
          <a:schemeClr val="accent4">
            <a:hueOff val="-9352393"/>
            <a:satOff val="2859"/>
            <a:lumOff val="-26862"/>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792567B-46EF-4EC3-8933-86A95BD312AD}">
      <dsp:nvSpPr>
        <dsp:cNvPr id="0" name=""/>
        <dsp:cNvSpPr/>
      </dsp:nvSpPr>
      <dsp:spPr>
        <a:xfrm>
          <a:off x="8046277" y="4285503"/>
          <a:ext cx="1202142" cy="961714"/>
        </a:xfrm>
        <a:prstGeom prst="roundRect">
          <a:avLst>
            <a:gd name="adj" fmla="val 10000"/>
          </a:avLst>
        </a:prstGeom>
        <a:gradFill rotWithShape="0">
          <a:gsLst>
            <a:gs pos="0">
              <a:schemeClr val="accent4">
                <a:hueOff val="-9352393"/>
                <a:satOff val="2859"/>
                <a:lumOff val="-26862"/>
                <a:alphaOff val="0"/>
                <a:satMod val="103000"/>
                <a:lumMod val="102000"/>
                <a:tint val="94000"/>
              </a:schemeClr>
            </a:gs>
            <a:gs pos="50000">
              <a:schemeClr val="accent4">
                <a:hueOff val="-9352393"/>
                <a:satOff val="2859"/>
                <a:lumOff val="-26862"/>
                <a:alphaOff val="0"/>
                <a:satMod val="110000"/>
                <a:lumMod val="100000"/>
                <a:shade val="100000"/>
              </a:schemeClr>
            </a:gs>
            <a:gs pos="100000">
              <a:schemeClr val="accent4">
                <a:hueOff val="-9352393"/>
                <a:satOff val="2859"/>
                <a:lumOff val="-2686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Logistic regression</a:t>
          </a:r>
          <a:endParaRPr lang="it-IT" sz="1500" kern="1200" dirty="0">
            <a:solidFill>
              <a:schemeClr val="tx1"/>
            </a:solidFill>
          </a:endParaRPr>
        </a:p>
      </dsp:txBody>
      <dsp:txXfrm>
        <a:off x="8074445" y="4313671"/>
        <a:ext cx="1145806" cy="9053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0459AD-9092-4A38-AFAF-3296E63C6B14}">
      <dsp:nvSpPr>
        <dsp:cNvPr id="0" name=""/>
        <dsp:cNvSpPr/>
      </dsp:nvSpPr>
      <dsp:spPr>
        <a:xfrm rot="2280456">
          <a:off x="1801571" y="3846225"/>
          <a:ext cx="888992" cy="0"/>
        </a:xfrm>
        <a:custGeom>
          <a:avLst/>
          <a:gdLst/>
          <a:ahLst/>
          <a:cxnLst/>
          <a:rect l="0" t="0" r="0" b="0"/>
          <a:pathLst>
            <a:path>
              <a:moveTo>
                <a:pt x="0" y="0"/>
              </a:moveTo>
              <a:lnTo>
                <a:pt x="888992"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0BEE55-FB57-408B-AC61-19A423231144}">
      <dsp:nvSpPr>
        <dsp:cNvPr id="0" name=""/>
        <dsp:cNvSpPr/>
      </dsp:nvSpPr>
      <dsp:spPr>
        <a:xfrm rot="19504691">
          <a:off x="1818921" y="2210780"/>
          <a:ext cx="854291" cy="0"/>
        </a:xfrm>
        <a:custGeom>
          <a:avLst/>
          <a:gdLst/>
          <a:ahLst/>
          <a:cxnLst/>
          <a:rect l="0" t="0" r="0" b="0"/>
          <a:pathLst>
            <a:path>
              <a:moveTo>
                <a:pt x="0" y="0"/>
              </a:moveTo>
              <a:lnTo>
                <a:pt x="854291"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B8C9B0-F820-4B7E-B5C2-078CBEF6C4B8}">
      <dsp:nvSpPr>
        <dsp:cNvPr id="0" name=""/>
        <dsp:cNvSpPr/>
      </dsp:nvSpPr>
      <dsp:spPr>
        <a:xfrm>
          <a:off x="385751" y="2227413"/>
          <a:ext cx="1510084" cy="1510084"/>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noProof="0" dirty="0"/>
            <a:t>654 Pregnant woman</a:t>
          </a:r>
        </a:p>
      </dsp:txBody>
      <dsp:txXfrm>
        <a:off x="459467" y="2301129"/>
        <a:ext cx="1362652" cy="1362652"/>
      </dsp:txXfrm>
    </dsp:sp>
    <dsp:sp modelId="{A4B4B3C6-4620-4186-ADD1-3FEDEE950E74}">
      <dsp:nvSpPr>
        <dsp:cNvPr id="0" name=""/>
        <dsp:cNvSpPr/>
      </dsp:nvSpPr>
      <dsp:spPr>
        <a:xfrm>
          <a:off x="2596298" y="1246449"/>
          <a:ext cx="847741" cy="847741"/>
        </a:xfrm>
        <a:prstGeom prst="roundRect">
          <a:avLst/>
        </a:prstGeom>
        <a:gradFill rotWithShape="0">
          <a:gsLst>
            <a:gs pos="0">
              <a:schemeClr val="accent4">
                <a:hueOff val="-1558732"/>
                <a:satOff val="476"/>
                <a:lumOff val="-4477"/>
                <a:alphaOff val="0"/>
                <a:lumMod val="110000"/>
                <a:satMod val="105000"/>
                <a:tint val="67000"/>
              </a:schemeClr>
            </a:gs>
            <a:gs pos="50000">
              <a:schemeClr val="accent4">
                <a:hueOff val="-1558732"/>
                <a:satOff val="476"/>
                <a:lumOff val="-4477"/>
                <a:alphaOff val="0"/>
                <a:lumMod val="105000"/>
                <a:satMod val="103000"/>
                <a:tint val="73000"/>
              </a:schemeClr>
            </a:gs>
            <a:gs pos="100000">
              <a:schemeClr val="accent4">
                <a:hueOff val="-1558732"/>
                <a:satOff val="476"/>
                <a:lumOff val="-447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kern="1200" noProof="0" dirty="0"/>
            <a:t>320 Controls</a:t>
          </a:r>
        </a:p>
      </dsp:txBody>
      <dsp:txXfrm>
        <a:off x="2637681" y="1287832"/>
        <a:ext cx="764975" cy="764975"/>
      </dsp:txXfrm>
    </dsp:sp>
    <dsp:sp modelId="{E2F762A8-C118-4015-A842-469BAFB96C75}">
      <dsp:nvSpPr>
        <dsp:cNvPr id="0" name=""/>
        <dsp:cNvSpPr/>
      </dsp:nvSpPr>
      <dsp:spPr>
        <a:xfrm rot="19237122">
          <a:off x="3411564" y="1231632"/>
          <a:ext cx="286057" cy="0"/>
        </a:xfrm>
        <a:custGeom>
          <a:avLst/>
          <a:gdLst/>
          <a:ahLst/>
          <a:cxnLst/>
          <a:rect l="0" t="0" r="0" b="0"/>
          <a:pathLst>
            <a:path>
              <a:moveTo>
                <a:pt x="0" y="0"/>
              </a:moveTo>
              <a:lnTo>
                <a:pt x="286057"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58DF43-7B9F-43AB-92F8-814690A19661}">
      <dsp:nvSpPr>
        <dsp:cNvPr id="0" name=""/>
        <dsp:cNvSpPr/>
      </dsp:nvSpPr>
      <dsp:spPr>
        <a:xfrm>
          <a:off x="3665145" y="369073"/>
          <a:ext cx="847741" cy="847741"/>
        </a:xfrm>
        <a:prstGeom prst="roundRect">
          <a:avLst/>
        </a:prstGeom>
        <a:gradFill rotWithShape="0">
          <a:gsLst>
            <a:gs pos="0">
              <a:schemeClr val="accent4">
                <a:hueOff val="-3117464"/>
                <a:satOff val="953"/>
                <a:lumOff val="-8954"/>
                <a:alphaOff val="0"/>
                <a:lumMod val="110000"/>
                <a:satMod val="105000"/>
                <a:tint val="67000"/>
              </a:schemeClr>
            </a:gs>
            <a:gs pos="50000">
              <a:schemeClr val="accent4">
                <a:hueOff val="-3117464"/>
                <a:satOff val="953"/>
                <a:lumOff val="-8954"/>
                <a:alphaOff val="0"/>
                <a:lumMod val="105000"/>
                <a:satMod val="103000"/>
                <a:tint val="73000"/>
              </a:schemeClr>
            </a:gs>
            <a:gs pos="100000">
              <a:schemeClr val="accent4">
                <a:hueOff val="-3117464"/>
                <a:satOff val="953"/>
                <a:lumOff val="-895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US" sz="1500" kern="1200" noProof="0" dirty="0"/>
            <a:t>160 Testing</a:t>
          </a:r>
        </a:p>
      </dsp:txBody>
      <dsp:txXfrm>
        <a:off x="3706528" y="410456"/>
        <a:ext cx="764975" cy="764975"/>
      </dsp:txXfrm>
    </dsp:sp>
    <dsp:sp modelId="{97BC0828-B8A4-4C00-A4F6-514DFC9671BD}">
      <dsp:nvSpPr>
        <dsp:cNvPr id="0" name=""/>
        <dsp:cNvSpPr/>
      </dsp:nvSpPr>
      <dsp:spPr>
        <a:xfrm rot="2030454">
          <a:off x="3420047" y="2033383"/>
          <a:ext cx="283244" cy="0"/>
        </a:xfrm>
        <a:custGeom>
          <a:avLst/>
          <a:gdLst/>
          <a:ahLst/>
          <a:cxnLst/>
          <a:rect l="0" t="0" r="0" b="0"/>
          <a:pathLst>
            <a:path>
              <a:moveTo>
                <a:pt x="0" y="0"/>
              </a:moveTo>
              <a:lnTo>
                <a:pt x="283244"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FF35F3-425C-4618-BEC8-DCAA0432B0D1}">
      <dsp:nvSpPr>
        <dsp:cNvPr id="0" name=""/>
        <dsp:cNvSpPr/>
      </dsp:nvSpPr>
      <dsp:spPr>
        <a:xfrm>
          <a:off x="3679299" y="1972576"/>
          <a:ext cx="847741" cy="847741"/>
        </a:xfrm>
        <a:prstGeom prst="roundRect">
          <a:avLst/>
        </a:prstGeom>
        <a:gradFill rotWithShape="0">
          <a:gsLst>
            <a:gs pos="0">
              <a:schemeClr val="accent4">
                <a:hueOff val="-4676196"/>
                <a:satOff val="1429"/>
                <a:lumOff val="-13431"/>
                <a:alphaOff val="0"/>
                <a:lumMod val="110000"/>
                <a:satMod val="105000"/>
                <a:tint val="67000"/>
              </a:schemeClr>
            </a:gs>
            <a:gs pos="50000">
              <a:schemeClr val="accent4">
                <a:hueOff val="-4676196"/>
                <a:satOff val="1429"/>
                <a:lumOff val="-13431"/>
                <a:alphaOff val="0"/>
                <a:lumMod val="105000"/>
                <a:satMod val="103000"/>
                <a:tint val="73000"/>
              </a:schemeClr>
            </a:gs>
            <a:gs pos="100000">
              <a:schemeClr val="accent4">
                <a:hueOff val="-4676196"/>
                <a:satOff val="1429"/>
                <a:lumOff val="-1343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US" sz="1500" kern="1200" noProof="0" dirty="0"/>
            <a:t>160 Training</a:t>
          </a:r>
        </a:p>
      </dsp:txBody>
      <dsp:txXfrm>
        <a:off x="3720682" y="2013959"/>
        <a:ext cx="764975" cy="764975"/>
      </dsp:txXfrm>
    </dsp:sp>
    <dsp:sp modelId="{C7770711-6952-4C16-AEB7-243C7F435B95}">
      <dsp:nvSpPr>
        <dsp:cNvPr id="0" name=""/>
        <dsp:cNvSpPr/>
      </dsp:nvSpPr>
      <dsp:spPr>
        <a:xfrm>
          <a:off x="2596298" y="4027315"/>
          <a:ext cx="847741" cy="847741"/>
        </a:xfrm>
        <a:prstGeom prst="roundRect">
          <a:avLst/>
        </a:prstGeom>
        <a:gradFill rotWithShape="0">
          <a:gsLst>
            <a:gs pos="0">
              <a:schemeClr val="accent4">
                <a:hueOff val="-6234929"/>
                <a:satOff val="1906"/>
                <a:lumOff val="-17908"/>
                <a:alphaOff val="0"/>
                <a:lumMod val="110000"/>
                <a:satMod val="105000"/>
                <a:tint val="67000"/>
              </a:schemeClr>
            </a:gs>
            <a:gs pos="50000">
              <a:schemeClr val="accent4">
                <a:hueOff val="-6234929"/>
                <a:satOff val="1906"/>
                <a:lumOff val="-17908"/>
                <a:alphaOff val="0"/>
                <a:lumMod val="105000"/>
                <a:satMod val="103000"/>
                <a:tint val="73000"/>
              </a:schemeClr>
            </a:gs>
            <a:gs pos="100000">
              <a:schemeClr val="accent4">
                <a:hueOff val="-6234929"/>
                <a:satOff val="1906"/>
                <a:lumOff val="-179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kern="1200" noProof="0" dirty="0"/>
            <a:t>334 Malformed Fetus</a:t>
          </a:r>
        </a:p>
      </dsp:txBody>
      <dsp:txXfrm>
        <a:off x="2637681" y="4068698"/>
        <a:ext cx="764975" cy="764975"/>
      </dsp:txXfrm>
    </dsp:sp>
    <dsp:sp modelId="{B0442128-5830-4441-8711-A28B7A897004}">
      <dsp:nvSpPr>
        <dsp:cNvPr id="0" name=""/>
        <dsp:cNvSpPr/>
      </dsp:nvSpPr>
      <dsp:spPr>
        <a:xfrm rot="19359702">
          <a:off x="3417370" y="4048903"/>
          <a:ext cx="260276" cy="0"/>
        </a:xfrm>
        <a:custGeom>
          <a:avLst/>
          <a:gdLst/>
          <a:ahLst/>
          <a:cxnLst/>
          <a:rect l="0" t="0" r="0" b="0"/>
          <a:pathLst>
            <a:path>
              <a:moveTo>
                <a:pt x="0" y="0"/>
              </a:moveTo>
              <a:lnTo>
                <a:pt x="260276"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A9D05B-2C68-4A4F-97B1-79785BEDB175}">
      <dsp:nvSpPr>
        <dsp:cNvPr id="0" name=""/>
        <dsp:cNvSpPr/>
      </dsp:nvSpPr>
      <dsp:spPr>
        <a:xfrm>
          <a:off x="3650977" y="3222750"/>
          <a:ext cx="847741" cy="847741"/>
        </a:xfrm>
        <a:prstGeom prst="roundRect">
          <a:avLst/>
        </a:prstGeom>
        <a:gradFill rotWithShape="0">
          <a:gsLst>
            <a:gs pos="0">
              <a:schemeClr val="accent4">
                <a:hueOff val="-7793661"/>
                <a:satOff val="2382"/>
                <a:lumOff val="-22385"/>
                <a:alphaOff val="0"/>
                <a:lumMod val="110000"/>
                <a:satMod val="105000"/>
                <a:tint val="67000"/>
              </a:schemeClr>
            </a:gs>
            <a:gs pos="50000">
              <a:schemeClr val="accent4">
                <a:hueOff val="-7793661"/>
                <a:satOff val="2382"/>
                <a:lumOff val="-22385"/>
                <a:alphaOff val="0"/>
                <a:lumMod val="105000"/>
                <a:satMod val="103000"/>
                <a:tint val="73000"/>
              </a:schemeClr>
            </a:gs>
            <a:gs pos="100000">
              <a:schemeClr val="accent4">
                <a:hueOff val="-7793661"/>
                <a:satOff val="2382"/>
                <a:lumOff val="-2238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US" sz="1500" kern="1200" noProof="0" dirty="0"/>
            <a:t>167 Training</a:t>
          </a:r>
        </a:p>
      </dsp:txBody>
      <dsp:txXfrm>
        <a:off x="3692360" y="3264133"/>
        <a:ext cx="764975" cy="764975"/>
      </dsp:txXfrm>
    </dsp:sp>
    <dsp:sp modelId="{57EEF44E-3294-46D0-B624-54D53EE98F22}">
      <dsp:nvSpPr>
        <dsp:cNvPr id="0" name=""/>
        <dsp:cNvSpPr/>
      </dsp:nvSpPr>
      <dsp:spPr>
        <a:xfrm rot="2328156">
          <a:off x="3414075" y="4877102"/>
          <a:ext cx="271557" cy="0"/>
        </a:xfrm>
        <a:custGeom>
          <a:avLst/>
          <a:gdLst/>
          <a:ahLst/>
          <a:cxnLst/>
          <a:rect l="0" t="0" r="0" b="0"/>
          <a:pathLst>
            <a:path>
              <a:moveTo>
                <a:pt x="0" y="0"/>
              </a:moveTo>
              <a:lnTo>
                <a:pt x="271557"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95430C-E7AD-4C32-8664-D9F8591EF8EC}">
      <dsp:nvSpPr>
        <dsp:cNvPr id="0" name=""/>
        <dsp:cNvSpPr/>
      </dsp:nvSpPr>
      <dsp:spPr>
        <a:xfrm>
          <a:off x="3655667" y="4879148"/>
          <a:ext cx="847741" cy="847741"/>
        </a:xfrm>
        <a:prstGeom prst="roundRect">
          <a:avLst/>
        </a:prstGeom>
        <a:gradFill rotWithShape="0">
          <a:gsLst>
            <a:gs pos="0">
              <a:schemeClr val="accent4">
                <a:hueOff val="-9352393"/>
                <a:satOff val="2859"/>
                <a:lumOff val="-26862"/>
                <a:alphaOff val="0"/>
                <a:lumMod val="110000"/>
                <a:satMod val="105000"/>
                <a:tint val="67000"/>
              </a:schemeClr>
            </a:gs>
            <a:gs pos="50000">
              <a:schemeClr val="accent4">
                <a:hueOff val="-9352393"/>
                <a:satOff val="2859"/>
                <a:lumOff val="-26862"/>
                <a:alphaOff val="0"/>
                <a:lumMod val="105000"/>
                <a:satMod val="103000"/>
                <a:tint val="73000"/>
              </a:schemeClr>
            </a:gs>
            <a:gs pos="100000">
              <a:schemeClr val="accent4">
                <a:hueOff val="-9352393"/>
                <a:satOff val="2859"/>
                <a:lumOff val="-2686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US" sz="1500" kern="1200" noProof="0" dirty="0"/>
            <a:t>167 Testing</a:t>
          </a:r>
        </a:p>
      </dsp:txBody>
      <dsp:txXfrm>
        <a:off x="3697050" y="4920531"/>
        <a:ext cx="764975" cy="7649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EBEDE-6E58-4C54-89FE-09916F92ED46}">
      <dsp:nvSpPr>
        <dsp:cNvPr id="0" name=""/>
        <dsp:cNvSpPr/>
      </dsp:nvSpPr>
      <dsp:spPr>
        <a:xfrm>
          <a:off x="4002138" y="2433024"/>
          <a:ext cx="2973696" cy="2973696"/>
        </a:xfrm>
        <a:prstGeom prst="gear9">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sp3d extrusionH="28000" prstMaterial="matte"/>
        </a:bodyPr>
        <a:lstStyle/>
        <a:p>
          <a:pPr marL="0" lvl="0" indent="0" algn="ctr" defTabSz="711200">
            <a:lnSpc>
              <a:spcPct val="90000"/>
            </a:lnSpc>
            <a:spcBef>
              <a:spcPct val="0"/>
            </a:spcBef>
            <a:spcAft>
              <a:spcPct val="35000"/>
            </a:spcAft>
            <a:buNone/>
          </a:pPr>
          <a:r>
            <a:rPr lang="en-US" sz="1600" kern="1200" noProof="0" dirty="0"/>
            <a:t>Blind reveal and performance evaluation</a:t>
          </a:r>
        </a:p>
      </dsp:txBody>
      <dsp:txXfrm>
        <a:off x="4599983" y="3129598"/>
        <a:ext cx="1778006" cy="1528541"/>
      </dsp:txXfrm>
    </dsp:sp>
    <dsp:sp modelId="{024FB240-CF4D-4D6E-8CEF-5B280B283243}">
      <dsp:nvSpPr>
        <dsp:cNvPr id="0" name=""/>
        <dsp:cNvSpPr/>
      </dsp:nvSpPr>
      <dsp:spPr>
        <a:xfrm>
          <a:off x="2271988" y="1730150"/>
          <a:ext cx="2162688" cy="2162688"/>
        </a:xfrm>
        <a:prstGeom prst="gear6">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sp3d extrusionH="28000" prstMaterial="matte"/>
        </a:bodyPr>
        <a:lstStyle/>
        <a:p>
          <a:pPr marL="0" lvl="0" indent="0" algn="ctr" defTabSz="711200">
            <a:lnSpc>
              <a:spcPct val="90000"/>
            </a:lnSpc>
            <a:spcBef>
              <a:spcPct val="0"/>
            </a:spcBef>
            <a:spcAft>
              <a:spcPct val="35000"/>
            </a:spcAft>
            <a:buNone/>
          </a:pPr>
          <a:r>
            <a:rPr lang="en-US" sz="1600" kern="1200" noProof="0" dirty="0"/>
            <a:t>Models query</a:t>
          </a:r>
        </a:p>
      </dsp:txBody>
      <dsp:txXfrm>
        <a:off x="2816451" y="2277904"/>
        <a:ext cx="1073762" cy="1067180"/>
      </dsp:txXfrm>
    </dsp:sp>
    <dsp:sp modelId="{A68E80A5-A09F-4404-B9A0-4151CA85D36C}">
      <dsp:nvSpPr>
        <dsp:cNvPr id="0" name=""/>
        <dsp:cNvSpPr/>
      </dsp:nvSpPr>
      <dsp:spPr>
        <a:xfrm rot="20700000">
          <a:off x="3483314" y="238116"/>
          <a:ext cx="2118992" cy="2118992"/>
        </a:xfrm>
        <a:prstGeom prst="gear6">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sp3d extrusionH="28000" prstMaterial="matte"/>
        </a:bodyPr>
        <a:lstStyle/>
        <a:p>
          <a:pPr marL="0" lvl="0" indent="0" algn="ctr" defTabSz="711200">
            <a:lnSpc>
              <a:spcPct val="90000"/>
            </a:lnSpc>
            <a:spcBef>
              <a:spcPct val="0"/>
            </a:spcBef>
            <a:spcAft>
              <a:spcPct val="35000"/>
            </a:spcAft>
            <a:buNone/>
          </a:pPr>
          <a:r>
            <a:rPr lang="en-US" sz="1600" kern="1200" noProof="0" dirty="0"/>
            <a:t>Metabolome extraction , purification and analysis</a:t>
          </a:r>
        </a:p>
      </dsp:txBody>
      <dsp:txXfrm rot="-20700000">
        <a:off x="3948071" y="702873"/>
        <a:ext cx="1189478" cy="1189478"/>
      </dsp:txXfrm>
    </dsp:sp>
    <dsp:sp modelId="{7933D93B-5C76-49A4-A3C8-60B93C32C745}">
      <dsp:nvSpPr>
        <dsp:cNvPr id="0" name=""/>
        <dsp:cNvSpPr/>
      </dsp:nvSpPr>
      <dsp:spPr>
        <a:xfrm>
          <a:off x="3787019" y="1976557"/>
          <a:ext cx="3806330" cy="3806330"/>
        </a:xfrm>
        <a:prstGeom prst="circularArrow">
          <a:avLst>
            <a:gd name="adj1" fmla="val 4687"/>
            <a:gd name="adj2" fmla="val 299029"/>
            <a:gd name="adj3" fmla="val 2539116"/>
            <a:gd name="adj4" fmla="val 15812695"/>
            <a:gd name="adj5" fmla="val 5469"/>
          </a:avLst>
        </a:prstGeom>
        <a:solidFill>
          <a:schemeClr val="accent1">
            <a:tint val="6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sp>
    <dsp:sp modelId="{76F4AE08-05F0-439E-9AFA-F05962EB9DC7}">
      <dsp:nvSpPr>
        <dsp:cNvPr id="0" name=""/>
        <dsp:cNvSpPr/>
      </dsp:nvSpPr>
      <dsp:spPr>
        <a:xfrm>
          <a:off x="1888980" y="1246426"/>
          <a:ext cx="2765537" cy="2765537"/>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sp>
    <dsp:sp modelId="{8F620BFF-DA86-4899-8B3E-BF0E5DD2DE3D}">
      <dsp:nvSpPr>
        <dsp:cNvPr id="0" name=""/>
        <dsp:cNvSpPr/>
      </dsp:nvSpPr>
      <dsp:spPr>
        <a:xfrm>
          <a:off x="2993169" y="-231225"/>
          <a:ext cx="2981806" cy="2981806"/>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91384-7730-46A4-9B15-6423851B31AD}">
      <dsp:nvSpPr>
        <dsp:cNvPr id="0" name=""/>
        <dsp:cNvSpPr/>
      </dsp:nvSpPr>
      <dsp:spPr>
        <a:xfrm>
          <a:off x="457199" y="0"/>
          <a:ext cx="5181600"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F2F5C1-3932-4F91-9A56-796AAFC1BE3A}">
      <dsp:nvSpPr>
        <dsp:cNvPr id="0" name=""/>
        <dsp:cNvSpPr/>
      </dsp:nvSpPr>
      <dsp:spPr>
        <a:xfrm>
          <a:off x="3050" y="1219199"/>
          <a:ext cx="1467445" cy="1625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IT" sz="1300" kern="1200" dirty="0" err="1"/>
            <a:t>Cancer</a:t>
          </a:r>
          <a:r>
            <a:rPr lang="it-IT" sz="1300" kern="1200" dirty="0"/>
            <a:t> </a:t>
          </a:r>
          <a:r>
            <a:rPr lang="it-IT" sz="1300" kern="1200" dirty="0" err="1"/>
            <a:t>patients</a:t>
          </a:r>
          <a:r>
            <a:rPr lang="it-IT" sz="1300" kern="1200" dirty="0"/>
            <a:t> </a:t>
          </a:r>
          <a:r>
            <a:rPr lang="it-IT" sz="1300" kern="1200" dirty="0" err="1"/>
            <a:t>serum</a:t>
          </a:r>
          <a:r>
            <a:rPr lang="it-IT" sz="1300" kern="1200" dirty="0"/>
            <a:t> sample</a:t>
          </a:r>
          <a:endParaRPr lang="en-US" sz="1300" kern="1200" dirty="0"/>
        </a:p>
      </dsp:txBody>
      <dsp:txXfrm>
        <a:off x="74685" y="1290834"/>
        <a:ext cx="1324175" cy="1482330"/>
      </dsp:txXfrm>
    </dsp:sp>
    <dsp:sp modelId="{27FC261D-4C3B-48BC-B876-6C27DD4C25BF}">
      <dsp:nvSpPr>
        <dsp:cNvPr id="0" name=""/>
        <dsp:cNvSpPr/>
      </dsp:nvSpPr>
      <dsp:spPr>
        <a:xfrm>
          <a:off x="1543868" y="1219199"/>
          <a:ext cx="1467445" cy="1625600"/>
        </a:xfrm>
        <a:prstGeom prst="roundRect">
          <a:avLst/>
        </a:prstGeom>
        <a:solidFill>
          <a:schemeClr val="accent2">
            <a:hueOff val="-47753"/>
            <a:satOff val="-79"/>
            <a:lumOff val="101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IT" sz="1300" kern="1200" dirty="0" err="1"/>
            <a:t>Therapy</a:t>
          </a:r>
          <a:endParaRPr lang="en-US" sz="1300" kern="1200" dirty="0"/>
        </a:p>
      </dsp:txBody>
      <dsp:txXfrm>
        <a:off x="1615503" y="1290834"/>
        <a:ext cx="1324175" cy="1482330"/>
      </dsp:txXfrm>
    </dsp:sp>
    <dsp:sp modelId="{EE4449C6-2341-461A-B607-6BB3688CB856}">
      <dsp:nvSpPr>
        <dsp:cNvPr id="0" name=""/>
        <dsp:cNvSpPr/>
      </dsp:nvSpPr>
      <dsp:spPr>
        <a:xfrm>
          <a:off x="3084686" y="1219199"/>
          <a:ext cx="1467445" cy="1625600"/>
        </a:xfrm>
        <a:prstGeom prst="roundRect">
          <a:avLst/>
        </a:prstGeom>
        <a:solidFill>
          <a:schemeClr val="accent2">
            <a:hueOff val="-95507"/>
            <a:satOff val="-158"/>
            <a:lumOff val="20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IT" sz="1300" kern="1200" dirty="0" err="1"/>
            <a:t>Stratification</a:t>
          </a:r>
          <a:r>
            <a:rPr lang="it-IT" sz="1300" kern="1200" dirty="0"/>
            <a:t> (</a:t>
          </a:r>
          <a:r>
            <a:rPr lang="it-IT" sz="1300" kern="1200" dirty="0" err="1"/>
            <a:t>Responders</a:t>
          </a:r>
          <a:r>
            <a:rPr lang="it-IT" sz="1300" kern="1200" dirty="0"/>
            <a:t>/</a:t>
          </a:r>
          <a:r>
            <a:rPr lang="it-IT" sz="1300" kern="1200" dirty="0" err="1"/>
            <a:t>not</a:t>
          </a:r>
          <a:r>
            <a:rPr lang="it-IT" sz="1300" kern="1200" dirty="0"/>
            <a:t> </a:t>
          </a:r>
          <a:r>
            <a:rPr lang="it-IT" sz="1300" kern="1200" dirty="0" err="1"/>
            <a:t>Responders</a:t>
          </a:r>
          <a:r>
            <a:rPr lang="it-IT" sz="1300" kern="1200" dirty="0"/>
            <a:t>)</a:t>
          </a:r>
          <a:endParaRPr lang="en-US" sz="1300" kern="1200" dirty="0"/>
        </a:p>
      </dsp:txBody>
      <dsp:txXfrm>
        <a:off x="3156321" y="1290834"/>
        <a:ext cx="1324175" cy="1482330"/>
      </dsp:txXfrm>
    </dsp:sp>
    <dsp:sp modelId="{D7A840C8-C3B0-4194-A864-3CF9FECC0779}">
      <dsp:nvSpPr>
        <dsp:cNvPr id="0" name=""/>
        <dsp:cNvSpPr/>
      </dsp:nvSpPr>
      <dsp:spPr>
        <a:xfrm>
          <a:off x="4625503" y="1219199"/>
          <a:ext cx="1467445" cy="1625600"/>
        </a:xfrm>
        <a:prstGeom prst="roundRect">
          <a:avLst/>
        </a:prstGeom>
        <a:solidFill>
          <a:schemeClr val="accent2">
            <a:hueOff val="-143260"/>
            <a:satOff val="-237"/>
            <a:lumOff val="303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IT" sz="1300" kern="1200" dirty="0" err="1"/>
            <a:t>Classification</a:t>
          </a:r>
          <a:r>
            <a:rPr lang="it-IT" sz="1300" kern="1200" dirty="0"/>
            <a:t> </a:t>
          </a:r>
          <a:r>
            <a:rPr lang="it-IT" sz="1300" kern="1200" dirty="0" err="1"/>
            <a:t>models</a:t>
          </a:r>
          <a:endParaRPr lang="en-US" sz="1300" kern="1200" dirty="0"/>
        </a:p>
      </dsp:txBody>
      <dsp:txXfrm>
        <a:off x="4697138" y="1290834"/>
        <a:ext cx="1324175" cy="1482330"/>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816B88-A6D5-4E42-AC22-159071C03AC5}" type="datetimeFigureOut">
              <a:rPr lang="en-US" smtClean="0"/>
              <a:t>5/7/2019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266523-43D8-433D-AE07-1C240F716282}" type="slidenum">
              <a:rPr lang="en-US" smtClean="0"/>
              <a:t>‹N›</a:t>
            </a:fld>
            <a:endParaRPr lang="en-US"/>
          </a:p>
        </p:txBody>
      </p:sp>
    </p:spTree>
    <p:extLst>
      <p:ext uri="{BB962C8B-B14F-4D97-AF65-F5344CB8AC3E}">
        <p14:creationId xmlns:p14="http://schemas.microsoft.com/office/powerpoint/2010/main" val="922474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Buon pomeriggio. Il mio nome è Jacopo Troisi e lavoro in uno spin-off di questa università che si chiama </a:t>
            </a:r>
            <a:r>
              <a:rPr lang="it-IT" sz="1200" kern="1200" dirty="0" err="1">
                <a:solidFill>
                  <a:schemeClr val="tx1"/>
                </a:solidFill>
                <a:effectLst/>
                <a:latin typeface="+mn-lt"/>
                <a:ea typeface="+mn-ea"/>
                <a:cs typeface="+mn-cs"/>
              </a:rPr>
              <a:t>Theoreo</a:t>
            </a:r>
            <a:r>
              <a:rPr lang="it-IT" sz="1200" kern="1200" dirty="0">
                <a:solidFill>
                  <a:schemeClr val="tx1"/>
                </a:solidFill>
                <a:effectLst/>
                <a:latin typeface="+mn-lt"/>
                <a:ea typeface="+mn-ea"/>
                <a:cs typeface="+mn-cs"/>
              </a:rPr>
              <a:t> ed è attivo nella ricerca in ambito medico ed in particolare nella Metabolomica. In questo seminario ci occuperemo delle applicazioni di questa disciplina, che fa parte dello studio dei sistemi complessi, nella diagnostica molecolare</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a:t>
            </a:fld>
            <a:endParaRPr lang="en-US"/>
          </a:p>
        </p:txBody>
      </p:sp>
    </p:spTree>
    <p:extLst>
      <p:ext uri="{BB962C8B-B14F-4D97-AF65-F5344CB8AC3E}">
        <p14:creationId xmlns:p14="http://schemas.microsoft.com/office/powerpoint/2010/main" val="1690792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Questo seminario durerà circa 1 ora. La metabolomica è una disciplina ormai abbastanza matura e strutturata, pensate che in molte università (qui vi riporto degli esempi di università italiane) questa è ormai una disciplina oggetto di corsi da 6 crediti. Ovviamente per ridurre tutto questo in una sola ora dovrò fare molte semplificazioni e tagli. </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a:t>
            </a:fld>
            <a:endParaRPr lang="en-US"/>
          </a:p>
        </p:txBody>
      </p:sp>
    </p:spTree>
    <p:extLst>
      <p:ext uri="{BB962C8B-B14F-4D97-AF65-F5344CB8AC3E}">
        <p14:creationId xmlns:p14="http://schemas.microsoft.com/office/powerpoint/2010/main" val="3994645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Dopo il seminario cmq sarò disponibile per qualunque richiesta di approfondimento. In alternativa vi lascio anche i miei recapiti. Se volete, potrete anche scaricare questa presentazione dal nostro sito.</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3</a:t>
            </a:fld>
            <a:endParaRPr lang="en-US"/>
          </a:p>
        </p:txBody>
      </p:sp>
    </p:spTree>
    <p:extLst>
      <p:ext uri="{BB962C8B-B14F-4D97-AF65-F5344CB8AC3E}">
        <p14:creationId xmlns:p14="http://schemas.microsoft.com/office/powerpoint/2010/main" val="231656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La metabolomica è una delle scienze </a:t>
            </a:r>
            <a:r>
              <a:rPr lang="it-IT" sz="1200" kern="1200" dirty="0" err="1">
                <a:solidFill>
                  <a:schemeClr val="tx1"/>
                </a:solidFill>
                <a:effectLst/>
                <a:latin typeface="+mn-lt"/>
                <a:ea typeface="+mn-ea"/>
                <a:cs typeface="+mn-cs"/>
              </a:rPr>
              <a:t>omiche</a:t>
            </a:r>
            <a:r>
              <a:rPr lang="it-IT" sz="1200" kern="1200" dirty="0">
                <a:solidFill>
                  <a:schemeClr val="tx1"/>
                </a:solidFill>
                <a:effectLst/>
                <a:latin typeface="+mn-lt"/>
                <a:ea typeface="+mn-ea"/>
                <a:cs typeface="+mn-cs"/>
              </a:rPr>
              <a:t>. Queste sono versioni moderne di discipline tradizionali che si differenziano dai loro progenitori perché analizzano la complessità delle relazioni piuttosto che i singoli elementi caratterizzanti.</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4</a:t>
            </a:fld>
            <a:endParaRPr lang="en-US"/>
          </a:p>
        </p:txBody>
      </p:sp>
    </p:spTree>
    <p:extLst>
      <p:ext uri="{BB962C8B-B14F-4D97-AF65-F5344CB8AC3E}">
        <p14:creationId xmlns:p14="http://schemas.microsoft.com/office/powerpoint/2010/main" val="372294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In altri termini le discipline </a:t>
            </a:r>
            <a:r>
              <a:rPr lang="it-IT" sz="1200" kern="1200" dirty="0" err="1">
                <a:solidFill>
                  <a:schemeClr val="tx1"/>
                </a:solidFill>
                <a:effectLst/>
                <a:latin typeface="+mn-lt"/>
                <a:ea typeface="+mn-ea"/>
                <a:cs typeface="+mn-cs"/>
              </a:rPr>
              <a:t>omiche</a:t>
            </a:r>
            <a:r>
              <a:rPr lang="it-IT" sz="1200" kern="1200" dirty="0">
                <a:solidFill>
                  <a:schemeClr val="tx1"/>
                </a:solidFill>
                <a:effectLst/>
                <a:latin typeface="+mn-lt"/>
                <a:ea typeface="+mn-ea"/>
                <a:cs typeface="+mn-cs"/>
              </a:rPr>
              <a:t> hanno un approccio olistico che si contrappone all’approccio riduzionistico delle discipline da cui prendono origine. L’idea alla base dell’olismo è che le proprietà di un sistema non possono essere spiegate esclusivamente attraverso l’analisi dei suoi singoli componenti presi separatamente. In altri termini l’intero è superiore alla somma delle sue parti. L’olismo è una idea antica e tipica soprattutto della cultura orientale. Al contrario il riduzionismo si può considerare la base dell’approccio scientifico dominate nel mondo occidentale. Oggi ci stiamo convincendo che molti fenomeni per essere compresi devono essere necessariamente studiati con un approccio olistico quindi attraverso una disciplina </a:t>
            </a:r>
            <a:r>
              <a:rPr lang="it-IT" sz="1200" kern="1200" dirty="0" err="1">
                <a:solidFill>
                  <a:schemeClr val="tx1"/>
                </a:solidFill>
                <a:effectLst/>
                <a:latin typeface="+mn-lt"/>
                <a:ea typeface="+mn-ea"/>
                <a:cs typeface="+mn-cs"/>
              </a:rPr>
              <a:t>omica</a:t>
            </a:r>
            <a:r>
              <a:rPr lang="it-IT" sz="1200" kern="1200" dirty="0">
                <a:solidFill>
                  <a:schemeClr val="tx1"/>
                </a:solidFill>
                <a:effectLst/>
                <a:latin typeface="+mn-lt"/>
                <a:ea typeface="+mn-ea"/>
                <a:cs typeface="+mn-cs"/>
              </a:rPr>
              <a:t>, però considerate che scomporre un problema nei suoi elementi minimi e studiarli uno per volta è una strategia che ha prodotto la quasi totalità dei progressi scientifici che oggi conosciamo quindi non è un atteggiamento da demonizzare…</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5</a:t>
            </a:fld>
            <a:endParaRPr lang="en-US"/>
          </a:p>
        </p:txBody>
      </p:sp>
    </p:spTree>
    <p:extLst>
      <p:ext uri="{BB962C8B-B14F-4D97-AF65-F5344CB8AC3E}">
        <p14:creationId xmlns:p14="http://schemas.microsoft.com/office/powerpoint/2010/main" val="4160308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Oggi le discipline </a:t>
            </a:r>
            <a:r>
              <a:rPr lang="it-IT" sz="1200" kern="1200" dirty="0" err="1">
                <a:solidFill>
                  <a:schemeClr val="tx1"/>
                </a:solidFill>
                <a:effectLst/>
                <a:latin typeface="+mn-lt"/>
                <a:ea typeface="+mn-ea"/>
                <a:cs typeface="+mn-cs"/>
              </a:rPr>
              <a:t>omiche</a:t>
            </a:r>
            <a:r>
              <a:rPr lang="it-IT" sz="1200" kern="1200" dirty="0">
                <a:solidFill>
                  <a:schemeClr val="tx1"/>
                </a:solidFill>
                <a:effectLst/>
                <a:latin typeface="+mn-lt"/>
                <a:ea typeface="+mn-ea"/>
                <a:cs typeface="+mn-cs"/>
              </a:rPr>
              <a:t> sono di “moda” e stiamo assistendo ad una vera e propria esplosione di termini </a:t>
            </a:r>
            <a:r>
              <a:rPr lang="it-IT" sz="1200" kern="1200" dirty="0" err="1">
                <a:solidFill>
                  <a:schemeClr val="tx1"/>
                </a:solidFill>
                <a:effectLst/>
                <a:latin typeface="+mn-lt"/>
                <a:ea typeface="+mn-ea"/>
                <a:cs typeface="+mn-cs"/>
              </a:rPr>
              <a:t>omici</a:t>
            </a:r>
            <a:r>
              <a:rPr lang="it-IT" sz="1200" kern="1200" dirty="0">
                <a:solidFill>
                  <a:schemeClr val="tx1"/>
                </a:solidFill>
                <a:effectLst/>
                <a:latin typeface="+mn-lt"/>
                <a:ea typeface="+mn-ea"/>
                <a:cs typeface="+mn-cs"/>
              </a:rPr>
              <a:t>, tanto che è stata istituita una pagina web sul sito del “Cambridge </a:t>
            </a:r>
            <a:r>
              <a:rPr lang="it-IT" sz="1200" kern="1200" dirty="0" err="1">
                <a:solidFill>
                  <a:schemeClr val="tx1"/>
                </a:solidFill>
                <a:effectLst/>
                <a:latin typeface="+mn-lt"/>
                <a:ea typeface="+mn-ea"/>
                <a:cs typeface="+mn-cs"/>
              </a:rPr>
              <a:t>Helathtech</a:t>
            </a:r>
            <a:r>
              <a:rPr lang="it-IT" sz="1200" kern="1200" dirty="0">
                <a:solidFill>
                  <a:schemeClr val="tx1"/>
                </a:solidFill>
                <a:effectLst/>
                <a:latin typeface="+mn-lt"/>
                <a:ea typeface="+mn-ea"/>
                <a:cs typeface="+mn-cs"/>
              </a:rPr>
              <a:t> Institute” per tenerne il conto. In ogni caso le discipline di base e quelle che hanno oggi prodotto la maggior parte dei risultati sono 4 ed in particolare sono quelle che seguono il dogma centrale della biologia molecolare che vi ricordo fu un principio formulato alla fine degli anni 50 da Crick (uno degli scopritori della struttura a doppia elica del DNA) che prevede che il flusso dell'informazione genetica è monodirezionale: parte dagli acidi nucleici per arrivare alle proteine, e non è possibile considerare un percorso inverso. Se consideriamo una cellula umana in questa ci sono circa 25000 geni. La genetica si occupa dello studio di tutti questi geni presi singolarmente, al contrario la genomica si occupa dello studio delle relazioni che questi geni instaurano per sviluppare una certa funzione complessa. L’informazione contenuta in questi geni per poter essere espressa deve essere prima di tutto trascritta in un intermediario, l’RNA. In ogni cellula umana esistono circa 400.000 mila trascritti ed il profilo di questi trascritti dipende dall’induzione all’utilizzo dell’informazione genica da parte dell’ambiente esterno. L’insieme dei trascritti è oggetto di studio della </a:t>
            </a:r>
            <a:r>
              <a:rPr lang="it-IT" sz="1200" kern="1200" dirty="0" err="1">
                <a:solidFill>
                  <a:schemeClr val="tx1"/>
                </a:solidFill>
                <a:effectLst/>
                <a:latin typeface="+mn-lt"/>
                <a:ea typeface="+mn-ea"/>
                <a:cs typeface="+mn-cs"/>
              </a:rPr>
              <a:t>trascrittomica</a:t>
            </a:r>
            <a:r>
              <a:rPr lang="it-IT" sz="1200" kern="1200" dirty="0">
                <a:solidFill>
                  <a:schemeClr val="tx1"/>
                </a:solidFill>
                <a:effectLst/>
                <a:latin typeface="+mn-lt"/>
                <a:ea typeface="+mn-ea"/>
                <a:cs typeface="+mn-cs"/>
              </a:rPr>
              <a:t>. L’insieme dei trascritti è numericamente superiore all’insieme dei geni perché questi rappresentano una versione compatta dell’informazione, ma sappiamo che per mezzo di diverse operazioni di </a:t>
            </a:r>
            <a:r>
              <a:rPr lang="it-IT" sz="1200" kern="1200" dirty="0" err="1">
                <a:solidFill>
                  <a:schemeClr val="tx1"/>
                </a:solidFill>
                <a:effectLst/>
                <a:latin typeface="+mn-lt"/>
                <a:ea typeface="+mn-ea"/>
                <a:cs typeface="+mn-cs"/>
              </a:rPr>
              <a:t>decompattazione</a:t>
            </a:r>
            <a:r>
              <a:rPr lang="it-IT" sz="1200" kern="1200" dirty="0">
                <a:solidFill>
                  <a:schemeClr val="tx1"/>
                </a:solidFill>
                <a:effectLst/>
                <a:latin typeface="+mn-lt"/>
                <a:ea typeface="+mn-ea"/>
                <a:cs typeface="+mn-cs"/>
              </a:rPr>
              <a:t> (splicing alternativi e editing soprattutto) questa viene svolta per poter essere più facilmente utilizzata. Tutti questi trascritti danno origini a oltre 1 milione di proteine per mezzo di un ulteriore passaggio di rilassamento dell’informazione (modifiche post traduzionali quali </a:t>
            </a:r>
            <a:r>
              <a:rPr lang="it-IT" sz="1200" kern="1200" dirty="0" err="1">
                <a:solidFill>
                  <a:schemeClr val="tx1"/>
                </a:solidFill>
                <a:effectLst/>
                <a:latin typeface="+mn-lt"/>
                <a:ea typeface="+mn-ea"/>
                <a:cs typeface="+mn-cs"/>
              </a:rPr>
              <a:t>glicosilazione</a:t>
            </a:r>
            <a:r>
              <a:rPr lang="it-IT" sz="1200" kern="1200" dirty="0">
                <a:solidFill>
                  <a:schemeClr val="tx1"/>
                </a:solidFill>
                <a:effectLst/>
                <a:latin typeface="+mn-lt"/>
                <a:ea typeface="+mn-ea"/>
                <a:cs typeface="+mn-cs"/>
              </a:rPr>
              <a:t>, proteolisi, fosforilazione, etc.). Il contenuto informativo ovviamente non è cambiato si è semplicemente diluito. Questo vuol dire che per studiare il complesso dell’informazione a livello genico basta studiare 25.000 geni, per studiare l’intero complesso informativo a livello proteico invece bisogna studiare un numero di elementi 40 volte superiore. Questo è ovviamente uno svantaggio. Allo stesso tempo però studiare gli elementi nella parte destra della cascata ci consente di studiare elementi più vicini alla condizione reale in cui quella cellula versa e non semplicemente gli elementi che esprimono la sua potenzialità. Per fare un esempio pratico, un uomo che ad un certo punto della sua vita fa esperienza di un infarto del miocardio, dal punto di vista genetico non cambia di una virgola quindi quel tipo di studio non ci darebbe nessuna indicazione su cosa sia effettivamente successo, al contrario il profilo proteomico sarebbe completamente diverso e quel tipo di studio sarebbe molto più utile. Questo milione di proteine prodotte contiene molecole con diverse funzioni, alcune strutturali, immaginate al collagene o alla miosina per esempio, altre invece hanno una funzione enzimatica. Queste convertono molecole (i substrati) in altre molecole (i prodotti). Globalmente chiamiamo queste molecole metaboliti e l’insieme di queste molecole il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per assonanza lo studio del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si chiama appunto metabolomica. La metabolomica rappresenta la scienza </a:t>
            </a:r>
            <a:r>
              <a:rPr lang="it-IT" sz="1200" kern="1200" dirty="0" err="1">
                <a:solidFill>
                  <a:schemeClr val="tx1"/>
                </a:solidFill>
                <a:effectLst/>
                <a:latin typeface="+mn-lt"/>
                <a:ea typeface="+mn-ea"/>
                <a:cs typeface="+mn-cs"/>
              </a:rPr>
              <a:t>omica</a:t>
            </a:r>
            <a:r>
              <a:rPr lang="it-IT" sz="1200" kern="1200" dirty="0">
                <a:solidFill>
                  <a:schemeClr val="tx1"/>
                </a:solidFill>
                <a:effectLst/>
                <a:latin typeface="+mn-lt"/>
                <a:ea typeface="+mn-ea"/>
                <a:cs typeface="+mn-cs"/>
              </a:rPr>
              <a:t> più vicina al fenotipo e quindi alla condizione attuale (e non potenziale) e ha il grosso vantaggio rispetto alle altre discipline che il numero di elementi oggetto di studio è piccolo. In altri termini mentre l’informazione fino al livello proteico si diluisce a livello metabolico si concentra di molto.</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6</a:t>
            </a:fld>
            <a:endParaRPr lang="en-US"/>
          </a:p>
        </p:txBody>
      </p:sp>
    </p:spTree>
    <p:extLst>
      <p:ext uri="{BB962C8B-B14F-4D97-AF65-F5344CB8AC3E}">
        <p14:creationId xmlns:p14="http://schemas.microsoft.com/office/powerpoint/2010/main" val="1538984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Questo è il programma di cui ci occuperemo oggi. Dopo una breve introduzione sulla metabolomica entreremo nel dettaglio delle sue due anime quella analitica e quella matematica, vedremo quindi degli esempi di applicazioni pratiche di questa disciplina e trarremo qualche piccola conclusione.</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7</a:t>
            </a:fld>
            <a:endParaRPr lang="en-US"/>
          </a:p>
        </p:txBody>
      </p:sp>
    </p:spTree>
    <p:extLst>
      <p:ext uri="{BB962C8B-B14F-4D97-AF65-F5344CB8AC3E}">
        <p14:creationId xmlns:p14="http://schemas.microsoft.com/office/powerpoint/2010/main" val="1287798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Didatticamente si suole dividere la metabolomica in due: la metabolomica </a:t>
            </a:r>
            <a:r>
              <a:rPr lang="it-IT" sz="1200" kern="1200" dirty="0" err="1">
                <a:solidFill>
                  <a:schemeClr val="tx1"/>
                </a:solidFill>
                <a:effectLst/>
                <a:latin typeface="+mn-lt"/>
                <a:ea typeface="+mn-ea"/>
                <a:cs typeface="+mn-cs"/>
              </a:rPr>
              <a:t>targeted</a:t>
            </a:r>
            <a:r>
              <a:rPr lang="it-IT" sz="1200" kern="1200" dirty="0">
                <a:solidFill>
                  <a:schemeClr val="tx1"/>
                </a:solidFill>
                <a:effectLst/>
                <a:latin typeface="+mn-lt"/>
                <a:ea typeface="+mn-ea"/>
                <a:cs typeface="+mn-cs"/>
              </a:rPr>
              <a:t> e quella </a:t>
            </a:r>
            <a:r>
              <a:rPr lang="it-IT" sz="1200" kern="1200" dirty="0" err="1">
                <a:solidFill>
                  <a:schemeClr val="tx1"/>
                </a:solidFill>
                <a:effectLst/>
                <a:latin typeface="+mn-lt"/>
                <a:ea typeface="+mn-ea"/>
                <a:cs typeface="+mn-cs"/>
              </a:rPr>
              <a:t>untergeted</a:t>
            </a:r>
            <a:r>
              <a:rPr lang="it-IT" sz="1200" kern="1200" dirty="0">
                <a:solidFill>
                  <a:schemeClr val="tx1"/>
                </a:solidFill>
                <a:effectLst/>
                <a:latin typeface="+mn-lt"/>
                <a:ea typeface="+mn-ea"/>
                <a:cs typeface="+mn-cs"/>
              </a:rPr>
              <a:t>. La differenza, lo dice già il nome, è che nella prima lo studio è rivolto ad alcuni specifici metaboliti mentre nella seconda non c’è un target di studio chiaro e predeterminato. La questione in realtà è un po’ più sottile nel senso che gli studi </a:t>
            </a:r>
            <a:r>
              <a:rPr lang="it-IT" sz="1200" kern="1200" dirty="0" err="1">
                <a:solidFill>
                  <a:schemeClr val="tx1"/>
                </a:solidFill>
                <a:effectLst/>
                <a:latin typeface="+mn-lt"/>
                <a:ea typeface="+mn-ea"/>
                <a:cs typeface="+mn-cs"/>
              </a:rPr>
              <a:t>targeted</a:t>
            </a:r>
            <a:r>
              <a:rPr lang="it-IT" sz="1200" kern="1200" dirty="0">
                <a:solidFill>
                  <a:schemeClr val="tx1"/>
                </a:solidFill>
                <a:effectLst/>
                <a:latin typeface="+mn-lt"/>
                <a:ea typeface="+mn-ea"/>
                <a:cs typeface="+mn-cs"/>
              </a:rPr>
              <a:t> sono rivolti a quei casi in cui esiste una ipotesi e questa deve essere confermata. Per esempio, se immagino che un certo enzima sia coinvolto in una determinata patologia posso decidere di studiare i substrati e i prodotti di quell’enzima per verificare la mia ipotesi. Negli studi </a:t>
            </a:r>
            <a:r>
              <a:rPr lang="it-IT" sz="1200" kern="1200" dirty="0" err="1">
                <a:solidFill>
                  <a:schemeClr val="tx1"/>
                </a:solidFill>
                <a:effectLst/>
                <a:latin typeface="+mn-lt"/>
                <a:ea typeface="+mn-ea"/>
                <a:cs typeface="+mn-cs"/>
              </a:rPr>
              <a:t>untargeted</a:t>
            </a:r>
            <a:r>
              <a:rPr lang="it-IT" sz="1200" kern="1200" dirty="0">
                <a:solidFill>
                  <a:schemeClr val="tx1"/>
                </a:solidFill>
                <a:effectLst/>
                <a:latin typeface="+mn-lt"/>
                <a:ea typeface="+mn-ea"/>
                <a:cs typeface="+mn-cs"/>
              </a:rPr>
              <a:t> al contrario non esiste alcuna ipotesi su una certa condizione per cui si decide di studiare quanti più metaboliti possibile al fine di rappresentare la realtà istantanea come in una specie di quadro da osservare per cercare di cogliere qualche elemento che possa essere utile a fornire una ipotesi. Per questo motivo ve le ho rappresentate come un infinito unito perché nella realtà i due approcci sono strettamente legati.</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8</a:t>
            </a:fld>
            <a:endParaRPr lang="en-US"/>
          </a:p>
        </p:txBody>
      </p:sp>
    </p:spTree>
    <p:extLst>
      <p:ext uri="{BB962C8B-B14F-4D97-AF65-F5344CB8AC3E}">
        <p14:creationId xmlns:p14="http://schemas.microsoft.com/office/powerpoint/2010/main" val="2657849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Questo è un esempio di applicazione di metabolomica </a:t>
            </a:r>
            <a:r>
              <a:rPr lang="it-IT" sz="1200" kern="1200" dirty="0" err="1">
                <a:solidFill>
                  <a:schemeClr val="tx1"/>
                </a:solidFill>
                <a:effectLst/>
                <a:latin typeface="+mn-lt"/>
                <a:ea typeface="+mn-ea"/>
                <a:cs typeface="+mn-cs"/>
              </a:rPr>
              <a:t>targeted</a:t>
            </a:r>
            <a:r>
              <a:rPr lang="it-IT" sz="1200" kern="1200" dirty="0">
                <a:solidFill>
                  <a:schemeClr val="tx1"/>
                </a:solidFill>
                <a:effectLst/>
                <a:latin typeface="+mn-lt"/>
                <a:ea typeface="+mn-ea"/>
                <a:cs typeface="+mn-cs"/>
              </a:rPr>
              <a:t>. Questa che vedete rappresentata è una mappa metabolica, in particolare qui è rappresentato il metabolismo degli sfingolipidi. I pallini rappresentano i metaboliti, mentre i rettangoli i diversi enzimi e le frecce ovviamente le diverse reazioni di questa mappa. L’enzima che vi ho segnato in rosso si chiama </a:t>
            </a:r>
            <a:r>
              <a:rPr lang="it-IT" sz="1200" kern="1200" dirty="0" err="1">
                <a:solidFill>
                  <a:schemeClr val="tx1"/>
                </a:solidFill>
                <a:effectLst/>
                <a:latin typeface="+mn-lt"/>
                <a:ea typeface="+mn-ea"/>
                <a:cs typeface="+mn-cs"/>
              </a:rPr>
              <a:t>glucocerebrosidasi</a:t>
            </a:r>
            <a:r>
              <a:rPr lang="it-IT" sz="1200" kern="1200" dirty="0">
                <a:solidFill>
                  <a:schemeClr val="tx1"/>
                </a:solidFill>
                <a:effectLst/>
                <a:latin typeface="+mn-lt"/>
                <a:ea typeface="+mn-ea"/>
                <a:cs typeface="+mn-cs"/>
              </a:rPr>
              <a:t>, per gli amici GBA. E’ un enzima il cui deficit è associato ad una malattia nota come malattia di </a:t>
            </a:r>
            <a:r>
              <a:rPr lang="it-IT" sz="1200" kern="1200" dirty="0" err="1">
                <a:solidFill>
                  <a:schemeClr val="tx1"/>
                </a:solidFill>
                <a:effectLst/>
                <a:latin typeface="+mn-lt"/>
                <a:ea typeface="+mn-ea"/>
                <a:cs typeface="+mn-cs"/>
              </a:rPr>
              <a:t>Gaucher</a:t>
            </a:r>
            <a:r>
              <a:rPr lang="it-IT" sz="1200" kern="1200" dirty="0">
                <a:solidFill>
                  <a:schemeClr val="tx1"/>
                </a:solidFill>
                <a:effectLst/>
                <a:latin typeface="+mn-lt"/>
                <a:ea typeface="+mn-ea"/>
                <a:cs typeface="+mn-cs"/>
              </a:rPr>
              <a:t>. Oggi si pensa che il deficit in omozigosi di questo enzima sia correlato ad uno specifico spettro di sindrome parkinsoniana. L’analisi genica di questo enzima è particolarmente complessa perché nel DNA umano esistono diversi </a:t>
            </a:r>
            <a:r>
              <a:rPr lang="it-IT" sz="1200" kern="1200" dirty="0" err="1">
                <a:solidFill>
                  <a:schemeClr val="tx1"/>
                </a:solidFill>
                <a:effectLst/>
                <a:latin typeface="+mn-lt"/>
                <a:ea typeface="+mn-ea"/>
                <a:cs typeface="+mn-cs"/>
              </a:rPr>
              <a:t>pseudogeni</a:t>
            </a:r>
            <a:r>
              <a:rPr lang="it-IT" sz="1200" kern="1200" dirty="0">
                <a:solidFill>
                  <a:schemeClr val="tx1"/>
                </a:solidFill>
                <a:effectLst/>
                <a:latin typeface="+mn-lt"/>
                <a:ea typeface="+mn-ea"/>
                <a:cs typeface="+mn-cs"/>
              </a:rPr>
              <a:t> di GBA per cui la soluzione più semplice sarebbe quella di dosare i substrati e i prodotti di questo enzima per verificare se effettivamente una sua ipofunzione sia evidente nei pazienti con questo specifico spettro di malattia. Come vedete i substrati di GBA sono i </a:t>
            </a:r>
            <a:r>
              <a:rPr lang="it-IT" sz="1200" kern="1200" dirty="0" err="1">
                <a:solidFill>
                  <a:schemeClr val="tx1"/>
                </a:solidFill>
                <a:effectLst/>
                <a:latin typeface="+mn-lt"/>
                <a:ea typeface="+mn-ea"/>
                <a:cs typeface="+mn-cs"/>
              </a:rPr>
              <a:t>glucoceramidi</a:t>
            </a:r>
            <a:r>
              <a:rPr lang="it-IT" sz="1200" kern="1200" dirty="0">
                <a:solidFill>
                  <a:schemeClr val="tx1"/>
                </a:solidFill>
                <a:effectLst/>
                <a:latin typeface="+mn-lt"/>
                <a:ea typeface="+mn-ea"/>
                <a:cs typeface="+mn-cs"/>
              </a:rPr>
              <a:t> che vengono convertiti in </a:t>
            </a:r>
            <a:r>
              <a:rPr lang="it-IT" sz="1200" kern="1200" dirty="0" err="1">
                <a:solidFill>
                  <a:schemeClr val="tx1"/>
                </a:solidFill>
                <a:effectLst/>
                <a:latin typeface="+mn-lt"/>
                <a:ea typeface="+mn-ea"/>
                <a:cs typeface="+mn-cs"/>
              </a:rPr>
              <a:t>ceramidi</a:t>
            </a:r>
            <a:r>
              <a:rPr lang="it-IT" sz="1200" kern="1200" dirty="0">
                <a:solidFill>
                  <a:schemeClr val="tx1"/>
                </a:solidFill>
                <a:effectLst/>
                <a:latin typeface="+mn-lt"/>
                <a:ea typeface="+mn-ea"/>
                <a:cs typeface="+mn-cs"/>
              </a:rPr>
              <a:t> o </a:t>
            </a:r>
            <a:r>
              <a:rPr lang="it-IT" sz="1200" kern="1200" dirty="0" err="1">
                <a:solidFill>
                  <a:schemeClr val="tx1"/>
                </a:solidFill>
                <a:effectLst/>
                <a:latin typeface="+mn-lt"/>
                <a:ea typeface="+mn-ea"/>
                <a:cs typeface="+mn-cs"/>
              </a:rPr>
              <a:t>acyl</a:t>
            </a:r>
            <a:r>
              <a:rPr lang="it-IT" sz="1200" kern="1200" dirty="0">
                <a:solidFill>
                  <a:schemeClr val="tx1"/>
                </a:solidFill>
                <a:effectLst/>
                <a:latin typeface="+mn-lt"/>
                <a:ea typeface="+mn-ea"/>
                <a:cs typeface="+mn-cs"/>
              </a:rPr>
              <a:t> sfingosine. La metabolomica </a:t>
            </a:r>
            <a:r>
              <a:rPr lang="it-IT" sz="1200" kern="1200" dirty="0" err="1">
                <a:solidFill>
                  <a:schemeClr val="tx1"/>
                </a:solidFill>
                <a:effectLst/>
                <a:latin typeface="+mn-lt"/>
                <a:ea typeface="+mn-ea"/>
                <a:cs typeface="+mn-cs"/>
              </a:rPr>
              <a:t>targeted</a:t>
            </a:r>
            <a:r>
              <a:rPr lang="it-IT" sz="1200" kern="1200" dirty="0">
                <a:solidFill>
                  <a:schemeClr val="tx1"/>
                </a:solidFill>
                <a:effectLst/>
                <a:latin typeface="+mn-lt"/>
                <a:ea typeface="+mn-ea"/>
                <a:cs typeface="+mn-cs"/>
              </a:rPr>
              <a:t> può essere utilizzata anche nell’imaging senza la necessità di utilizzare anticorpi, questo aumenta di molto la quantità di molecole osservabili e riduce di molto i costi sperimentali. Può essere utilizzata anche nell’imaging di risonanza magnetica per studiare l’attività metabolica di una lesione e quindi può essere utilizzata per discriminare lesioni attive da quelle inattive, qui per esempio vedete un nodulo di una indagine mammografica e al lato il profilo di attivazione metabolica. </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9</a:t>
            </a:fld>
            <a:endParaRPr lang="en-US"/>
          </a:p>
        </p:txBody>
      </p:sp>
    </p:spTree>
    <p:extLst>
      <p:ext uri="{BB962C8B-B14F-4D97-AF65-F5344CB8AC3E}">
        <p14:creationId xmlns:p14="http://schemas.microsoft.com/office/powerpoint/2010/main" val="2884017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Torniamo al nostro pathway degli </a:t>
            </a:r>
            <a:r>
              <a:rPr lang="it-IT" sz="1200" kern="1200" dirty="0" err="1">
                <a:solidFill>
                  <a:schemeClr val="tx1"/>
                </a:solidFill>
                <a:effectLst/>
                <a:latin typeface="+mn-lt"/>
                <a:ea typeface="+mn-ea"/>
                <a:cs typeface="+mn-cs"/>
              </a:rPr>
              <a:t>sfingosidi</a:t>
            </a:r>
            <a:r>
              <a:rPr lang="it-IT" sz="1200" kern="1200" dirty="0">
                <a:solidFill>
                  <a:schemeClr val="tx1"/>
                </a:solidFill>
                <a:effectLst/>
                <a:latin typeface="+mn-lt"/>
                <a:ea typeface="+mn-ea"/>
                <a:cs typeface="+mn-cs"/>
              </a:rPr>
              <a:t> e alla reazione di GBA. Parlando della metabolomica </a:t>
            </a:r>
            <a:r>
              <a:rPr lang="it-IT" sz="1200" kern="1200" dirty="0" err="1">
                <a:solidFill>
                  <a:schemeClr val="tx1"/>
                </a:solidFill>
                <a:effectLst/>
                <a:latin typeface="+mn-lt"/>
                <a:ea typeface="+mn-ea"/>
                <a:cs typeface="+mn-cs"/>
              </a:rPr>
              <a:t>targeted</a:t>
            </a:r>
            <a:r>
              <a:rPr lang="it-IT" sz="1200" kern="1200" dirty="0">
                <a:solidFill>
                  <a:schemeClr val="tx1"/>
                </a:solidFill>
                <a:effectLst/>
                <a:latin typeface="+mn-lt"/>
                <a:ea typeface="+mn-ea"/>
                <a:cs typeface="+mn-cs"/>
              </a:rPr>
              <a:t> abbiamo ipotizzato che un deficit di GBA avrebbe portato ad un incremento delle concentrazioni di metaboliti a monte di questa reazione e ad una diminuzione dei metaboliti a valle. Chiamiamo questa ipotesi 1° scenario. </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10</a:t>
            </a:fld>
            <a:endParaRPr lang="en-US"/>
          </a:p>
        </p:txBody>
      </p:sp>
    </p:spTree>
    <p:extLst>
      <p:ext uri="{BB962C8B-B14F-4D97-AF65-F5344CB8AC3E}">
        <p14:creationId xmlns:p14="http://schemas.microsoft.com/office/powerpoint/2010/main" val="1416015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La realtà però è un po’ più complessa di così, perché i metaboliti substrato di GBA (i </a:t>
            </a:r>
            <a:r>
              <a:rPr lang="it-IT" sz="1200" kern="1200" dirty="0" err="1">
                <a:solidFill>
                  <a:schemeClr val="tx1"/>
                </a:solidFill>
                <a:effectLst/>
                <a:latin typeface="+mn-lt"/>
                <a:ea typeface="+mn-ea"/>
                <a:cs typeface="+mn-cs"/>
              </a:rPr>
              <a:t>glucoceramidi</a:t>
            </a:r>
            <a:r>
              <a:rPr lang="it-IT" sz="1200" kern="1200" dirty="0">
                <a:solidFill>
                  <a:schemeClr val="tx1"/>
                </a:solidFill>
                <a:effectLst/>
                <a:latin typeface="+mn-lt"/>
                <a:ea typeface="+mn-ea"/>
                <a:cs typeface="+mn-cs"/>
              </a:rPr>
              <a:t>) sono substrato anche di altri enzimi e, allo stesso modo, gli </a:t>
            </a:r>
            <a:r>
              <a:rPr lang="it-IT" sz="1200" kern="1200" dirty="0" err="1">
                <a:solidFill>
                  <a:schemeClr val="tx1"/>
                </a:solidFill>
                <a:effectLst/>
                <a:latin typeface="+mn-lt"/>
                <a:ea typeface="+mn-ea"/>
                <a:cs typeface="+mn-cs"/>
              </a:rPr>
              <a:t>acetil</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sfingosidi</a:t>
            </a:r>
            <a:r>
              <a:rPr lang="it-IT" sz="1200" kern="1200" dirty="0">
                <a:solidFill>
                  <a:schemeClr val="tx1"/>
                </a:solidFill>
                <a:effectLst/>
                <a:latin typeface="+mn-lt"/>
                <a:ea typeface="+mn-ea"/>
                <a:cs typeface="+mn-cs"/>
              </a:rPr>
              <a:t> sono prodotti sia da GBA ma anche da altre reazioni. Ora in biologia c’è un principio noto come omeostasi, in chimica questo è meglio rappresentato dal principio dell’equilibrio mobile di Le </a:t>
            </a:r>
            <a:r>
              <a:rPr lang="it-IT" sz="1200" kern="1200" dirty="0" err="1">
                <a:solidFill>
                  <a:schemeClr val="tx1"/>
                </a:solidFill>
                <a:effectLst/>
                <a:latin typeface="+mn-lt"/>
                <a:ea typeface="+mn-ea"/>
                <a:cs typeface="+mn-cs"/>
              </a:rPr>
              <a:t>Chatelier</a:t>
            </a:r>
            <a:r>
              <a:rPr lang="it-IT" sz="1200" kern="1200" dirty="0">
                <a:solidFill>
                  <a:schemeClr val="tx1"/>
                </a:solidFill>
                <a:effectLst/>
                <a:latin typeface="+mn-lt"/>
                <a:ea typeface="+mn-ea"/>
                <a:cs typeface="+mn-cs"/>
              </a:rPr>
              <a:t>. Questo principio recita: “un sistema all’equilibrio se perturbato reagisce in modo da minimizzare le cause che lo hanno perturbato”. In altre parole, se la concentrazione dei substrati di una reazione aumenta quella reazione viene spinta verso destra, mentre se aumenta quella dei prodotti la reazione viene spinta verso sinistra. Da questo ne deriva che oltre allo scenario che abbiamo ipotizzato prima è possibile un secondo scenario, in cui le altre reazioni che insistono sui </a:t>
            </a:r>
            <a:r>
              <a:rPr lang="it-IT" sz="1200" kern="1200" dirty="0" err="1">
                <a:solidFill>
                  <a:schemeClr val="tx1"/>
                </a:solidFill>
                <a:effectLst/>
                <a:latin typeface="+mn-lt"/>
                <a:ea typeface="+mn-ea"/>
                <a:cs typeface="+mn-cs"/>
              </a:rPr>
              <a:t>glicoceramidi</a:t>
            </a:r>
            <a:r>
              <a:rPr lang="it-IT" sz="1200" kern="1200" dirty="0">
                <a:solidFill>
                  <a:schemeClr val="tx1"/>
                </a:solidFill>
                <a:effectLst/>
                <a:latin typeface="+mn-lt"/>
                <a:ea typeface="+mn-ea"/>
                <a:cs typeface="+mn-cs"/>
              </a:rPr>
              <a:t> e sugli </a:t>
            </a:r>
            <a:r>
              <a:rPr lang="it-IT" sz="1200" kern="1200" dirty="0" err="1">
                <a:solidFill>
                  <a:schemeClr val="tx1"/>
                </a:solidFill>
                <a:effectLst/>
                <a:latin typeface="+mn-lt"/>
                <a:ea typeface="+mn-ea"/>
                <a:cs typeface="+mn-cs"/>
              </a:rPr>
              <a:t>acetil</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sfingosidi</a:t>
            </a:r>
            <a:r>
              <a:rPr lang="it-IT" sz="1200" kern="1200" dirty="0">
                <a:solidFill>
                  <a:schemeClr val="tx1"/>
                </a:solidFill>
                <a:effectLst/>
                <a:latin typeface="+mn-lt"/>
                <a:ea typeface="+mn-ea"/>
                <a:cs typeface="+mn-cs"/>
              </a:rPr>
              <a:t> compensino il deficit di attività di GBA, per cui anche nei soggetti portatori di questo deficit le concentrazioni di queste molecole potrebbero essere del tutto sovrapponibili a quelle dei soggetti normodotati in termini di GBA.  Ovviamente questa compensazione non è priva di effetti, perché l’iper-attivazione di queste vie metaboliche accessorie ha a sua volta delle conseguenze, solo che queste saranno “visibili”, o meglio genereranno degli effetti a distanza dal punto che le hanno generate, per questo vengono anche detti effetti non locali. Queste differenze potranno essere molto evidenti e distanti ed in questo caso si parla di “</a:t>
            </a:r>
            <a:r>
              <a:rPr lang="it-IT" sz="1200" kern="1200" dirty="0" err="1">
                <a:solidFill>
                  <a:schemeClr val="tx1"/>
                </a:solidFill>
                <a:effectLst/>
                <a:latin typeface="+mn-lt"/>
                <a:ea typeface="+mn-ea"/>
                <a:cs typeface="+mn-cs"/>
              </a:rPr>
              <a:t>butterfly</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effect</a:t>
            </a:r>
            <a:r>
              <a:rPr lang="it-IT" sz="1200" kern="1200" dirty="0">
                <a:solidFill>
                  <a:schemeClr val="tx1"/>
                </a:solidFill>
                <a:effectLst/>
                <a:latin typeface="+mn-lt"/>
                <a:ea typeface="+mn-ea"/>
                <a:cs typeface="+mn-cs"/>
              </a:rPr>
              <a:t>” o “effetto grilletto”.</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11</a:t>
            </a:fld>
            <a:endParaRPr lang="en-US"/>
          </a:p>
        </p:txBody>
      </p:sp>
    </p:spTree>
    <p:extLst>
      <p:ext uri="{BB962C8B-B14F-4D97-AF65-F5344CB8AC3E}">
        <p14:creationId xmlns:p14="http://schemas.microsoft.com/office/powerpoint/2010/main" val="2140781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Queste differenze però possono anche essere minime perché sono state diluite nel corso di ogni passaggio (e questo è l’effetto più comune), un po’ come se avessi lanciato una pietra in un lago e nel punto specifico in cui la pietra è caduta la perturbazione fosse terminata ma le onde generate sono visibili a distanza da quel punto. Da questo si evince che per studiare un fenomeno in un quadro complesso (cioè interconnesso) non sempre è sufficiente studiare l’effetto localmente ma talvolta è necessario allargare la visuale e cercare gli effetti di quella perturbazione anche grande distanza in percorsi metabolici che apparentemente non sono correlati con il fenomeno che stiamo studiando.</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12</a:t>
            </a:fld>
            <a:endParaRPr lang="en-US"/>
          </a:p>
        </p:txBody>
      </p:sp>
    </p:spTree>
    <p:extLst>
      <p:ext uri="{BB962C8B-B14F-4D97-AF65-F5344CB8AC3E}">
        <p14:creationId xmlns:p14="http://schemas.microsoft.com/office/powerpoint/2010/main" val="3082103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Questa è una rappresentazione grafica di tutti i percorsi metabolici noti, in rosso vi ho evidenziato il passaggio catalizzato da GBA, come abbiamo ormai capito gli effetti però possono essere piccolissimi in questa zona “rossa” ed evidenti (o anche minimi) in qualunque altro luogo di questa mappa. A complicare ulteriormente questo quadro, il principio di Le </a:t>
            </a:r>
            <a:r>
              <a:rPr lang="it-IT" sz="1200" kern="1200" dirty="0" err="1">
                <a:solidFill>
                  <a:schemeClr val="tx1"/>
                </a:solidFill>
                <a:effectLst/>
                <a:latin typeface="+mn-lt"/>
                <a:ea typeface="+mn-ea"/>
                <a:cs typeface="+mn-cs"/>
              </a:rPr>
              <a:t>Chatelier</a:t>
            </a:r>
            <a:r>
              <a:rPr lang="it-IT" sz="1200" kern="1200" dirty="0">
                <a:solidFill>
                  <a:schemeClr val="tx1"/>
                </a:solidFill>
                <a:effectLst/>
                <a:latin typeface="+mn-lt"/>
                <a:ea typeface="+mn-ea"/>
                <a:cs typeface="+mn-cs"/>
              </a:rPr>
              <a:t> si applica ai sistemi all’equilibrio, mentre una cellula non lo è. La cellula raggiunge l’equilibrio termodinamico solo quando muore. Questo ovviamente non rende le ipotesi che vi ho formulato meno vere ma solo meno prevedibili per mezzo di esperimenti in </a:t>
            </a:r>
            <a:r>
              <a:rPr lang="it-IT" sz="1200" kern="1200" dirty="0" err="1">
                <a:solidFill>
                  <a:schemeClr val="tx1"/>
                </a:solidFill>
                <a:effectLst/>
                <a:latin typeface="+mn-lt"/>
                <a:ea typeface="+mn-ea"/>
                <a:cs typeface="+mn-cs"/>
              </a:rPr>
              <a:t>silico</a:t>
            </a:r>
            <a:r>
              <a:rPr lang="it-IT" sz="1200" kern="1200" dirty="0">
                <a:solidFill>
                  <a:schemeClr val="tx1"/>
                </a:solidFill>
                <a:effectLst/>
                <a:latin typeface="+mn-lt"/>
                <a:ea typeface="+mn-ea"/>
                <a:cs typeface="+mn-cs"/>
              </a:rPr>
              <a:t>. In realtà i modelli che cercano di spiegare la propagazione di questi effetti non locali non sono molto diversi da quelli che cercano di spiegare il clima. Conosciamo le leggi che regolano questi sistemi ma le variabili coinvolte sono così tante e tanto aleatorie che non è ancora possibile computarle tutte.</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13</a:t>
            </a:fld>
            <a:endParaRPr lang="en-US"/>
          </a:p>
        </p:txBody>
      </p:sp>
    </p:spTree>
    <p:extLst>
      <p:ext uri="{BB962C8B-B14F-4D97-AF65-F5344CB8AC3E}">
        <p14:creationId xmlns:p14="http://schemas.microsoft.com/office/powerpoint/2010/main" val="2049470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Negli studi di </a:t>
            </a:r>
            <a:r>
              <a:rPr lang="it-IT" sz="1200" kern="1200" dirty="0" err="1">
                <a:solidFill>
                  <a:schemeClr val="tx1"/>
                </a:solidFill>
                <a:effectLst/>
                <a:latin typeface="+mn-lt"/>
                <a:ea typeface="+mn-ea"/>
                <a:cs typeface="+mn-cs"/>
              </a:rPr>
              <a:t>metabolomica</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untargeted</a:t>
            </a:r>
            <a:r>
              <a:rPr lang="it-IT" sz="1200" kern="1200" dirty="0">
                <a:solidFill>
                  <a:schemeClr val="tx1"/>
                </a:solidFill>
                <a:effectLst/>
                <a:latin typeface="+mn-lt"/>
                <a:ea typeface="+mn-ea"/>
                <a:cs typeface="+mn-cs"/>
              </a:rPr>
              <a:t> quindi non abbiamo una ipotesi apriori da poter testare e studiamo il maggior numero possibile di metaboliti per cercare di descrivere il quadro </a:t>
            </a:r>
            <a:r>
              <a:rPr lang="it-IT" sz="1200" kern="1200" dirty="0" err="1">
                <a:solidFill>
                  <a:schemeClr val="tx1"/>
                </a:solidFill>
                <a:effectLst/>
                <a:latin typeface="+mn-lt"/>
                <a:ea typeface="+mn-ea"/>
                <a:cs typeface="+mn-cs"/>
              </a:rPr>
              <a:t>complessico</a:t>
            </a:r>
            <a:r>
              <a:rPr lang="it-IT" sz="1200" kern="1200" dirty="0">
                <a:solidFill>
                  <a:schemeClr val="tx1"/>
                </a:solidFill>
                <a:effectLst/>
                <a:latin typeface="+mn-lt"/>
                <a:ea typeface="+mn-ea"/>
                <a:cs typeface="+mn-cs"/>
              </a:rPr>
              <a:t> per cercare di risalire agli eventi che lo hanno generato. Il messaggio quindi è che nella concertazione di tutte queste molecole c’è scritta tutta la nostra storia passata. A saperlo leggere potete trovarvi descritta la condizione in cui versano i nostri reni, il cuore, il cervello, i polmoni e così via, ma anche i farmaci che abbiamo preso, l’ambiente in cui abbiamo vissuto, gli accidenti che abbiamo avuto etc. E basandoci su questi possiamo anche fare inferenza sul futuro, cioè a leggere la traiettoria che stiamo percorrendo potremmo estrarre ipotesi sulla direzione verso la quale stiamo andando. In medicina chiamiamo la descrizione di una condizione diagnosi e l’inferenza sulla sua evoluzione prognosi.</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14</a:t>
            </a:fld>
            <a:endParaRPr lang="en-US"/>
          </a:p>
        </p:txBody>
      </p:sp>
    </p:spTree>
    <p:extLst>
      <p:ext uri="{BB962C8B-B14F-4D97-AF65-F5344CB8AC3E}">
        <p14:creationId xmlns:p14="http://schemas.microsoft.com/office/powerpoint/2010/main" val="469443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Da quanto detto è chiaro che la </a:t>
            </a:r>
            <a:r>
              <a:rPr lang="it-IT" sz="1200" kern="1200" dirty="0" err="1">
                <a:solidFill>
                  <a:schemeClr val="tx1"/>
                </a:solidFill>
                <a:effectLst/>
                <a:latin typeface="+mn-lt"/>
                <a:ea typeface="+mn-ea"/>
                <a:cs typeface="+mn-cs"/>
              </a:rPr>
              <a:t>metabolomica</a:t>
            </a:r>
            <a:r>
              <a:rPr lang="it-IT" sz="1200" kern="1200" dirty="0">
                <a:solidFill>
                  <a:schemeClr val="tx1"/>
                </a:solidFill>
                <a:effectLst/>
                <a:latin typeface="+mn-lt"/>
                <a:ea typeface="+mn-ea"/>
                <a:cs typeface="+mn-cs"/>
              </a:rPr>
              <a:t>  ha due gambe. Una di natura chimica che utilizziamo per ottenere la concentrazione di tutte queste piccole molecole presenti un </a:t>
            </a:r>
            <a:r>
              <a:rPr lang="it-IT" sz="1200" kern="1200" dirty="0" err="1">
                <a:solidFill>
                  <a:schemeClr val="tx1"/>
                </a:solidFill>
                <a:effectLst/>
                <a:latin typeface="+mn-lt"/>
                <a:ea typeface="+mn-ea"/>
                <a:cs typeface="+mn-cs"/>
              </a:rPr>
              <a:t>un</a:t>
            </a:r>
            <a:r>
              <a:rPr lang="it-IT" sz="1200" kern="1200" dirty="0">
                <a:solidFill>
                  <a:schemeClr val="tx1"/>
                </a:solidFill>
                <a:effectLst/>
                <a:latin typeface="+mn-lt"/>
                <a:ea typeface="+mn-ea"/>
                <a:cs typeface="+mn-cs"/>
              </a:rPr>
              <a:t> tessuto o in un fluido biologico, e una matematica per mezzo della quale analizziamo questi dati per estrarre informazioni. La parte chimica è dominata da tre ambiti: la risonanza magnetica nucleare, la spettrometria di massa </a:t>
            </a:r>
            <a:r>
              <a:rPr lang="it-IT" sz="1200" kern="1200" dirty="0" err="1">
                <a:solidFill>
                  <a:schemeClr val="tx1"/>
                </a:solidFill>
                <a:effectLst/>
                <a:latin typeface="+mn-lt"/>
                <a:ea typeface="+mn-ea"/>
                <a:cs typeface="+mn-cs"/>
              </a:rPr>
              <a:t>ifenata</a:t>
            </a:r>
            <a:r>
              <a:rPr lang="it-IT" sz="1200" kern="1200" dirty="0">
                <a:solidFill>
                  <a:schemeClr val="tx1"/>
                </a:solidFill>
                <a:effectLst/>
                <a:latin typeface="+mn-lt"/>
                <a:ea typeface="+mn-ea"/>
                <a:cs typeface="+mn-cs"/>
              </a:rPr>
              <a:t> e l’elettroforesi capillare. Ognuna ha dei vantaggi e dei limiti, oggi la tecnica più utilizzata è la seconda. Anche l’analisi dei dati può essere condotta per mezzo di tre traiettorie principali: le analisi esplorative, i modelli di classificazione la </a:t>
            </a:r>
            <a:r>
              <a:rPr lang="it-IT" sz="1200" kern="1200" dirty="0" err="1">
                <a:solidFill>
                  <a:schemeClr val="tx1"/>
                </a:solidFill>
                <a:effectLst/>
                <a:latin typeface="+mn-lt"/>
                <a:ea typeface="+mn-ea"/>
                <a:cs typeface="+mn-cs"/>
              </a:rPr>
              <a:t>biomarker</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discovery</a:t>
            </a:r>
            <a:r>
              <a:rPr lang="it-IT" sz="1200" kern="1200" dirty="0">
                <a:solidFill>
                  <a:schemeClr val="tx1"/>
                </a:solidFill>
                <a:effectLst/>
                <a:latin typeface="+mn-lt"/>
                <a:ea typeface="+mn-ea"/>
                <a:cs typeface="+mn-cs"/>
              </a:rPr>
              <a:t>. Le vedremo rapidamente tutte.</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15</a:t>
            </a:fld>
            <a:endParaRPr lang="en-US"/>
          </a:p>
        </p:txBody>
      </p:sp>
    </p:spTree>
    <p:extLst>
      <p:ext uri="{BB962C8B-B14F-4D97-AF65-F5344CB8AC3E}">
        <p14:creationId xmlns:p14="http://schemas.microsoft.com/office/powerpoint/2010/main" val="3096241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L’aspetto cruciale da tenere sempre a mente è che questa disciplina non è e non può essere sotto il controllo di una unica figura professionale perché le competenze necessarie sono molte e diffuse. E’ quindi, a mio avviso, un buon esempio di disciplina del futuro che si muove nello spazio in cui le diverse competenze si mescolano e vengono condivise. Nello specifico la metabolomica necessita di competenze chimiche per ottenere le informazioni di cui si nutre, competenze matematiche ed informatiche per trattare questi dati e competenze mediche/biologiche per interpretare questi risultati. Se viene meno un solo pezzo crolla l’intero castello. Per cui la condivisione delle idee e la messa a sistema delle competenze è oggi la sola via percorribile.</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16</a:t>
            </a:fld>
            <a:endParaRPr lang="en-US"/>
          </a:p>
        </p:txBody>
      </p:sp>
    </p:spTree>
    <p:extLst>
      <p:ext uri="{BB962C8B-B14F-4D97-AF65-F5344CB8AC3E}">
        <p14:creationId xmlns:p14="http://schemas.microsoft.com/office/powerpoint/2010/main" val="4098909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Cominciamo ora con l’analisi chimica, come preannunciato ci occuperemo solo della spettrometria di massa </a:t>
            </a:r>
            <a:r>
              <a:rPr lang="it-IT" sz="1200" kern="1200" dirty="0" err="1">
                <a:solidFill>
                  <a:schemeClr val="tx1"/>
                </a:solidFill>
                <a:effectLst/>
                <a:latin typeface="+mn-lt"/>
                <a:ea typeface="+mn-ea"/>
                <a:cs typeface="+mn-cs"/>
              </a:rPr>
              <a:t>ifenata</a:t>
            </a:r>
            <a:r>
              <a:rPr lang="it-IT" sz="1200" kern="1200" dirty="0">
                <a:solidFill>
                  <a:schemeClr val="tx1"/>
                </a:solidFill>
                <a:effectLst/>
                <a:latin typeface="+mn-lt"/>
                <a:ea typeface="+mn-ea"/>
                <a:cs typeface="+mn-cs"/>
              </a:rPr>
              <a:t> perché è la piattaforma analitica più diffusa in questo ambito.</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17</a:t>
            </a:fld>
            <a:endParaRPr lang="en-US"/>
          </a:p>
        </p:txBody>
      </p:sp>
    </p:spTree>
    <p:extLst>
      <p:ext uri="{BB962C8B-B14F-4D97-AF65-F5344CB8AC3E}">
        <p14:creationId xmlns:p14="http://schemas.microsoft.com/office/powerpoint/2010/main" val="4073044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err="1">
                <a:solidFill>
                  <a:schemeClr val="tx1"/>
                </a:solidFill>
                <a:effectLst/>
                <a:latin typeface="+mn-lt"/>
                <a:ea typeface="+mn-ea"/>
                <a:cs typeface="+mn-cs"/>
              </a:rPr>
              <a:t>Ifenata</a:t>
            </a:r>
            <a:r>
              <a:rPr lang="it-IT" sz="1200" kern="1200" dirty="0">
                <a:solidFill>
                  <a:schemeClr val="tx1"/>
                </a:solidFill>
                <a:effectLst/>
                <a:latin typeface="+mn-lt"/>
                <a:ea typeface="+mn-ea"/>
                <a:cs typeface="+mn-cs"/>
              </a:rPr>
              <a:t> vuol dire combinata, accoppiata ad un'altra tecnica. La spettrometria di massa infatti consente di ottenere informazioni sulla natura di una molecola e sulla sua quantità, affinché sia efficace però deve operare su una singola molecola per volta. Per questo motivo è prassi accoppiarla ad un sistema che consenta alle diverse molecole estratte da una cellula o da un tessuto biologico di essere separate. I sistemi cromatografici fanno esattamente questo. Ne esistono sostanzialmente due varianti una liquida (nota anche come HPLC) che sfrutta la diversa capacità di ogni metabolita di competere tra due sostanze, una solida presente su una colonna e una liquida utilizzata come fase mobile che viene fatta passare attraverso la colonna. Questa differenza consentirà ad una miscela posta in cima alla colonna di essere separata nelle sue diverse componenti che quindi raggiungeranno lo spettrometro di massa in tempi diversi. Un’altra variante è la gascromatografia in cui la separazione si basa sulla differenza di temperatura di ebollizione delle sostanze. La miscela viene inserita in una colonna posta in un forno e questo viene riscaldato. Man mano che la temperatura raggiunge la temperatura di ebollizione di un metabolita questo passa allo stato di vapore e viene trascinato da un gas carrier lungo la colonna fino allo spettrometro di massa. Questo sistema è più efficiente rispetto al sistema liquido perché anche molecole con temperature di ebollizione molto simili raggiugono lo spettrometro di massa in tempi abbastanza diversi senza accavallarsi e soprattutto perché raggiungo lo spettrometro di massa senza l’accompagnamento del liquido utilizzato per la competizione (la fase mobile). Il contraltare è che solo molecole con un punto di ebollizione possono essere analizzate con questa tecnica. La temperatura di ebollizione rappresenta la temperatura alla quale una molecola acquisisce abbastanza energia cinetica da rompere i legami che la legano alle altre molecole e quindi a liberarsi dallo stato liquido verso una condizione in cui è libera da legami con altre molecole. Quando questi legami sono molto forti man mano che viene fornita energia sotto forma di calore alcuni legami interni (che hanno un’energia inferiore) si rompono e quindi la molecola piuttosto che bollire va in “cracking”. Molti metaboliti hanno legami tra le molecole così forti da essere soggette a questo fenomeno. Per questo motivo per essere analizzabili in gascromatografia questi metaboliti devono essere modificati. </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18</a:t>
            </a:fld>
            <a:endParaRPr lang="en-US"/>
          </a:p>
        </p:txBody>
      </p:sp>
    </p:spTree>
    <p:extLst>
      <p:ext uri="{BB962C8B-B14F-4D97-AF65-F5344CB8AC3E}">
        <p14:creationId xmlns:p14="http://schemas.microsoft.com/office/powerpoint/2010/main" val="860868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Il legame più forte e più frequente tra i metaboliti è il ponte idrogeno. Vi riporto qui l’esempio dell’acido </a:t>
            </a:r>
            <a:r>
              <a:rPr lang="it-IT" sz="1200" kern="1200" dirty="0" err="1">
                <a:solidFill>
                  <a:schemeClr val="tx1"/>
                </a:solidFill>
                <a:effectLst/>
                <a:latin typeface="+mn-lt"/>
                <a:ea typeface="+mn-ea"/>
                <a:cs typeface="+mn-cs"/>
              </a:rPr>
              <a:t>mesoxalico</a:t>
            </a:r>
            <a:r>
              <a:rPr lang="it-IT" sz="1200" kern="1200" dirty="0">
                <a:solidFill>
                  <a:schemeClr val="tx1"/>
                </a:solidFill>
                <a:effectLst/>
                <a:latin typeface="+mn-lt"/>
                <a:ea typeface="+mn-ea"/>
                <a:cs typeface="+mn-cs"/>
              </a:rPr>
              <a:t> che può formare due legami idrogeno intermolecolari che la rendono una molecola non </a:t>
            </a:r>
            <a:r>
              <a:rPr lang="it-IT" sz="1200" kern="1200" dirty="0" err="1">
                <a:solidFill>
                  <a:schemeClr val="tx1"/>
                </a:solidFill>
                <a:effectLst/>
                <a:latin typeface="+mn-lt"/>
                <a:ea typeface="+mn-ea"/>
                <a:cs typeface="+mn-cs"/>
              </a:rPr>
              <a:t>gascromatografabile</a:t>
            </a:r>
            <a:r>
              <a:rPr lang="it-IT" sz="1200" kern="1200" dirty="0">
                <a:solidFill>
                  <a:schemeClr val="tx1"/>
                </a:solidFill>
                <a:effectLst/>
                <a:latin typeface="+mn-lt"/>
                <a:ea typeface="+mn-ea"/>
                <a:cs typeface="+mn-cs"/>
              </a:rPr>
              <a:t>. Per poterla analizzare con questa tecnica la facciamo reagire con un agente </a:t>
            </a:r>
            <a:r>
              <a:rPr lang="it-IT" sz="1200" kern="1200" dirty="0" err="1">
                <a:solidFill>
                  <a:schemeClr val="tx1"/>
                </a:solidFill>
                <a:effectLst/>
                <a:latin typeface="+mn-lt"/>
                <a:ea typeface="+mn-ea"/>
                <a:cs typeface="+mn-cs"/>
              </a:rPr>
              <a:t>silanizzante</a:t>
            </a:r>
            <a:r>
              <a:rPr lang="it-IT" sz="1200" kern="1200" dirty="0">
                <a:solidFill>
                  <a:schemeClr val="tx1"/>
                </a:solidFill>
                <a:effectLst/>
                <a:latin typeface="+mn-lt"/>
                <a:ea typeface="+mn-ea"/>
                <a:cs typeface="+mn-cs"/>
              </a:rPr>
              <a:t>, qui vi riporto il caso del BSTFA che come vedete converte gli idrogeni incriminati in gruppi -Si(CH</a:t>
            </a:r>
            <a:r>
              <a:rPr lang="it-IT" sz="1200" kern="1200" baseline="-25000" dirty="0">
                <a:solidFill>
                  <a:schemeClr val="tx1"/>
                </a:solidFill>
                <a:effectLst/>
                <a:latin typeface="+mn-lt"/>
                <a:ea typeface="+mn-ea"/>
                <a:cs typeface="+mn-cs"/>
              </a:rPr>
              <a:t>3</a:t>
            </a:r>
            <a:r>
              <a:rPr lang="it-IT" sz="1200" kern="1200" dirty="0">
                <a:solidFill>
                  <a:schemeClr val="tx1"/>
                </a:solidFill>
                <a:effectLst/>
                <a:latin typeface="+mn-lt"/>
                <a:ea typeface="+mn-ea"/>
                <a:cs typeface="+mn-cs"/>
              </a:rPr>
              <a:t>)</a:t>
            </a:r>
            <a:r>
              <a:rPr lang="it-IT" sz="1200" kern="1200" baseline="-25000" dirty="0">
                <a:solidFill>
                  <a:schemeClr val="tx1"/>
                </a:solidFill>
                <a:effectLst/>
                <a:latin typeface="+mn-lt"/>
                <a:ea typeface="+mn-ea"/>
                <a:cs typeface="+mn-cs"/>
              </a:rPr>
              <a:t>3 </a:t>
            </a:r>
            <a:r>
              <a:rPr lang="it-IT" sz="1200" kern="1200" dirty="0">
                <a:solidFill>
                  <a:schemeClr val="tx1"/>
                </a:solidFill>
                <a:effectLst/>
                <a:latin typeface="+mn-lt"/>
                <a:ea typeface="+mn-ea"/>
                <a:cs typeface="+mn-cs"/>
              </a:rPr>
              <a:t>impedendo la formazione dei ponti idrogeno e quindi abbassandone la temperatura di ebollizione. Purtroppo, come vedete questa molecola non reagisce solo sui gruppi alcolici ma anche sui gruppi chetonici rendendoli indistinguibili. Per questo motivo questa reazione viene generalmente preceduta da una reazione di protezione dei gruppi chetonici. </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19</a:t>
            </a:fld>
            <a:endParaRPr lang="en-US"/>
          </a:p>
        </p:txBody>
      </p:sp>
    </p:spTree>
    <p:extLst>
      <p:ext uri="{BB962C8B-B14F-4D97-AF65-F5344CB8AC3E}">
        <p14:creationId xmlns:p14="http://schemas.microsoft.com/office/powerpoint/2010/main" val="922156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Qui vi riporto l’esempio del piruvato che viene prima protetto con la </a:t>
            </a:r>
            <a:r>
              <a:rPr lang="it-IT" sz="1200" kern="1200" dirty="0" err="1">
                <a:solidFill>
                  <a:schemeClr val="tx1"/>
                </a:solidFill>
                <a:effectLst/>
                <a:latin typeface="+mn-lt"/>
                <a:ea typeface="+mn-ea"/>
                <a:cs typeface="+mn-cs"/>
              </a:rPr>
              <a:t>metoxilamina</a:t>
            </a:r>
            <a:r>
              <a:rPr lang="it-IT" sz="1200" kern="1200" dirty="0">
                <a:solidFill>
                  <a:schemeClr val="tx1"/>
                </a:solidFill>
                <a:effectLst/>
                <a:latin typeface="+mn-lt"/>
                <a:ea typeface="+mn-ea"/>
                <a:cs typeface="+mn-cs"/>
              </a:rPr>
              <a:t> e quindi </a:t>
            </a:r>
            <a:r>
              <a:rPr lang="it-IT" sz="1200" kern="1200" dirty="0" err="1">
                <a:solidFill>
                  <a:schemeClr val="tx1"/>
                </a:solidFill>
                <a:effectLst/>
                <a:latin typeface="+mn-lt"/>
                <a:ea typeface="+mn-ea"/>
                <a:cs typeface="+mn-cs"/>
              </a:rPr>
              <a:t>silanizzato</a:t>
            </a:r>
            <a:r>
              <a:rPr lang="it-IT" sz="1200" kern="1200" dirty="0">
                <a:solidFill>
                  <a:schemeClr val="tx1"/>
                </a:solidFill>
                <a:effectLst/>
                <a:latin typeface="+mn-lt"/>
                <a:ea typeface="+mn-ea"/>
                <a:cs typeface="+mn-cs"/>
              </a:rPr>
              <a:t>. La molecola risultate (e che verrà inviata allo spettrometro di massa) è ovviamente un po’ più complessa di quella di partenza e sarà poi compito del chimico che si occupa dell’analisi del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effettuare mentalmente questa retro-conversione.</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20</a:t>
            </a:fld>
            <a:endParaRPr lang="en-US"/>
          </a:p>
        </p:txBody>
      </p:sp>
    </p:spTree>
    <p:extLst>
      <p:ext uri="{BB962C8B-B14F-4D97-AF65-F5344CB8AC3E}">
        <p14:creationId xmlns:p14="http://schemas.microsoft.com/office/powerpoint/2010/main" val="4070920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Vi ho riportato qui un’immagine di come si presenta un </a:t>
            </a:r>
            <a:r>
              <a:rPr lang="it-IT" sz="1200" kern="1200" dirty="0" err="1">
                <a:solidFill>
                  <a:schemeClr val="tx1"/>
                </a:solidFill>
                <a:effectLst/>
                <a:latin typeface="+mn-lt"/>
                <a:ea typeface="+mn-ea"/>
                <a:cs typeface="+mn-cs"/>
              </a:rPr>
              <a:t>cromatogramma</a:t>
            </a:r>
            <a:r>
              <a:rPr lang="it-IT" sz="1200" kern="1200" dirty="0">
                <a:solidFill>
                  <a:schemeClr val="tx1"/>
                </a:solidFill>
                <a:effectLst/>
                <a:latin typeface="+mn-lt"/>
                <a:ea typeface="+mn-ea"/>
                <a:cs typeface="+mn-cs"/>
              </a:rPr>
              <a:t> di un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ed il suo relativo spettro di massa.</a:t>
            </a:r>
            <a:r>
              <a:rPr lang="it-IT" sz="1200" b="1" kern="1200" dirty="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21</a:t>
            </a:fld>
            <a:endParaRPr lang="en-US"/>
          </a:p>
        </p:txBody>
      </p:sp>
    </p:spTree>
    <p:extLst>
      <p:ext uri="{BB962C8B-B14F-4D97-AF65-F5344CB8AC3E}">
        <p14:creationId xmlns:p14="http://schemas.microsoft.com/office/powerpoint/2010/main" val="22853740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Ottenute le informazioni circa la quantizzazione di tutte queste molecole, queste vengono racchiuse in un </a:t>
            </a:r>
            <a:r>
              <a:rPr lang="it-IT" sz="1200" kern="1200" dirty="0" err="1">
                <a:solidFill>
                  <a:schemeClr val="tx1"/>
                </a:solidFill>
                <a:effectLst/>
                <a:latin typeface="+mn-lt"/>
                <a:ea typeface="+mn-ea"/>
                <a:cs typeface="+mn-cs"/>
              </a:rPr>
              <a:t>dataframe</a:t>
            </a:r>
            <a:r>
              <a:rPr lang="it-IT" sz="1200" kern="1200" dirty="0">
                <a:solidFill>
                  <a:schemeClr val="tx1"/>
                </a:solidFill>
                <a:effectLst/>
                <a:latin typeface="+mn-lt"/>
                <a:ea typeface="+mn-ea"/>
                <a:cs typeface="+mn-cs"/>
              </a:rPr>
              <a:t>. Il </a:t>
            </a:r>
            <a:r>
              <a:rPr lang="it-IT" sz="1200" kern="1200" dirty="0" err="1">
                <a:solidFill>
                  <a:schemeClr val="tx1"/>
                </a:solidFill>
                <a:effectLst/>
                <a:latin typeface="+mn-lt"/>
                <a:ea typeface="+mn-ea"/>
                <a:cs typeface="+mn-cs"/>
              </a:rPr>
              <a:t>dataframe</a:t>
            </a:r>
            <a:r>
              <a:rPr lang="it-IT" sz="1200" kern="1200" dirty="0">
                <a:solidFill>
                  <a:schemeClr val="tx1"/>
                </a:solidFill>
                <a:effectLst/>
                <a:latin typeface="+mn-lt"/>
                <a:ea typeface="+mn-ea"/>
                <a:cs typeface="+mn-cs"/>
              </a:rPr>
              <a:t> è semplicemente una tabella in cui in ogni riga c’è l’informazione che proviene da un campione e nelle varie colonne è riportata la concentrazione di ogni singolo metabolita. E’ uno strumento importante perché rappresenta il punto di collegamento delle due gambe della metabolomica (ne è il bacino se volete) perché consente di convertire i risultati delle analisi chimiche in un formato comprensibile ed adatto all’analisi dei dati.  </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22</a:t>
            </a:fld>
            <a:endParaRPr lang="en-US"/>
          </a:p>
        </p:txBody>
      </p:sp>
    </p:spTree>
    <p:extLst>
      <p:ext uri="{BB962C8B-B14F-4D97-AF65-F5344CB8AC3E}">
        <p14:creationId xmlns:p14="http://schemas.microsoft.com/office/powerpoint/2010/main" val="1049586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Fin qui tutto sommato non abbiamo fatto nulla di strano. Abbiamo semplicemente preso un campione biologico ne abbiamo estratto l’intero set di piccole molecole che abbiamo chiamato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e ne abbiamo stimato la concentrazione di ogni singolo elemento. Ora dobbiamo convertire questa informazione in conoscenza e questa è la parte più divertente. Fate attenzione che informazione e conoscenza non sono la stessa cosa. </a:t>
            </a:r>
            <a:r>
              <a:rPr lang="it-IT" sz="1200" kern="1200" dirty="0" err="1">
                <a:solidFill>
                  <a:schemeClr val="tx1"/>
                </a:solidFill>
                <a:effectLst/>
                <a:latin typeface="+mn-lt"/>
                <a:ea typeface="+mn-ea"/>
                <a:cs typeface="+mn-cs"/>
              </a:rPr>
              <a:t>Poincarè</a:t>
            </a:r>
            <a:r>
              <a:rPr lang="it-IT" sz="1200" kern="1200" dirty="0">
                <a:solidFill>
                  <a:schemeClr val="tx1"/>
                </a:solidFill>
                <a:effectLst/>
                <a:latin typeface="+mn-lt"/>
                <a:ea typeface="+mn-ea"/>
                <a:cs typeface="+mn-cs"/>
              </a:rPr>
              <a:t> diceva: “la scienza è fatta di evidenze come una casa è fatta di pietre, ma una collezione di fatti non è scienza più di quanto un mucchio di pietre non sia una casa». In questa fase quindi ci occuperemo di convertire queste informazioni in conoscenze.</a:t>
            </a:r>
            <a:r>
              <a:rPr lang="it-IT" sz="1200" b="1" kern="1200" dirty="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23</a:t>
            </a:fld>
            <a:endParaRPr lang="en-US"/>
          </a:p>
        </p:txBody>
      </p:sp>
    </p:spTree>
    <p:extLst>
      <p:ext uri="{BB962C8B-B14F-4D97-AF65-F5344CB8AC3E}">
        <p14:creationId xmlns:p14="http://schemas.microsoft.com/office/powerpoint/2010/main" val="1530371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La prima operazione che possiamo fare sulla nostra collezione di concertazioni che abbiamo chiamato </a:t>
            </a:r>
            <a:r>
              <a:rPr lang="it-IT" sz="1200" kern="1200" dirty="0" err="1">
                <a:solidFill>
                  <a:schemeClr val="tx1"/>
                </a:solidFill>
                <a:effectLst/>
                <a:latin typeface="+mn-lt"/>
                <a:ea typeface="+mn-ea"/>
                <a:cs typeface="+mn-cs"/>
              </a:rPr>
              <a:t>dataframe</a:t>
            </a:r>
            <a:r>
              <a:rPr lang="it-IT" sz="1200" kern="1200" dirty="0">
                <a:solidFill>
                  <a:schemeClr val="tx1"/>
                </a:solidFill>
                <a:effectLst/>
                <a:latin typeface="+mn-lt"/>
                <a:ea typeface="+mn-ea"/>
                <a:cs typeface="+mn-cs"/>
              </a:rPr>
              <a:t> è una analisi esplorativa. E’ una cosa molto semplice alla quale siete probabilmente già abituati. Per esempio, ogni singolo metabolita può essere studiato separatamente (quindi con un approccio riduzionista) per esempio in termini di </a:t>
            </a:r>
            <a:r>
              <a:rPr lang="it-IT" sz="1200" kern="1200" dirty="0" err="1">
                <a:solidFill>
                  <a:schemeClr val="tx1"/>
                </a:solidFill>
                <a:effectLst/>
                <a:latin typeface="+mn-lt"/>
                <a:ea typeface="+mn-ea"/>
                <a:cs typeface="+mn-cs"/>
              </a:rPr>
              <a:t>fold</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change</a:t>
            </a:r>
            <a:r>
              <a:rPr lang="it-IT" sz="1200" kern="1200" dirty="0">
                <a:solidFill>
                  <a:schemeClr val="tx1"/>
                </a:solidFill>
                <a:effectLst/>
                <a:latin typeface="+mn-lt"/>
                <a:ea typeface="+mn-ea"/>
                <a:cs typeface="+mn-cs"/>
              </a:rPr>
              <a:t>, cioè di quante volte cambia la sua concertazione tra due condizioni oggetto di studio (per esempio soggetti malati e soggetti sani). Da questo esempio si legge che il Metabolita A ha mediamente una concertazione doppia nei soggetti sani rispetto ai malati, mentre il metabolita B una concentrazione 5 volte superiore nei soggetti malati rispetto ai sani. Sembrerebbe quindi che il metabolita B sia più rilevante per il fenomeno che stiamo studiando. Ma la metabolomica ci insegna che bisogna sempre guardare il quadro più ampio. Sebbene questo sia l’andamento medio bisogna analizzare anche la variabilità di queste concentrazioni nelle due popolazioni. Qui vi ho aggiunto la deviazione standard che misura proprio questa variabilità e per mezzo di un test statistico possiamo valutare la significatività. Come vedete per B nonostante il </a:t>
            </a:r>
            <a:r>
              <a:rPr lang="it-IT" sz="1200" kern="1200" dirty="0" err="1">
                <a:solidFill>
                  <a:schemeClr val="tx1"/>
                </a:solidFill>
                <a:effectLst/>
                <a:latin typeface="+mn-lt"/>
                <a:ea typeface="+mn-ea"/>
                <a:cs typeface="+mn-cs"/>
              </a:rPr>
              <a:t>fold</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change</a:t>
            </a:r>
            <a:r>
              <a:rPr lang="it-IT" sz="1200" kern="1200" dirty="0">
                <a:solidFill>
                  <a:schemeClr val="tx1"/>
                </a:solidFill>
                <a:effectLst/>
                <a:latin typeface="+mn-lt"/>
                <a:ea typeface="+mn-ea"/>
                <a:cs typeface="+mn-cs"/>
              </a:rPr>
              <a:t> era maggiore, il valore p è alto e quindi questa differenza non è statisticamente significativa. </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24</a:t>
            </a:fld>
            <a:endParaRPr lang="en-US"/>
          </a:p>
        </p:txBody>
      </p:sp>
    </p:spTree>
    <p:extLst>
      <p:ext uri="{BB962C8B-B14F-4D97-AF65-F5344CB8AC3E}">
        <p14:creationId xmlns:p14="http://schemas.microsoft.com/office/powerpoint/2010/main" val="2564013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In metabolomica uno strumento utile e molto utilizzato è il </a:t>
            </a:r>
            <a:r>
              <a:rPr lang="it-IT" sz="1200" kern="1200" dirty="0" err="1">
                <a:solidFill>
                  <a:schemeClr val="tx1"/>
                </a:solidFill>
                <a:effectLst/>
                <a:latin typeface="+mn-lt"/>
                <a:ea typeface="+mn-ea"/>
                <a:cs typeface="+mn-cs"/>
              </a:rPr>
              <a:t>volcano</a:t>
            </a:r>
            <a:r>
              <a:rPr lang="it-IT" sz="1200" kern="1200" dirty="0">
                <a:solidFill>
                  <a:schemeClr val="tx1"/>
                </a:solidFill>
                <a:effectLst/>
                <a:latin typeface="+mn-lt"/>
                <a:ea typeface="+mn-ea"/>
                <a:cs typeface="+mn-cs"/>
              </a:rPr>
              <a:t> plot, per mezzo del quale si possono studiare questi due fenomeni contemporaneamente per un grande numero di metaboliti. In questo tipo di grafico si riporta sull’asse delle x il cologaritmo del </a:t>
            </a:r>
            <a:r>
              <a:rPr lang="it-IT" sz="1200" kern="1200" dirty="0" err="1">
                <a:solidFill>
                  <a:schemeClr val="tx1"/>
                </a:solidFill>
                <a:effectLst/>
                <a:latin typeface="+mn-lt"/>
                <a:ea typeface="+mn-ea"/>
                <a:cs typeface="+mn-cs"/>
              </a:rPr>
              <a:t>fold</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change</a:t>
            </a:r>
            <a:r>
              <a:rPr lang="it-IT" sz="1200" kern="1200" dirty="0">
                <a:solidFill>
                  <a:schemeClr val="tx1"/>
                </a:solidFill>
                <a:effectLst/>
                <a:latin typeface="+mn-lt"/>
                <a:ea typeface="+mn-ea"/>
                <a:cs typeface="+mn-cs"/>
              </a:rPr>
              <a:t>. In questo modo tutti i metaboliti che aumentano la concentrazione nella condizione oggetto di studio sono sulla destra, mentre quelli che la diminuiscono sono sulla sinistra e la distanza rispetto al centro (indicato con N/C = nessun cambiamento) è la stessa. Sull’asse delle y invece è riportato il cologaritmo del p-</a:t>
            </a:r>
            <a:r>
              <a:rPr lang="it-IT" sz="1200" kern="1200" dirty="0" err="1">
                <a:solidFill>
                  <a:schemeClr val="tx1"/>
                </a:solidFill>
                <a:effectLst/>
                <a:latin typeface="+mn-lt"/>
                <a:ea typeface="+mn-ea"/>
                <a:cs typeface="+mn-cs"/>
              </a:rPr>
              <a:t>value</a:t>
            </a:r>
            <a:r>
              <a:rPr lang="it-IT" sz="1200" kern="1200" dirty="0">
                <a:solidFill>
                  <a:schemeClr val="tx1"/>
                </a:solidFill>
                <a:effectLst/>
                <a:latin typeface="+mn-lt"/>
                <a:ea typeface="+mn-ea"/>
                <a:cs typeface="+mn-cs"/>
              </a:rPr>
              <a:t>. In questo modo più un metabolita si trova in alto maggiore sarà la sua rilevanza statistica (minore p-</a:t>
            </a:r>
            <a:r>
              <a:rPr lang="it-IT" sz="1200" kern="1200" dirty="0" err="1">
                <a:solidFill>
                  <a:schemeClr val="tx1"/>
                </a:solidFill>
                <a:effectLst/>
                <a:latin typeface="+mn-lt"/>
                <a:ea typeface="+mn-ea"/>
                <a:cs typeface="+mn-cs"/>
              </a:rPr>
              <a:t>value</a:t>
            </a:r>
            <a:r>
              <a:rPr lang="it-IT" sz="1200" kern="1200" dirty="0">
                <a:solidFill>
                  <a:schemeClr val="tx1"/>
                </a:solidFill>
                <a:effectLst/>
                <a:latin typeface="+mn-lt"/>
                <a:ea typeface="+mn-ea"/>
                <a:cs typeface="+mn-cs"/>
              </a:rPr>
              <a:t>). Nel grafico, quindi, si possono riconoscere diverse zone. I metaboliti che cadono nella zona rossa e verde sono i più rilevanti perché sono quelli con un </a:t>
            </a:r>
            <a:r>
              <a:rPr lang="it-IT" sz="1200" kern="1200" dirty="0" err="1">
                <a:solidFill>
                  <a:schemeClr val="tx1"/>
                </a:solidFill>
                <a:effectLst/>
                <a:latin typeface="+mn-lt"/>
                <a:ea typeface="+mn-ea"/>
                <a:cs typeface="+mn-cs"/>
              </a:rPr>
              <a:t>fold</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change</a:t>
            </a:r>
            <a:r>
              <a:rPr lang="it-IT" sz="1200" kern="1200" dirty="0">
                <a:solidFill>
                  <a:schemeClr val="tx1"/>
                </a:solidFill>
                <a:effectLst/>
                <a:latin typeface="+mn-lt"/>
                <a:ea typeface="+mn-ea"/>
                <a:cs typeface="+mn-cs"/>
              </a:rPr>
              <a:t> maggiore e un minore p-</a:t>
            </a:r>
            <a:r>
              <a:rPr lang="it-IT" sz="1200" kern="1200" dirty="0" err="1">
                <a:solidFill>
                  <a:schemeClr val="tx1"/>
                </a:solidFill>
                <a:effectLst/>
                <a:latin typeface="+mn-lt"/>
                <a:ea typeface="+mn-ea"/>
                <a:cs typeface="+mn-cs"/>
              </a:rPr>
              <a:t>value</a:t>
            </a:r>
            <a:r>
              <a:rPr lang="it-IT" sz="1200" kern="1200" dirty="0">
                <a:solidFill>
                  <a:schemeClr val="tx1"/>
                </a:solidFill>
                <a:effectLst/>
                <a:latin typeface="+mn-lt"/>
                <a:ea typeface="+mn-ea"/>
                <a:cs typeface="+mn-cs"/>
              </a:rPr>
              <a:t>. Sembra che questi vengano schizzati fuori da un vulcano da cui il nome. Ovviamente questi strumenti sono utili solo nelle ipotesi in cui la condizione che stiamo studiando generi uno scenario di primo o di secondo tipo. </a:t>
            </a:r>
            <a:r>
              <a:rPr lang="it-IT" sz="1200" kern="1200" dirty="0" err="1">
                <a:solidFill>
                  <a:schemeClr val="tx1"/>
                </a:solidFill>
                <a:effectLst/>
                <a:latin typeface="+mn-lt"/>
                <a:ea typeface="+mn-ea"/>
                <a:cs typeface="+mn-cs"/>
              </a:rPr>
              <a:t>Cioé</a:t>
            </a:r>
            <a:r>
              <a:rPr lang="it-IT" sz="1200" kern="1200" dirty="0">
                <a:solidFill>
                  <a:schemeClr val="tx1"/>
                </a:solidFill>
                <a:effectLst/>
                <a:latin typeface="+mn-lt"/>
                <a:ea typeface="+mn-ea"/>
                <a:cs typeface="+mn-cs"/>
              </a:rPr>
              <a:t> in cui l’effetto sia locale o nell’ipotesi di non località che sia di tipo “grilletto”. Viceversa, se l’effetto è non locale e sfumato i metaboliti non si troveranno nelle zone di interesse del </a:t>
            </a:r>
            <a:r>
              <a:rPr lang="it-IT" sz="1200" kern="1200" dirty="0" err="1">
                <a:solidFill>
                  <a:schemeClr val="tx1"/>
                </a:solidFill>
                <a:effectLst/>
                <a:latin typeface="+mn-lt"/>
                <a:ea typeface="+mn-ea"/>
                <a:cs typeface="+mn-cs"/>
              </a:rPr>
              <a:t>volcano</a:t>
            </a:r>
            <a:r>
              <a:rPr lang="it-IT" sz="1200" kern="1200" dirty="0">
                <a:solidFill>
                  <a:schemeClr val="tx1"/>
                </a:solidFill>
                <a:effectLst/>
                <a:latin typeface="+mn-lt"/>
                <a:ea typeface="+mn-ea"/>
                <a:cs typeface="+mn-cs"/>
              </a:rPr>
              <a:t> plot. In questi casi gli strumenti di analisi da utilizzare sono più sofisticati e ricadono nell’ambito dei modelli di classificazione.</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25</a:t>
            </a:fld>
            <a:endParaRPr lang="en-US"/>
          </a:p>
        </p:txBody>
      </p:sp>
    </p:spTree>
    <p:extLst>
      <p:ext uri="{BB962C8B-B14F-4D97-AF65-F5344CB8AC3E}">
        <p14:creationId xmlns:p14="http://schemas.microsoft.com/office/powerpoint/2010/main" val="895525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I modelli di classificazione sono degli algoritmi matematici capaci di classificare un pool di campioni in classi discrete sulla base di caratteristiche comuni non banali. Come sapete agli scienziati piace molto classificare le cose e quindi anche i modelli di classificazione vengono classificati sulla base di diverse caratteristiche. Io ve ne propongo solo 2: la divisione dei modelli in base alla supervisione e quella in base alla rigidità dei margini. I modelli di classificazione supervisionati sono costruiti in due fasi. In una prima fase vengono addestrati, in pratica vengono arricchiti di campioni dotati di classe assegnata. Una volta addestrati vengono utilizzati per predire la classe di appartenenza di un pool di campioni incogniti. Per fare un esempio immaginate che vogliamo costruire un algoritmo che prenda in ingresso le concentrazioni dei metaboliti ematici di un individuo e riesca ad individuare quelli affetti da una malattia e differenziarli dai soggetti sani. Nella fase di training dobbiamo analizzare il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di alcuni soggetti sani e di alcuni soggetti malati e utilizzare questo per addestrare il classificatore a riconoscere le differenze, poi potremmo utilizzarlo per predire ad un soggetto incognito se ha o meno quella condizione.  I sistemi non supervisionati, al contrario non necessitano di questa fase di training perché da soli riconoscono delle caratteristiche comuni dei soggetti e li aggregano in cluster. I classificatori si dividono anche in soft e hard in base alla rigidità del margine di separazione delle classi. Qui vedete degli esempi grafici che chiariscono i vari concetti. Quale sistema è il migliore? Tutti e nessuno, dipende dal problema che stiamo analizzando. Per esempio, i modelli soft descrivono molto bene la realtà che stiamo osservando ma commettono più errori rispetto ai modelli hard nel fare predizioni. Si dice che soffrono di </a:t>
            </a:r>
            <a:r>
              <a:rPr lang="it-IT" sz="1200" kern="1200" dirty="0" err="1">
                <a:solidFill>
                  <a:schemeClr val="tx1"/>
                </a:solidFill>
                <a:effectLst/>
                <a:latin typeface="+mn-lt"/>
                <a:ea typeface="+mn-ea"/>
                <a:cs typeface="+mn-cs"/>
              </a:rPr>
              <a:t>iperaddestramento</a:t>
            </a:r>
            <a:r>
              <a:rPr lang="it-IT" sz="1200" kern="1200" dirty="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26</a:t>
            </a:fld>
            <a:endParaRPr lang="en-US"/>
          </a:p>
        </p:txBody>
      </p:sp>
    </p:spTree>
    <p:extLst>
      <p:ext uri="{BB962C8B-B14F-4D97-AF65-F5344CB8AC3E}">
        <p14:creationId xmlns:p14="http://schemas.microsoft.com/office/powerpoint/2010/main" val="39260138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Esistono centinaia di modelli di classificazione. Hanno uno scopo comune ma funzionano con logiche diverse. Ne vedremo brevemente solo 4 (che sono i più utilizzati), in particolare gli alberi di decisione, le reti neurali artificiali, le macchine a supporto vettoriale e i modelli PLSDA</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27</a:t>
            </a:fld>
            <a:endParaRPr lang="en-US"/>
          </a:p>
        </p:txBody>
      </p:sp>
    </p:spTree>
    <p:extLst>
      <p:ext uri="{BB962C8B-B14F-4D97-AF65-F5344CB8AC3E}">
        <p14:creationId xmlns:p14="http://schemas.microsoft.com/office/powerpoint/2010/main" val="29736301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Gli alberi di decisione sono delle strutture ad albero, come dice il nome, in cui in fase di addestramento vengono create le regole che consentano per mezzo di una ramificazione di decisioni di classificare un campione come appartenente ad una specifica classe. Questo è un albero che consente di classificare i campioni in 6 classi: NS, CM, CS, CD, ND e NM. Le foglie terminali sono appunti queste 6 classi mentre i nodi sono le decisioni che nel nostro caso sono rappresentate ovviamente da </a:t>
            </a:r>
            <a:r>
              <a:rPr lang="it-IT" sz="1200" kern="1200" dirty="0" err="1">
                <a:solidFill>
                  <a:schemeClr val="tx1"/>
                </a:solidFill>
                <a:effectLst/>
                <a:latin typeface="+mn-lt"/>
                <a:ea typeface="+mn-ea"/>
                <a:cs typeface="+mn-cs"/>
              </a:rPr>
              <a:t>cut</a:t>
            </a:r>
            <a:r>
              <a:rPr lang="it-IT" sz="1200" kern="1200" dirty="0">
                <a:solidFill>
                  <a:schemeClr val="tx1"/>
                </a:solidFill>
                <a:effectLst/>
                <a:latin typeface="+mn-lt"/>
                <a:ea typeface="+mn-ea"/>
                <a:cs typeface="+mn-cs"/>
              </a:rPr>
              <a:t>-off di concentrazioni</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28</a:t>
            </a:fld>
            <a:endParaRPr lang="en-US"/>
          </a:p>
        </p:txBody>
      </p:sp>
    </p:spTree>
    <p:extLst>
      <p:ext uri="{BB962C8B-B14F-4D97-AF65-F5344CB8AC3E}">
        <p14:creationId xmlns:p14="http://schemas.microsoft.com/office/powerpoint/2010/main" val="37918727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Le reti neurali artificiali imitano il meccanismo il funzionamento del cervello umano in cui ogni neurone rappresenta un nodo che coglie una o più informazioni da una o più sorgenti in input e la converte in uno o più output che verranno a cascata usati da altri nodi. Questa cascata consente di spacchettare un problema complesso in più sotto problemi più semplici senza però perdere la connessione con la complessità insita nel sistema di base. Ovviamente ci sarebbe molto da dire sul funzionamento di questi sistemi ma in questa sede non abbiamo il tempo di scendere nei dettagli.</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29</a:t>
            </a:fld>
            <a:endParaRPr lang="en-US"/>
          </a:p>
        </p:txBody>
      </p:sp>
    </p:spTree>
    <p:extLst>
      <p:ext uri="{BB962C8B-B14F-4D97-AF65-F5344CB8AC3E}">
        <p14:creationId xmlns:p14="http://schemas.microsoft.com/office/powerpoint/2010/main" val="3888912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Per i prossimi due modelli, pur senza addentrarmi nei dettagli matematici che li governano, cercherò di darvi almeno un’interpretazione geometrica che possa chiarire il meccanismo alla base del loro funzionamento. Come abbiamo visto nel caso dell’analisi esplorativa se io fossi interessato al comportamento di un singolo metabolita potrei rappresentare la sua concentrazione per mezzo di un grafico mono dimensionale (un istogramma), al contrario se volessi analizzare contemporaneamente il comportamento di 2 metaboliti avrei bisogno di un grafico a 2 dimensioni, per tre metaboliti un grafico tridimensionale. Per analogia se volessi studiare mille metaboliti dovrei disegnare un grafico con 1000 dimensioni. Questo non può essere rappresentato graficamente, ma da un punto di vista matematico è assolutamente analogo ad un grafico in 2 o 3 dimensioni. Le macchine a supporto vettoriale semplicemente riescono a tracciare un iperpiano (un piano multidimensionale) che funge da margine che segrega le classi oggetto di studio in questo oggetto multidimensionale. Il margine può essere sia tipo hard sia di tipo soft e la confidenza della classificazione è ovviamente funzione della distanza dal margine. In altre parole, più un punto si trova lontano dal margine più è probabile che sia correttamente classificato.</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30</a:t>
            </a:fld>
            <a:endParaRPr lang="en-US"/>
          </a:p>
        </p:txBody>
      </p:sp>
    </p:spTree>
    <p:extLst>
      <p:ext uri="{BB962C8B-B14F-4D97-AF65-F5344CB8AC3E}">
        <p14:creationId xmlns:p14="http://schemas.microsoft.com/office/powerpoint/2010/main" val="3958470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Sulla stessa falsa riga </a:t>
            </a:r>
            <a:r>
              <a:rPr lang="it-IT" sz="1200" kern="1200" dirty="0" err="1">
                <a:solidFill>
                  <a:schemeClr val="tx1"/>
                </a:solidFill>
                <a:effectLst/>
                <a:latin typeface="+mn-lt"/>
                <a:ea typeface="+mn-ea"/>
                <a:cs typeface="+mn-cs"/>
              </a:rPr>
              <a:t>Svante</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Wold</a:t>
            </a:r>
            <a:r>
              <a:rPr lang="it-IT" sz="1200" kern="1200" dirty="0">
                <a:solidFill>
                  <a:schemeClr val="tx1"/>
                </a:solidFill>
                <a:effectLst/>
                <a:latin typeface="+mn-lt"/>
                <a:ea typeface="+mn-ea"/>
                <a:cs typeface="+mn-cs"/>
              </a:rPr>
              <a:t> all’inizio degli anni ‘80 sviluppò i modelli PLS-DA. Questi sono una evoluzione dei modelli PLS-R, che aveva sviluppato il padre Hermann -un economista-, a metà degli anni ’70. </a:t>
            </a:r>
            <a:r>
              <a:rPr lang="it-IT" sz="1200" kern="1200" dirty="0" err="1">
                <a:solidFill>
                  <a:schemeClr val="tx1"/>
                </a:solidFill>
                <a:effectLst/>
                <a:latin typeface="+mn-lt"/>
                <a:ea typeface="+mn-ea"/>
                <a:cs typeface="+mn-cs"/>
              </a:rPr>
              <a:t>Svante</a:t>
            </a:r>
            <a:r>
              <a:rPr lang="it-IT" sz="1200" kern="1200" dirty="0">
                <a:solidFill>
                  <a:schemeClr val="tx1"/>
                </a:solidFill>
                <a:effectLst/>
                <a:latin typeface="+mn-lt"/>
                <a:ea typeface="+mn-ea"/>
                <a:cs typeface="+mn-cs"/>
              </a:rPr>
              <a:t> pensò a questi modelli proprio per le loro potenziali applicazioni in ambito scientifico. L’idea di base è ancora quella dell’oggetto multidimensionale ma piuttosto che cercare un iperpiano che separi le classi come nei modelli SVM, l’idea di base è quella di ruotare questo oggetto fino a cercare un punto di osservazione tale che la distanza tra i punti che appartengono alla stessa classe sia minima e contemporaneamente la distanza tra i </a:t>
            </a:r>
            <a:r>
              <a:rPr lang="it-IT" sz="1200" kern="1200" dirty="0" err="1">
                <a:solidFill>
                  <a:schemeClr val="tx1"/>
                </a:solidFill>
                <a:effectLst/>
                <a:latin typeface="+mn-lt"/>
                <a:ea typeface="+mn-ea"/>
                <a:cs typeface="+mn-cs"/>
              </a:rPr>
              <a:t>centroidi</a:t>
            </a:r>
            <a:r>
              <a:rPr lang="it-IT" sz="1200" kern="1200" dirty="0">
                <a:solidFill>
                  <a:schemeClr val="tx1"/>
                </a:solidFill>
                <a:effectLst/>
                <a:latin typeface="+mn-lt"/>
                <a:ea typeface="+mn-ea"/>
                <a:cs typeface="+mn-cs"/>
              </a:rPr>
              <a:t> delle classi sia massima. In altre parole, la condizione di osservazione verrà scelta massimizzando il rapporto B/W (</a:t>
            </a:r>
            <a:r>
              <a:rPr lang="it-IT" sz="1200" kern="1200" dirty="0" err="1">
                <a:solidFill>
                  <a:schemeClr val="tx1"/>
                </a:solidFill>
                <a:effectLst/>
                <a:latin typeface="+mn-lt"/>
                <a:ea typeface="+mn-ea"/>
                <a:cs typeface="+mn-cs"/>
              </a:rPr>
              <a:t>between</a:t>
            </a:r>
            <a:r>
              <a:rPr lang="it-IT" sz="1200" kern="1200" dirty="0">
                <a:solidFill>
                  <a:schemeClr val="tx1"/>
                </a:solidFill>
                <a:effectLst/>
                <a:latin typeface="+mn-lt"/>
                <a:ea typeface="+mn-ea"/>
                <a:cs typeface="+mn-cs"/>
              </a:rPr>
              <a:t>/</a:t>
            </a:r>
            <a:r>
              <a:rPr lang="it-IT" sz="1200" kern="1200" dirty="0" err="1">
                <a:solidFill>
                  <a:schemeClr val="tx1"/>
                </a:solidFill>
                <a:effectLst/>
                <a:latin typeface="+mn-lt"/>
                <a:ea typeface="+mn-ea"/>
                <a:cs typeface="+mn-cs"/>
              </a:rPr>
              <a:t>within</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distance</a:t>
            </a:r>
            <a:r>
              <a:rPr lang="it-IT" sz="1200" kern="1200" dirty="0">
                <a:solidFill>
                  <a:schemeClr val="tx1"/>
                </a:solidFill>
                <a:effectLst/>
                <a:latin typeface="+mn-lt"/>
                <a:ea typeface="+mn-ea"/>
                <a:cs typeface="+mn-cs"/>
              </a:rPr>
              <a:t>). Una volta trovato questo punto di osservazione (che matematicamente corrisponde a operare una trasformata di </a:t>
            </a:r>
            <a:r>
              <a:rPr lang="it-IT" sz="1200" kern="1200" dirty="0" err="1">
                <a:solidFill>
                  <a:schemeClr val="tx1"/>
                </a:solidFill>
                <a:effectLst/>
                <a:latin typeface="+mn-lt"/>
                <a:ea typeface="+mn-ea"/>
                <a:cs typeface="+mn-cs"/>
              </a:rPr>
              <a:t>Hotelling</a:t>
            </a:r>
            <a:r>
              <a:rPr lang="it-IT" sz="1200" kern="1200" dirty="0">
                <a:solidFill>
                  <a:schemeClr val="tx1"/>
                </a:solidFill>
                <a:effectLst/>
                <a:latin typeface="+mn-lt"/>
                <a:ea typeface="+mn-ea"/>
                <a:cs typeface="+mn-cs"/>
              </a:rPr>
              <a:t>) vengono tracciate due nuove direzioni, quella di osservazione e quella ad essa perpendicolare e tutti i punti (che rappresentano i vari campioni) vengono proiettati lungo queste nuove direzioni che si chiamano anche variabili latenti. In questo modo abbiamo creato un sistema più semplice per descrivere l’aggregazione dei campioni in cluster prestabiliti. Si dice anche che questo è un sistema di riduzione dimensionale. Questo sistema consente ovviamente di fare predizioni, dopo averlo addestrato in modo adeguato, ma ha anche un altro risvolto particolarmente utile in ambito biologico. Una volta ruotato l’oggetto multidimensionale alcune delle direzioni originali (che rappresentano i vari metaboliti) si troveranno più vicini al punto di osservazione, mentre altri saranno a maggiore distanza. </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31</a:t>
            </a:fld>
            <a:endParaRPr lang="en-US"/>
          </a:p>
        </p:txBody>
      </p:sp>
    </p:spTree>
    <p:extLst>
      <p:ext uri="{BB962C8B-B14F-4D97-AF65-F5344CB8AC3E}">
        <p14:creationId xmlns:p14="http://schemas.microsoft.com/office/powerpoint/2010/main" val="1684527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Questa distanza può essere misurata e viene generalmente chiamata VIP-score da “</a:t>
            </a:r>
            <a:r>
              <a:rPr lang="it-IT" sz="1200" kern="1200" dirty="0" err="1">
                <a:solidFill>
                  <a:schemeClr val="tx1"/>
                </a:solidFill>
                <a:effectLst/>
                <a:latin typeface="+mn-lt"/>
                <a:ea typeface="+mn-ea"/>
                <a:cs typeface="+mn-cs"/>
              </a:rPr>
              <a:t>Variable</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Importance</a:t>
            </a:r>
            <a:r>
              <a:rPr lang="it-IT" sz="1200" kern="1200" dirty="0">
                <a:solidFill>
                  <a:schemeClr val="tx1"/>
                </a:solidFill>
                <a:effectLst/>
                <a:latin typeface="+mn-lt"/>
                <a:ea typeface="+mn-ea"/>
                <a:cs typeface="+mn-cs"/>
              </a:rPr>
              <a:t> in </a:t>
            </a:r>
            <a:r>
              <a:rPr lang="it-IT" sz="1200" kern="1200" dirty="0" err="1">
                <a:solidFill>
                  <a:schemeClr val="tx1"/>
                </a:solidFill>
                <a:effectLst/>
                <a:latin typeface="+mn-lt"/>
                <a:ea typeface="+mn-ea"/>
                <a:cs typeface="+mn-cs"/>
              </a:rPr>
              <a:t>Projection</a:t>
            </a:r>
            <a:r>
              <a:rPr lang="it-IT" sz="1200" kern="1200" dirty="0">
                <a:solidFill>
                  <a:schemeClr val="tx1"/>
                </a:solidFill>
                <a:effectLst/>
                <a:latin typeface="+mn-lt"/>
                <a:ea typeface="+mn-ea"/>
                <a:cs typeface="+mn-cs"/>
              </a:rPr>
              <a:t> Score” e rappresenta appunto l’importanza che quel metabolita ha avuto nel generare quella </a:t>
            </a:r>
            <a:r>
              <a:rPr lang="it-IT" sz="1200" kern="1200" dirty="0" err="1">
                <a:solidFill>
                  <a:schemeClr val="tx1"/>
                </a:solidFill>
                <a:effectLst/>
                <a:latin typeface="+mn-lt"/>
                <a:ea typeface="+mn-ea"/>
                <a:cs typeface="+mn-cs"/>
              </a:rPr>
              <a:t>clusterizzazione</a:t>
            </a:r>
            <a:r>
              <a:rPr lang="it-IT" sz="1200" kern="1200" dirty="0">
                <a:solidFill>
                  <a:schemeClr val="tx1"/>
                </a:solidFill>
                <a:effectLst/>
                <a:latin typeface="+mn-lt"/>
                <a:ea typeface="+mn-ea"/>
                <a:cs typeface="+mn-cs"/>
              </a:rPr>
              <a:t>. Questo è un passaggio fondamentale perché questi metaboliti in realtà rappresentano i punti nella mappa metabolica globale in cui gli effetti non locali si sono resi più manifesti. E come vedete questo sistema di selezione è indipendente dalla concentrazione o dalla significatività della differenza di queste concentrazioni nelle diverse classi e quindi questo modello consente di tener conto anche delle differenze nell’ipotesi di scenario di 3° tipo.</a:t>
            </a:r>
          </a:p>
          <a:p>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32</a:t>
            </a:fld>
            <a:endParaRPr lang="it-IT"/>
          </a:p>
        </p:txBody>
      </p:sp>
    </p:spTree>
    <p:extLst>
      <p:ext uri="{BB962C8B-B14F-4D97-AF65-F5344CB8AC3E}">
        <p14:creationId xmlns:p14="http://schemas.microsoft.com/office/powerpoint/2010/main" val="11692348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Per poter ricostruire i punti che potenzialmente hanno indotto le variazioni che hanno generato questi effetti non locali che si palesano nei metaboliti con un VIP-score particolarmente elevato, si ricostruiscono i percorsi metabolici che collegano questi metaboliti per mezzo di un numero minimo di nodi. Qui vedete proprio una di queste ricostruzioni. Come vi dicevo all’inizio la conclusione di questo tipo di indagine è una nuova ipotesi che poi ovviamente dovrà essere ulteriormente testata.</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33</a:t>
            </a:fld>
            <a:endParaRPr lang="en-US"/>
          </a:p>
        </p:txBody>
      </p:sp>
    </p:spTree>
    <p:extLst>
      <p:ext uri="{BB962C8B-B14F-4D97-AF65-F5344CB8AC3E}">
        <p14:creationId xmlns:p14="http://schemas.microsoft.com/office/powerpoint/2010/main" val="23304832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A questo punto dovrebbe esservi chiaro che la metabolomica ha almeno 2 applicazioni in ambito medico o più in generale in ambito biologico. La prima è quella di indagare i fenomeni alla base delle patologie soprattutto quando questi sono non locali da un punto di vista metabolico e non-</a:t>
            </a:r>
            <a:r>
              <a:rPr lang="it-IT" sz="1200" kern="1200" dirty="0" err="1">
                <a:solidFill>
                  <a:schemeClr val="tx1"/>
                </a:solidFill>
                <a:effectLst/>
                <a:latin typeface="+mn-lt"/>
                <a:ea typeface="+mn-ea"/>
                <a:cs typeface="+mn-cs"/>
              </a:rPr>
              <a:t>trivial</a:t>
            </a:r>
            <a:r>
              <a:rPr lang="it-IT" sz="1200" kern="1200" dirty="0">
                <a:solidFill>
                  <a:schemeClr val="tx1"/>
                </a:solidFill>
                <a:effectLst/>
                <a:latin typeface="+mn-lt"/>
                <a:ea typeface="+mn-ea"/>
                <a:cs typeface="+mn-cs"/>
              </a:rPr>
              <a:t> (non-banali) per dirla all’inglese.</a:t>
            </a:r>
            <a:r>
              <a:rPr lang="it-IT" sz="1200" b="1" kern="1200" dirty="0">
                <a:solidFill>
                  <a:schemeClr val="tx1"/>
                </a:solidFill>
                <a:effectLst/>
                <a:latin typeface="+mn-lt"/>
                <a:ea typeface="+mn-ea"/>
                <a:cs typeface="+mn-cs"/>
              </a:rPr>
              <a:t> </a:t>
            </a:r>
            <a:r>
              <a:rPr lang="it-IT" sz="1200" kern="1200" dirty="0">
                <a:solidFill>
                  <a:schemeClr val="tx1"/>
                </a:solidFill>
                <a:effectLst/>
                <a:latin typeface="+mn-lt"/>
                <a:ea typeface="+mn-ea"/>
                <a:cs typeface="+mn-cs"/>
              </a:rPr>
              <a:t>La seconda è puramente diagnostica, nel senso che i dati </a:t>
            </a:r>
            <a:r>
              <a:rPr lang="it-IT" sz="1200" kern="1200" dirty="0" err="1">
                <a:solidFill>
                  <a:schemeClr val="tx1"/>
                </a:solidFill>
                <a:effectLst/>
                <a:latin typeface="+mn-lt"/>
                <a:ea typeface="+mn-ea"/>
                <a:cs typeface="+mn-cs"/>
              </a:rPr>
              <a:t>metabolomici</a:t>
            </a:r>
            <a:r>
              <a:rPr lang="it-IT" sz="1200" kern="1200" dirty="0">
                <a:solidFill>
                  <a:schemeClr val="tx1"/>
                </a:solidFill>
                <a:effectLst/>
                <a:latin typeface="+mn-lt"/>
                <a:ea typeface="+mn-ea"/>
                <a:cs typeface="+mn-cs"/>
              </a:rPr>
              <a:t> possono essere utilizzati per addestrare un classificatore e questo può poi essere utilizzato per predire la presenza di una condizione in un paziente la cui condizione non è nota a priori.</a:t>
            </a:r>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34</a:t>
            </a:fld>
            <a:endParaRPr lang="it-IT"/>
          </a:p>
        </p:txBody>
      </p:sp>
    </p:spTree>
    <p:extLst>
      <p:ext uri="{BB962C8B-B14F-4D97-AF65-F5344CB8AC3E}">
        <p14:creationId xmlns:p14="http://schemas.microsoft.com/office/powerpoint/2010/main" val="37196452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Ognuno dei modelli di classificazione che abbiamo visto finora può essere utilizzato a questo scopo. Gli alberi di decisione.</a:t>
            </a:r>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35</a:t>
            </a:fld>
            <a:endParaRPr lang="it-IT"/>
          </a:p>
        </p:txBody>
      </p:sp>
    </p:spTree>
    <p:extLst>
      <p:ext uri="{BB962C8B-B14F-4D97-AF65-F5344CB8AC3E}">
        <p14:creationId xmlns:p14="http://schemas.microsoft.com/office/powerpoint/2010/main" val="4046293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Le SVM</a:t>
            </a:r>
          </a:p>
          <a:p>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36</a:t>
            </a:fld>
            <a:endParaRPr lang="it-IT"/>
          </a:p>
        </p:txBody>
      </p:sp>
    </p:spTree>
    <p:extLst>
      <p:ext uri="{BB962C8B-B14F-4D97-AF65-F5344CB8AC3E}">
        <p14:creationId xmlns:p14="http://schemas.microsoft.com/office/powerpoint/2010/main" val="15786179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I modelli PLS-DA</a:t>
            </a:r>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37</a:t>
            </a:fld>
            <a:endParaRPr lang="it-IT"/>
          </a:p>
        </p:txBody>
      </p:sp>
    </p:spTree>
    <p:extLst>
      <p:ext uri="{BB962C8B-B14F-4D97-AF65-F5344CB8AC3E}">
        <p14:creationId xmlns:p14="http://schemas.microsoft.com/office/powerpoint/2010/main" val="7526609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Ovviamente ognuno di questi sistemi ha dei vantaggi ma anche dei limiti. Per questo motivo, anche se in condizioni ed in proporzioni diverse, ognuno di questi sistemi commette degli errori di classificazione. Per esempio, i campioni vicini al margine nei modelli SVM tendono ad essere classificati con minore accuratezza, così come i campioni per i quali in fase di addestramento non vi è una separazione netta nei modelli ad albero etc. Per ridurre queste limitazioni insite nei diversi modelli questi possono essere racchiusi in macchine di apprendimento di tipo ensemble. In altre parole, a partire da uno stesso </a:t>
            </a:r>
            <a:r>
              <a:rPr lang="it-IT" sz="1200" kern="1200" dirty="0" err="1">
                <a:solidFill>
                  <a:schemeClr val="tx1"/>
                </a:solidFill>
                <a:effectLst/>
                <a:latin typeface="+mn-lt"/>
                <a:ea typeface="+mn-ea"/>
                <a:cs typeface="+mn-cs"/>
              </a:rPr>
              <a:t>dataframe</a:t>
            </a:r>
            <a:r>
              <a:rPr lang="it-IT" sz="1200" kern="1200" dirty="0">
                <a:solidFill>
                  <a:schemeClr val="tx1"/>
                </a:solidFill>
                <a:effectLst/>
                <a:latin typeface="+mn-lt"/>
                <a:ea typeface="+mn-ea"/>
                <a:cs typeface="+mn-cs"/>
              </a:rPr>
              <a:t> si possono addestrare diversi classificatori. Ognuno di questi verrà utilizzato per fare una predizione indipendente e poi le varie predizione vengono mediate. E’ un po’ come se la ensemble machine learning facesse una elezione della classificazione globale tenendo conto di ogni singola predizione. Dato che i diversi classificatori funzionano con logiche diverse è poco probabile che commettano errori sugli stessi campioni per cui globalmente la predizione ensemble è più robusta rispetto alle singole predizioni.</a:t>
            </a:r>
          </a:p>
          <a:p>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38</a:t>
            </a:fld>
            <a:endParaRPr lang="it-IT"/>
          </a:p>
        </p:txBody>
      </p:sp>
    </p:spTree>
    <p:extLst>
      <p:ext uri="{BB962C8B-B14F-4D97-AF65-F5344CB8AC3E}">
        <p14:creationId xmlns:p14="http://schemas.microsoft.com/office/powerpoint/2010/main" val="37610508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Un aspetto di grande importanza e spesso sottovalutato della strutturazione di un modello di classificazione è la sua validazione. Vi riporto un caso curioso. Questo è un lavoro pubblicato alcuni mesi fa e che ha buone chance di vincere il premio </a:t>
            </a:r>
            <a:r>
              <a:rPr lang="it-IT" sz="1200" kern="1200" dirty="0" err="1">
                <a:solidFill>
                  <a:schemeClr val="tx1"/>
                </a:solidFill>
                <a:effectLst/>
                <a:latin typeface="+mn-lt"/>
                <a:ea typeface="+mn-ea"/>
                <a:cs typeface="+mn-cs"/>
              </a:rPr>
              <a:t>ignobel</a:t>
            </a:r>
            <a:r>
              <a:rPr lang="it-IT" sz="1200" kern="1200" dirty="0">
                <a:solidFill>
                  <a:schemeClr val="tx1"/>
                </a:solidFill>
                <a:effectLst/>
                <a:latin typeface="+mn-lt"/>
                <a:ea typeface="+mn-ea"/>
                <a:cs typeface="+mn-cs"/>
              </a:rPr>
              <a:t> quest’anno. Gli autori di questo studio hanno addestrato un classificatore utilizzando in ingresso i dati ottenuti dall’analisi delle immagini della copertina dell’Economist che è un settimanale di informazione </a:t>
            </a:r>
            <a:r>
              <a:rPr lang="it-IT" sz="1200" kern="1200" dirty="0" err="1">
                <a:solidFill>
                  <a:schemeClr val="tx1"/>
                </a:solidFill>
                <a:effectLst/>
                <a:latin typeface="+mn-lt"/>
                <a:ea typeface="+mn-ea"/>
                <a:cs typeface="+mn-cs"/>
              </a:rPr>
              <a:t>politica-economica</a:t>
            </a:r>
            <a:r>
              <a:rPr lang="it-IT" sz="1200" kern="1200" dirty="0">
                <a:solidFill>
                  <a:schemeClr val="tx1"/>
                </a:solidFill>
                <a:effectLst/>
                <a:latin typeface="+mn-lt"/>
                <a:ea typeface="+mn-ea"/>
                <a:cs typeface="+mn-cs"/>
              </a:rPr>
              <a:t> inglese. Dall’analisi di queste immagini ritengono di essere riusciti a creare un modello capace di predire l’andamento del mercato azionario. Questo esempio secondo me ben descrive il rischio insito nei modelli di classificazione. Se è possibile trovare un cluster che soddisfi i criteri imposti il modello lo troverà, questo non vuol dire che questo modello però sarà utile per fare predizione o se volete questo non vuol dire che le predizioni che farà saranno accurate. I sistemi di validazione servono proprio per sondare le capacità del modello di fare predizioni accurate.</a:t>
            </a:r>
            <a:r>
              <a:rPr lang="it-IT" sz="1200" b="1"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39</a:t>
            </a:fld>
            <a:endParaRPr lang="en-US"/>
          </a:p>
        </p:txBody>
      </p:sp>
    </p:spTree>
    <p:extLst>
      <p:ext uri="{BB962C8B-B14F-4D97-AF65-F5344CB8AC3E}">
        <p14:creationId xmlns:p14="http://schemas.microsoft.com/office/powerpoint/2010/main" val="282096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Esistono diversi sistemi di validazione io ve ne mostrerò 3 (i più utilizzati): La cross validazione, i sistemi basati sulle permutazioni e le validazioni con </a:t>
            </a:r>
            <a:r>
              <a:rPr lang="it-IT" sz="1200" kern="1200" dirty="0" err="1">
                <a:solidFill>
                  <a:schemeClr val="tx1"/>
                </a:solidFill>
                <a:effectLst/>
                <a:latin typeface="+mn-lt"/>
                <a:ea typeface="+mn-ea"/>
                <a:cs typeface="+mn-cs"/>
              </a:rPr>
              <a:t>dataframe</a:t>
            </a:r>
            <a:r>
              <a:rPr lang="it-IT" sz="1200" kern="1200" dirty="0">
                <a:solidFill>
                  <a:schemeClr val="tx1"/>
                </a:solidFill>
                <a:effectLst/>
                <a:latin typeface="+mn-lt"/>
                <a:ea typeface="+mn-ea"/>
                <a:cs typeface="+mn-cs"/>
              </a:rPr>
              <a:t> esterni. Per comprendere la necessità di questi 3 sistemi diversi devo premettere che il </a:t>
            </a:r>
            <a:r>
              <a:rPr lang="it-IT" sz="1200" kern="1200" dirty="0" err="1">
                <a:solidFill>
                  <a:schemeClr val="tx1"/>
                </a:solidFill>
                <a:effectLst/>
                <a:latin typeface="+mn-lt"/>
                <a:ea typeface="+mn-ea"/>
                <a:cs typeface="+mn-cs"/>
              </a:rPr>
              <a:t>dataframe</a:t>
            </a:r>
            <a:r>
              <a:rPr lang="it-IT" sz="1200" kern="1200" dirty="0">
                <a:solidFill>
                  <a:schemeClr val="tx1"/>
                </a:solidFill>
                <a:effectLst/>
                <a:latin typeface="+mn-lt"/>
                <a:ea typeface="+mn-ea"/>
                <a:cs typeface="+mn-cs"/>
              </a:rPr>
              <a:t> ideale, cioè quello che addestra meglio e con la massima efficienza un classificatore è perfettamente quadrato, cioè contiene tante variabili (metaboliti) quanti campioni. Nella realtà però, dato che oggi è possibile analizzare in modo efficiente moltissimi metaboliti mentre la raccolta di campioni è un processo molto più complesso ed eticamente spinoso, i </a:t>
            </a:r>
            <a:r>
              <a:rPr lang="it-IT" sz="1200" kern="1200" dirty="0" err="1">
                <a:solidFill>
                  <a:schemeClr val="tx1"/>
                </a:solidFill>
                <a:effectLst/>
                <a:latin typeface="+mn-lt"/>
                <a:ea typeface="+mn-ea"/>
                <a:cs typeface="+mn-cs"/>
              </a:rPr>
              <a:t>dataframe</a:t>
            </a:r>
            <a:r>
              <a:rPr lang="it-IT" sz="1200" kern="1200" dirty="0">
                <a:solidFill>
                  <a:schemeClr val="tx1"/>
                </a:solidFill>
                <a:effectLst/>
                <a:latin typeface="+mn-lt"/>
                <a:ea typeface="+mn-ea"/>
                <a:cs typeface="+mn-cs"/>
              </a:rPr>
              <a:t> con i quali si lavora sono rettangolari e squilibrati nel senso dei metaboliti. Per questo motivo in genere non è consigliabile dividere il reclutamento in due sottogruppi uno per addestrare i modelli di classificazione e l’altro per testarne le capacità e si ricorre quindi alla cross-</a:t>
            </a:r>
            <a:r>
              <a:rPr lang="it-IT" sz="1200" kern="1200" dirty="0" err="1">
                <a:solidFill>
                  <a:schemeClr val="tx1"/>
                </a:solidFill>
                <a:effectLst/>
                <a:latin typeface="+mn-lt"/>
                <a:ea typeface="+mn-ea"/>
                <a:cs typeface="+mn-cs"/>
              </a:rPr>
              <a:t>validation</a:t>
            </a:r>
            <a:r>
              <a:rPr lang="it-IT" sz="1200" kern="1200" dirty="0">
                <a:solidFill>
                  <a:schemeClr val="tx1"/>
                </a:solidFill>
                <a:effectLst/>
                <a:latin typeface="+mn-lt"/>
                <a:ea typeface="+mn-ea"/>
                <a:cs typeface="+mn-cs"/>
              </a:rPr>
              <a:t>. Con questa tecnica il dataset viene diviso in due: una parte più grande e una molto piccola (a volte addirittura fatta da un solo campione ed in questo caso la tecnica si chiama </a:t>
            </a:r>
            <a:r>
              <a:rPr lang="it-IT" sz="1200" kern="1200" dirty="0" err="1">
                <a:solidFill>
                  <a:schemeClr val="tx1"/>
                </a:solidFill>
                <a:effectLst/>
                <a:latin typeface="+mn-lt"/>
                <a:ea typeface="+mn-ea"/>
                <a:cs typeface="+mn-cs"/>
              </a:rPr>
              <a:t>leave</a:t>
            </a:r>
            <a:r>
              <a:rPr lang="it-IT" sz="1200" kern="1200" dirty="0">
                <a:solidFill>
                  <a:schemeClr val="tx1"/>
                </a:solidFill>
                <a:effectLst/>
                <a:latin typeface="+mn-lt"/>
                <a:ea typeface="+mn-ea"/>
                <a:cs typeface="+mn-cs"/>
              </a:rPr>
              <a:t> one out cross </a:t>
            </a:r>
            <a:r>
              <a:rPr lang="it-IT" sz="1200" kern="1200" dirty="0" err="1">
                <a:solidFill>
                  <a:schemeClr val="tx1"/>
                </a:solidFill>
                <a:effectLst/>
                <a:latin typeface="+mn-lt"/>
                <a:ea typeface="+mn-ea"/>
                <a:cs typeface="+mn-cs"/>
              </a:rPr>
              <a:t>validation</a:t>
            </a:r>
            <a:r>
              <a:rPr lang="it-IT" sz="1200" kern="1200" dirty="0">
                <a:solidFill>
                  <a:schemeClr val="tx1"/>
                </a:solidFill>
                <a:effectLst/>
                <a:latin typeface="+mn-lt"/>
                <a:ea typeface="+mn-ea"/>
                <a:cs typeface="+mn-cs"/>
              </a:rPr>
              <a:t> LOOCV). La parte maggiore viene utilizzata per addestrare il modello e quella piccola per valutarne l’efficacia. Questo è esattamente quello che vi ho appena detto che non è appropriato fare, la cross </a:t>
            </a:r>
            <a:r>
              <a:rPr lang="it-IT" sz="1200" kern="1200" dirty="0" err="1">
                <a:solidFill>
                  <a:schemeClr val="tx1"/>
                </a:solidFill>
                <a:effectLst/>
                <a:latin typeface="+mn-lt"/>
                <a:ea typeface="+mn-ea"/>
                <a:cs typeface="+mn-cs"/>
              </a:rPr>
              <a:t>validation</a:t>
            </a:r>
            <a:r>
              <a:rPr lang="it-IT" sz="1200" kern="1200" dirty="0">
                <a:solidFill>
                  <a:schemeClr val="tx1"/>
                </a:solidFill>
                <a:effectLst/>
                <a:latin typeface="+mn-lt"/>
                <a:ea typeface="+mn-ea"/>
                <a:cs typeface="+mn-cs"/>
              </a:rPr>
              <a:t> però risolve questa inadeguatezza ripetendo questa operazione molte volte finché ogni singolo campione non sia stato contemplato almeno una volta in entrambe le popolazioni (quella di addestramento e quella di testing). In questo modo entrambe le fasi saranno state costruite sull’intero dataset. Uno strumento diverso è il test di permutazione. Con questa procedura il modello di classificazione viene dapprima costruito sui campioni a cui è stata attribuita la classe corretta, successivamente il modello viene addestrato n volte in cui la classe di appartenenza dei vari campioni viene attribuita in modo casuale. In questo modo si può verificare se la </a:t>
            </a:r>
            <a:r>
              <a:rPr lang="it-IT" sz="1200" kern="1200" dirty="0" err="1">
                <a:solidFill>
                  <a:schemeClr val="tx1"/>
                </a:solidFill>
                <a:effectLst/>
                <a:latin typeface="+mn-lt"/>
                <a:ea typeface="+mn-ea"/>
                <a:cs typeface="+mn-cs"/>
              </a:rPr>
              <a:t>clusterizzazione</a:t>
            </a:r>
            <a:r>
              <a:rPr lang="it-IT" sz="1200" kern="1200" dirty="0">
                <a:solidFill>
                  <a:schemeClr val="tx1"/>
                </a:solidFill>
                <a:effectLst/>
                <a:latin typeface="+mn-lt"/>
                <a:ea typeface="+mn-ea"/>
                <a:cs typeface="+mn-cs"/>
              </a:rPr>
              <a:t> ottenuta è frutto del caso oppure meno. In ogni caso la validazione migliore è sempre quella che si ottiene per mezzo di un reclutamento indipendente e la cui classe non è nota a priori sul quale vengono stimate le performance di classificazione.</a:t>
            </a:r>
          </a:p>
          <a:p>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40</a:t>
            </a:fld>
            <a:endParaRPr lang="en-US"/>
          </a:p>
        </p:txBody>
      </p:sp>
    </p:spTree>
    <p:extLst>
      <p:ext uri="{BB962C8B-B14F-4D97-AF65-F5344CB8AC3E}">
        <p14:creationId xmlns:p14="http://schemas.microsoft.com/office/powerpoint/2010/main" val="3849550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E con questo mi fermo sugli aspetti teorici e vado mostrandovi qualche esempio pratico e qualche applicazione dei concetti che vi ho appena raccontato.</a:t>
            </a:r>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41</a:t>
            </a:fld>
            <a:endParaRPr lang="it-IT"/>
          </a:p>
        </p:txBody>
      </p:sp>
    </p:spTree>
    <p:extLst>
      <p:ext uri="{BB962C8B-B14F-4D97-AF65-F5344CB8AC3E}">
        <p14:creationId xmlns:p14="http://schemas.microsoft.com/office/powerpoint/2010/main" val="38900751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Il primo di cui vorrei parlavi si chiama MAMA Test che è un acronimo di </a:t>
            </a:r>
            <a:r>
              <a:rPr lang="it-IT" sz="1200" kern="1200" dirty="0" err="1">
                <a:solidFill>
                  <a:schemeClr val="tx1"/>
                </a:solidFill>
                <a:effectLst/>
                <a:latin typeface="+mn-lt"/>
                <a:ea typeface="+mn-ea"/>
                <a:cs typeface="+mn-cs"/>
              </a:rPr>
              <a:t>Metalomic</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Approach</a:t>
            </a:r>
            <a:r>
              <a:rPr lang="it-IT" sz="1200" kern="1200" dirty="0">
                <a:solidFill>
                  <a:schemeClr val="tx1"/>
                </a:solidFill>
                <a:effectLst/>
                <a:latin typeface="+mn-lt"/>
                <a:ea typeface="+mn-ea"/>
                <a:cs typeface="+mn-cs"/>
              </a:rPr>
              <a:t> for </a:t>
            </a:r>
            <a:r>
              <a:rPr lang="it-IT" sz="1200" kern="1200" dirty="0" err="1">
                <a:solidFill>
                  <a:schemeClr val="tx1"/>
                </a:solidFill>
                <a:effectLst/>
                <a:latin typeface="+mn-lt"/>
                <a:ea typeface="+mn-ea"/>
                <a:cs typeface="+mn-cs"/>
              </a:rPr>
              <a:t>Malformation</a:t>
            </a:r>
            <a:r>
              <a:rPr lang="it-IT" sz="1200" kern="1200" dirty="0">
                <a:solidFill>
                  <a:schemeClr val="tx1"/>
                </a:solidFill>
                <a:effectLst/>
                <a:latin typeface="+mn-lt"/>
                <a:ea typeface="+mn-ea"/>
                <a:cs typeface="+mn-cs"/>
              </a:rPr>
              <a:t>. Si tratta di un test per lo screening delle anomalie di sviluppo fetale. E’ chiaramente rivolto alle donne in gravidanza ed è un test sicuro e non invasivo per ottenere informazioni sullo sviluppo del feto. E’ un test che si effettua analizzando il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a partire da una singola goccia di sangue materno e poi queste informazioni sono utilizzate da un sistema di analisi simile a quello che vi ho mostrato prima. Per sviluppare questo test abbiamo prima di tutto addestrato una serie di classificatori. Per farlo abbiamo reclutato un grande numero di donne in stato di gravidanza, alcune con un feto sano ed altre con un feto affetto da una anomalia di sviluppo. Queste sono state divise in due gruppi. Uno è stato utilizzato per addestrare i classificatori e l’altro per valutare l’efficacia di classificazione. </a:t>
            </a:r>
          </a:p>
        </p:txBody>
      </p:sp>
      <p:sp>
        <p:nvSpPr>
          <p:cNvPr id="4" name="Segnaposto numero diapositiva 3"/>
          <p:cNvSpPr>
            <a:spLocks noGrp="1"/>
          </p:cNvSpPr>
          <p:nvPr>
            <p:ph type="sldNum" sz="quarter" idx="10"/>
          </p:nvPr>
        </p:nvSpPr>
        <p:spPr/>
        <p:txBody>
          <a:bodyPr/>
          <a:lstStyle/>
          <a:p>
            <a:fld id="{1F2C310A-F6B4-5649-943D-9D9FAC42203B}" type="slidenum">
              <a:rPr lang="en-US" smtClean="0"/>
              <a:t>42</a:t>
            </a:fld>
            <a:endParaRPr lang="en-US"/>
          </a:p>
        </p:txBody>
      </p:sp>
    </p:spTree>
    <p:extLst>
      <p:ext uri="{BB962C8B-B14F-4D97-AF65-F5344CB8AC3E}">
        <p14:creationId xmlns:p14="http://schemas.microsoft.com/office/powerpoint/2010/main" val="918254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Da tutte queste donne è stato ottenuto un campione di sangue, è stato estratto il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analizzato e quindi sono stati addestrati una serie di classificatori. Il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del gruppo di testing è stato quindi usato per valutare l’efficacia dei modelli addestrati.</a:t>
            </a:r>
            <a:endParaRPr lang="it-IT" dirty="0"/>
          </a:p>
        </p:txBody>
      </p:sp>
      <p:sp>
        <p:nvSpPr>
          <p:cNvPr id="4" name="Segnaposto numero diapositiva 3"/>
          <p:cNvSpPr>
            <a:spLocks noGrp="1"/>
          </p:cNvSpPr>
          <p:nvPr>
            <p:ph type="sldNum" sz="quarter" idx="10"/>
          </p:nvPr>
        </p:nvSpPr>
        <p:spPr/>
        <p:txBody>
          <a:bodyPr/>
          <a:lstStyle/>
          <a:p>
            <a:fld id="{1F2C310A-F6B4-5649-943D-9D9FAC42203B}" type="slidenum">
              <a:rPr lang="en-US" smtClean="0"/>
              <a:t>43</a:t>
            </a:fld>
            <a:endParaRPr lang="en-US"/>
          </a:p>
        </p:txBody>
      </p:sp>
    </p:spTree>
    <p:extLst>
      <p:ext uri="{BB962C8B-B14F-4D97-AF65-F5344CB8AC3E}">
        <p14:creationId xmlns:p14="http://schemas.microsoft.com/office/powerpoint/2010/main" val="32292586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Nello specifico abbiamo utilizzato due piattaforme analitiche una basata sulla GC-MS ed una basata su uno spettrometro ad alta risoluzione.</a:t>
            </a:r>
            <a:r>
              <a:rPr lang="it-IT" sz="1200" b="1" kern="1200" dirty="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10"/>
          </p:nvPr>
        </p:nvSpPr>
        <p:spPr/>
        <p:txBody>
          <a:bodyPr/>
          <a:lstStyle/>
          <a:p>
            <a:fld id="{1F2C310A-F6B4-5649-943D-9D9FAC42203B}" type="slidenum">
              <a:rPr lang="en-US" smtClean="0"/>
              <a:t>44</a:t>
            </a:fld>
            <a:endParaRPr lang="en-US"/>
          </a:p>
        </p:txBody>
      </p:sp>
    </p:spTree>
    <p:extLst>
      <p:ext uri="{BB962C8B-B14F-4D97-AF65-F5344CB8AC3E}">
        <p14:creationId xmlns:p14="http://schemas.microsoft.com/office/powerpoint/2010/main" val="2704366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Con questi dati abbiamo addestrato 9 diversi classificatori, alcuni basati su alberi di decisione, alcuni su sistemi di riduzione dimensionale, altri su reti neurali. Tutti questi modelli poi sono stati racchiusi in una ensemble machine learning che lavora su uno schema di </a:t>
            </a:r>
            <a:r>
              <a:rPr lang="it-IT" sz="1200" kern="1200" dirty="0" err="1">
                <a:solidFill>
                  <a:schemeClr val="tx1"/>
                </a:solidFill>
                <a:effectLst/>
                <a:latin typeface="+mn-lt"/>
                <a:ea typeface="+mn-ea"/>
                <a:cs typeface="+mn-cs"/>
              </a:rPr>
              <a:t>voting</a:t>
            </a:r>
            <a:r>
              <a:rPr lang="it-IT" sz="1200" kern="1200" dirty="0">
                <a:solidFill>
                  <a:schemeClr val="tx1"/>
                </a:solidFill>
                <a:effectLst/>
                <a:latin typeface="+mn-lt"/>
                <a:ea typeface="+mn-ea"/>
                <a:cs typeface="+mn-cs"/>
              </a:rPr>
              <a:t>.</a:t>
            </a:r>
            <a:endParaRPr lang="it-IT" dirty="0"/>
          </a:p>
        </p:txBody>
      </p:sp>
      <p:sp>
        <p:nvSpPr>
          <p:cNvPr id="4" name="Segnaposto numero diapositiva 3"/>
          <p:cNvSpPr>
            <a:spLocks noGrp="1"/>
          </p:cNvSpPr>
          <p:nvPr>
            <p:ph type="sldNum" sz="quarter" idx="10"/>
          </p:nvPr>
        </p:nvSpPr>
        <p:spPr/>
        <p:txBody>
          <a:bodyPr/>
          <a:lstStyle/>
          <a:p>
            <a:fld id="{1F2C310A-F6B4-5649-943D-9D9FAC42203B}" type="slidenum">
              <a:rPr lang="en-US" smtClean="0"/>
              <a:t>45</a:t>
            </a:fld>
            <a:endParaRPr lang="en-US"/>
          </a:p>
        </p:txBody>
      </p:sp>
    </p:spTree>
    <p:extLst>
      <p:ext uri="{BB962C8B-B14F-4D97-AF65-F5344CB8AC3E}">
        <p14:creationId xmlns:p14="http://schemas.microsoft.com/office/powerpoint/2010/main" val="41759425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A questo punto prima i  modelli presi singolarmente poi la EML è stata interrogata sulla corretta attribuzione dei campioni del test set. Questi sono i risultati che abbiamo ottenuto. Come vedete nessun modello ha una accuratezza del 100%, mentre la EML si. Questo è possibile perché, affinché la predizione dell’EML sia errata, più della metà dei classificatori presi singolarmente deve commettere un errore su uno specifico campione e questo generalmente non accade.</a:t>
            </a:r>
            <a:r>
              <a:rPr lang="it-IT" sz="1200" b="1" kern="1200" dirty="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10"/>
          </p:nvPr>
        </p:nvSpPr>
        <p:spPr/>
        <p:txBody>
          <a:bodyPr/>
          <a:lstStyle/>
          <a:p>
            <a:fld id="{1F2C310A-F6B4-5649-943D-9D9FAC42203B}" type="slidenum">
              <a:rPr lang="en-US" smtClean="0"/>
              <a:t>46</a:t>
            </a:fld>
            <a:endParaRPr lang="en-US"/>
          </a:p>
        </p:txBody>
      </p:sp>
    </p:spTree>
    <p:extLst>
      <p:ext uri="{BB962C8B-B14F-4D97-AF65-F5344CB8AC3E}">
        <p14:creationId xmlns:p14="http://schemas.microsoft.com/office/powerpoint/2010/main" val="28194110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Ovviamente questo non è sufficiente per poter sancire la validità di un sistema di questo tipo, bensì, come abbiamo già sottolineato, bisogna validarlo con un reclutamento indipendente e del quale non si conosce a priori la corretta classe di attribuzione. Noi abbiamo ottemperato a questo passaggio analizzando una banca di sieri di donne in stato di gravidanza che è stata ottenuta qualche anno fa in Nuova Zelanda. Abbiamo scelto donne che vivono in una terra così lontana perché queste hanno un background genetico e uno stile alimentare completamente diverso da quello delle donne utilizzate per addestrare il modello. Questa scelta è dettata da questa osservazione: se l’angolazione di osservazione dell’oggetto multidimensionale è corretta la classificazione risentirà poco di queste variabili e molto di più della presenza o meno di un feto malformato. Fatte le nostre predizioni queste sono state registrate in un archivio e consegnate ad una specie di arbitro che riceve dalla Nuova Zelanda gli esiti di queste gravidanze e valuta quali casi sono stati predetti correttamente e quali no. Questo arbitro in questo caso è stata l’università di Harvard negli Stati Uniti con la quale collaboriamo. E questi sono i risultati delle performance sul test indipendente. Come vedete sono ancora molto alti ma inferiori a quelli ottenuti in fase iniziale e questo a sottolineare l’importanza della validazione esterna. </a:t>
            </a:r>
          </a:p>
        </p:txBody>
      </p:sp>
      <p:sp>
        <p:nvSpPr>
          <p:cNvPr id="4" name="Segnaposto numero diapositiva 3"/>
          <p:cNvSpPr>
            <a:spLocks noGrp="1"/>
          </p:cNvSpPr>
          <p:nvPr>
            <p:ph type="sldNum" sz="quarter" idx="10"/>
          </p:nvPr>
        </p:nvSpPr>
        <p:spPr/>
        <p:txBody>
          <a:bodyPr/>
          <a:lstStyle/>
          <a:p>
            <a:fld id="{1F2C310A-F6B4-5649-943D-9D9FAC42203B}" type="slidenum">
              <a:rPr lang="en-US" smtClean="0"/>
              <a:t>47</a:t>
            </a:fld>
            <a:endParaRPr lang="en-US"/>
          </a:p>
        </p:txBody>
      </p:sp>
    </p:spTree>
    <p:extLst>
      <p:ext uri="{BB962C8B-B14F-4D97-AF65-F5344CB8AC3E}">
        <p14:creationId xmlns:p14="http://schemas.microsoft.com/office/powerpoint/2010/main" val="7812849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A questo punto questo test è capace di riconoscere dall’analisi del sangue materno se il feto è sano o se ha un difetto di sviluppo ma non nello specifico di che tipo di difetto si tratti. Per renderlo in grado di effettuare questo passaggio abbiamo iniziato a descrivere le signature </a:t>
            </a:r>
            <a:r>
              <a:rPr lang="it-IT" sz="1200" kern="1200" dirty="0" err="1">
                <a:solidFill>
                  <a:schemeClr val="tx1"/>
                </a:solidFill>
                <a:effectLst/>
                <a:latin typeface="+mn-lt"/>
                <a:ea typeface="+mn-ea"/>
                <a:cs typeface="+mn-cs"/>
              </a:rPr>
              <a:t>metabolomiche</a:t>
            </a:r>
            <a:r>
              <a:rPr lang="it-IT" sz="1200" kern="1200" dirty="0">
                <a:solidFill>
                  <a:schemeClr val="tx1"/>
                </a:solidFill>
                <a:effectLst/>
                <a:latin typeface="+mn-lt"/>
                <a:ea typeface="+mn-ea"/>
                <a:cs typeface="+mn-cs"/>
              </a:rPr>
              <a:t> delle diverse anomalie, almeno dividendole per macrocategorie. Abbiamo già pubblicato due lavori uno riguardante le anomalie cromosomiche come la sindrome di Down e l’altro per le anomalie del sistema nervoso centrale, stiamo attualmente lavorando anche su altre classi di anomalie. Una volata fatto tutto ciò potremmo addestrare una serie di EML ognuna delle quali riconosce una singola anomalia e tutte queste predizioni saranno incluse in un algoritmo decisionale unico, una specie di albero di decisione i cui nodi però sono rappresentati da EML.</a:t>
            </a:r>
            <a:endParaRPr lang="it-IT" dirty="0"/>
          </a:p>
        </p:txBody>
      </p:sp>
      <p:sp>
        <p:nvSpPr>
          <p:cNvPr id="4" name="Segnaposto numero diapositiva 3"/>
          <p:cNvSpPr>
            <a:spLocks noGrp="1"/>
          </p:cNvSpPr>
          <p:nvPr>
            <p:ph type="sldNum" sz="quarter" idx="10"/>
          </p:nvPr>
        </p:nvSpPr>
        <p:spPr/>
        <p:txBody>
          <a:bodyPr/>
          <a:lstStyle/>
          <a:p>
            <a:fld id="{1F2C310A-F6B4-5649-943D-9D9FAC42203B}" type="slidenum">
              <a:rPr lang="en-US" smtClean="0"/>
              <a:t>48</a:t>
            </a:fld>
            <a:endParaRPr lang="en-US"/>
          </a:p>
        </p:txBody>
      </p:sp>
    </p:spTree>
    <p:extLst>
      <p:ext uri="{BB962C8B-B14F-4D97-AF65-F5344CB8AC3E}">
        <p14:creationId xmlns:p14="http://schemas.microsoft.com/office/powerpoint/2010/main" val="3933452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Ovviamente dietro ogni modello PLS-DA costruito possiamo analizzare i VIP score dei vari metaboliti e per mezzo della ricostruzione di mappe cercare di capire in cosa si differenziano queste donne e quindi che tipo di comunicazione biochimica avviene tra la madre ed il suo bambino. Questo ci sta aprendo una finestra su un mondo estremamente affascinante ed in gran parte sconosciuto.</a:t>
            </a:r>
            <a:r>
              <a:rPr lang="it-IT" sz="1200" b="1" kern="1200" dirty="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10"/>
          </p:nvPr>
        </p:nvSpPr>
        <p:spPr/>
        <p:txBody>
          <a:bodyPr/>
          <a:lstStyle/>
          <a:p>
            <a:fld id="{1F2C310A-F6B4-5649-943D-9D9FAC42203B}" type="slidenum">
              <a:rPr lang="en-US" smtClean="0"/>
              <a:t>49</a:t>
            </a:fld>
            <a:endParaRPr lang="en-US"/>
          </a:p>
        </p:txBody>
      </p:sp>
    </p:spTree>
    <p:extLst>
      <p:ext uri="{BB962C8B-B14F-4D97-AF65-F5344CB8AC3E}">
        <p14:creationId xmlns:p14="http://schemas.microsoft.com/office/powerpoint/2010/main" val="10667945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Questo è un altro progetto nel quale siamo stati coinvolti qualche anno fa. In questo caso abbiamo ottenuto il </a:t>
            </a:r>
            <a:r>
              <a:rPr lang="it-IT" sz="1200" kern="1200" dirty="0" err="1">
                <a:solidFill>
                  <a:schemeClr val="tx1"/>
                </a:solidFill>
                <a:effectLst/>
                <a:latin typeface="+mn-lt"/>
                <a:ea typeface="+mn-ea"/>
                <a:cs typeface="+mn-cs"/>
              </a:rPr>
              <a:t>metaboloma</a:t>
            </a:r>
            <a:r>
              <a:rPr lang="it-IT" sz="1200" kern="1200" dirty="0">
                <a:solidFill>
                  <a:schemeClr val="tx1"/>
                </a:solidFill>
                <a:effectLst/>
                <a:latin typeface="+mn-lt"/>
                <a:ea typeface="+mn-ea"/>
                <a:cs typeface="+mn-cs"/>
              </a:rPr>
              <a:t> da campioni di urina e di saliva di bambini normopeso ed obesi e abbiamo addestrato un modello PLSDA a distinguere tra i bambini obesi quelli con complicazione epatiche rispetto a quelli che non le avevano. Questo è un problema particolarmente rilevante in ambito pediatrico perché oggi non esiste un sistema non invasivo per diagnosticare questa problematica che invece anderebbe tempestivamente corretta. Inoltre, dall’analisi dei metaboliti VIP e delle mappe metaboliche in cui sono coinvolti abbiamo anche azzardato alcune ipotesi sui meccanismi che spingono un bimbo in sovrappeso verso lo sviluppo di questa temibile complicanza.</a:t>
            </a:r>
          </a:p>
          <a:p>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50</a:t>
            </a:fld>
            <a:endParaRPr lang="it-IT"/>
          </a:p>
        </p:txBody>
      </p:sp>
    </p:spTree>
    <p:extLst>
      <p:ext uri="{BB962C8B-B14F-4D97-AF65-F5344CB8AC3E}">
        <p14:creationId xmlns:p14="http://schemas.microsoft.com/office/powerpoint/2010/main" val="40694458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L’applicazione principe della metabolomica in ambito medico però è senz’altro la diagnosi oncologica. Noi abbiamo lavorato sul tumore dell’endometrio per molti anni. Purtroppo, ad oggi non esiste un sistema di screening per questa neoplasia e invece ce ne sarebbe un gran bisogno perché la mortalità è strettamente legata ad una diagnosi precoce. L’unico strumento oggi efficace per questa diagnosi è l’isteroscopia che consiste nell’introduzione nell’utero di uno strumento chirurgico per ottenere dei tessuti da analizzare al microscopio. Noi abbiamo descritto una signature e addestrato una EML per riconoscere questa condizione e soprattutto per differenziarla da condizioni simili per mezzo dell’analisi </a:t>
            </a:r>
            <a:r>
              <a:rPr lang="it-IT" sz="1200" kern="1200" dirty="0" err="1">
                <a:solidFill>
                  <a:schemeClr val="tx1"/>
                </a:solidFill>
                <a:effectLst/>
                <a:latin typeface="+mn-lt"/>
                <a:ea typeface="+mn-ea"/>
                <a:cs typeface="+mn-cs"/>
              </a:rPr>
              <a:t>metabolomica</a:t>
            </a:r>
            <a:r>
              <a:rPr lang="it-IT" sz="1200" kern="1200" dirty="0">
                <a:solidFill>
                  <a:schemeClr val="tx1"/>
                </a:solidFill>
                <a:effectLst/>
                <a:latin typeface="+mn-lt"/>
                <a:ea typeface="+mn-ea"/>
                <a:cs typeface="+mn-cs"/>
              </a:rPr>
              <a:t> di una singola goccia di sangue.</a:t>
            </a:r>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51</a:t>
            </a:fld>
            <a:endParaRPr lang="it-IT"/>
          </a:p>
        </p:txBody>
      </p:sp>
    </p:spTree>
    <p:extLst>
      <p:ext uri="{BB962C8B-B14F-4D97-AF65-F5344CB8AC3E}">
        <p14:creationId xmlns:p14="http://schemas.microsoft.com/office/powerpoint/2010/main" val="8029613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Anche in questo caso abbiamo validato il sistema su una grande popolazione generale che abbiamo poi seguito nel tempo per verificare la correttezza della nostra predizione.</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52</a:t>
            </a:fld>
            <a:endParaRPr lang="en-US"/>
          </a:p>
        </p:txBody>
      </p:sp>
    </p:spTree>
    <p:extLst>
      <p:ext uri="{BB962C8B-B14F-4D97-AF65-F5344CB8AC3E}">
        <p14:creationId xmlns:p14="http://schemas.microsoft.com/office/powerpoint/2010/main" val="40237793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Come probabilmente sapete per molte condizioni neoplastiche oggi sono attivi dei programmi di screening. Per esempio, per il tumore del collo dell’utero le donne si sottopongono periodicamente al PAP Test, per il tumore della prostata gli uomini al dosaggio del PSA, per quello della mammella alle mammografie, per quello del colon alla ricerca del sangue occulto nelle feci e così via. Quindi tanti sistemi diversi, uno per ogni tumore. Questo aumenta i costi sanitari e diminuisce la compliance cioè la aderenza dei soggetti a rischio a tutti questi protocolli. </a:t>
            </a:r>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53</a:t>
            </a:fld>
            <a:endParaRPr lang="it-IT"/>
          </a:p>
        </p:txBody>
      </p:sp>
    </p:spTree>
    <p:extLst>
      <p:ext uri="{BB962C8B-B14F-4D97-AF65-F5344CB8AC3E}">
        <p14:creationId xmlns:p14="http://schemas.microsoft.com/office/powerpoint/2010/main" val="33433254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La </a:t>
            </a:r>
            <a:r>
              <a:rPr lang="it-IT" sz="1200" kern="1200" dirty="0" err="1">
                <a:solidFill>
                  <a:schemeClr val="tx1"/>
                </a:solidFill>
                <a:effectLst/>
                <a:latin typeface="+mn-lt"/>
                <a:ea typeface="+mn-ea"/>
                <a:cs typeface="+mn-cs"/>
              </a:rPr>
              <a:t>metabolomica</a:t>
            </a:r>
            <a:r>
              <a:rPr lang="it-IT" sz="1200" kern="1200" dirty="0">
                <a:solidFill>
                  <a:schemeClr val="tx1"/>
                </a:solidFill>
                <a:effectLst/>
                <a:latin typeface="+mn-lt"/>
                <a:ea typeface="+mn-ea"/>
                <a:cs typeface="+mn-cs"/>
              </a:rPr>
              <a:t> offre una valida alternativa a questi sistemi. Infatti una volta addestrati diversi modelli a riconoscere la presenza di diversi tumori, si potrebbe pensare ad un sistema di screening unico, in cui il profilo di un paziente viene utilizzato per interrogare diversi modelli. Questo diminuirebbe i costi e aumenterebbe la compliance con ovvi vantaggi di salute ed economici.</a:t>
            </a:r>
          </a:p>
          <a:p>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54</a:t>
            </a:fld>
            <a:endParaRPr lang="it-IT"/>
          </a:p>
        </p:txBody>
      </p:sp>
    </p:spTree>
    <p:extLst>
      <p:ext uri="{BB962C8B-B14F-4D97-AF65-F5344CB8AC3E}">
        <p14:creationId xmlns:p14="http://schemas.microsoft.com/office/powerpoint/2010/main" val="17829196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Una altra applicazione di grande interesse della </a:t>
            </a:r>
            <a:r>
              <a:rPr lang="it-IT" sz="1200" kern="1200" dirty="0" err="1">
                <a:solidFill>
                  <a:schemeClr val="tx1"/>
                </a:solidFill>
                <a:effectLst/>
                <a:latin typeface="+mn-lt"/>
                <a:ea typeface="+mn-ea"/>
                <a:cs typeface="+mn-cs"/>
              </a:rPr>
              <a:t>metabolomica</a:t>
            </a:r>
            <a:r>
              <a:rPr lang="it-IT" sz="1200" kern="1200" dirty="0">
                <a:solidFill>
                  <a:schemeClr val="tx1"/>
                </a:solidFill>
                <a:effectLst/>
                <a:latin typeface="+mn-lt"/>
                <a:ea typeface="+mn-ea"/>
                <a:cs typeface="+mn-cs"/>
              </a:rPr>
              <a:t> è nei sistemi di medicina personalizzata cioè nella previsione, per uno specifico paziente, per esempio del successo di un certo tipo di trattamento. Immaginate ancora un paziente oncologico. Oggi secondo le linee guida in funzione di una serie di caratteristiche della sua patologia viene indirizzato a seguire un certo iter terapeutico. Questo iter viene scelto in base ai risultati che ha mostrato nei trial clinici. In questi trial un certo numero di pazienti con le stesse caratteristiche sono stati sottoposti a diversi trattamenti. Quello più efficace in termini di % di risposta è stato eletto come il migliore ed è stato adottato per tutti i pazienti con quella determinata condizione. Come è semplice intuire è solo una questione %. Il migliore vuole dire che un certo numero di pazienti ha risposto in modo positivo mentre altri no. Altri trattamenti hanno mostrato % di successo più basse. Questo però non ci dice nulla sulla possibilità di utilizzare un trattamento mediamente meno efficace su un paziente che non risponde invece al trattamento mediamente più efficace. Per questo motivo la nostra proposta è stata quella di prelevare dei campioni di sangue da pazienti prima di sottoporli ad uno specifico trattamento ed utilizzare questi campioni per addestrare un classificatore per discriminare i pazienti che hanno risposto positivamente a quel trattamento da quelli che non hanno risposto. Questo classificatore potrebbe essere usato per predire prima del trattamento la chance di successo su quello specifico paziente riducendo di nuovo costi ed effetti collaterali dei trattamenti. La regione Campania ha creduto molto in questo progetto e lo ha recentemente finanziato.</a:t>
            </a:r>
          </a:p>
          <a:p>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55</a:t>
            </a:fld>
            <a:endParaRPr lang="it-IT"/>
          </a:p>
        </p:txBody>
      </p:sp>
    </p:spTree>
    <p:extLst>
      <p:ext uri="{BB962C8B-B14F-4D97-AF65-F5344CB8AC3E}">
        <p14:creationId xmlns:p14="http://schemas.microsoft.com/office/powerpoint/2010/main" val="4154942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GEMMA è un altro progetto su cui stiamo lavorando. Questo è stato finanziato dalla Comunità Europea e coinvolge molte università e centri di ricerca sia in Europa sia negli Stati Uniti. E’ un progetto di </a:t>
            </a:r>
            <a:r>
              <a:rPr lang="it-IT" sz="1200" kern="1200" dirty="0" err="1">
                <a:solidFill>
                  <a:schemeClr val="tx1"/>
                </a:solidFill>
                <a:effectLst/>
                <a:latin typeface="+mn-lt"/>
                <a:ea typeface="+mn-ea"/>
                <a:cs typeface="+mn-cs"/>
              </a:rPr>
              <a:t>multiomica</a:t>
            </a:r>
            <a:r>
              <a:rPr lang="it-IT" sz="1200" kern="1200" dirty="0">
                <a:solidFill>
                  <a:schemeClr val="tx1"/>
                </a:solidFill>
                <a:effectLst/>
                <a:latin typeface="+mn-lt"/>
                <a:ea typeface="+mn-ea"/>
                <a:cs typeface="+mn-cs"/>
              </a:rPr>
              <a:t>, infatti GEMMA è un acronimo che sta per </a:t>
            </a:r>
            <a:r>
              <a:rPr lang="it-IT" sz="1200" kern="1200" dirty="0" err="1">
                <a:solidFill>
                  <a:schemeClr val="tx1"/>
                </a:solidFill>
                <a:effectLst/>
                <a:latin typeface="+mn-lt"/>
                <a:ea typeface="+mn-ea"/>
                <a:cs typeface="+mn-cs"/>
              </a:rPr>
              <a:t>Genetic</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Environmental</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Microbiome</a:t>
            </a:r>
            <a:r>
              <a:rPr lang="it-IT" sz="1200" kern="1200" dirty="0">
                <a:solidFill>
                  <a:schemeClr val="tx1"/>
                </a:solidFill>
                <a:effectLst/>
                <a:latin typeface="+mn-lt"/>
                <a:ea typeface="+mn-ea"/>
                <a:cs typeface="+mn-cs"/>
              </a:rPr>
              <a:t> and </a:t>
            </a:r>
            <a:r>
              <a:rPr lang="it-IT" sz="1200" kern="1200" dirty="0" err="1">
                <a:solidFill>
                  <a:schemeClr val="tx1"/>
                </a:solidFill>
                <a:effectLst/>
                <a:latin typeface="+mn-lt"/>
                <a:ea typeface="+mn-ea"/>
                <a:cs typeface="+mn-cs"/>
              </a:rPr>
              <a:t>Metabolomic</a:t>
            </a:r>
            <a:r>
              <a:rPr lang="it-IT" sz="1200" kern="1200" dirty="0">
                <a:solidFill>
                  <a:schemeClr val="tx1"/>
                </a:solidFill>
                <a:effectLst/>
                <a:latin typeface="+mn-lt"/>
                <a:ea typeface="+mn-ea"/>
                <a:cs typeface="+mn-cs"/>
              </a:rPr>
              <a:t> for </a:t>
            </a:r>
            <a:r>
              <a:rPr lang="it-IT" sz="1200" kern="1200" dirty="0" err="1">
                <a:solidFill>
                  <a:schemeClr val="tx1"/>
                </a:solidFill>
                <a:effectLst/>
                <a:latin typeface="+mn-lt"/>
                <a:ea typeface="+mn-ea"/>
                <a:cs typeface="+mn-cs"/>
              </a:rPr>
              <a:t>Autism</a:t>
            </a:r>
            <a:r>
              <a:rPr lang="it-IT" sz="1200" kern="1200" dirty="0">
                <a:solidFill>
                  <a:schemeClr val="tx1"/>
                </a:solidFill>
                <a:effectLst/>
                <a:latin typeface="+mn-lt"/>
                <a:ea typeface="+mn-ea"/>
                <a:cs typeface="+mn-cs"/>
              </a:rPr>
              <a:t>.</a:t>
            </a:r>
            <a:endParaRPr lang="it-IT" dirty="0"/>
          </a:p>
        </p:txBody>
      </p:sp>
      <p:sp>
        <p:nvSpPr>
          <p:cNvPr id="4" name="Segnaposto numero diapositiva 3"/>
          <p:cNvSpPr>
            <a:spLocks noGrp="1"/>
          </p:cNvSpPr>
          <p:nvPr>
            <p:ph type="sldNum" sz="quarter" idx="5"/>
          </p:nvPr>
        </p:nvSpPr>
        <p:spPr/>
        <p:txBody>
          <a:bodyPr/>
          <a:lstStyle/>
          <a:p>
            <a:fld id="{3E266523-43D8-433D-AE07-1C240F716282}" type="slidenum">
              <a:rPr lang="en-US" smtClean="0"/>
              <a:t>56</a:t>
            </a:fld>
            <a:endParaRPr lang="en-US"/>
          </a:p>
        </p:txBody>
      </p:sp>
    </p:spTree>
    <p:extLst>
      <p:ext uri="{BB962C8B-B14F-4D97-AF65-F5344CB8AC3E}">
        <p14:creationId xmlns:p14="http://schemas.microsoft.com/office/powerpoint/2010/main" val="32109158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Scopo di questo progetto è comprendere cosa accade nello sviluppo di un bambino che lo porta in un dato momento a deviare da una traiettoria di crescita psico-fisica regolare e lo incanala in un percorso patologico.</a:t>
            </a:r>
            <a:endParaRPr lang="it-IT" dirty="0"/>
          </a:p>
        </p:txBody>
      </p:sp>
      <p:sp>
        <p:nvSpPr>
          <p:cNvPr id="4" name="Segnaposto numero diapositiva 3"/>
          <p:cNvSpPr>
            <a:spLocks noGrp="1"/>
          </p:cNvSpPr>
          <p:nvPr>
            <p:ph type="sldNum" sz="quarter" idx="5"/>
          </p:nvPr>
        </p:nvSpPr>
        <p:spPr/>
        <p:txBody>
          <a:bodyPr/>
          <a:lstStyle/>
          <a:p>
            <a:fld id="{24F609A7-CCBB-49F1-A42D-214704C576EA}" type="slidenum">
              <a:rPr lang="it-IT" smtClean="0"/>
              <a:t>57</a:t>
            </a:fld>
            <a:endParaRPr lang="it-IT"/>
          </a:p>
        </p:txBody>
      </p:sp>
    </p:spTree>
    <p:extLst>
      <p:ext uri="{BB962C8B-B14F-4D97-AF65-F5344CB8AC3E}">
        <p14:creationId xmlns:p14="http://schemas.microsoft.com/office/powerpoint/2010/main" val="31561414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E soprattutto una volta individuati i meccanismi coinvolti…</a:t>
            </a:r>
            <a:endParaRPr lang="it-IT" dirty="0"/>
          </a:p>
        </p:txBody>
      </p:sp>
      <p:sp>
        <p:nvSpPr>
          <p:cNvPr id="4" name="Segnaposto numero diapositiva 3"/>
          <p:cNvSpPr>
            <a:spLocks noGrp="1"/>
          </p:cNvSpPr>
          <p:nvPr>
            <p:ph type="sldNum" sz="quarter" idx="5"/>
          </p:nvPr>
        </p:nvSpPr>
        <p:spPr/>
        <p:txBody>
          <a:bodyPr/>
          <a:lstStyle/>
          <a:p>
            <a:fld id="{24F609A7-CCBB-49F1-A42D-214704C576EA}" type="slidenum">
              <a:rPr lang="it-IT" smtClean="0"/>
              <a:t>58</a:t>
            </a:fld>
            <a:endParaRPr lang="it-IT"/>
          </a:p>
        </p:txBody>
      </p:sp>
    </p:spTree>
    <p:extLst>
      <p:ext uri="{BB962C8B-B14F-4D97-AF65-F5344CB8AC3E}">
        <p14:creationId xmlns:p14="http://schemas.microsoft.com/office/powerpoint/2010/main" val="41139703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Capire se sia  possibile cambiare rotta.</a:t>
            </a:r>
            <a:endParaRPr lang="it-IT" dirty="0"/>
          </a:p>
        </p:txBody>
      </p:sp>
      <p:sp>
        <p:nvSpPr>
          <p:cNvPr id="4" name="Segnaposto numero diapositiva 3"/>
          <p:cNvSpPr>
            <a:spLocks noGrp="1"/>
          </p:cNvSpPr>
          <p:nvPr>
            <p:ph type="sldNum" sz="quarter" idx="5"/>
          </p:nvPr>
        </p:nvSpPr>
        <p:spPr/>
        <p:txBody>
          <a:bodyPr/>
          <a:lstStyle/>
          <a:p>
            <a:fld id="{24F609A7-CCBB-49F1-A42D-214704C576EA}" type="slidenum">
              <a:rPr lang="it-IT" smtClean="0"/>
              <a:t>59</a:t>
            </a:fld>
            <a:endParaRPr lang="it-IT"/>
          </a:p>
        </p:txBody>
      </p:sp>
    </p:spTree>
    <p:extLst>
      <p:ext uri="{BB962C8B-B14F-4D97-AF65-F5344CB8AC3E}">
        <p14:creationId xmlns:p14="http://schemas.microsoft.com/office/powerpoint/2010/main" val="6533736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In questo progetto si dovranno raccogliere diversi campioni biologici (sangue, saliva, urina, feci) e molti dati su oltre 600 bambini in tre diversi centri di reclutamento, uno in Italia, uno in Irlanda ed uno negli Stati Uniti. Questi bambini verranno seguiti ad intervalli regolari per 5 anni. </a:t>
            </a:r>
            <a:endParaRPr lang="it-IT" dirty="0"/>
          </a:p>
        </p:txBody>
      </p:sp>
      <p:sp>
        <p:nvSpPr>
          <p:cNvPr id="4" name="Segnaposto numero diapositiva 3"/>
          <p:cNvSpPr>
            <a:spLocks noGrp="1"/>
          </p:cNvSpPr>
          <p:nvPr>
            <p:ph type="sldNum" sz="quarter" idx="5"/>
          </p:nvPr>
        </p:nvSpPr>
        <p:spPr/>
        <p:txBody>
          <a:bodyPr/>
          <a:lstStyle/>
          <a:p>
            <a:fld id="{24F609A7-CCBB-49F1-A42D-214704C576EA}" type="slidenum">
              <a:rPr lang="it-IT" smtClean="0"/>
              <a:t>60</a:t>
            </a:fld>
            <a:endParaRPr lang="it-IT"/>
          </a:p>
        </p:txBody>
      </p:sp>
    </p:spTree>
    <p:extLst>
      <p:ext uri="{BB962C8B-B14F-4D97-AF65-F5344CB8AC3E}">
        <p14:creationId xmlns:p14="http://schemas.microsoft.com/office/powerpoint/2010/main" val="31263810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1847258F-BD6C-4BF2-99DF-C6F14675F768}"/>
              </a:ext>
            </a:extLst>
          </p:cNvPr>
          <p:cNvSpPr>
            <a:spLocks noGrp="1" noChangeArrowheads="1"/>
          </p:cNvSpPr>
          <p:nvPr>
            <p:ph type="sldNum" sz="quarter" idx="5"/>
          </p:nvPr>
        </p:nvSpPr>
        <p:spPr bwMode="auto">
          <a:xfrm>
            <a:off x="3884613" y="8685213"/>
            <a:ext cx="29718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98770578-A45E-49A9-AA6A-2090E3C6F9D0}" type="slidenum">
              <a:rPr lang="en-US" altLang="en-US" sz="1200" smtClean="0">
                <a:latin typeface="Arial" panose="020B0604020202020204" pitchFamily="34" charset="0"/>
              </a:rPr>
              <a:pPr/>
              <a:t>61</a:t>
            </a:fld>
            <a:endParaRPr lang="en-US" altLang="en-US" sz="1200">
              <a:latin typeface="Arial" panose="020B0604020202020204" pitchFamily="34" charset="0"/>
            </a:endParaRPr>
          </a:p>
        </p:txBody>
      </p:sp>
      <p:sp>
        <p:nvSpPr>
          <p:cNvPr id="22530" name="Rectangle 7">
            <a:extLst>
              <a:ext uri="{FF2B5EF4-FFF2-40B4-BE49-F238E27FC236}">
                <a16:creationId xmlns:a16="http://schemas.microsoft.com/office/drawing/2014/main" id="{89A105CE-279F-4200-A7CC-7763C3430F3B}"/>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eaLnBrk="1" hangingPunct="1"/>
            <a:fld id="{2F8660BE-6786-42E0-8D9C-749A937BD80F}" type="slidenum">
              <a:rPr lang="en-US" altLang="en-US" sz="1200">
                <a:latin typeface="Arial" panose="020B0604020202020204" pitchFamily="34" charset="0"/>
              </a:rPr>
              <a:pPr algn="r" eaLnBrk="1" hangingPunct="1"/>
              <a:t>61</a:t>
            </a:fld>
            <a:endParaRPr lang="en-US" altLang="en-US" sz="1200">
              <a:latin typeface="Arial" panose="020B0604020202020204" pitchFamily="34" charset="0"/>
            </a:endParaRPr>
          </a:p>
        </p:txBody>
      </p:sp>
      <p:sp>
        <p:nvSpPr>
          <p:cNvPr id="22531" name="Rectangle 2">
            <a:extLst>
              <a:ext uri="{FF2B5EF4-FFF2-40B4-BE49-F238E27FC236}">
                <a16:creationId xmlns:a16="http://schemas.microsoft.com/office/drawing/2014/main" id="{7CBD1D7B-85FE-467C-BE60-9E2FD16018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a:extLst>
              <a:ext uri="{FF2B5EF4-FFF2-40B4-BE49-F238E27FC236}">
                <a16:creationId xmlns:a16="http://schemas.microsoft.com/office/drawing/2014/main" id="{B3FE71A6-BC8A-BD45-BBDC-5F952DB37706}"/>
              </a:ext>
            </a:extLst>
          </p:cNvPr>
          <p:cNvSpPr>
            <a:spLocks noGrp="1" noChangeArrowheads="1"/>
          </p:cNvSpPr>
          <p:nvPr>
            <p:ph type="body" idx="1"/>
          </p:nvPr>
        </p:nvSpPr>
        <p:spPr>
          <a:xfrm>
            <a:off x="914400" y="4340225"/>
            <a:ext cx="5029200" cy="4117975"/>
          </a:xfrm>
        </p:spPr>
        <p:txBody>
          <a:bodyPr/>
          <a:lstStyle/>
          <a:p>
            <a:r>
              <a:rPr lang="it-IT" sz="1200" kern="1200" dirty="0">
                <a:solidFill>
                  <a:schemeClr val="tx1"/>
                </a:solidFill>
                <a:effectLst/>
                <a:latin typeface="+mn-lt"/>
                <a:ea typeface="+mn-ea"/>
                <a:cs typeface="+mn-cs"/>
              </a:rPr>
              <a:t>Per mezzo di queste indagini cercheremo di ricostruire la complessità delle relazioni sottese ad uno sviluppo normale ed alterato.</a:t>
            </a:r>
            <a:endParaRPr lang="en-US" dirty="0">
              <a:ea typeface="ＭＳ Ｐゴシック" charset="0"/>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Questo progetto prende il la da un progetto a cui abbiamo lavorato e che si avvia alla conclusione in cui abbiamo seguito la stessa rotta nello studio dei meccanismi che rompono la tolleranza immunitaria al glutine e portano allo sviluppo della malattia celiaca. I risultati che abbiamo ottenuto e che sono in corso di pubblicazione probabilmente cambieranno l’approccio che abbiamo nei confronti di questa patologia nel corso dei prossimi anni. Probabilmente in un futuro neanche troppo lontano non cercheremo più di curare la celiachia ma riusciremo a prevenirla riconoscendo per tempo ed intervenendo su quella rete di relazioni tra microbiota intestinale, sistema immunitario e intestino che sono alla base della sua insorgenza</a:t>
            </a:r>
            <a:r>
              <a:rPr lang="it-IT" sz="1200" b="1" kern="1200" dirty="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62</a:t>
            </a:fld>
            <a:endParaRPr lang="it-IT"/>
          </a:p>
        </p:txBody>
      </p:sp>
    </p:spTree>
    <p:extLst>
      <p:ext uri="{BB962C8B-B14F-4D97-AF65-F5344CB8AC3E}">
        <p14:creationId xmlns:p14="http://schemas.microsoft.com/office/powerpoint/2010/main" val="7254607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Grazie per l’attenzione</a:t>
            </a:r>
            <a:endParaRPr lang="it-IT" dirty="0"/>
          </a:p>
        </p:txBody>
      </p:sp>
      <p:sp>
        <p:nvSpPr>
          <p:cNvPr id="4" name="Segnaposto numero diapositiva 3"/>
          <p:cNvSpPr>
            <a:spLocks noGrp="1"/>
          </p:cNvSpPr>
          <p:nvPr>
            <p:ph type="sldNum" sz="quarter" idx="10"/>
          </p:nvPr>
        </p:nvSpPr>
        <p:spPr/>
        <p:txBody>
          <a:bodyPr/>
          <a:lstStyle/>
          <a:p>
            <a:fld id="{18501716-B4BC-40E7-A53F-0EDCB8567DD6}" type="slidenum">
              <a:rPr lang="it-IT" smtClean="0"/>
              <a:t>63</a:t>
            </a:fld>
            <a:endParaRPr lang="it-IT"/>
          </a:p>
        </p:txBody>
      </p:sp>
    </p:spTree>
    <p:extLst>
      <p:ext uri="{BB962C8B-B14F-4D97-AF65-F5344CB8AC3E}">
        <p14:creationId xmlns:p14="http://schemas.microsoft.com/office/powerpoint/2010/main" val="9959795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96D246-ABCB-4A2C-A2FD-5B789E218471}"/>
              </a:ext>
            </a:extLst>
          </p:cNvPr>
          <p:cNvSpPr/>
          <p:nvPr userDrawn="1"/>
        </p:nvSpPr>
        <p:spPr>
          <a:xfrm>
            <a:off x="0" y="0"/>
            <a:ext cx="12192000" cy="6858000"/>
          </a:xfrm>
          <a:prstGeom prst="rect">
            <a:avLst/>
          </a:prstGeom>
          <a:gradFill>
            <a:gsLst>
              <a:gs pos="93000">
                <a:schemeClr val="accent3"/>
              </a:gs>
              <a:gs pos="33000">
                <a:schemeClr val="accent4">
                  <a:lumMod val="85000"/>
                  <a:alpha val="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36DE818A-C3DB-49F5-B882-FFC95EF35C9E}"/>
              </a:ext>
            </a:extLst>
          </p:cNvPr>
          <p:cNvSpPr/>
          <p:nvPr/>
        </p:nvSpPr>
        <p:spPr>
          <a:xfrm rot="7585316">
            <a:off x="1062496" y="4682929"/>
            <a:ext cx="668361" cy="2915645"/>
          </a:xfrm>
          <a:custGeom>
            <a:avLst/>
            <a:gdLst>
              <a:gd name="connsiteX0" fmla="*/ 140599 w 668361"/>
              <a:gd name="connsiteY0" fmla="*/ 245336 h 2915645"/>
              <a:gd name="connsiteX1" fmla="*/ 108665 w 668361"/>
              <a:gd name="connsiteY1" fmla="*/ 197693 h 2915645"/>
              <a:gd name="connsiteX2" fmla="*/ 58915 w 668361"/>
              <a:gd name="connsiteY2" fmla="*/ 0 h 2915645"/>
              <a:gd name="connsiteX3" fmla="*/ 149881 w 668361"/>
              <a:gd name="connsiteY3" fmla="*/ 0 h 2915645"/>
              <a:gd name="connsiteX4" fmla="*/ 173094 w 668361"/>
              <a:gd name="connsiteY4" fmla="*/ 31461 h 2915645"/>
              <a:gd name="connsiteX5" fmla="*/ 173472 w 668361"/>
              <a:gd name="connsiteY5" fmla="*/ 74380 h 2915645"/>
              <a:gd name="connsiteX6" fmla="*/ 193765 w 668361"/>
              <a:gd name="connsiteY6" fmla="*/ 147287 h 2915645"/>
              <a:gd name="connsiteX7" fmla="*/ 330579 w 668361"/>
              <a:gd name="connsiteY7" fmla="*/ 298503 h 2915645"/>
              <a:gd name="connsiteX8" fmla="*/ 277555 w 668361"/>
              <a:gd name="connsiteY8" fmla="*/ 359382 h 2915645"/>
              <a:gd name="connsiteX9" fmla="*/ 267082 w 668361"/>
              <a:gd name="connsiteY9" fmla="*/ 371820 h 2915645"/>
              <a:gd name="connsiteX10" fmla="*/ 140599 w 668361"/>
              <a:gd name="connsiteY10" fmla="*/ 245336 h 2915645"/>
              <a:gd name="connsiteX11" fmla="*/ 166926 w 668361"/>
              <a:gd name="connsiteY11" fmla="*/ 750840 h 2915645"/>
              <a:gd name="connsiteX12" fmla="*/ 553147 w 668361"/>
              <a:gd name="connsiteY12" fmla="*/ 750840 h 2915645"/>
              <a:gd name="connsiteX13" fmla="*/ 551838 w 668361"/>
              <a:gd name="connsiteY13" fmla="*/ 737748 h 2915645"/>
              <a:gd name="connsiteX14" fmla="*/ 531545 w 668361"/>
              <a:gd name="connsiteY14" fmla="*/ 672287 h 2915645"/>
              <a:gd name="connsiteX15" fmla="*/ 517144 w 668361"/>
              <a:gd name="connsiteY15" fmla="*/ 644139 h 2915645"/>
              <a:gd name="connsiteX16" fmla="*/ 206202 w 668361"/>
              <a:gd name="connsiteY16" fmla="*/ 644139 h 2915645"/>
              <a:gd name="connsiteX17" fmla="*/ 191146 w 668361"/>
              <a:gd name="connsiteY17" fmla="*/ 672287 h 2915645"/>
              <a:gd name="connsiteX18" fmla="*/ 168890 w 668361"/>
              <a:gd name="connsiteY18" fmla="*/ 737748 h 2915645"/>
              <a:gd name="connsiteX19" fmla="*/ 166926 w 668361"/>
              <a:gd name="connsiteY19" fmla="*/ 750840 h 2915645"/>
              <a:gd name="connsiteX20" fmla="*/ 205548 w 668361"/>
              <a:gd name="connsiteY20" fmla="*/ 902056 h 2915645"/>
              <a:gd name="connsiteX21" fmla="*/ 206857 w 668361"/>
              <a:gd name="connsiteY21" fmla="*/ 903365 h 2915645"/>
              <a:gd name="connsiteX22" fmla="*/ 513216 w 668361"/>
              <a:gd name="connsiteY22" fmla="*/ 903365 h 2915645"/>
              <a:gd name="connsiteX23" fmla="*/ 513870 w 668361"/>
              <a:gd name="connsiteY23" fmla="*/ 902056 h 2915645"/>
              <a:gd name="connsiteX24" fmla="*/ 536127 w 668361"/>
              <a:gd name="connsiteY24" fmla="*/ 856233 h 2915645"/>
              <a:gd name="connsiteX25" fmla="*/ 551184 w 668361"/>
              <a:gd name="connsiteY25" fmla="*/ 797318 h 2915645"/>
              <a:gd name="connsiteX26" fmla="*/ 168890 w 668361"/>
              <a:gd name="connsiteY26" fmla="*/ 797318 h 2915645"/>
              <a:gd name="connsiteX27" fmla="*/ 183291 w 668361"/>
              <a:gd name="connsiteY27" fmla="*/ 856233 h 2915645"/>
              <a:gd name="connsiteX28" fmla="*/ 205548 w 668361"/>
              <a:gd name="connsiteY28" fmla="*/ 902056 h 2915645"/>
              <a:gd name="connsiteX29" fmla="*/ 154488 w 668361"/>
              <a:gd name="connsiteY29" fmla="*/ 1451276 h 2915645"/>
              <a:gd name="connsiteX30" fmla="*/ 373783 w 668361"/>
              <a:gd name="connsiteY30" fmla="*/ 1451276 h 2915645"/>
              <a:gd name="connsiteX31" fmla="*/ 374438 w 668361"/>
              <a:gd name="connsiteY31" fmla="*/ 1451276 h 2915645"/>
              <a:gd name="connsiteX32" fmla="*/ 543982 w 668361"/>
              <a:gd name="connsiteY32" fmla="*/ 1451276 h 2915645"/>
              <a:gd name="connsiteX33" fmla="*/ 542673 w 668361"/>
              <a:gd name="connsiteY33" fmla="*/ 1436874 h 2915645"/>
              <a:gd name="connsiteX34" fmla="*/ 524999 w 668361"/>
              <a:gd name="connsiteY34" fmla="*/ 1371413 h 2915645"/>
              <a:gd name="connsiteX35" fmla="*/ 523690 w 668361"/>
              <a:gd name="connsiteY35" fmla="*/ 1368140 h 2915645"/>
              <a:gd name="connsiteX36" fmla="*/ 511907 w 668361"/>
              <a:gd name="connsiteY36" fmla="*/ 1344574 h 2915645"/>
              <a:gd name="connsiteX37" fmla="*/ 187219 w 668361"/>
              <a:gd name="connsiteY37" fmla="*/ 1344574 h 2915645"/>
              <a:gd name="connsiteX38" fmla="*/ 170853 w 668361"/>
              <a:gd name="connsiteY38" fmla="*/ 1371413 h 2915645"/>
              <a:gd name="connsiteX39" fmla="*/ 153833 w 668361"/>
              <a:gd name="connsiteY39" fmla="*/ 1436874 h 2915645"/>
              <a:gd name="connsiteX40" fmla="*/ 154488 w 668361"/>
              <a:gd name="connsiteY40" fmla="*/ 1451276 h 2915645"/>
              <a:gd name="connsiteX41" fmla="*/ 204893 w 668361"/>
              <a:gd name="connsiteY41" fmla="*/ 1604455 h 2915645"/>
              <a:gd name="connsiteX42" fmla="*/ 498160 w 668361"/>
              <a:gd name="connsiteY42" fmla="*/ 1604455 h 2915645"/>
              <a:gd name="connsiteX43" fmla="*/ 504051 w 668361"/>
              <a:gd name="connsiteY43" fmla="*/ 1595291 h 2915645"/>
              <a:gd name="connsiteX44" fmla="*/ 513870 w 668361"/>
              <a:gd name="connsiteY44" fmla="*/ 1578271 h 2915645"/>
              <a:gd name="connsiteX45" fmla="*/ 513216 w 668361"/>
              <a:gd name="connsiteY45" fmla="*/ 1578271 h 2915645"/>
              <a:gd name="connsiteX46" fmla="*/ 526962 w 668361"/>
              <a:gd name="connsiteY46" fmla="*/ 1548813 h 2915645"/>
              <a:gd name="connsiteX47" fmla="*/ 541364 w 668361"/>
              <a:gd name="connsiteY47" fmla="*/ 1497754 h 2915645"/>
              <a:gd name="connsiteX48" fmla="*/ 374438 w 668361"/>
              <a:gd name="connsiteY48" fmla="*/ 1497753 h 2915645"/>
              <a:gd name="connsiteX49" fmla="*/ 373783 w 668361"/>
              <a:gd name="connsiteY49" fmla="*/ 1497753 h 2915645"/>
              <a:gd name="connsiteX50" fmla="*/ 160379 w 668361"/>
              <a:gd name="connsiteY50" fmla="*/ 1497754 h 2915645"/>
              <a:gd name="connsiteX51" fmla="*/ 176745 w 668361"/>
              <a:gd name="connsiteY51" fmla="*/ 1548814 h 2915645"/>
              <a:gd name="connsiteX52" fmla="*/ 199002 w 668361"/>
              <a:gd name="connsiteY52" fmla="*/ 1594636 h 2915645"/>
              <a:gd name="connsiteX53" fmla="*/ 204893 w 668361"/>
              <a:gd name="connsiteY53" fmla="*/ 1603801 h 2915645"/>
              <a:gd name="connsiteX54" fmla="*/ 103428 w 668361"/>
              <a:gd name="connsiteY54" fmla="*/ 2176587 h 2915645"/>
              <a:gd name="connsiteX55" fmla="*/ 543328 w 668361"/>
              <a:gd name="connsiteY55" fmla="*/ 2176587 h 2915645"/>
              <a:gd name="connsiteX56" fmla="*/ 542019 w 668361"/>
              <a:gd name="connsiteY56" fmla="*/ 2168731 h 2915645"/>
              <a:gd name="connsiteX57" fmla="*/ 517144 w 668361"/>
              <a:gd name="connsiteY57" fmla="*/ 2103270 h 2915645"/>
              <a:gd name="connsiteX58" fmla="*/ 492268 w 668361"/>
              <a:gd name="connsiteY58" fmla="*/ 2064648 h 2915645"/>
              <a:gd name="connsiteX59" fmla="*/ 151215 w 668361"/>
              <a:gd name="connsiteY59" fmla="*/ 2064648 h 2915645"/>
              <a:gd name="connsiteX60" fmla="*/ 126340 w 668361"/>
              <a:gd name="connsiteY60" fmla="*/ 2103270 h 2915645"/>
              <a:gd name="connsiteX61" fmla="*/ 104083 w 668361"/>
              <a:gd name="connsiteY61" fmla="*/ 2168731 h 2915645"/>
              <a:gd name="connsiteX62" fmla="*/ 103428 w 668361"/>
              <a:gd name="connsiteY62" fmla="*/ 2176587 h 2915645"/>
              <a:gd name="connsiteX63" fmla="*/ 157761 w 668361"/>
              <a:gd name="connsiteY63" fmla="*/ 2325838 h 2915645"/>
              <a:gd name="connsiteX64" fmla="*/ 167581 w 668361"/>
              <a:gd name="connsiteY64" fmla="*/ 2337621 h 2915645"/>
              <a:gd name="connsiteX65" fmla="*/ 488341 w 668361"/>
              <a:gd name="connsiteY65" fmla="*/ 2337621 h 2915645"/>
              <a:gd name="connsiteX66" fmla="*/ 496850 w 668361"/>
              <a:gd name="connsiteY66" fmla="*/ 2325838 h 2915645"/>
              <a:gd name="connsiteX67" fmla="*/ 524344 w 668361"/>
              <a:gd name="connsiteY67" fmla="*/ 2280015 h 2915645"/>
              <a:gd name="connsiteX68" fmla="*/ 542673 w 668361"/>
              <a:gd name="connsiteY68" fmla="*/ 2225028 h 2915645"/>
              <a:gd name="connsiteX69" fmla="*/ 107356 w 668361"/>
              <a:gd name="connsiteY69" fmla="*/ 2225028 h 2915645"/>
              <a:gd name="connsiteX70" fmla="*/ 128304 w 668361"/>
              <a:gd name="connsiteY70" fmla="*/ 2280015 h 2915645"/>
              <a:gd name="connsiteX71" fmla="*/ 157761 w 668361"/>
              <a:gd name="connsiteY71" fmla="*/ 2325838 h 2915645"/>
              <a:gd name="connsiteX72" fmla="*/ 72171 w 668361"/>
              <a:gd name="connsiteY72" fmla="*/ 2377144 h 2915645"/>
              <a:gd name="connsiteX73" fmla="*/ 0 w 668361"/>
              <a:gd name="connsiteY73" fmla="*/ 2189025 h 2915645"/>
              <a:gd name="connsiteX74" fmla="*/ 247443 w 668361"/>
              <a:gd name="connsiteY74" fmla="*/ 1838152 h 2915645"/>
              <a:gd name="connsiteX75" fmla="*/ 255299 w 668361"/>
              <a:gd name="connsiteY75" fmla="*/ 1831606 h 2915645"/>
              <a:gd name="connsiteX76" fmla="*/ 263154 w 668361"/>
              <a:gd name="connsiteY76" fmla="*/ 1825060 h 2915645"/>
              <a:gd name="connsiteX77" fmla="*/ 276901 w 668361"/>
              <a:gd name="connsiteY77" fmla="*/ 1813931 h 2915645"/>
              <a:gd name="connsiteX78" fmla="*/ 339743 w 668361"/>
              <a:gd name="connsiteY78" fmla="*/ 1763526 h 2915645"/>
              <a:gd name="connsiteX79" fmla="*/ 347599 w 668361"/>
              <a:gd name="connsiteY79" fmla="*/ 1756980 h 2915645"/>
              <a:gd name="connsiteX80" fmla="*/ 355454 w 668361"/>
              <a:gd name="connsiteY80" fmla="*/ 1750434 h 2915645"/>
              <a:gd name="connsiteX81" fmla="*/ 462811 w 668361"/>
              <a:gd name="connsiteY81" fmla="*/ 1647659 h 2915645"/>
              <a:gd name="connsiteX82" fmla="*/ 236314 w 668361"/>
              <a:gd name="connsiteY82" fmla="*/ 1647660 h 2915645"/>
              <a:gd name="connsiteX83" fmla="*/ 324688 w 668361"/>
              <a:gd name="connsiteY83" fmla="*/ 1749125 h 2915645"/>
              <a:gd name="connsiteX84" fmla="*/ 261845 w 668361"/>
              <a:gd name="connsiteY84" fmla="*/ 1799530 h 2915645"/>
              <a:gd name="connsiteX85" fmla="*/ 248097 w 668361"/>
              <a:gd name="connsiteY85" fmla="*/ 1810659 h 2915645"/>
              <a:gd name="connsiteX86" fmla="*/ 51060 w 668361"/>
              <a:gd name="connsiteY86" fmla="*/ 1434911 h 2915645"/>
              <a:gd name="connsiteX87" fmla="*/ 267736 w 668361"/>
              <a:gd name="connsiteY87" fmla="*/ 1136407 h 2915645"/>
              <a:gd name="connsiteX88" fmla="*/ 312904 w 668361"/>
              <a:gd name="connsiteY88" fmla="*/ 1173066 h 2915645"/>
              <a:gd name="connsiteX89" fmla="*/ 344980 w 668361"/>
              <a:gd name="connsiteY89" fmla="*/ 1198595 h 2915645"/>
              <a:gd name="connsiteX90" fmla="*/ 227805 w 668361"/>
              <a:gd name="connsiteY90" fmla="*/ 1296787 h 2915645"/>
              <a:gd name="connsiteX91" fmla="*/ 481139 w 668361"/>
              <a:gd name="connsiteY91" fmla="*/ 1296787 h 2915645"/>
              <a:gd name="connsiteX92" fmla="*/ 379020 w 668361"/>
              <a:gd name="connsiteY92" fmla="*/ 1199250 h 2915645"/>
              <a:gd name="connsiteX93" fmla="*/ 371165 w 668361"/>
              <a:gd name="connsiteY93" fmla="*/ 1192704 h 2915645"/>
              <a:gd name="connsiteX94" fmla="*/ 362655 w 668361"/>
              <a:gd name="connsiteY94" fmla="*/ 1186158 h 2915645"/>
              <a:gd name="connsiteX95" fmla="*/ 328615 w 668361"/>
              <a:gd name="connsiteY95" fmla="*/ 1158664 h 2915645"/>
              <a:gd name="connsiteX96" fmla="*/ 285411 w 668361"/>
              <a:gd name="connsiteY96" fmla="*/ 1123970 h 2915645"/>
              <a:gd name="connsiteX97" fmla="*/ 277555 w 668361"/>
              <a:gd name="connsiteY97" fmla="*/ 1117423 h 2915645"/>
              <a:gd name="connsiteX98" fmla="*/ 269700 w 668361"/>
              <a:gd name="connsiteY98" fmla="*/ 1110877 h 2915645"/>
              <a:gd name="connsiteX99" fmla="*/ 65461 w 668361"/>
              <a:gd name="connsiteY99" fmla="*/ 761969 h 2915645"/>
              <a:gd name="connsiteX100" fmla="*/ 269700 w 668361"/>
              <a:gd name="connsiteY100" fmla="*/ 401277 h 2915645"/>
              <a:gd name="connsiteX101" fmla="*/ 276246 w 668361"/>
              <a:gd name="connsiteY101" fmla="*/ 393422 h 2915645"/>
              <a:gd name="connsiteX102" fmla="*/ 282792 w 668361"/>
              <a:gd name="connsiteY102" fmla="*/ 385566 h 2915645"/>
              <a:gd name="connsiteX103" fmla="*/ 295885 w 668361"/>
              <a:gd name="connsiteY103" fmla="*/ 371165 h 2915645"/>
              <a:gd name="connsiteX104" fmla="*/ 346944 w 668361"/>
              <a:gd name="connsiteY104" fmla="*/ 312905 h 2915645"/>
              <a:gd name="connsiteX105" fmla="*/ 353491 w 668361"/>
              <a:gd name="connsiteY105" fmla="*/ 305050 h 2915645"/>
              <a:gd name="connsiteX106" fmla="*/ 360037 w 668361"/>
              <a:gd name="connsiteY106" fmla="*/ 297194 h 2915645"/>
              <a:gd name="connsiteX107" fmla="*/ 364846 w 668361"/>
              <a:gd name="connsiteY107" fmla="*/ 291338 h 2915645"/>
              <a:gd name="connsiteX108" fmla="*/ 425133 w 668361"/>
              <a:gd name="connsiteY108" fmla="*/ 373044 h 2915645"/>
              <a:gd name="connsiteX109" fmla="*/ 422879 w 668361"/>
              <a:gd name="connsiteY109" fmla="*/ 375748 h 2915645"/>
              <a:gd name="connsiteX110" fmla="*/ 416333 w 668361"/>
              <a:gd name="connsiteY110" fmla="*/ 383603 h 2915645"/>
              <a:gd name="connsiteX111" fmla="*/ 375092 w 668361"/>
              <a:gd name="connsiteY111" fmla="*/ 430735 h 2915645"/>
              <a:gd name="connsiteX112" fmla="*/ 352181 w 668361"/>
              <a:gd name="connsiteY112" fmla="*/ 456265 h 2915645"/>
              <a:gd name="connsiteX113" fmla="*/ 345635 w 668361"/>
              <a:gd name="connsiteY113" fmla="*/ 464120 h 2915645"/>
              <a:gd name="connsiteX114" fmla="*/ 339089 w 668361"/>
              <a:gd name="connsiteY114" fmla="*/ 471976 h 2915645"/>
              <a:gd name="connsiteX115" fmla="*/ 235660 w 668361"/>
              <a:gd name="connsiteY115" fmla="*/ 600279 h 2915645"/>
              <a:gd name="connsiteX116" fmla="*/ 487031 w 668361"/>
              <a:gd name="connsiteY116" fmla="*/ 600279 h 2915645"/>
              <a:gd name="connsiteX117" fmla="*/ 368546 w 668361"/>
              <a:gd name="connsiteY117" fmla="*/ 470666 h 2915645"/>
              <a:gd name="connsiteX118" fmla="*/ 393422 w 668361"/>
              <a:gd name="connsiteY118" fmla="*/ 442518 h 2915645"/>
              <a:gd name="connsiteX119" fmla="*/ 432698 w 668361"/>
              <a:gd name="connsiteY119" fmla="*/ 397350 h 2915645"/>
              <a:gd name="connsiteX120" fmla="*/ 474179 w 668361"/>
              <a:gd name="connsiteY120" fmla="*/ 439515 h 2915645"/>
              <a:gd name="connsiteX121" fmla="*/ 632201 w 668361"/>
              <a:gd name="connsiteY121" fmla="*/ 653679 h 2915645"/>
              <a:gd name="connsiteX122" fmla="*/ 638441 w 668361"/>
              <a:gd name="connsiteY122" fmla="*/ 665506 h 2915645"/>
              <a:gd name="connsiteX123" fmla="*/ 656576 w 668361"/>
              <a:gd name="connsiteY123" fmla="*/ 764588 h 2915645"/>
              <a:gd name="connsiteX124" fmla="*/ 455610 w 668361"/>
              <a:gd name="connsiteY124" fmla="*/ 1114151 h 2915645"/>
              <a:gd name="connsiteX125" fmla="*/ 411096 w 668361"/>
              <a:gd name="connsiteY125" fmla="*/ 1078147 h 2915645"/>
              <a:gd name="connsiteX126" fmla="*/ 379020 w 668361"/>
              <a:gd name="connsiteY126" fmla="*/ 1052617 h 2915645"/>
              <a:gd name="connsiteX127" fmla="*/ 481794 w 668361"/>
              <a:gd name="connsiteY127" fmla="*/ 950498 h 2915645"/>
              <a:gd name="connsiteX128" fmla="*/ 240242 w 668361"/>
              <a:gd name="connsiteY128" fmla="*/ 950498 h 2915645"/>
              <a:gd name="connsiteX129" fmla="*/ 346944 w 668361"/>
              <a:gd name="connsiteY129" fmla="*/ 1052617 h 2915645"/>
              <a:gd name="connsiteX130" fmla="*/ 354800 w 668361"/>
              <a:gd name="connsiteY130" fmla="*/ 1059163 h 2915645"/>
              <a:gd name="connsiteX131" fmla="*/ 362655 w 668361"/>
              <a:gd name="connsiteY131" fmla="*/ 1065709 h 2915645"/>
              <a:gd name="connsiteX132" fmla="*/ 396040 w 668361"/>
              <a:gd name="connsiteY132" fmla="*/ 1092548 h 2915645"/>
              <a:gd name="connsiteX133" fmla="*/ 439244 w 668361"/>
              <a:gd name="connsiteY133" fmla="*/ 1127243 h 2915645"/>
              <a:gd name="connsiteX134" fmla="*/ 447100 w 668361"/>
              <a:gd name="connsiteY134" fmla="*/ 1133789 h 2915645"/>
              <a:gd name="connsiteX135" fmla="*/ 454955 w 668361"/>
              <a:gd name="connsiteY135" fmla="*/ 1140335 h 2915645"/>
              <a:gd name="connsiteX136" fmla="*/ 632355 w 668361"/>
              <a:gd name="connsiteY136" fmla="*/ 1368795 h 2915645"/>
              <a:gd name="connsiteX137" fmla="*/ 631700 w 668361"/>
              <a:gd name="connsiteY137" fmla="*/ 1368795 h 2915645"/>
              <a:gd name="connsiteX138" fmla="*/ 646102 w 668361"/>
              <a:gd name="connsiteY138" fmla="*/ 1463714 h 2915645"/>
              <a:gd name="connsiteX139" fmla="*/ 623191 w 668361"/>
              <a:gd name="connsiteY139" fmla="*/ 1578270 h 2915645"/>
              <a:gd name="connsiteX140" fmla="*/ 623845 w 668361"/>
              <a:gd name="connsiteY140" fmla="*/ 1578271 h 2915645"/>
              <a:gd name="connsiteX141" fmla="*/ 424189 w 668361"/>
              <a:gd name="connsiteY141" fmla="*/ 1820477 h 2915645"/>
              <a:gd name="connsiteX142" fmla="*/ 416333 w 668361"/>
              <a:gd name="connsiteY142" fmla="*/ 1827023 h 2915645"/>
              <a:gd name="connsiteX143" fmla="*/ 408478 w 668361"/>
              <a:gd name="connsiteY143" fmla="*/ 1833570 h 2915645"/>
              <a:gd name="connsiteX144" fmla="*/ 344326 w 668361"/>
              <a:gd name="connsiteY144" fmla="*/ 1885284 h 2915645"/>
              <a:gd name="connsiteX145" fmla="*/ 331888 w 668361"/>
              <a:gd name="connsiteY145" fmla="*/ 1895103 h 2915645"/>
              <a:gd name="connsiteX146" fmla="*/ 323378 w 668361"/>
              <a:gd name="connsiteY146" fmla="*/ 1901649 h 2915645"/>
              <a:gd name="connsiteX147" fmla="*/ 315523 w 668361"/>
              <a:gd name="connsiteY147" fmla="*/ 1908195 h 2915645"/>
              <a:gd name="connsiteX148" fmla="*/ 193110 w 668361"/>
              <a:gd name="connsiteY148" fmla="*/ 2016207 h 2915645"/>
              <a:gd name="connsiteX149" fmla="*/ 454301 w 668361"/>
              <a:gd name="connsiteY149" fmla="*/ 2016207 h 2915645"/>
              <a:gd name="connsiteX150" fmla="*/ 348908 w 668361"/>
              <a:gd name="connsiteY150" fmla="*/ 1909504 h 2915645"/>
              <a:gd name="connsiteX151" fmla="*/ 360691 w 668361"/>
              <a:gd name="connsiteY151" fmla="*/ 1900340 h 2915645"/>
              <a:gd name="connsiteX152" fmla="*/ 424843 w 668361"/>
              <a:gd name="connsiteY152" fmla="*/ 1847971 h 2915645"/>
              <a:gd name="connsiteX153" fmla="*/ 648066 w 668361"/>
              <a:gd name="connsiteY153" fmla="*/ 2196225 h 2915645"/>
              <a:gd name="connsiteX154" fmla="*/ 422879 w 668361"/>
              <a:gd name="connsiteY154" fmla="*/ 2544479 h 2915645"/>
              <a:gd name="connsiteX155" fmla="*/ 395386 w 668361"/>
              <a:gd name="connsiteY155" fmla="*/ 2521568 h 2915645"/>
              <a:gd name="connsiteX156" fmla="*/ 347598 w 668361"/>
              <a:gd name="connsiteY156" fmla="*/ 2482291 h 2915645"/>
              <a:gd name="connsiteX157" fmla="*/ 447755 w 668361"/>
              <a:gd name="connsiteY157" fmla="*/ 2386717 h 2915645"/>
              <a:gd name="connsiteX158" fmla="*/ 210785 w 668361"/>
              <a:gd name="connsiteY158" fmla="*/ 2386718 h 2915645"/>
              <a:gd name="connsiteX159" fmla="*/ 315523 w 668361"/>
              <a:gd name="connsiteY159" fmla="*/ 2482291 h 2915645"/>
              <a:gd name="connsiteX160" fmla="*/ 323378 w 668361"/>
              <a:gd name="connsiteY160" fmla="*/ 2488837 h 2915645"/>
              <a:gd name="connsiteX161" fmla="*/ 331234 w 668361"/>
              <a:gd name="connsiteY161" fmla="*/ 2495383 h 2915645"/>
              <a:gd name="connsiteX162" fmla="*/ 379675 w 668361"/>
              <a:gd name="connsiteY162" fmla="*/ 2535969 h 2915645"/>
              <a:gd name="connsiteX163" fmla="*/ 406514 w 668361"/>
              <a:gd name="connsiteY163" fmla="*/ 2558226 h 2915645"/>
              <a:gd name="connsiteX164" fmla="*/ 414369 w 668361"/>
              <a:gd name="connsiteY164" fmla="*/ 2564772 h 2915645"/>
              <a:gd name="connsiteX165" fmla="*/ 422224 w 668361"/>
              <a:gd name="connsiteY165" fmla="*/ 2571318 h 2915645"/>
              <a:gd name="connsiteX166" fmla="*/ 668359 w 668361"/>
              <a:gd name="connsiteY166" fmla="*/ 2914335 h 2915645"/>
              <a:gd name="connsiteX167" fmla="*/ 565585 w 668361"/>
              <a:gd name="connsiteY167" fmla="*/ 2914335 h 2915645"/>
              <a:gd name="connsiteX168" fmla="*/ 346289 w 668361"/>
              <a:gd name="connsiteY168" fmla="*/ 2633506 h 2915645"/>
              <a:gd name="connsiteX169" fmla="*/ 338434 w 668361"/>
              <a:gd name="connsiteY169" fmla="*/ 2626960 h 2915645"/>
              <a:gd name="connsiteX170" fmla="*/ 330579 w 668361"/>
              <a:gd name="connsiteY170" fmla="*/ 2620414 h 2915645"/>
              <a:gd name="connsiteX171" fmla="*/ 308977 w 668361"/>
              <a:gd name="connsiteY171" fmla="*/ 2602739 h 2915645"/>
              <a:gd name="connsiteX172" fmla="*/ 255298 w 668361"/>
              <a:gd name="connsiteY172" fmla="*/ 2558226 h 2915645"/>
              <a:gd name="connsiteX173" fmla="*/ 247443 w 668361"/>
              <a:gd name="connsiteY173" fmla="*/ 2551680 h 2915645"/>
              <a:gd name="connsiteX174" fmla="*/ 239588 w 668361"/>
              <a:gd name="connsiteY174" fmla="*/ 2545134 h 2915645"/>
              <a:gd name="connsiteX175" fmla="*/ 72171 w 668361"/>
              <a:gd name="connsiteY175" fmla="*/ 2377144 h 2915645"/>
              <a:gd name="connsiteX176" fmla="*/ 0 w 668361"/>
              <a:gd name="connsiteY176" fmla="*/ 2915645 h 2915645"/>
              <a:gd name="connsiteX177" fmla="*/ 240242 w 668361"/>
              <a:gd name="connsiteY177" fmla="*/ 2572628 h 2915645"/>
              <a:gd name="connsiteX178" fmla="*/ 295229 w 668361"/>
              <a:gd name="connsiteY178" fmla="*/ 2617796 h 2915645"/>
              <a:gd name="connsiteX179" fmla="*/ 315523 w 668361"/>
              <a:gd name="connsiteY179" fmla="*/ 2634816 h 2915645"/>
              <a:gd name="connsiteX180" fmla="*/ 102773 w 668361"/>
              <a:gd name="connsiteY180" fmla="*/ 2915645 h 29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668361" h="2915645">
                <a:moveTo>
                  <a:pt x="140599" y="245336"/>
                </a:moveTo>
                <a:cubicBezTo>
                  <a:pt x="128509" y="230178"/>
                  <a:pt x="117666" y="214386"/>
                  <a:pt x="108665" y="197693"/>
                </a:cubicBezTo>
                <a:cubicBezTo>
                  <a:pt x="72007" y="129613"/>
                  <a:pt x="58261" y="62843"/>
                  <a:pt x="58915" y="0"/>
                </a:cubicBezTo>
                <a:lnTo>
                  <a:pt x="149881" y="0"/>
                </a:lnTo>
                <a:lnTo>
                  <a:pt x="173094" y="31461"/>
                </a:lnTo>
                <a:lnTo>
                  <a:pt x="173472" y="74380"/>
                </a:lnTo>
                <a:cubicBezTo>
                  <a:pt x="176745" y="99010"/>
                  <a:pt x="183291" y="123394"/>
                  <a:pt x="193765" y="147287"/>
                </a:cubicBezTo>
                <a:cubicBezTo>
                  <a:pt x="219295" y="205548"/>
                  <a:pt x="280174" y="249407"/>
                  <a:pt x="330579" y="298503"/>
                </a:cubicBezTo>
                <a:cubicBezTo>
                  <a:pt x="312904" y="318796"/>
                  <a:pt x="295230" y="339089"/>
                  <a:pt x="277555" y="359382"/>
                </a:cubicBezTo>
                <a:cubicBezTo>
                  <a:pt x="274282" y="363309"/>
                  <a:pt x="270355" y="367892"/>
                  <a:pt x="267082" y="371820"/>
                </a:cubicBezTo>
                <a:cubicBezTo>
                  <a:pt x="224368" y="330579"/>
                  <a:pt x="176868" y="290812"/>
                  <a:pt x="140599" y="245336"/>
                </a:cubicBezTo>
                <a:close/>
                <a:moveTo>
                  <a:pt x="166926" y="750840"/>
                </a:moveTo>
                <a:lnTo>
                  <a:pt x="553147" y="750840"/>
                </a:lnTo>
                <a:cubicBezTo>
                  <a:pt x="553147" y="746258"/>
                  <a:pt x="552493" y="742331"/>
                  <a:pt x="551838" y="737748"/>
                </a:cubicBezTo>
                <a:cubicBezTo>
                  <a:pt x="548565" y="716146"/>
                  <a:pt x="541364" y="693889"/>
                  <a:pt x="531545" y="672287"/>
                </a:cubicBezTo>
                <a:cubicBezTo>
                  <a:pt x="527617" y="662468"/>
                  <a:pt x="522381" y="653303"/>
                  <a:pt x="517144" y="644139"/>
                </a:cubicBezTo>
                <a:lnTo>
                  <a:pt x="206202" y="644139"/>
                </a:lnTo>
                <a:cubicBezTo>
                  <a:pt x="200965" y="653958"/>
                  <a:pt x="195729" y="663122"/>
                  <a:pt x="191146" y="672287"/>
                </a:cubicBezTo>
                <a:cubicBezTo>
                  <a:pt x="180018" y="694544"/>
                  <a:pt x="172162" y="716801"/>
                  <a:pt x="168890" y="737748"/>
                </a:cubicBezTo>
                <a:cubicBezTo>
                  <a:pt x="168235" y="742331"/>
                  <a:pt x="167581" y="746913"/>
                  <a:pt x="166926" y="750840"/>
                </a:cubicBezTo>
                <a:close/>
                <a:moveTo>
                  <a:pt x="205548" y="902056"/>
                </a:moveTo>
                <a:cubicBezTo>
                  <a:pt x="206202" y="902711"/>
                  <a:pt x="206202" y="902711"/>
                  <a:pt x="206857" y="903365"/>
                </a:cubicBezTo>
                <a:lnTo>
                  <a:pt x="513216" y="903365"/>
                </a:lnTo>
                <a:cubicBezTo>
                  <a:pt x="513216" y="902710"/>
                  <a:pt x="513870" y="902710"/>
                  <a:pt x="513870" y="902056"/>
                </a:cubicBezTo>
                <a:cubicBezTo>
                  <a:pt x="522381" y="887655"/>
                  <a:pt x="530236" y="871944"/>
                  <a:pt x="536127" y="856233"/>
                </a:cubicBezTo>
                <a:cubicBezTo>
                  <a:pt x="543328" y="837904"/>
                  <a:pt x="548565" y="817611"/>
                  <a:pt x="551184" y="797318"/>
                </a:cubicBezTo>
                <a:lnTo>
                  <a:pt x="168890" y="797318"/>
                </a:lnTo>
                <a:cubicBezTo>
                  <a:pt x="171508" y="817611"/>
                  <a:pt x="176090" y="837249"/>
                  <a:pt x="183291" y="856233"/>
                </a:cubicBezTo>
                <a:cubicBezTo>
                  <a:pt x="189182" y="871944"/>
                  <a:pt x="197038" y="887655"/>
                  <a:pt x="205548" y="902056"/>
                </a:cubicBezTo>
                <a:close/>
                <a:moveTo>
                  <a:pt x="154488" y="1451276"/>
                </a:moveTo>
                <a:lnTo>
                  <a:pt x="373783" y="1451276"/>
                </a:lnTo>
                <a:lnTo>
                  <a:pt x="374438" y="1451276"/>
                </a:lnTo>
                <a:lnTo>
                  <a:pt x="543982" y="1451276"/>
                </a:lnTo>
                <a:cubicBezTo>
                  <a:pt x="543328" y="1446039"/>
                  <a:pt x="543328" y="1441457"/>
                  <a:pt x="542673" y="1436874"/>
                </a:cubicBezTo>
                <a:cubicBezTo>
                  <a:pt x="540055" y="1413963"/>
                  <a:pt x="534163" y="1391706"/>
                  <a:pt x="524999" y="1371413"/>
                </a:cubicBezTo>
                <a:cubicBezTo>
                  <a:pt x="524999" y="1370104"/>
                  <a:pt x="524344" y="1369450"/>
                  <a:pt x="523690" y="1368140"/>
                </a:cubicBezTo>
                <a:cubicBezTo>
                  <a:pt x="520416" y="1360285"/>
                  <a:pt x="516489" y="1352430"/>
                  <a:pt x="511907" y="1344574"/>
                </a:cubicBezTo>
                <a:lnTo>
                  <a:pt x="187219" y="1344574"/>
                </a:lnTo>
                <a:cubicBezTo>
                  <a:pt x="181327" y="1353739"/>
                  <a:pt x="175436" y="1362248"/>
                  <a:pt x="170853" y="1371413"/>
                </a:cubicBezTo>
                <a:cubicBezTo>
                  <a:pt x="160379" y="1392361"/>
                  <a:pt x="153833" y="1413963"/>
                  <a:pt x="153833" y="1436874"/>
                </a:cubicBezTo>
                <a:cubicBezTo>
                  <a:pt x="153833" y="1441457"/>
                  <a:pt x="153833" y="1446694"/>
                  <a:pt x="154488" y="1451276"/>
                </a:cubicBezTo>
                <a:close/>
                <a:moveTo>
                  <a:pt x="204893" y="1604455"/>
                </a:moveTo>
                <a:lnTo>
                  <a:pt x="498160" y="1604455"/>
                </a:lnTo>
                <a:cubicBezTo>
                  <a:pt x="500124" y="1601837"/>
                  <a:pt x="502087" y="1598564"/>
                  <a:pt x="504051" y="1595291"/>
                </a:cubicBezTo>
                <a:cubicBezTo>
                  <a:pt x="507324" y="1589399"/>
                  <a:pt x="510598" y="1584162"/>
                  <a:pt x="513870" y="1578271"/>
                </a:cubicBezTo>
                <a:lnTo>
                  <a:pt x="513216" y="1578271"/>
                </a:lnTo>
                <a:cubicBezTo>
                  <a:pt x="518453" y="1568452"/>
                  <a:pt x="523035" y="1558632"/>
                  <a:pt x="526962" y="1548813"/>
                </a:cubicBezTo>
                <a:cubicBezTo>
                  <a:pt x="533508" y="1532448"/>
                  <a:pt x="538746" y="1515428"/>
                  <a:pt x="541364" y="1497754"/>
                </a:cubicBezTo>
                <a:lnTo>
                  <a:pt x="374438" y="1497753"/>
                </a:lnTo>
                <a:lnTo>
                  <a:pt x="373783" y="1497753"/>
                </a:lnTo>
                <a:lnTo>
                  <a:pt x="160379" y="1497754"/>
                </a:lnTo>
                <a:cubicBezTo>
                  <a:pt x="164307" y="1514774"/>
                  <a:pt x="170199" y="1531793"/>
                  <a:pt x="176745" y="1548814"/>
                </a:cubicBezTo>
                <a:cubicBezTo>
                  <a:pt x="182636" y="1564524"/>
                  <a:pt x="190492" y="1579580"/>
                  <a:pt x="199002" y="1594636"/>
                </a:cubicBezTo>
                <a:cubicBezTo>
                  <a:pt x="200965" y="1597255"/>
                  <a:pt x="202930" y="1600527"/>
                  <a:pt x="204893" y="1603801"/>
                </a:cubicBezTo>
                <a:close/>
                <a:moveTo>
                  <a:pt x="103428" y="2176587"/>
                </a:moveTo>
                <a:lnTo>
                  <a:pt x="543328" y="2176587"/>
                </a:lnTo>
                <a:cubicBezTo>
                  <a:pt x="542673" y="2173968"/>
                  <a:pt x="542673" y="2171350"/>
                  <a:pt x="542019" y="2168731"/>
                </a:cubicBezTo>
                <a:cubicBezTo>
                  <a:pt x="537436" y="2147129"/>
                  <a:pt x="528927" y="2124872"/>
                  <a:pt x="517144" y="2103270"/>
                </a:cubicBezTo>
                <a:cubicBezTo>
                  <a:pt x="509943" y="2090178"/>
                  <a:pt x="501433" y="2077740"/>
                  <a:pt x="492268" y="2064648"/>
                </a:cubicBezTo>
                <a:lnTo>
                  <a:pt x="151215" y="2064648"/>
                </a:lnTo>
                <a:cubicBezTo>
                  <a:pt x="142050" y="2077085"/>
                  <a:pt x="133541" y="2090178"/>
                  <a:pt x="126340" y="2103270"/>
                </a:cubicBezTo>
                <a:cubicBezTo>
                  <a:pt x="114556" y="2124218"/>
                  <a:pt x="107356" y="2146474"/>
                  <a:pt x="104083" y="2168731"/>
                </a:cubicBezTo>
                <a:cubicBezTo>
                  <a:pt x="103429" y="2171350"/>
                  <a:pt x="103428" y="2173968"/>
                  <a:pt x="103428" y="2176587"/>
                </a:cubicBezTo>
                <a:close/>
                <a:moveTo>
                  <a:pt x="157761" y="2325838"/>
                </a:moveTo>
                <a:cubicBezTo>
                  <a:pt x="160379" y="2329766"/>
                  <a:pt x="163653" y="2333693"/>
                  <a:pt x="167581" y="2337621"/>
                </a:cubicBezTo>
                <a:lnTo>
                  <a:pt x="488341" y="2337621"/>
                </a:lnTo>
                <a:cubicBezTo>
                  <a:pt x="490959" y="2333693"/>
                  <a:pt x="494232" y="2329766"/>
                  <a:pt x="496850" y="2325838"/>
                </a:cubicBezTo>
                <a:cubicBezTo>
                  <a:pt x="507979" y="2310782"/>
                  <a:pt x="517144" y="2295726"/>
                  <a:pt x="524344" y="2280015"/>
                </a:cubicBezTo>
                <a:cubicBezTo>
                  <a:pt x="532854" y="2261686"/>
                  <a:pt x="539400" y="2243357"/>
                  <a:pt x="542673" y="2225028"/>
                </a:cubicBezTo>
                <a:lnTo>
                  <a:pt x="107356" y="2225028"/>
                </a:lnTo>
                <a:cubicBezTo>
                  <a:pt x="111284" y="2243357"/>
                  <a:pt x="118484" y="2261686"/>
                  <a:pt x="128304" y="2280015"/>
                </a:cubicBezTo>
                <a:cubicBezTo>
                  <a:pt x="136159" y="2295072"/>
                  <a:pt x="146633" y="2310782"/>
                  <a:pt x="157761" y="2325838"/>
                </a:cubicBezTo>
                <a:close/>
                <a:moveTo>
                  <a:pt x="72171" y="2377144"/>
                </a:moveTo>
                <a:cubicBezTo>
                  <a:pt x="28148" y="2318474"/>
                  <a:pt x="0" y="2256450"/>
                  <a:pt x="0" y="2189025"/>
                </a:cubicBezTo>
                <a:cubicBezTo>
                  <a:pt x="0" y="2048938"/>
                  <a:pt x="120448" y="1941581"/>
                  <a:pt x="247443" y="1838152"/>
                </a:cubicBezTo>
                <a:cubicBezTo>
                  <a:pt x="250062" y="1836188"/>
                  <a:pt x="252680" y="1833570"/>
                  <a:pt x="255299" y="1831606"/>
                </a:cubicBezTo>
                <a:cubicBezTo>
                  <a:pt x="257917" y="1829642"/>
                  <a:pt x="260536" y="1827023"/>
                  <a:pt x="263154" y="1825060"/>
                </a:cubicBezTo>
                <a:cubicBezTo>
                  <a:pt x="267736" y="1821132"/>
                  <a:pt x="272319" y="1817859"/>
                  <a:pt x="276901" y="1813931"/>
                </a:cubicBezTo>
                <a:cubicBezTo>
                  <a:pt x="297848" y="1797566"/>
                  <a:pt x="319451" y="1780546"/>
                  <a:pt x="339743" y="1763526"/>
                </a:cubicBezTo>
                <a:cubicBezTo>
                  <a:pt x="342362" y="1761562"/>
                  <a:pt x="344980" y="1758944"/>
                  <a:pt x="347599" y="1756980"/>
                </a:cubicBezTo>
                <a:cubicBezTo>
                  <a:pt x="350217" y="1755016"/>
                  <a:pt x="352836" y="1752398"/>
                  <a:pt x="355454" y="1750434"/>
                </a:cubicBezTo>
                <a:cubicBezTo>
                  <a:pt x="394731" y="1717048"/>
                  <a:pt x="432044" y="1683009"/>
                  <a:pt x="462811" y="1647659"/>
                </a:cubicBezTo>
                <a:lnTo>
                  <a:pt x="236314" y="1647660"/>
                </a:lnTo>
                <a:cubicBezTo>
                  <a:pt x="261845" y="1682355"/>
                  <a:pt x="292611" y="1716394"/>
                  <a:pt x="324688" y="1749125"/>
                </a:cubicBezTo>
                <a:cubicBezTo>
                  <a:pt x="303740" y="1766145"/>
                  <a:pt x="282792" y="1782510"/>
                  <a:pt x="261845" y="1799530"/>
                </a:cubicBezTo>
                <a:cubicBezTo>
                  <a:pt x="257262" y="1803457"/>
                  <a:pt x="252680" y="1806731"/>
                  <a:pt x="248097" y="1810659"/>
                </a:cubicBezTo>
                <a:cubicBezTo>
                  <a:pt x="144014" y="1704611"/>
                  <a:pt x="51059" y="1584163"/>
                  <a:pt x="51060" y="1434911"/>
                </a:cubicBezTo>
                <a:cubicBezTo>
                  <a:pt x="51059" y="1311844"/>
                  <a:pt x="153179" y="1225435"/>
                  <a:pt x="267736" y="1136407"/>
                </a:cubicBezTo>
                <a:cubicBezTo>
                  <a:pt x="282792" y="1148845"/>
                  <a:pt x="297848" y="1161283"/>
                  <a:pt x="312904" y="1173066"/>
                </a:cubicBezTo>
                <a:cubicBezTo>
                  <a:pt x="324032" y="1181576"/>
                  <a:pt x="334506" y="1190086"/>
                  <a:pt x="344980" y="1198595"/>
                </a:cubicBezTo>
                <a:cubicBezTo>
                  <a:pt x="301122" y="1232635"/>
                  <a:pt x="260535" y="1264712"/>
                  <a:pt x="227805" y="1296787"/>
                </a:cubicBezTo>
                <a:lnTo>
                  <a:pt x="481139" y="1296787"/>
                </a:lnTo>
                <a:cubicBezTo>
                  <a:pt x="452992" y="1263402"/>
                  <a:pt x="417642" y="1231326"/>
                  <a:pt x="379020" y="1199250"/>
                </a:cubicBezTo>
                <a:cubicBezTo>
                  <a:pt x="376402" y="1197286"/>
                  <a:pt x="373783" y="1194668"/>
                  <a:pt x="371165" y="1192704"/>
                </a:cubicBezTo>
                <a:cubicBezTo>
                  <a:pt x="367892" y="1190740"/>
                  <a:pt x="365273" y="1188122"/>
                  <a:pt x="362655" y="1186158"/>
                </a:cubicBezTo>
                <a:cubicBezTo>
                  <a:pt x="351526" y="1176993"/>
                  <a:pt x="340398" y="1167829"/>
                  <a:pt x="328615" y="1158664"/>
                </a:cubicBezTo>
                <a:cubicBezTo>
                  <a:pt x="314214" y="1147536"/>
                  <a:pt x="299812" y="1135753"/>
                  <a:pt x="285411" y="1123970"/>
                </a:cubicBezTo>
                <a:cubicBezTo>
                  <a:pt x="282792" y="1122006"/>
                  <a:pt x="280174" y="1119388"/>
                  <a:pt x="277555" y="1117423"/>
                </a:cubicBezTo>
                <a:cubicBezTo>
                  <a:pt x="274937" y="1115460"/>
                  <a:pt x="272319" y="1112841"/>
                  <a:pt x="269700" y="1110877"/>
                </a:cubicBezTo>
                <a:cubicBezTo>
                  <a:pt x="164962" y="1023159"/>
                  <a:pt x="65461" y="919076"/>
                  <a:pt x="65461" y="761969"/>
                </a:cubicBezTo>
                <a:cubicBezTo>
                  <a:pt x="65461" y="643484"/>
                  <a:pt x="161689" y="525654"/>
                  <a:pt x="269700" y="401277"/>
                </a:cubicBezTo>
                <a:cubicBezTo>
                  <a:pt x="271664" y="398659"/>
                  <a:pt x="273628" y="396040"/>
                  <a:pt x="276246" y="393422"/>
                </a:cubicBezTo>
                <a:cubicBezTo>
                  <a:pt x="278210" y="390804"/>
                  <a:pt x="280174" y="388185"/>
                  <a:pt x="282792" y="385566"/>
                </a:cubicBezTo>
                <a:cubicBezTo>
                  <a:pt x="287374" y="380984"/>
                  <a:pt x="291302" y="376402"/>
                  <a:pt x="295885" y="371165"/>
                </a:cubicBezTo>
                <a:cubicBezTo>
                  <a:pt x="312904" y="352182"/>
                  <a:pt x="329925" y="332543"/>
                  <a:pt x="346944" y="312905"/>
                </a:cubicBezTo>
                <a:cubicBezTo>
                  <a:pt x="348908" y="310287"/>
                  <a:pt x="351526" y="307668"/>
                  <a:pt x="353491" y="305050"/>
                </a:cubicBezTo>
                <a:cubicBezTo>
                  <a:pt x="355454" y="302431"/>
                  <a:pt x="358072" y="299813"/>
                  <a:pt x="360037" y="297194"/>
                </a:cubicBezTo>
                <a:lnTo>
                  <a:pt x="364846" y="291338"/>
                </a:lnTo>
                <a:lnTo>
                  <a:pt x="425133" y="373044"/>
                </a:lnTo>
                <a:lnTo>
                  <a:pt x="422879" y="375748"/>
                </a:lnTo>
                <a:cubicBezTo>
                  <a:pt x="420915" y="378366"/>
                  <a:pt x="418297" y="380984"/>
                  <a:pt x="416333" y="383603"/>
                </a:cubicBezTo>
                <a:cubicBezTo>
                  <a:pt x="402586" y="399314"/>
                  <a:pt x="388839" y="415025"/>
                  <a:pt x="375092" y="430735"/>
                </a:cubicBezTo>
                <a:cubicBezTo>
                  <a:pt x="367237" y="439245"/>
                  <a:pt x="359382" y="447755"/>
                  <a:pt x="352181" y="456265"/>
                </a:cubicBezTo>
                <a:cubicBezTo>
                  <a:pt x="350217" y="458883"/>
                  <a:pt x="347598" y="461502"/>
                  <a:pt x="345635" y="464120"/>
                </a:cubicBezTo>
                <a:cubicBezTo>
                  <a:pt x="343671" y="466739"/>
                  <a:pt x="341053" y="469357"/>
                  <a:pt x="339089" y="471976"/>
                </a:cubicBezTo>
                <a:cubicBezTo>
                  <a:pt x="300466" y="515835"/>
                  <a:pt x="265117" y="559039"/>
                  <a:pt x="235660" y="600279"/>
                </a:cubicBezTo>
                <a:lnTo>
                  <a:pt x="487031" y="600279"/>
                </a:lnTo>
                <a:cubicBezTo>
                  <a:pt x="454301" y="557075"/>
                  <a:pt x="413060" y="514526"/>
                  <a:pt x="368546" y="470666"/>
                </a:cubicBezTo>
                <a:cubicBezTo>
                  <a:pt x="377057" y="461502"/>
                  <a:pt x="384912" y="451683"/>
                  <a:pt x="393422" y="442518"/>
                </a:cubicBezTo>
                <a:cubicBezTo>
                  <a:pt x="406514" y="427462"/>
                  <a:pt x="419606" y="412406"/>
                  <a:pt x="432698" y="397350"/>
                </a:cubicBezTo>
                <a:lnTo>
                  <a:pt x="474179" y="439515"/>
                </a:lnTo>
                <a:lnTo>
                  <a:pt x="632201" y="653679"/>
                </a:lnTo>
                <a:lnTo>
                  <a:pt x="638441" y="665506"/>
                </a:lnTo>
                <a:cubicBezTo>
                  <a:pt x="650071" y="697326"/>
                  <a:pt x="656576" y="730221"/>
                  <a:pt x="656576" y="764588"/>
                </a:cubicBezTo>
                <a:cubicBezTo>
                  <a:pt x="656576" y="915803"/>
                  <a:pt x="562967" y="1023159"/>
                  <a:pt x="455610" y="1114151"/>
                </a:cubicBezTo>
                <a:cubicBezTo>
                  <a:pt x="440554" y="1101713"/>
                  <a:pt x="426152" y="1089930"/>
                  <a:pt x="411096" y="1078147"/>
                </a:cubicBezTo>
                <a:cubicBezTo>
                  <a:pt x="400623" y="1069637"/>
                  <a:pt x="389494" y="1061127"/>
                  <a:pt x="379020" y="1052617"/>
                </a:cubicBezTo>
                <a:cubicBezTo>
                  <a:pt x="416987" y="1020541"/>
                  <a:pt x="452991" y="986501"/>
                  <a:pt x="481794" y="950498"/>
                </a:cubicBezTo>
                <a:lnTo>
                  <a:pt x="240242" y="950498"/>
                </a:lnTo>
                <a:cubicBezTo>
                  <a:pt x="270354" y="986501"/>
                  <a:pt x="307668" y="1019886"/>
                  <a:pt x="346944" y="1052617"/>
                </a:cubicBezTo>
                <a:cubicBezTo>
                  <a:pt x="349563" y="1054580"/>
                  <a:pt x="352181" y="1057199"/>
                  <a:pt x="354800" y="1059163"/>
                </a:cubicBezTo>
                <a:cubicBezTo>
                  <a:pt x="357418" y="1061127"/>
                  <a:pt x="360037" y="1063745"/>
                  <a:pt x="362655" y="1065709"/>
                </a:cubicBezTo>
                <a:cubicBezTo>
                  <a:pt x="373783" y="1074219"/>
                  <a:pt x="384912" y="1083383"/>
                  <a:pt x="396040" y="1092548"/>
                </a:cubicBezTo>
                <a:cubicBezTo>
                  <a:pt x="410441" y="1104331"/>
                  <a:pt x="424843" y="1115460"/>
                  <a:pt x="439244" y="1127243"/>
                </a:cubicBezTo>
                <a:cubicBezTo>
                  <a:pt x="441863" y="1129207"/>
                  <a:pt x="444481" y="1131825"/>
                  <a:pt x="447100" y="1133789"/>
                </a:cubicBezTo>
                <a:cubicBezTo>
                  <a:pt x="449718" y="1135753"/>
                  <a:pt x="452337" y="1138371"/>
                  <a:pt x="454955" y="1140335"/>
                </a:cubicBezTo>
                <a:cubicBezTo>
                  <a:pt x="532200" y="1205141"/>
                  <a:pt x="602898" y="1275839"/>
                  <a:pt x="632355" y="1368795"/>
                </a:cubicBezTo>
                <a:lnTo>
                  <a:pt x="631700" y="1368795"/>
                </a:lnTo>
                <a:cubicBezTo>
                  <a:pt x="640865" y="1398253"/>
                  <a:pt x="646102" y="1429674"/>
                  <a:pt x="646102" y="1463714"/>
                </a:cubicBezTo>
                <a:cubicBezTo>
                  <a:pt x="646102" y="1504300"/>
                  <a:pt x="637592" y="1542267"/>
                  <a:pt x="623191" y="1578270"/>
                </a:cubicBezTo>
                <a:lnTo>
                  <a:pt x="623845" y="1578271"/>
                </a:lnTo>
                <a:cubicBezTo>
                  <a:pt x="586532" y="1671226"/>
                  <a:pt x="507979" y="1749779"/>
                  <a:pt x="424189" y="1820477"/>
                </a:cubicBezTo>
                <a:cubicBezTo>
                  <a:pt x="421570" y="1822441"/>
                  <a:pt x="418952" y="1825060"/>
                  <a:pt x="416333" y="1827023"/>
                </a:cubicBezTo>
                <a:cubicBezTo>
                  <a:pt x="413715" y="1828988"/>
                  <a:pt x="411097" y="1831606"/>
                  <a:pt x="408478" y="1833570"/>
                </a:cubicBezTo>
                <a:cubicBezTo>
                  <a:pt x="386875" y="1851245"/>
                  <a:pt x="365273" y="1868264"/>
                  <a:pt x="344326" y="1885284"/>
                </a:cubicBezTo>
                <a:cubicBezTo>
                  <a:pt x="339743" y="1888557"/>
                  <a:pt x="335816" y="1891830"/>
                  <a:pt x="331888" y="1895103"/>
                </a:cubicBezTo>
                <a:cubicBezTo>
                  <a:pt x="328615" y="1897067"/>
                  <a:pt x="325997" y="1899686"/>
                  <a:pt x="323378" y="1901649"/>
                </a:cubicBezTo>
                <a:cubicBezTo>
                  <a:pt x="320760" y="1903613"/>
                  <a:pt x="318141" y="1906232"/>
                  <a:pt x="315523" y="1908195"/>
                </a:cubicBezTo>
                <a:cubicBezTo>
                  <a:pt x="271009" y="1944854"/>
                  <a:pt x="228459" y="1980203"/>
                  <a:pt x="193110" y="2016207"/>
                </a:cubicBezTo>
                <a:lnTo>
                  <a:pt x="454301" y="2016207"/>
                </a:lnTo>
                <a:cubicBezTo>
                  <a:pt x="423534" y="1980858"/>
                  <a:pt x="386875" y="1945509"/>
                  <a:pt x="348908" y="1909504"/>
                </a:cubicBezTo>
                <a:cubicBezTo>
                  <a:pt x="352836" y="1906886"/>
                  <a:pt x="356763" y="1903613"/>
                  <a:pt x="360691" y="1900340"/>
                </a:cubicBezTo>
                <a:cubicBezTo>
                  <a:pt x="381638" y="1883320"/>
                  <a:pt x="403241" y="1865646"/>
                  <a:pt x="424843" y="1847971"/>
                </a:cubicBezTo>
                <a:cubicBezTo>
                  <a:pt x="541364" y="1959255"/>
                  <a:pt x="648066" y="2065302"/>
                  <a:pt x="648066" y="2196225"/>
                </a:cubicBezTo>
                <a:cubicBezTo>
                  <a:pt x="648066" y="2328456"/>
                  <a:pt x="542673" y="2439741"/>
                  <a:pt x="422879" y="2544479"/>
                </a:cubicBezTo>
                <a:cubicBezTo>
                  <a:pt x="413715" y="2536623"/>
                  <a:pt x="404550" y="2529423"/>
                  <a:pt x="395386" y="2521568"/>
                </a:cubicBezTo>
                <a:cubicBezTo>
                  <a:pt x="379675" y="2508475"/>
                  <a:pt x="363309" y="2495383"/>
                  <a:pt x="347598" y="2482291"/>
                </a:cubicBezTo>
                <a:cubicBezTo>
                  <a:pt x="383603" y="2450870"/>
                  <a:pt x="417642" y="2418793"/>
                  <a:pt x="447755" y="2386717"/>
                </a:cubicBezTo>
                <a:lnTo>
                  <a:pt x="210785" y="2386718"/>
                </a:lnTo>
                <a:cubicBezTo>
                  <a:pt x="242206" y="2418793"/>
                  <a:pt x="278210" y="2450870"/>
                  <a:pt x="315523" y="2482291"/>
                </a:cubicBezTo>
                <a:cubicBezTo>
                  <a:pt x="318141" y="2484254"/>
                  <a:pt x="320760" y="2486873"/>
                  <a:pt x="323378" y="2488837"/>
                </a:cubicBezTo>
                <a:cubicBezTo>
                  <a:pt x="325997" y="2490800"/>
                  <a:pt x="328615" y="2493419"/>
                  <a:pt x="331234" y="2495383"/>
                </a:cubicBezTo>
                <a:cubicBezTo>
                  <a:pt x="346944" y="2509129"/>
                  <a:pt x="363309" y="2522877"/>
                  <a:pt x="379675" y="2535969"/>
                </a:cubicBezTo>
                <a:cubicBezTo>
                  <a:pt x="388840" y="2543170"/>
                  <a:pt x="397349" y="2551025"/>
                  <a:pt x="406514" y="2558226"/>
                </a:cubicBezTo>
                <a:cubicBezTo>
                  <a:pt x="409132" y="2560190"/>
                  <a:pt x="411751" y="2562808"/>
                  <a:pt x="414369" y="2564772"/>
                </a:cubicBezTo>
                <a:cubicBezTo>
                  <a:pt x="416988" y="2566736"/>
                  <a:pt x="419606" y="2569354"/>
                  <a:pt x="422224" y="2571318"/>
                </a:cubicBezTo>
                <a:cubicBezTo>
                  <a:pt x="549874" y="2678020"/>
                  <a:pt x="669014" y="2788649"/>
                  <a:pt x="668359" y="2914335"/>
                </a:cubicBezTo>
                <a:lnTo>
                  <a:pt x="565585" y="2914335"/>
                </a:lnTo>
                <a:cubicBezTo>
                  <a:pt x="565585" y="2823998"/>
                  <a:pt x="459538" y="2727770"/>
                  <a:pt x="346289" y="2633506"/>
                </a:cubicBezTo>
                <a:cubicBezTo>
                  <a:pt x="343671" y="2631543"/>
                  <a:pt x="341052" y="2628924"/>
                  <a:pt x="338434" y="2626960"/>
                </a:cubicBezTo>
                <a:cubicBezTo>
                  <a:pt x="335815" y="2624996"/>
                  <a:pt x="333197" y="2622378"/>
                  <a:pt x="330579" y="2620414"/>
                </a:cubicBezTo>
                <a:cubicBezTo>
                  <a:pt x="323378" y="2614522"/>
                  <a:pt x="316177" y="2608631"/>
                  <a:pt x="308977" y="2602739"/>
                </a:cubicBezTo>
                <a:cubicBezTo>
                  <a:pt x="291302" y="2588338"/>
                  <a:pt x="272973" y="2573282"/>
                  <a:pt x="255298" y="2558226"/>
                </a:cubicBezTo>
                <a:cubicBezTo>
                  <a:pt x="252680" y="2556262"/>
                  <a:pt x="250062" y="2553643"/>
                  <a:pt x="247443" y="2551680"/>
                </a:cubicBezTo>
                <a:cubicBezTo>
                  <a:pt x="244825" y="2549716"/>
                  <a:pt x="242206" y="2547097"/>
                  <a:pt x="239588" y="2545134"/>
                </a:cubicBezTo>
                <a:cubicBezTo>
                  <a:pt x="176091" y="2491128"/>
                  <a:pt x="116194" y="2435813"/>
                  <a:pt x="72171" y="2377144"/>
                </a:cubicBezTo>
                <a:close/>
                <a:moveTo>
                  <a:pt x="0" y="2915645"/>
                </a:moveTo>
                <a:cubicBezTo>
                  <a:pt x="0" y="2787995"/>
                  <a:pt x="116521" y="2678020"/>
                  <a:pt x="240242" y="2572628"/>
                </a:cubicBezTo>
                <a:cubicBezTo>
                  <a:pt x="257917" y="2587683"/>
                  <a:pt x="276246" y="2602740"/>
                  <a:pt x="295229" y="2617796"/>
                </a:cubicBezTo>
                <a:cubicBezTo>
                  <a:pt x="301776" y="2623687"/>
                  <a:pt x="308977" y="2628925"/>
                  <a:pt x="315523" y="2634816"/>
                </a:cubicBezTo>
                <a:cubicBezTo>
                  <a:pt x="202275" y="2731698"/>
                  <a:pt x="102773" y="2823999"/>
                  <a:pt x="102773" y="2915645"/>
                </a:cubicBezTo>
                <a:close/>
              </a:path>
            </a:pathLst>
          </a:custGeom>
          <a:solidFill>
            <a:schemeClr val="accent4">
              <a:alpha val="28000"/>
            </a:schemeClr>
          </a:solidFill>
          <a:ln w="9525" cap="flat">
            <a:noFill/>
            <a:prstDash val="solid"/>
            <a:miter/>
          </a:ln>
        </p:spPr>
        <p:txBody>
          <a:bodyPr wrap="square" rtlCol="0" anchor="ctr">
            <a:noAutofit/>
          </a:bodyPr>
          <a:lstStyle/>
          <a:p>
            <a:endParaRPr lang="en-US"/>
          </a:p>
        </p:txBody>
      </p:sp>
      <p:sp>
        <p:nvSpPr>
          <p:cNvPr id="32" name="Freeform: Shape 31">
            <a:extLst>
              <a:ext uri="{FF2B5EF4-FFF2-40B4-BE49-F238E27FC236}">
                <a16:creationId xmlns:a16="http://schemas.microsoft.com/office/drawing/2014/main" id="{57278C10-63C6-47B3-B402-85698C8991BF}"/>
              </a:ext>
            </a:extLst>
          </p:cNvPr>
          <p:cNvSpPr/>
          <p:nvPr userDrawn="1"/>
        </p:nvSpPr>
        <p:spPr>
          <a:xfrm rot="2700000">
            <a:off x="5357021" y="-2166980"/>
            <a:ext cx="3185171" cy="11865198"/>
          </a:xfrm>
          <a:custGeom>
            <a:avLst/>
            <a:gdLst>
              <a:gd name="connsiteX0" fmla="*/ 580433 w 3185171"/>
              <a:gd name="connsiteY0" fmla="*/ 10991076 h 11865198"/>
              <a:gd name="connsiteX1" fmla="*/ 730150 w 3185171"/>
              <a:gd name="connsiteY1" fmla="*/ 10841979 h 11865198"/>
              <a:gd name="connsiteX2" fmla="*/ 1165461 w 3185171"/>
              <a:gd name="connsiteY2" fmla="*/ 10453358 h 11865198"/>
              <a:gd name="connsiteX3" fmla="*/ 1318996 w 3185171"/>
              <a:gd name="connsiteY3" fmla="*/ 10579476 h 11865198"/>
              <a:gd name="connsiteX4" fmla="*/ 33274 w 3185171"/>
              <a:gd name="connsiteY4" fmla="*/ 11865198 h 11865198"/>
              <a:gd name="connsiteX5" fmla="*/ 43303 w 3185171"/>
              <a:gd name="connsiteY5" fmla="*/ 11819253 h 11865198"/>
              <a:gd name="connsiteX6" fmla="*/ 580433 w 3185171"/>
              <a:gd name="connsiteY6" fmla="*/ 10991076 h 11865198"/>
              <a:gd name="connsiteX7" fmla="*/ 520806 w 3185171"/>
              <a:gd name="connsiteY7" fmla="*/ 8767093 h 11865198"/>
              <a:gd name="connsiteX8" fmla="*/ 622428 w 3185171"/>
              <a:gd name="connsiteY8" fmla="*/ 9033846 h 11865198"/>
              <a:gd name="connsiteX9" fmla="*/ 765331 w 3185171"/>
              <a:gd name="connsiteY9" fmla="*/ 9256143 h 11865198"/>
              <a:gd name="connsiteX10" fmla="*/ 809789 w 3185171"/>
              <a:gd name="connsiteY10" fmla="*/ 9313305 h 11865198"/>
              <a:gd name="connsiteX11" fmla="*/ 2365855 w 3185171"/>
              <a:gd name="connsiteY11" fmla="*/ 9313305 h 11865198"/>
              <a:gd name="connsiteX12" fmla="*/ 2407139 w 3185171"/>
              <a:gd name="connsiteY12" fmla="*/ 9256143 h 11865198"/>
              <a:gd name="connsiteX13" fmla="*/ 2540515 w 3185171"/>
              <a:gd name="connsiteY13" fmla="*/ 9033846 h 11865198"/>
              <a:gd name="connsiteX14" fmla="*/ 2632610 w 3185171"/>
              <a:gd name="connsiteY14" fmla="*/ 8767093 h 11865198"/>
              <a:gd name="connsiteX15" fmla="*/ 733574 w 3185171"/>
              <a:gd name="connsiteY15" fmla="*/ 7985884 h 11865198"/>
              <a:gd name="connsiteX16" fmla="*/ 612899 w 3185171"/>
              <a:gd name="connsiteY16" fmla="*/ 8173246 h 11865198"/>
              <a:gd name="connsiteX17" fmla="*/ 504928 w 3185171"/>
              <a:gd name="connsiteY17" fmla="*/ 8490812 h 11865198"/>
              <a:gd name="connsiteX18" fmla="*/ 501754 w 3185171"/>
              <a:gd name="connsiteY18" fmla="*/ 8528920 h 11865198"/>
              <a:gd name="connsiteX19" fmla="*/ 2635785 w 3185171"/>
              <a:gd name="connsiteY19" fmla="*/ 8528920 h 11865198"/>
              <a:gd name="connsiteX20" fmla="*/ 2629433 w 3185171"/>
              <a:gd name="connsiteY20" fmla="*/ 8490812 h 11865198"/>
              <a:gd name="connsiteX21" fmla="*/ 2508761 w 3185171"/>
              <a:gd name="connsiteY21" fmla="*/ 8173247 h 11865198"/>
              <a:gd name="connsiteX22" fmla="*/ 2388085 w 3185171"/>
              <a:gd name="connsiteY22" fmla="*/ 7985884 h 11865198"/>
              <a:gd name="connsiteX23" fmla="*/ 819317 w 3185171"/>
              <a:gd name="connsiteY23" fmla="*/ 1841012 h 11865198"/>
              <a:gd name="connsiteX24" fmla="*/ 889180 w 3185171"/>
              <a:gd name="connsiteY24" fmla="*/ 2126820 h 11865198"/>
              <a:gd name="connsiteX25" fmla="*/ 997152 w 3185171"/>
              <a:gd name="connsiteY25" fmla="*/ 2349114 h 11865198"/>
              <a:gd name="connsiteX26" fmla="*/ 1003503 w 3185171"/>
              <a:gd name="connsiteY26" fmla="*/ 2355466 h 11865198"/>
              <a:gd name="connsiteX27" fmla="*/ 2489705 w 3185171"/>
              <a:gd name="connsiteY27" fmla="*/ 2355467 h 11865198"/>
              <a:gd name="connsiteX28" fmla="*/ 2492882 w 3185171"/>
              <a:gd name="connsiteY28" fmla="*/ 2349114 h 11865198"/>
              <a:gd name="connsiteX29" fmla="*/ 2600854 w 3185171"/>
              <a:gd name="connsiteY29" fmla="*/ 2126820 h 11865198"/>
              <a:gd name="connsiteX30" fmla="*/ 2673893 w 3185171"/>
              <a:gd name="connsiteY30" fmla="*/ 1841011 h 11865198"/>
              <a:gd name="connsiteX31" fmla="*/ 1865672 w 3185171"/>
              <a:gd name="connsiteY31" fmla="*/ 334123 h 11865198"/>
              <a:gd name="connsiteX32" fmla="*/ 2199795 w 3185171"/>
              <a:gd name="connsiteY32" fmla="*/ 0 h 11865198"/>
              <a:gd name="connsiteX33" fmla="*/ 2312620 w 3185171"/>
              <a:gd name="connsiteY33" fmla="*/ 111270 h 11865198"/>
              <a:gd name="connsiteX34" fmla="*/ 3185171 w 3185171"/>
              <a:gd name="connsiteY34" fmla="*/ 1682228 h 11865198"/>
              <a:gd name="connsiteX35" fmla="*/ 2210249 w 3185171"/>
              <a:gd name="connsiteY35" fmla="*/ 3378023 h 11865198"/>
              <a:gd name="connsiteX36" fmla="*/ 1994304 w 3185171"/>
              <a:gd name="connsiteY36" fmla="*/ 3203364 h 11865198"/>
              <a:gd name="connsiteX37" fmla="*/ 1838699 w 3185171"/>
              <a:gd name="connsiteY37" fmla="*/ 3079514 h 11865198"/>
              <a:gd name="connsiteX38" fmla="*/ 2337274 w 3185171"/>
              <a:gd name="connsiteY38" fmla="*/ 2584112 h 11865198"/>
              <a:gd name="connsiteX39" fmla="*/ 1165462 w 3185171"/>
              <a:gd name="connsiteY39" fmla="*/ 2584113 h 11865198"/>
              <a:gd name="connsiteX40" fmla="*/ 1683091 w 3185171"/>
              <a:gd name="connsiteY40" fmla="*/ 3079514 h 11865198"/>
              <a:gd name="connsiteX41" fmla="*/ 1721199 w 3185171"/>
              <a:gd name="connsiteY41" fmla="*/ 3111269 h 11865198"/>
              <a:gd name="connsiteX42" fmla="*/ 1759308 w 3185171"/>
              <a:gd name="connsiteY42" fmla="*/ 3143025 h 11865198"/>
              <a:gd name="connsiteX43" fmla="*/ 1921266 w 3185171"/>
              <a:gd name="connsiteY43" fmla="*/ 3273227 h 11865198"/>
              <a:gd name="connsiteX44" fmla="*/ 2130857 w 3185171"/>
              <a:gd name="connsiteY44" fmla="*/ 3441537 h 11865198"/>
              <a:gd name="connsiteX45" fmla="*/ 2168965 w 3185171"/>
              <a:gd name="connsiteY45" fmla="*/ 3473294 h 11865198"/>
              <a:gd name="connsiteX46" fmla="*/ 2207075 w 3185171"/>
              <a:gd name="connsiteY46" fmla="*/ 3505050 h 11865198"/>
              <a:gd name="connsiteX47" fmla="*/ 3067672 w 3185171"/>
              <a:gd name="connsiteY47" fmla="*/ 4613349 h 11865198"/>
              <a:gd name="connsiteX48" fmla="*/ 2540515 w 3185171"/>
              <a:gd name="connsiteY48" fmla="*/ 4613348 h 11865198"/>
              <a:gd name="connsiteX49" fmla="*/ 2483353 w 3185171"/>
              <a:gd name="connsiteY49" fmla="*/ 4499025 h 11865198"/>
              <a:gd name="connsiteX50" fmla="*/ 908236 w 3185171"/>
              <a:gd name="connsiteY50" fmla="*/ 4499025 h 11865198"/>
              <a:gd name="connsiteX51" fmla="*/ 828844 w 3185171"/>
              <a:gd name="connsiteY51" fmla="*/ 4629227 h 11865198"/>
              <a:gd name="connsiteX52" fmla="*/ 746278 w 3185171"/>
              <a:gd name="connsiteY52" fmla="*/ 4946792 h 11865198"/>
              <a:gd name="connsiteX53" fmla="*/ 749453 w 3185171"/>
              <a:gd name="connsiteY53" fmla="*/ 5016657 h 11865198"/>
              <a:gd name="connsiteX54" fmla="*/ 1816469 w 3185171"/>
              <a:gd name="connsiteY54" fmla="*/ 5016657 h 11865198"/>
              <a:gd name="connsiteX55" fmla="*/ 1816469 w 3185171"/>
              <a:gd name="connsiteY55" fmla="*/ 5238952 h 11865198"/>
              <a:gd name="connsiteX56" fmla="*/ 778035 w 3185171"/>
              <a:gd name="connsiteY56" fmla="*/ 5238952 h 11865198"/>
              <a:gd name="connsiteX57" fmla="*/ 857424 w 3185171"/>
              <a:gd name="connsiteY57" fmla="*/ 5486652 h 11865198"/>
              <a:gd name="connsiteX58" fmla="*/ 965396 w 3185171"/>
              <a:gd name="connsiteY58" fmla="*/ 5708948 h 11865198"/>
              <a:gd name="connsiteX59" fmla="*/ 993977 w 3185171"/>
              <a:gd name="connsiteY59" fmla="*/ 5753406 h 11865198"/>
              <a:gd name="connsiteX60" fmla="*/ 2413490 w 3185171"/>
              <a:gd name="connsiteY60" fmla="*/ 5753406 h 11865198"/>
              <a:gd name="connsiteX61" fmla="*/ 2442071 w 3185171"/>
              <a:gd name="connsiteY61" fmla="*/ 5708948 h 11865198"/>
              <a:gd name="connsiteX62" fmla="*/ 2489705 w 3185171"/>
              <a:gd name="connsiteY62" fmla="*/ 5626379 h 11865198"/>
              <a:gd name="connsiteX63" fmla="*/ 3029565 w 3185171"/>
              <a:gd name="connsiteY63" fmla="*/ 5626379 h 11865198"/>
              <a:gd name="connsiteX64" fmla="*/ 2060994 w 3185171"/>
              <a:gd name="connsiteY64" fmla="*/ 6801368 h 11865198"/>
              <a:gd name="connsiteX65" fmla="*/ 2022886 w 3185171"/>
              <a:gd name="connsiteY65" fmla="*/ 6833124 h 11865198"/>
              <a:gd name="connsiteX66" fmla="*/ 1984777 w 3185171"/>
              <a:gd name="connsiteY66" fmla="*/ 6864882 h 11865198"/>
              <a:gd name="connsiteX67" fmla="*/ 1673564 w 3185171"/>
              <a:gd name="connsiteY67" fmla="*/ 7115758 h 11865198"/>
              <a:gd name="connsiteX68" fmla="*/ 1613228 w 3185171"/>
              <a:gd name="connsiteY68" fmla="*/ 7163392 h 11865198"/>
              <a:gd name="connsiteX69" fmla="*/ 1571945 w 3185171"/>
              <a:gd name="connsiteY69" fmla="*/ 7195148 h 11865198"/>
              <a:gd name="connsiteX70" fmla="*/ 1530661 w 3185171"/>
              <a:gd name="connsiteY70" fmla="*/ 7223729 h 11865198"/>
              <a:gd name="connsiteX71" fmla="*/ 936816 w 3185171"/>
              <a:gd name="connsiteY71" fmla="*/ 7747710 h 11865198"/>
              <a:gd name="connsiteX72" fmla="*/ 2200722 w 3185171"/>
              <a:gd name="connsiteY72" fmla="*/ 7747710 h 11865198"/>
              <a:gd name="connsiteX73" fmla="*/ 1689443 w 3185171"/>
              <a:gd name="connsiteY73" fmla="*/ 7230082 h 11865198"/>
              <a:gd name="connsiteX74" fmla="*/ 1746604 w 3185171"/>
              <a:gd name="connsiteY74" fmla="*/ 7185621 h 11865198"/>
              <a:gd name="connsiteX75" fmla="*/ 2057817 w 3185171"/>
              <a:gd name="connsiteY75" fmla="*/ 6931570 h 11865198"/>
              <a:gd name="connsiteX76" fmla="*/ 3140712 w 3185171"/>
              <a:gd name="connsiteY76" fmla="*/ 8621014 h 11865198"/>
              <a:gd name="connsiteX77" fmla="*/ 3134828 w 3185171"/>
              <a:gd name="connsiteY77" fmla="*/ 8740118 h 11865198"/>
              <a:gd name="connsiteX78" fmla="*/ 3130761 w 3185171"/>
              <a:gd name="connsiteY78" fmla="*/ 8767711 h 11865198"/>
              <a:gd name="connsiteX79" fmla="*/ 1796494 w 3185171"/>
              <a:gd name="connsiteY79" fmla="*/ 10101978 h 11865198"/>
              <a:gd name="connsiteX80" fmla="*/ 1683091 w 3185171"/>
              <a:gd name="connsiteY80" fmla="*/ 10008771 h 11865198"/>
              <a:gd name="connsiteX81" fmla="*/ 2168966 w 3185171"/>
              <a:gd name="connsiteY81" fmla="*/ 9545126 h 11865198"/>
              <a:gd name="connsiteX82" fmla="*/ 1019382 w 3185171"/>
              <a:gd name="connsiteY82" fmla="*/ 9545126 h 11865198"/>
              <a:gd name="connsiteX83" fmla="*/ 1527485 w 3185171"/>
              <a:gd name="connsiteY83" fmla="*/ 10008771 h 11865198"/>
              <a:gd name="connsiteX84" fmla="*/ 1565593 w 3185171"/>
              <a:gd name="connsiteY84" fmla="*/ 10040527 h 11865198"/>
              <a:gd name="connsiteX85" fmla="*/ 1603702 w 3185171"/>
              <a:gd name="connsiteY85" fmla="*/ 10072284 h 11865198"/>
              <a:gd name="connsiteX86" fmla="*/ 1724760 w 3185171"/>
              <a:gd name="connsiteY86" fmla="*/ 10173712 h 11865198"/>
              <a:gd name="connsiteX87" fmla="*/ 1389641 w 3185171"/>
              <a:gd name="connsiteY87" fmla="*/ 10508831 h 11865198"/>
              <a:gd name="connsiteX88" fmla="*/ 1238502 w 3185171"/>
              <a:gd name="connsiteY88" fmla="*/ 10383497 h 11865198"/>
              <a:gd name="connsiteX89" fmla="*/ 1200393 w 3185171"/>
              <a:gd name="connsiteY89" fmla="*/ 10351740 h 11865198"/>
              <a:gd name="connsiteX90" fmla="*/ 1162287 w 3185171"/>
              <a:gd name="connsiteY90" fmla="*/ 10319984 h 11865198"/>
              <a:gd name="connsiteX91" fmla="*/ 0 w 3185171"/>
              <a:gd name="connsiteY91" fmla="*/ 8592432 h 11865198"/>
              <a:gd name="connsiteX92" fmla="*/ 1200393 w 3185171"/>
              <a:gd name="connsiteY92" fmla="*/ 6890287 h 11865198"/>
              <a:gd name="connsiteX93" fmla="*/ 1238501 w 3185171"/>
              <a:gd name="connsiteY93" fmla="*/ 6858530 h 11865198"/>
              <a:gd name="connsiteX94" fmla="*/ 1276610 w 3185171"/>
              <a:gd name="connsiteY94" fmla="*/ 6826773 h 11865198"/>
              <a:gd name="connsiteX95" fmla="*/ 1343298 w 3185171"/>
              <a:gd name="connsiteY95" fmla="*/ 6772789 h 11865198"/>
              <a:gd name="connsiteX96" fmla="*/ 1648159 w 3185171"/>
              <a:gd name="connsiteY96" fmla="*/ 6528264 h 11865198"/>
              <a:gd name="connsiteX97" fmla="*/ 1686268 w 3185171"/>
              <a:gd name="connsiteY97" fmla="*/ 6496507 h 11865198"/>
              <a:gd name="connsiteX98" fmla="*/ 1724374 w 3185171"/>
              <a:gd name="connsiteY98" fmla="*/ 6464750 h 11865198"/>
              <a:gd name="connsiteX99" fmla="*/ 2245180 w 3185171"/>
              <a:gd name="connsiteY99" fmla="*/ 5966174 h 11865198"/>
              <a:gd name="connsiteX100" fmla="*/ 1146409 w 3185171"/>
              <a:gd name="connsiteY100" fmla="*/ 5966174 h 11865198"/>
              <a:gd name="connsiteX101" fmla="*/ 1575119 w 3185171"/>
              <a:gd name="connsiteY101" fmla="*/ 6458399 h 11865198"/>
              <a:gd name="connsiteX102" fmla="*/ 1270259 w 3185171"/>
              <a:gd name="connsiteY102" fmla="*/ 6702924 h 11865198"/>
              <a:gd name="connsiteX103" fmla="*/ 1203570 w 3185171"/>
              <a:gd name="connsiteY103" fmla="*/ 6756910 h 11865198"/>
              <a:gd name="connsiteX104" fmla="*/ 247702 w 3185171"/>
              <a:gd name="connsiteY104" fmla="*/ 4934090 h 11865198"/>
              <a:gd name="connsiteX105" fmla="*/ 1298838 w 3185171"/>
              <a:gd name="connsiteY105" fmla="*/ 3485995 h 11865198"/>
              <a:gd name="connsiteX106" fmla="*/ 1517958 w 3185171"/>
              <a:gd name="connsiteY106" fmla="*/ 3663832 h 11865198"/>
              <a:gd name="connsiteX107" fmla="*/ 1673565 w 3185171"/>
              <a:gd name="connsiteY107" fmla="*/ 3787681 h 11865198"/>
              <a:gd name="connsiteX108" fmla="*/ 1105126 w 3185171"/>
              <a:gd name="connsiteY108" fmla="*/ 4264030 h 11865198"/>
              <a:gd name="connsiteX109" fmla="*/ 2334099 w 3185171"/>
              <a:gd name="connsiteY109" fmla="*/ 4264030 h 11865198"/>
              <a:gd name="connsiteX110" fmla="*/ 1838697 w 3185171"/>
              <a:gd name="connsiteY110" fmla="*/ 3790858 h 11865198"/>
              <a:gd name="connsiteX111" fmla="*/ 1800591 w 3185171"/>
              <a:gd name="connsiteY111" fmla="*/ 3759102 h 11865198"/>
              <a:gd name="connsiteX112" fmla="*/ 1759308 w 3185171"/>
              <a:gd name="connsiteY112" fmla="*/ 3727345 h 11865198"/>
              <a:gd name="connsiteX113" fmla="*/ 1594175 w 3185171"/>
              <a:gd name="connsiteY113" fmla="*/ 3593968 h 11865198"/>
              <a:gd name="connsiteX114" fmla="*/ 1384582 w 3185171"/>
              <a:gd name="connsiteY114" fmla="*/ 3425658 h 11865198"/>
              <a:gd name="connsiteX115" fmla="*/ 1346473 w 3185171"/>
              <a:gd name="connsiteY115" fmla="*/ 3393902 h 11865198"/>
              <a:gd name="connsiteX116" fmla="*/ 1308367 w 3185171"/>
              <a:gd name="connsiteY116" fmla="*/ 3362145 h 11865198"/>
              <a:gd name="connsiteX117" fmla="*/ 339298 w 3185171"/>
              <a:gd name="connsiteY117" fmla="*/ 1943624 h 11865198"/>
              <a:gd name="connsiteX118" fmla="*/ 330348 w 3185171"/>
              <a:gd name="connsiteY118" fmla="*/ 1869447 h 11865198"/>
              <a:gd name="connsiteX119" fmla="*/ 899326 w 3185171"/>
              <a:gd name="connsiteY119" fmla="*/ 1300469 h 11865198"/>
              <a:gd name="connsiteX120" fmla="*/ 859012 w 3185171"/>
              <a:gd name="connsiteY120" fmla="*/ 1395627 h 11865198"/>
              <a:gd name="connsiteX121" fmla="*/ 819318 w 3185171"/>
              <a:gd name="connsiteY121" fmla="*/ 1552026 h 11865198"/>
              <a:gd name="connsiteX122" fmla="*/ 809790 w 3185171"/>
              <a:gd name="connsiteY122" fmla="*/ 1615540 h 11865198"/>
              <a:gd name="connsiteX123" fmla="*/ 2683420 w 3185171"/>
              <a:gd name="connsiteY123" fmla="*/ 1615540 h 11865198"/>
              <a:gd name="connsiteX124" fmla="*/ 2677068 w 3185171"/>
              <a:gd name="connsiteY124" fmla="*/ 1552027 h 11865198"/>
              <a:gd name="connsiteX125" fmla="*/ 2578624 w 3185171"/>
              <a:gd name="connsiteY125" fmla="*/ 1234464 h 11865198"/>
              <a:gd name="connsiteX126" fmla="*/ 2508760 w 3185171"/>
              <a:gd name="connsiteY126" fmla="*/ 1097910 h 11865198"/>
              <a:gd name="connsiteX127" fmla="*/ 1101885 w 3185171"/>
              <a:gd name="connsiteY127" fmla="*/ 1097910 h 11865198"/>
              <a:gd name="connsiteX128" fmla="*/ 1314652 w 3185171"/>
              <a:gd name="connsiteY128" fmla="*/ 885143 h 11865198"/>
              <a:gd name="connsiteX129" fmla="*/ 2362680 w 3185171"/>
              <a:gd name="connsiteY129" fmla="*/ 885143 h 11865198"/>
              <a:gd name="connsiteX130" fmla="*/ 1946472 w 3185171"/>
              <a:gd name="connsiteY130" fmla="*/ 414899 h 1186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3185171" h="11865198">
                <a:moveTo>
                  <a:pt x="580433" y="10991076"/>
                </a:moveTo>
                <a:cubicBezTo>
                  <a:pt x="628575" y="10941007"/>
                  <a:pt x="678626" y="10891325"/>
                  <a:pt x="730150" y="10841979"/>
                </a:cubicBezTo>
                <a:cubicBezTo>
                  <a:pt x="867546" y="10710387"/>
                  <a:pt x="1015412" y="10581178"/>
                  <a:pt x="1165461" y="10453358"/>
                </a:cubicBezTo>
                <a:lnTo>
                  <a:pt x="1318996" y="10579476"/>
                </a:lnTo>
                <a:lnTo>
                  <a:pt x="33274" y="11865198"/>
                </a:lnTo>
                <a:lnTo>
                  <a:pt x="43303" y="11819253"/>
                </a:lnTo>
                <a:cubicBezTo>
                  <a:pt x="127566" y="11527471"/>
                  <a:pt x="327687" y="11253936"/>
                  <a:pt x="580433" y="10991076"/>
                </a:cubicBezTo>
                <a:close/>
                <a:moveTo>
                  <a:pt x="520806" y="8767093"/>
                </a:moveTo>
                <a:cubicBezTo>
                  <a:pt x="539859" y="8856012"/>
                  <a:pt x="574793" y="8944930"/>
                  <a:pt x="622428" y="9033846"/>
                </a:cubicBezTo>
                <a:cubicBezTo>
                  <a:pt x="660534" y="9106888"/>
                  <a:pt x="711345" y="9183103"/>
                  <a:pt x="765331" y="9256143"/>
                </a:cubicBezTo>
                <a:cubicBezTo>
                  <a:pt x="778034" y="9275196"/>
                  <a:pt x="793913" y="9294249"/>
                  <a:pt x="809789" y="9313305"/>
                </a:cubicBezTo>
                <a:lnTo>
                  <a:pt x="2365855" y="9313305"/>
                </a:lnTo>
                <a:cubicBezTo>
                  <a:pt x="2378559" y="9294249"/>
                  <a:pt x="2394437" y="9275196"/>
                  <a:pt x="2407139" y="9256143"/>
                </a:cubicBezTo>
                <a:cubicBezTo>
                  <a:pt x="2461125" y="9183103"/>
                  <a:pt x="2505583" y="9110063"/>
                  <a:pt x="2540515" y="9033846"/>
                </a:cubicBezTo>
                <a:cubicBezTo>
                  <a:pt x="2581800" y="8944930"/>
                  <a:pt x="2613554" y="8856012"/>
                  <a:pt x="2632610" y="8767093"/>
                </a:cubicBezTo>
                <a:close/>
                <a:moveTo>
                  <a:pt x="733574" y="7985884"/>
                </a:moveTo>
                <a:cubicBezTo>
                  <a:pt x="689116" y="8046223"/>
                  <a:pt x="647833" y="8109736"/>
                  <a:pt x="612899" y="8173246"/>
                </a:cubicBezTo>
                <a:cubicBezTo>
                  <a:pt x="555737" y="8274868"/>
                  <a:pt x="520806" y="8382841"/>
                  <a:pt x="504928" y="8490812"/>
                </a:cubicBezTo>
                <a:cubicBezTo>
                  <a:pt x="504927" y="8503515"/>
                  <a:pt x="501753" y="8516217"/>
                  <a:pt x="501754" y="8528920"/>
                </a:cubicBezTo>
                <a:lnTo>
                  <a:pt x="2635785" y="8528920"/>
                </a:lnTo>
                <a:cubicBezTo>
                  <a:pt x="2632610" y="8516217"/>
                  <a:pt x="2632610" y="8503515"/>
                  <a:pt x="2629433" y="8490812"/>
                </a:cubicBezTo>
                <a:cubicBezTo>
                  <a:pt x="2607205" y="8386015"/>
                  <a:pt x="2565922" y="8278044"/>
                  <a:pt x="2508761" y="8173247"/>
                </a:cubicBezTo>
                <a:cubicBezTo>
                  <a:pt x="2473827" y="8109736"/>
                  <a:pt x="2432543" y="8049397"/>
                  <a:pt x="2388085" y="7985884"/>
                </a:cubicBezTo>
                <a:close/>
                <a:moveTo>
                  <a:pt x="819317" y="1841012"/>
                </a:moveTo>
                <a:cubicBezTo>
                  <a:pt x="832019" y="1939456"/>
                  <a:pt x="854249" y="2034726"/>
                  <a:pt x="889180" y="2126820"/>
                </a:cubicBezTo>
                <a:cubicBezTo>
                  <a:pt x="917762" y="2203034"/>
                  <a:pt x="955868" y="2279252"/>
                  <a:pt x="997152" y="2349114"/>
                </a:cubicBezTo>
                <a:cubicBezTo>
                  <a:pt x="1000329" y="2352290"/>
                  <a:pt x="1000329" y="2352290"/>
                  <a:pt x="1003503" y="2355466"/>
                </a:cubicBezTo>
                <a:lnTo>
                  <a:pt x="2489705" y="2355467"/>
                </a:lnTo>
                <a:cubicBezTo>
                  <a:pt x="2489705" y="2352289"/>
                  <a:pt x="2492882" y="2352290"/>
                  <a:pt x="2492882" y="2349114"/>
                </a:cubicBezTo>
                <a:cubicBezTo>
                  <a:pt x="2534165" y="2279251"/>
                  <a:pt x="2572271" y="2203035"/>
                  <a:pt x="2600854" y="2126820"/>
                </a:cubicBezTo>
                <a:cubicBezTo>
                  <a:pt x="2635785" y="2037901"/>
                  <a:pt x="2661190" y="1939456"/>
                  <a:pt x="2673893" y="1841011"/>
                </a:cubicBezTo>
                <a:close/>
                <a:moveTo>
                  <a:pt x="1865672" y="334123"/>
                </a:moveTo>
                <a:lnTo>
                  <a:pt x="2199795" y="0"/>
                </a:lnTo>
                <a:lnTo>
                  <a:pt x="2312620" y="111270"/>
                </a:lnTo>
                <a:cubicBezTo>
                  <a:pt x="2798587" y="602708"/>
                  <a:pt x="3185171" y="1098705"/>
                  <a:pt x="3185171" y="1682228"/>
                </a:cubicBezTo>
                <a:cubicBezTo>
                  <a:pt x="3185171" y="2415803"/>
                  <a:pt x="2731055" y="2936609"/>
                  <a:pt x="2210249" y="3378023"/>
                </a:cubicBezTo>
                <a:cubicBezTo>
                  <a:pt x="2137210" y="3317687"/>
                  <a:pt x="2067344" y="3260525"/>
                  <a:pt x="1994304" y="3203364"/>
                </a:cubicBezTo>
                <a:cubicBezTo>
                  <a:pt x="1943494" y="3162080"/>
                  <a:pt x="1889509" y="3120797"/>
                  <a:pt x="1838699" y="3079514"/>
                </a:cubicBezTo>
                <a:cubicBezTo>
                  <a:pt x="2022885" y="2923905"/>
                  <a:pt x="2197545" y="2758772"/>
                  <a:pt x="2337274" y="2584112"/>
                </a:cubicBezTo>
                <a:lnTo>
                  <a:pt x="1165462" y="2584113"/>
                </a:lnTo>
                <a:cubicBezTo>
                  <a:pt x="1311542" y="2758772"/>
                  <a:pt x="1492553" y="2920731"/>
                  <a:pt x="1683091" y="3079514"/>
                </a:cubicBezTo>
                <a:cubicBezTo>
                  <a:pt x="1695794" y="3089041"/>
                  <a:pt x="1708496" y="3101742"/>
                  <a:pt x="1721199" y="3111269"/>
                </a:cubicBezTo>
                <a:cubicBezTo>
                  <a:pt x="1733903" y="3120797"/>
                  <a:pt x="1746604" y="3133499"/>
                  <a:pt x="1759308" y="3143025"/>
                </a:cubicBezTo>
                <a:cubicBezTo>
                  <a:pt x="1813292" y="3184309"/>
                  <a:pt x="1867279" y="3228769"/>
                  <a:pt x="1921266" y="3273227"/>
                </a:cubicBezTo>
                <a:cubicBezTo>
                  <a:pt x="1991129" y="3330388"/>
                  <a:pt x="2060994" y="3384376"/>
                  <a:pt x="2130857" y="3441537"/>
                </a:cubicBezTo>
                <a:cubicBezTo>
                  <a:pt x="2143560" y="3451064"/>
                  <a:pt x="2156262" y="3463765"/>
                  <a:pt x="2168965" y="3473294"/>
                </a:cubicBezTo>
                <a:cubicBezTo>
                  <a:pt x="2181667" y="3482821"/>
                  <a:pt x="2194370" y="3495522"/>
                  <a:pt x="2207075" y="3505050"/>
                </a:cubicBezTo>
                <a:cubicBezTo>
                  <a:pt x="2581800" y="3819438"/>
                  <a:pt x="2924768" y="4162407"/>
                  <a:pt x="3067672" y="4613349"/>
                </a:cubicBezTo>
                <a:lnTo>
                  <a:pt x="2540515" y="4613348"/>
                </a:lnTo>
                <a:cubicBezTo>
                  <a:pt x="2524637" y="4575243"/>
                  <a:pt x="2505583" y="4537134"/>
                  <a:pt x="2483353" y="4499025"/>
                </a:cubicBezTo>
                <a:lnTo>
                  <a:pt x="908236" y="4499025"/>
                </a:lnTo>
                <a:cubicBezTo>
                  <a:pt x="879654" y="4543486"/>
                  <a:pt x="851072" y="4584769"/>
                  <a:pt x="828844" y="4629227"/>
                </a:cubicBezTo>
                <a:cubicBezTo>
                  <a:pt x="778036" y="4730849"/>
                  <a:pt x="746278" y="4835646"/>
                  <a:pt x="746278" y="4946792"/>
                </a:cubicBezTo>
                <a:cubicBezTo>
                  <a:pt x="746277" y="4969022"/>
                  <a:pt x="749452" y="4994427"/>
                  <a:pt x="749453" y="5016657"/>
                </a:cubicBezTo>
                <a:lnTo>
                  <a:pt x="1816469" y="5016657"/>
                </a:lnTo>
                <a:lnTo>
                  <a:pt x="1816469" y="5238952"/>
                </a:lnTo>
                <a:lnTo>
                  <a:pt x="778035" y="5238952"/>
                </a:lnTo>
                <a:cubicBezTo>
                  <a:pt x="797089" y="5321518"/>
                  <a:pt x="825667" y="5404085"/>
                  <a:pt x="857424" y="5486652"/>
                </a:cubicBezTo>
                <a:cubicBezTo>
                  <a:pt x="886006" y="5562868"/>
                  <a:pt x="924112" y="5635908"/>
                  <a:pt x="965396" y="5708948"/>
                </a:cubicBezTo>
                <a:cubicBezTo>
                  <a:pt x="974925" y="5721650"/>
                  <a:pt x="984451" y="5737528"/>
                  <a:pt x="993977" y="5753406"/>
                </a:cubicBezTo>
                <a:lnTo>
                  <a:pt x="2413490" y="5753406"/>
                </a:lnTo>
                <a:cubicBezTo>
                  <a:pt x="2423016" y="5740702"/>
                  <a:pt x="2432543" y="5724824"/>
                  <a:pt x="2442071" y="5708948"/>
                </a:cubicBezTo>
                <a:cubicBezTo>
                  <a:pt x="2457948" y="5680366"/>
                  <a:pt x="2473826" y="5654962"/>
                  <a:pt x="2489705" y="5626379"/>
                </a:cubicBezTo>
                <a:lnTo>
                  <a:pt x="3029565" y="5626379"/>
                </a:lnTo>
                <a:cubicBezTo>
                  <a:pt x="2848553" y="6077321"/>
                  <a:pt x="2467475" y="6458399"/>
                  <a:pt x="2060994" y="6801368"/>
                </a:cubicBezTo>
                <a:cubicBezTo>
                  <a:pt x="2048290" y="6810895"/>
                  <a:pt x="2035589" y="6823599"/>
                  <a:pt x="2022886" y="6833124"/>
                </a:cubicBezTo>
                <a:cubicBezTo>
                  <a:pt x="2010182" y="6842652"/>
                  <a:pt x="1997481" y="6855355"/>
                  <a:pt x="1984777" y="6864882"/>
                </a:cubicBezTo>
                <a:cubicBezTo>
                  <a:pt x="1879983" y="6950625"/>
                  <a:pt x="1775186" y="7033190"/>
                  <a:pt x="1673564" y="7115758"/>
                </a:cubicBezTo>
                <a:cubicBezTo>
                  <a:pt x="1651337" y="7131637"/>
                  <a:pt x="1632282" y="7147514"/>
                  <a:pt x="1613228" y="7163392"/>
                </a:cubicBezTo>
                <a:cubicBezTo>
                  <a:pt x="1597349" y="7172920"/>
                  <a:pt x="1584646" y="7185621"/>
                  <a:pt x="1571945" y="7195148"/>
                </a:cubicBezTo>
                <a:cubicBezTo>
                  <a:pt x="1559241" y="7207852"/>
                  <a:pt x="1546540" y="7217378"/>
                  <a:pt x="1530661" y="7223729"/>
                </a:cubicBezTo>
                <a:cubicBezTo>
                  <a:pt x="1314717" y="7401566"/>
                  <a:pt x="1108300" y="7573051"/>
                  <a:pt x="936816" y="7747710"/>
                </a:cubicBezTo>
                <a:lnTo>
                  <a:pt x="2200722" y="7747710"/>
                </a:lnTo>
                <a:cubicBezTo>
                  <a:pt x="2051465" y="7576226"/>
                  <a:pt x="1873631" y="7404741"/>
                  <a:pt x="1689443" y="7230082"/>
                </a:cubicBezTo>
                <a:cubicBezTo>
                  <a:pt x="1708496" y="7217378"/>
                  <a:pt x="1727551" y="7201500"/>
                  <a:pt x="1746604" y="7185621"/>
                </a:cubicBezTo>
                <a:cubicBezTo>
                  <a:pt x="1848226" y="7103055"/>
                  <a:pt x="1953021" y="7017313"/>
                  <a:pt x="2057817" y="6931570"/>
                </a:cubicBezTo>
                <a:cubicBezTo>
                  <a:pt x="2623081" y="7471429"/>
                  <a:pt x="3140712" y="7985884"/>
                  <a:pt x="3140712" y="8621014"/>
                </a:cubicBezTo>
                <a:cubicBezTo>
                  <a:pt x="3140712" y="8661107"/>
                  <a:pt x="3138715" y="8700802"/>
                  <a:pt x="3134828" y="8740118"/>
                </a:cubicBezTo>
                <a:lnTo>
                  <a:pt x="3130761" y="8767711"/>
                </a:lnTo>
                <a:lnTo>
                  <a:pt x="1796494" y="10101978"/>
                </a:lnTo>
                <a:lnTo>
                  <a:pt x="1683091" y="10008771"/>
                </a:lnTo>
                <a:cubicBezTo>
                  <a:pt x="1857752" y="9856339"/>
                  <a:pt x="2022886" y="9700732"/>
                  <a:pt x="2168966" y="9545126"/>
                </a:cubicBezTo>
                <a:lnTo>
                  <a:pt x="1019382" y="9545126"/>
                </a:lnTo>
                <a:cubicBezTo>
                  <a:pt x="1171813" y="9700733"/>
                  <a:pt x="1346473" y="9856338"/>
                  <a:pt x="1527485" y="10008771"/>
                </a:cubicBezTo>
                <a:cubicBezTo>
                  <a:pt x="1540188" y="10018297"/>
                  <a:pt x="1552890" y="10031001"/>
                  <a:pt x="1565593" y="10040527"/>
                </a:cubicBezTo>
                <a:cubicBezTo>
                  <a:pt x="1578297" y="10050054"/>
                  <a:pt x="1590998" y="10062757"/>
                  <a:pt x="1603702" y="10072284"/>
                </a:cubicBezTo>
                <a:lnTo>
                  <a:pt x="1724760" y="10173712"/>
                </a:lnTo>
                <a:lnTo>
                  <a:pt x="1389641" y="10508831"/>
                </a:lnTo>
                <a:lnTo>
                  <a:pt x="1238502" y="10383497"/>
                </a:lnTo>
                <a:cubicBezTo>
                  <a:pt x="1225798" y="10373970"/>
                  <a:pt x="1213097" y="10361267"/>
                  <a:pt x="1200393" y="10351740"/>
                </a:cubicBezTo>
                <a:cubicBezTo>
                  <a:pt x="1187692" y="10342214"/>
                  <a:pt x="1174988" y="10329510"/>
                  <a:pt x="1162287" y="10319984"/>
                </a:cubicBezTo>
                <a:cubicBezTo>
                  <a:pt x="546211" y="9796003"/>
                  <a:pt x="0" y="9246617"/>
                  <a:pt x="0" y="8592432"/>
                </a:cubicBezTo>
                <a:cubicBezTo>
                  <a:pt x="1" y="7912844"/>
                  <a:pt x="584319" y="7392040"/>
                  <a:pt x="1200393" y="6890287"/>
                </a:cubicBezTo>
                <a:cubicBezTo>
                  <a:pt x="1213096" y="6880760"/>
                  <a:pt x="1225798" y="6868059"/>
                  <a:pt x="1238501" y="6858530"/>
                </a:cubicBezTo>
                <a:cubicBezTo>
                  <a:pt x="1251205" y="6849003"/>
                  <a:pt x="1263906" y="6836302"/>
                  <a:pt x="1276610" y="6826773"/>
                </a:cubicBezTo>
                <a:cubicBezTo>
                  <a:pt x="1298838" y="6807720"/>
                  <a:pt x="1321068" y="6791842"/>
                  <a:pt x="1343298" y="6772789"/>
                </a:cubicBezTo>
                <a:cubicBezTo>
                  <a:pt x="1444918" y="6693397"/>
                  <a:pt x="1549714" y="6610830"/>
                  <a:pt x="1648159" y="6528264"/>
                </a:cubicBezTo>
                <a:cubicBezTo>
                  <a:pt x="1660864" y="6518737"/>
                  <a:pt x="1673564" y="6506034"/>
                  <a:pt x="1686268" y="6496507"/>
                </a:cubicBezTo>
                <a:cubicBezTo>
                  <a:pt x="1698969" y="6486981"/>
                  <a:pt x="1711673" y="6474277"/>
                  <a:pt x="1724374" y="6464750"/>
                </a:cubicBezTo>
                <a:cubicBezTo>
                  <a:pt x="1914914" y="6302792"/>
                  <a:pt x="2095925" y="6137659"/>
                  <a:pt x="2245180" y="5966174"/>
                </a:cubicBezTo>
                <a:lnTo>
                  <a:pt x="1146409" y="5966174"/>
                </a:lnTo>
                <a:cubicBezTo>
                  <a:pt x="1270259" y="6134484"/>
                  <a:pt x="1419513" y="6299618"/>
                  <a:pt x="1575119" y="6458399"/>
                </a:cubicBezTo>
                <a:cubicBezTo>
                  <a:pt x="1473499" y="6540965"/>
                  <a:pt x="1371878" y="6620356"/>
                  <a:pt x="1270259" y="6702924"/>
                </a:cubicBezTo>
                <a:cubicBezTo>
                  <a:pt x="1248028" y="6721979"/>
                  <a:pt x="1225798" y="6737857"/>
                  <a:pt x="1203570" y="6756910"/>
                </a:cubicBezTo>
                <a:cubicBezTo>
                  <a:pt x="698642" y="6242456"/>
                  <a:pt x="247701" y="5658136"/>
                  <a:pt x="247702" y="4934090"/>
                </a:cubicBezTo>
                <a:cubicBezTo>
                  <a:pt x="247701" y="4337067"/>
                  <a:pt x="743101" y="3917883"/>
                  <a:pt x="1298838" y="3485995"/>
                </a:cubicBezTo>
                <a:cubicBezTo>
                  <a:pt x="1371878" y="3546333"/>
                  <a:pt x="1444918" y="3606670"/>
                  <a:pt x="1517958" y="3663832"/>
                </a:cubicBezTo>
                <a:cubicBezTo>
                  <a:pt x="1571944" y="3705115"/>
                  <a:pt x="1622754" y="3746399"/>
                  <a:pt x="1673565" y="3787681"/>
                </a:cubicBezTo>
                <a:cubicBezTo>
                  <a:pt x="1460796" y="3952817"/>
                  <a:pt x="1263906" y="4108421"/>
                  <a:pt x="1105126" y="4264030"/>
                </a:cubicBezTo>
                <a:lnTo>
                  <a:pt x="2334099" y="4264030"/>
                </a:lnTo>
                <a:cubicBezTo>
                  <a:pt x="2197545" y="4102071"/>
                  <a:pt x="2026060" y="3946465"/>
                  <a:pt x="1838697" y="3790858"/>
                </a:cubicBezTo>
                <a:cubicBezTo>
                  <a:pt x="1825996" y="3781329"/>
                  <a:pt x="1813292" y="3768628"/>
                  <a:pt x="1800591" y="3759102"/>
                </a:cubicBezTo>
                <a:cubicBezTo>
                  <a:pt x="1784713" y="3749573"/>
                  <a:pt x="1772009" y="3736871"/>
                  <a:pt x="1759308" y="3727345"/>
                </a:cubicBezTo>
                <a:cubicBezTo>
                  <a:pt x="1705321" y="3682884"/>
                  <a:pt x="1651336" y="3638427"/>
                  <a:pt x="1594175" y="3593968"/>
                </a:cubicBezTo>
                <a:cubicBezTo>
                  <a:pt x="1524310" y="3539982"/>
                  <a:pt x="1454445" y="3482820"/>
                  <a:pt x="1384582" y="3425658"/>
                </a:cubicBezTo>
                <a:cubicBezTo>
                  <a:pt x="1371878" y="3416132"/>
                  <a:pt x="1359177" y="3403428"/>
                  <a:pt x="1346473" y="3393902"/>
                </a:cubicBezTo>
                <a:cubicBezTo>
                  <a:pt x="1333772" y="3384375"/>
                  <a:pt x="1321068" y="3371671"/>
                  <a:pt x="1308367" y="3362145"/>
                </a:cubicBezTo>
                <a:cubicBezTo>
                  <a:pt x="863776" y="2989801"/>
                  <a:pt x="438636" y="2556672"/>
                  <a:pt x="339298" y="1943624"/>
                </a:cubicBezTo>
                <a:lnTo>
                  <a:pt x="330348" y="1869447"/>
                </a:lnTo>
                <a:lnTo>
                  <a:pt x="899326" y="1300469"/>
                </a:lnTo>
                <a:lnTo>
                  <a:pt x="859012" y="1395627"/>
                </a:lnTo>
                <a:cubicBezTo>
                  <a:pt x="840752" y="1448819"/>
                  <a:pt x="827256" y="1501217"/>
                  <a:pt x="819318" y="1552026"/>
                </a:cubicBezTo>
                <a:cubicBezTo>
                  <a:pt x="816140" y="1574257"/>
                  <a:pt x="812965" y="1596487"/>
                  <a:pt x="809790" y="1615540"/>
                </a:cubicBezTo>
                <a:lnTo>
                  <a:pt x="2683420" y="1615540"/>
                </a:lnTo>
                <a:cubicBezTo>
                  <a:pt x="2683420" y="1593312"/>
                  <a:pt x="2680245" y="1574257"/>
                  <a:pt x="2677068" y="1552027"/>
                </a:cubicBezTo>
                <a:cubicBezTo>
                  <a:pt x="2661190" y="1447232"/>
                  <a:pt x="2626259" y="1339258"/>
                  <a:pt x="2578624" y="1234464"/>
                </a:cubicBezTo>
                <a:cubicBezTo>
                  <a:pt x="2559570" y="1186829"/>
                  <a:pt x="2534165" y="1142369"/>
                  <a:pt x="2508760" y="1097910"/>
                </a:cubicBezTo>
                <a:lnTo>
                  <a:pt x="1101885" y="1097910"/>
                </a:lnTo>
                <a:lnTo>
                  <a:pt x="1314652" y="885143"/>
                </a:lnTo>
                <a:lnTo>
                  <a:pt x="2362680" y="885143"/>
                </a:lnTo>
                <a:cubicBezTo>
                  <a:pt x="2243592" y="727949"/>
                  <a:pt x="2101285" y="572541"/>
                  <a:pt x="1946472" y="414899"/>
                </a:cubicBezTo>
                <a:close/>
              </a:path>
            </a:pathLst>
          </a:custGeom>
          <a:solidFill>
            <a:schemeClr val="accent3">
              <a:alpha val="16000"/>
            </a:schemeClr>
          </a:solidFill>
          <a:ln w="15387" cap="flat">
            <a:noFill/>
            <a:prstDash val="solid"/>
            <a:miter/>
          </a:ln>
        </p:spPr>
        <p:txBody>
          <a:bodyPr wrap="square" rtlCol="0" anchor="ctr">
            <a:noAutofit/>
          </a:bodyPr>
          <a:lstStyle/>
          <a:p>
            <a:endParaRPr lang="en-US" dirty="0"/>
          </a:p>
        </p:txBody>
      </p:sp>
      <p:sp>
        <p:nvSpPr>
          <p:cNvPr id="35" name="Freeform: Shape 34">
            <a:extLst>
              <a:ext uri="{FF2B5EF4-FFF2-40B4-BE49-F238E27FC236}">
                <a16:creationId xmlns:a16="http://schemas.microsoft.com/office/drawing/2014/main" id="{BF911EF6-C546-4CF0-9282-B87CD7E0EC34}"/>
              </a:ext>
            </a:extLst>
          </p:cNvPr>
          <p:cNvSpPr/>
          <p:nvPr userDrawn="1"/>
        </p:nvSpPr>
        <p:spPr>
          <a:xfrm rot="2700000">
            <a:off x="10611807" y="3783420"/>
            <a:ext cx="826822" cy="3671652"/>
          </a:xfrm>
          <a:custGeom>
            <a:avLst/>
            <a:gdLst>
              <a:gd name="connsiteX0" fmla="*/ 189536 w 826822"/>
              <a:gd name="connsiteY0" fmla="*/ 3340572 h 3671652"/>
              <a:gd name="connsiteX1" fmla="*/ 302537 w 826822"/>
              <a:gd name="connsiteY1" fmla="*/ 3239692 h 3671652"/>
              <a:gd name="connsiteX2" fmla="*/ 371781 w 826822"/>
              <a:gd name="connsiteY2" fmla="*/ 3296572 h 3671652"/>
              <a:gd name="connsiteX3" fmla="*/ 397337 w 826822"/>
              <a:gd name="connsiteY3" fmla="*/ 3318005 h 3671652"/>
              <a:gd name="connsiteX4" fmla="*/ 129423 w 826822"/>
              <a:gd name="connsiteY4" fmla="*/ 3671652 h 3671652"/>
              <a:gd name="connsiteX5" fmla="*/ 1 w 826822"/>
              <a:gd name="connsiteY5" fmla="*/ 3671652 h 3671652"/>
              <a:gd name="connsiteX6" fmla="*/ 189536 w 826822"/>
              <a:gd name="connsiteY6" fmla="*/ 3340572 h 3671652"/>
              <a:gd name="connsiteX7" fmla="*/ 135194 w 826822"/>
              <a:gd name="connsiteY7" fmla="*/ 2801963 h 3671652"/>
              <a:gd name="connsiteX8" fmla="*/ 161573 w 826822"/>
              <a:gd name="connsiteY8" fmla="*/ 2871208 h 3671652"/>
              <a:gd name="connsiteX9" fmla="*/ 198669 w 826822"/>
              <a:gd name="connsiteY9" fmla="*/ 2928913 h 3671652"/>
              <a:gd name="connsiteX10" fmla="*/ 210209 w 826822"/>
              <a:gd name="connsiteY10" fmla="*/ 2943752 h 3671652"/>
              <a:gd name="connsiteX11" fmla="*/ 614141 w 826822"/>
              <a:gd name="connsiteY11" fmla="*/ 2943752 h 3671652"/>
              <a:gd name="connsiteX12" fmla="*/ 624857 w 826822"/>
              <a:gd name="connsiteY12" fmla="*/ 2928913 h 3671652"/>
              <a:gd name="connsiteX13" fmla="*/ 659479 w 826822"/>
              <a:gd name="connsiteY13" fmla="*/ 2871208 h 3671652"/>
              <a:gd name="connsiteX14" fmla="*/ 683386 w 826822"/>
              <a:gd name="connsiteY14" fmla="*/ 2801964 h 3671652"/>
              <a:gd name="connsiteX15" fmla="*/ 190425 w 826822"/>
              <a:gd name="connsiteY15" fmla="*/ 2599174 h 3671652"/>
              <a:gd name="connsiteX16" fmla="*/ 159100 w 826822"/>
              <a:gd name="connsiteY16" fmla="*/ 2647810 h 3671652"/>
              <a:gd name="connsiteX17" fmla="*/ 131072 w 826822"/>
              <a:gd name="connsiteY17" fmla="*/ 2730245 h 3671652"/>
              <a:gd name="connsiteX18" fmla="*/ 130248 w 826822"/>
              <a:gd name="connsiteY18" fmla="*/ 2740137 h 3671652"/>
              <a:gd name="connsiteX19" fmla="*/ 684211 w 826822"/>
              <a:gd name="connsiteY19" fmla="*/ 2740137 h 3671652"/>
              <a:gd name="connsiteX20" fmla="*/ 682562 w 826822"/>
              <a:gd name="connsiteY20" fmla="*/ 2730245 h 3671652"/>
              <a:gd name="connsiteX21" fmla="*/ 651237 w 826822"/>
              <a:gd name="connsiteY21" fmla="*/ 2647810 h 3671652"/>
              <a:gd name="connsiteX22" fmla="*/ 619911 w 826822"/>
              <a:gd name="connsiteY22" fmla="*/ 2599173 h 3671652"/>
              <a:gd name="connsiteX23" fmla="*/ 212682 w 826822"/>
              <a:gd name="connsiteY23" fmla="*/ 1004057 h 3671652"/>
              <a:gd name="connsiteX24" fmla="*/ 230818 w 826822"/>
              <a:gd name="connsiteY24" fmla="*/ 1078248 h 3671652"/>
              <a:gd name="connsiteX25" fmla="*/ 258846 w 826822"/>
              <a:gd name="connsiteY25" fmla="*/ 1135953 h 3671652"/>
              <a:gd name="connsiteX26" fmla="*/ 260494 w 826822"/>
              <a:gd name="connsiteY26" fmla="*/ 1137602 h 3671652"/>
              <a:gd name="connsiteX27" fmla="*/ 646290 w 826822"/>
              <a:gd name="connsiteY27" fmla="*/ 1137602 h 3671652"/>
              <a:gd name="connsiteX28" fmla="*/ 647115 w 826822"/>
              <a:gd name="connsiteY28" fmla="*/ 1135953 h 3671652"/>
              <a:gd name="connsiteX29" fmla="*/ 675143 w 826822"/>
              <a:gd name="connsiteY29" fmla="*/ 1078248 h 3671652"/>
              <a:gd name="connsiteX30" fmla="*/ 694103 w 826822"/>
              <a:gd name="connsiteY30" fmla="*/ 1004057 h 3671652"/>
              <a:gd name="connsiteX31" fmla="*/ 259670 w 826822"/>
              <a:gd name="connsiteY31" fmla="*/ 811159 h 3671652"/>
              <a:gd name="connsiteX32" fmla="*/ 240710 w 826822"/>
              <a:gd name="connsiteY32" fmla="*/ 846607 h 3671652"/>
              <a:gd name="connsiteX33" fmla="*/ 212683 w 826822"/>
              <a:gd name="connsiteY33" fmla="*/ 929041 h 3671652"/>
              <a:gd name="connsiteX34" fmla="*/ 210210 w 826822"/>
              <a:gd name="connsiteY34" fmla="*/ 945528 h 3671652"/>
              <a:gd name="connsiteX35" fmla="*/ 696576 w 826822"/>
              <a:gd name="connsiteY35" fmla="*/ 945528 h 3671652"/>
              <a:gd name="connsiteX36" fmla="*/ 694927 w 826822"/>
              <a:gd name="connsiteY36" fmla="*/ 929041 h 3671652"/>
              <a:gd name="connsiteX37" fmla="*/ 669372 w 826822"/>
              <a:gd name="connsiteY37" fmla="*/ 846606 h 3671652"/>
              <a:gd name="connsiteX38" fmla="*/ 651236 w 826822"/>
              <a:gd name="connsiteY38" fmla="*/ 811159 h 3671652"/>
              <a:gd name="connsiteX39" fmla="*/ 520365 w 826822"/>
              <a:gd name="connsiteY39" fmla="*/ 292702 h 3671652"/>
              <a:gd name="connsiteX40" fmla="*/ 610158 w 826822"/>
              <a:gd name="connsiteY40" fmla="*/ 382495 h 3671652"/>
              <a:gd name="connsiteX41" fmla="*/ 540773 w 826822"/>
              <a:gd name="connsiteY41" fmla="*/ 463284 h 3671652"/>
              <a:gd name="connsiteX42" fmla="*/ 532529 w 826822"/>
              <a:gd name="connsiteY42" fmla="*/ 473176 h 3671652"/>
              <a:gd name="connsiteX43" fmla="*/ 524287 w 826822"/>
              <a:gd name="connsiteY43" fmla="*/ 483068 h 3671652"/>
              <a:gd name="connsiteX44" fmla="*/ 472353 w 826822"/>
              <a:gd name="connsiteY44" fmla="*/ 542421 h 3671652"/>
              <a:gd name="connsiteX45" fmla="*/ 443500 w 826822"/>
              <a:gd name="connsiteY45" fmla="*/ 574571 h 3671652"/>
              <a:gd name="connsiteX46" fmla="*/ 435257 w 826822"/>
              <a:gd name="connsiteY46" fmla="*/ 584463 h 3671652"/>
              <a:gd name="connsiteX47" fmla="*/ 427013 w 826822"/>
              <a:gd name="connsiteY47" fmla="*/ 594355 h 3671652"/>
              <a:gd name="connsiteX48" fmla="*/ 296766 w 826822"/>
              <a:gd name="connsiteY48" fmla="*/ 755928 h 3671652"/>
              <a:gd name="connsiteX49" fmla="*/ 613316 w 826822"/>
              <a:gd name="connsiteY49" fmla="*/ 755928 h 3671652"/>
              <a:gd name="connsiteX50" fmla="*/ 464109 w 826822"/>
              <a:gd name="connsiteY50" fmla="*/ 592707 h 3671652"/>
              <a:gd name="connsiteX51" fmla="*/ 495435 w 826822"/>
              <a:gd name="connsiteY51" fmla="*/ 557259 h 3671652"/>
              <a:gd name="connsiteX52" fmla="*/ 544895 w 826822"/>
              <a:gd name="connsiteY52" fmla="*/ 500379 h 3671652"/>
              <a:gd name="connsiteX53" fmla="*/ 826822 w 826822"/>
              <a:gd name="connsiteY53" fmla="*/ 962839 h 3671652"/>
              <a:gd name="connsiteX54" fmla="*/ 573748 w 826822"/>
              <a:gd name="connsiteY54" fmla="*/ 1403042 h 3671652"/>
              <a:gd name="connsiteX55" fmla="*/ 517692 w 826822"/>
              <a:gd name="connsiteY55" fmla="*/ 1357703 h 3671652"/>
              <a:gd name="connsiteX56" fmla="*/ 477299 w 826822"/>
              <a:gd name="connsiteY56" fmla="*/ 1325553 h 3671652"/>
              <a:gd name="connsiteX57" fmla="*/ 606721 w 826822"/>
              <a:gd name="connsiteY57" fmla="*/ 1196955 h 3671652"/>
              <a:gd name="connsiteX58" fmla="*/ 302536 w 826822"/>
              <a:gd name="connsiteY58" fmla="*/ 1196955 h 3671652"/>
              <a:gd name="connsiteX59" fmla="*/ 436905 w 826822"/>
              <a:gd name="connsiteY59" fmla="*/ 1325554 h 3671652"/>
              <a:gd name="connsiteX60" fmla="*/ 446798 w 826822"/>
              <a:gd name="connsiteY60" fmla="*/ 1333796 h 3671652"/>
              <a:gd name="connsiteX61" fmla="*/ 456690 w 826822"/>
              <a:gd name="connsiteY61" fmla="*/ 1342040 h 3671652"/>
              <a:gd name="connsiteX62" fmla="*/ 498732 w 826822"/>
              <a:gd name="connsiteY62" fmla="*/ 1375838 h 3671652"/>
              <a:gd name="connsiteX63" fmla="*/ 553139 w 826822"/>
              <a:gd name="connsiteY63" fmla="*/ 1419529 h 3671652"/>
              <a:gd name="connsiteX64" fmla="*/ 563031 w 826822"/>
              <a:gd name="connsiteY64" fmla="*/ 1427773 h 3671652"/>
              <a:gd name="connsiteX65" fmla="*/ 572924 w 826822"/>
              <a:gd name="connsiteY65" fmla="*/ 1436016 h 3671652"/>
              <a:gd name="connsiteX66" fmla="*/ 796322 w 826822"/>
              <a:gd name="connsiteY66" fmla="*/ 1723714 h 3671652"/>
              <a:gd name="connsiteX67" fmla="*/ 659479 w 826822"/>
              <a:gd name="connsiteY67" fmla="*/ 1723714 h 3671652"/>
              <a:gd name="connsiteX68" fmla="*/ 644642 w 826822"/>
              <a:gd name="connsiteY68" fmla="*/ 1694037 h 3671652"/>
              <a:gd name="connsiteX69" fmla="*/ 235764 w 826822"/>
              <a:gd name="connsiteY69" fmla="*/ 1694037 h 3671652"/>
              <a:gd name="connsiteX70" fmla="*/ 215155 w 826822"/>
              <a:gd name="connsiteY70" fmla="*/ 1727836 h 3671652"/>
              <a:gd name="connsiteX71" fmla="*/ 193722 w 826822"/>
              <a:gd name="connsiteY71" fmla="*/ 1810271 h 3671652"/>
              <a:gd name="connsiteX72" fmla="*/ 194546 w 826822"/>
              <a:gd name="connsiteY72" fmla="*/ 1828407 h 3671652"/>
              <a:gd name="connsiteX73" fmla="*/ 471528 w 826822"/>
              <a:gd name="connsiteY73" fmla="*/ 1828406 h 3671652"/>
              <a:gd name="connsiteX74" fmla="*/ 471529 w 826822"/>
              <a:gd name="connsiteY74" fmla="*/ 1886111 h 3671652"/>
              <a:gd name="connsiteX75" fmla="*/ 201966 w 826822"/>
              <a:gd name="connsiteY75" fmla="*/ 1886111 h 3671652"/>
              <a:gd name="connsiteX76" fmla="*/ 222574 w 826822"/>
              <a:gd name="connsiteY76" fmla="*/ 1950411 h 3671652"/>
              <a:gd name="connsiteX77" fmla="*/ 250602 w 826822"/>
              <a:gd name="connsiteY77" fmla="*/ 2008115 h 3671652"/>
              <a:gd name="connsiteX78" fmla="*/ 258021 w 826822"/>
              <a:gd name="connsiteY78" fmla="*/ 2019656 h 3671652"/>
              <a:gd name="connsiteX79" fmla="*/ 626506 w 826822"/>
              <a:gd name="connsiteY79" fmla="*/ 2019656 h 3671652"/>
              <a:gd name="connsiteX80" fmla="*/ 633925 w 826822"/>
              <a:gd name="connsiteY80" fmla="*/ 2008115 h 3671652"/>
              <a:gd name="connsiteX81" fmla="*/ 646290 w 826822"/>
              <a:gd name="connsiteY81" fmla="*/ 1986682 h 3671652"/>
              <a:gd name="connsiteX82" fmla="*/ 786429 w 826822"/>
              <a:gd name="connsiteY82" fmla="*/ 1986682 h 3671652"/>
              <a:gd name="connsiteX83" fmla="*/ 535003 w 826822"/>
              <a:gd name="connsiteY83" fmla="*/ 2291691 h 3671652"/>
              <a:gd name="connsiteX84" fmla="*/ 525111 w 826822"/>
              <a:gd name="connsiteY84" fmla="*/ 2299934 h 3671652"/>
              <a:gd name="connsiteX85" fmla="*/ 515219 w 826822"/>
              <a:gd name="connsiteY85" fmla="*/ 2308178 h 3671652"/>
              <a:gd name="connsiteX86" fmla="*/ 434432 w 826822"/>
              <a:gd name="connsiteY86" fmla="*/ 2373302 h 3671652"/>
              <a:gd name="connsiteX87" fmla="*/ 418770 w 826822"/>
              <a:gd name="connsiteY87" fmla="*/ 2385667 h 3671652"/>
              <a:gd name="connsiteX88" fmla="*/ 408053 w 826822"/>
              <a:gd name="connsiteY88" fmla="*/ 2393910 h 3671652"/>
              <a:gd name="connsiteX89" fmla="*/ 397337 w 826822"/>
              <a:gd name="connsiteY89" fmla="*/ 2401329 h 3671652"/>
              <a:gd name="connsiteX90" fmla="*/ 243183 w 826822"/>
              <a:gd name="connsiteY90" fmla="*/ 2537347 h 3671652"/>
              <a:gd name="connsiteX91" fmla="*/ 571274 w 826822"/>
              <a:gd name="connsiteY91" fmla="*/ 2537346 h 3671652"/>
              <a:gd name="connsiteX92" fmla="*/ 438554 w 826822"/>
              <a:gd name="connsiteY92" fmla="*/ 2402978 h 3671652"/>
              <a:gd name="connsiteX93" fmla="*/ 453392 w 826822"/>
              <a:gd name="connsiteY93" fmla="*/ 2391437 h 3671652"/>
              <a:gd name="connsiteX94" fmla="*/ 534179 w 826822"/>
              <a:gd name="connsiteY94" fmla="*/ 2325489 h 3671652"/>
              <a:gd name="connsiteX95" fmla="*/ 815282 w 826822"/>
              <a:gd name="connsiteY95" fmla="*/ 2764044 h 3671652"/>
              <a:gd name="connsiteX96" fmla="*/ 531706 w 826822"/>
              <a:gd name="connsiteY96" fmla="*/ 3202597 h 3671652"/>
              <a:gd name="connsiteX97" fmla="*/ 497083 w 826822"/>
              <a:gd name="connsiteY97" fmla="*/ 3173745 h 3671652"/>
              <a:gd name="connsiteX98" fmla="*/ 436906 w 826822"/>
              <a:gd name="connsiteY98" fmla="*/ 3124284 h 3671652"/>
              <a:gd name="connsiteX99" fmla="*/ 563031 w 826822"/>
              <a:gd name="connsiteY99" fmla="*/ 3003929 h 3671652"/>
              <a:gd name="connsiteX100" fmla="*/ 264616 w 826822"/>
              <a:gd name="connsiteY100" fmla="*/ 3003929 h 3671652"/>
              <a:gd name="connsiteX101" fmla="*/ 396512 w 826822"/>
              <a:gd name="connsiteY101" fmla="*/ 3124284 h 3671652"/>
              <a:gd name="connsiteX102" fmla="*/ 406404 w 826822"/>
              <a:gd name="connsiteY102" fmla="*/ 3132528 h 3671652"/>
              <a:gd name="connsiteX103" fmla="*/ 416297 w 826822"/>
              <a:gd name="connsiteY103" fmla="*/ 3140771 h 3671652"/>
              <a:gd name="connsiteX104" fmla="*/ 477298 w 826822"/>
              <a:gd name="connsiteY104" fmla="*/ 3191881 h 3671652"/>
              <a:gd name="connsiteX105" fmla="*/ 511097 w 826822"/>
              <a:gd name="connsiteY105" fmla="*/ 3219909 h 3671652"/>
              <a:gd name="connsiteX106" fmla="*/ 520989 w 826822"/>
              <a:gd name="connsiteY106" fmla="*/ 3228152 h 3671652"/>
              <a:gd name="connsiteX107" fmla="*/ 530881 w 826822"/>
              <a:gd name="connsiteY107" fmla="*/ 3236396 h 3671652"/>
              <a:gd name="connsiteX108" fmla="*/ 647256 w 826822"/>
              <a:gd name="connsiteY108" fmla="*/ 3338345 h 3671652"/>
              <a:gd name="connsiteX109" fmla="*/ 655663 w 826822"/>
              <a:gd name="connsiteY109" fmla="*/ 3347259 h 3671652"/>
              <a:gd name="connsiteX110" fmla="*/ 568132 w 826822"/>
              <a:gd name="connsiteY110" fmla="*/ 3434790 h 3671652"/>
              <a:gd name="connsiteX111" fmla="*/ 539395 w 826822"/>
              <a:gd name="connsiteY111" fmla="*/ 3405697 h 3671652"/>
              <a:gd name="connsiteX112" fmla="*/ 436081 w 826822"/>
              <a:gd name="connsiteY112" fmla="*/ 3316357 h 3671652"/>
              <a:gd name="connsiteX113" fmla="*/ 426189 w 826822"/>
              <a:gd name="connsiteY113" fmla="*/ 3308114 h 3671652"/>
              <a:gd name="connsiteX114" fmla="*/ 416297 w 826822"/>
              <a:gd name="connsiteY114" fmla="*/ 3299871 h 3671652"/>
              <a:gd name="connsiteX115" fmla="*/ 389093 w 826822"/>
              <a:gd name="connsiteY115" fmla="*/ 3277613 h 3671652"/>
              <a:gd name="connsiteX116" fmla="*/ 321497 w 826822"/>
              <a:gd name="connsiteY116" fmla="*/ 3221557 h 3671652"/>
              <a:gd name="connsiteX117" fmla="*/ 311604 w 826822"/>
              <a:gd name="connsiteY117" fmla="*/ 3213314 h 3671652"/>
              <a:gd name="connsiteX118" fmla="*/ 301712 w 826822"/>
              <a:gd name="connsiteY118" fmla="*/ 3205071 h 3671652"/>
              <a:gd name="connsiteX119" fmla="*/ 0 w 826822"/>
              <a:gd name="connsiteY119" fmla="*/ 2756624 h 3671652"/>
              <a:gd name="connsiteX120" fmla="*/ 311604 w 826822"/>
              <a:gd name="connsiteY120" fmla="*/ 2314772 h 3671652"/>
              <a:gd name="connsiteX121" fmla="*/ 321496 w 826822"/>
              <a:gd name="connsiteY121" fmla="*/ 2306529 h 3671652"/>
              <a:gd name="connsiteX122" fmla="*/ 331389 w 826822"/>
              <a:gd name="connsiteY122" fmla="*/ 2298285 h 3671652"/>
              <a:gd name="connsiteX123" fmla="*/ 348700 w 826822"/>
              <a:gd name="connsiteY123" fmla="*/ 2284272 h 3671652"/>
              <a:gd name="connsiteX124" fmla="*/ 427838 w 826822"/>
              <a:gd name="connsiteY124" fmla="*/ 2220797 h 3671652"/>
              <a:gd name="connsiteX125" fmla="*/ 437730 w 826822"/>
              <a:gd name="connsiteY125" fmla="*/ 2212553 h 3671652"/>
              <a:gd name="connsiteX126" fmla="*/ 447622 w 826822"/>
              <a:gd name="connsiteY126" fmla="*/ 2204310 h 3671652"/>
              <a:gd name="connsiteX127" fmla="*/ 582815 w 826822"/>
              <a:gd name="connsiteY127" fmla="*/ 2074887 h 3671652"/>
              <a:gd name="connsiteX128" fmla="*/ 297591 w 826822"/>
              <a:gd name="connsiteY128" fmla="*/ 2074887 h 3671652"/>
              <a:gd name="connsiteX129" fmla="*/ 408878 w 826822"/>
              <a:gd name="connsiteY129" fmla="*/ 2202661 h 3671652"/>
              <a:gd name="connsiteX130" fmla="*/ 329740 w 826822"/>
              <a:gd name="connsiteY130" fmla="*/ 2266136 h 3671652"/>
              <a:gd name="connsiteX131" fmla="*/ 312429 w 826822"/>
              <a:gd name="connsiteY131" fmla="*/ 2280150 h 3671652"/>
              <a:gd name="connsiteX132" fmla="*/ 64300 w 826822"/>
              <a:gd name="connsiteY132" fmla="*/ 1806974 h 3671652"/>
              <a:gd name="connsiteX133" fmla="*/ 337159 w 826822"/>
              <a:gd name="connsiteY133" fmla="*/ 1431070 h 3671652"/>
              <a:gd name="connsiteX134" fmla="*/ 394039 w 826822"/>
              <a:gd name="connsiteY134" fmla="*/ 1477234 h 3671652"/>
              <a:gd name="connsiteX135" fmla="*/ 434432 w 826822"/>
              <a:gd name="connsiteY135" fmla="*/ 1509383 h 3671652"/>
              <a:gd name="connsiteX136" fmla="*/ 286874 w 826822"/>
              <a:gd name="connsiteY136" fmla="*/ 1633036 h 3671652"/>
              <a:gd name="connsiteX137" fmla="*/ 605897 w 826822"/>
              <a:gd name="connsiteY137" fmla="*/ 1633036 h 3671652"/>
              <a:gd name="connsiteX138" fmla="*/ 477298 w 826822"/>
              <a:gd name="connsiteY138" fmla="*/ 1510208 h 3671652"/>
              <a:gd name="connsiteX139" fmla="*/ 467407 w 826822"/>
              <a:gd name="connsiteY139" fmla="*/ 1501964 h 3671652"/>
              <a:gd name="connsiteX140" fmla="*/ 456690 w 826822"/>
              <a:gd name="connsiteY140" fmla="*/ 1493721 h 3671652"/>
              <a:gd name="connsiteX141" fmla="*/ 413824 w 826822"/>
              <a:gd name="connsiteY141" fmla="*/ 1459098 h 3671652"/>
              <a:gd name="connsiteX142" fmla="*/ 359417 w 826822"/>
              <a:gd name="connsiteY142" fmla="*/ 1415408 h 3671652"/>
              <a:gd name="connsiteX143" fmla="*/ 349525 w 826822"/>
              <a:gd name="connsiteY143" fmla="*/ 1407164 h 3671652"/>
              <a:gd name="connsiteX144" fmla="*/ 339632 w 826822"/>
              <a:gd name="connsiteY144" fmla="*/ 1398920 h 3671652"/>
              <a:gd name="connsiteX145" fmla="*/ 82435 w 826822"/>
              <a:gd name="connsiteY145" fmla="*/ 959542 h 3671652"/>
              <a:gd name="connsiteX146" fmla="*/ 339633 w 826822"/>
              <a:gd name="connsiteY146" fmla="*/ 505326 h 3671652"/>
              <a:gd name="connsiteX147" fmla="*/ 347877 w 826822"/>
              <a:gd name="connsiteY147" fmla="*/ 495433 h 3671652"/>
              <a:gd name="connsiteX148" fmla="*/ 356119 w 826822"/>
              <a:gd name="connsiteY148" fmla="*/ 485541 h 3671652"/>
              <a:gd name="connsiteX149" fmla="*/ 372606 w 826822"/>
              <a:gd name="connsiteY149" fmla="*/ 467406 h 3671652"/>
              <a:gd name="connsiteX150" fmla="*/ 436905 w 826822"/>
              <a:gd name="connsiteY150" fmla="*/ 394038 h 3671652"/>
              <a:gd name="connsiteX151" fmla="*/ 445149 w 826822"/>
              <a:gd name="connsiteY151" fmla="*/ 384146 h 3671652"/>
              <a:gd name="connsiteX152" fmla="*/ 453392 w 826822"/>
              <a:gd name="connsiteY152" fmla="*/ 374254 h 3671652"/>
              <a:gd name="connsiteX153" fmla="*/ 74191 w 826822"/>
              <a:gd name="connsiteY153" fmla="*/ 0 h 3671652"/>
              <a:gd name="connsiteX154" fmla="*/ 217628 w 826822"/>
              <a:gd name="connsiteY154" fmla="*/ 0 h 3671652"/>
              <a:gd name="connsiteX155" fmla="*/ 244008 w 826822"/>
              <a:gd name="connsiteY155" fmla="*/ 185478 h 3671652"/>
              <a:gd name="connsiteX156" fmla="*/ 416297 w 826822"/>
              <a:gd name="connsiteY156" fmla="*/ 375903 h 3671652"/>
              <a:gd name="connsiteX157" fmla="*/ 349524 w 826822"/>
              <a:gd name="connsiteY157" fmla="*/ 452567 h 3671652"/>
              <a:gd name="connsiteX158" fmla="*/ 336334 w 826822"/>
              <a:gd name="connsiteY158" fmla="*/ 468230 h 3671652"/>
              <a:gd name="connsiteX159" fmla="*/ 136842 w 826822"/>
              <a:gd name="connsiteY159" fmla="*/ 248953 h 3671652"/>
              <a:gd name="connsiteX160" fmla="*/ 74191 w 826822"/>
              <a:gd name="connsiteY160" fmla="*/ 0 h 367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826822" h="3671652">
                <a:moveTo>
                  <a:pt x="189536" y="3340572"/>
                </a:moveTo>
                <a:cubicBezTo>
                  <a:pt x="225202" y="3306414"/>
                  <a:pt x="263586" y="3272872"/>
                  <a:pt x="302537" y="3239692"/>
                </a:cubicBezTo>
                <a:cubicBezTo>
                  <a:pt x="324793" y="3258652"/>
                  <a:pt x="347876" y="3277612"/>
                  <a:pt x="371781" y="3296572"/>
                </a:cubicBezTo>
                <a:cubicBezTo>
                  <a:pt x="380025" y="3303991"/>
                  <a:pt x="389093" y="3310586"/>
                  <a:pt x="397337" y="3318005"/>
                </a:cubicBezTo>
                <a:cubicBezTo>
                  <a:pt x="254723" y="3440010"/>
                  <a:pt x="129423" y="3556243"/>
                  <a:pt x="129423" y="3671652"/>
                </a:cubicBezTo>
                <a:lnTo>
                  <a:pt x="1" y="3671652"/>
                </a:lnTo>
                <a:cubicBezTo>
                  <a:pt x="1" y="3551090"/>
                  <a:pt x="82538" y="3443050"/>
                  <a:pt x="189536" y="3340572"/>
                </a:cubicBezTo>
                <a:close/>
                <a:moveTo>
                  <a:pt x="135194" y="2801963"/>
                </a:moveTo>
                <a:cubicBezTo>
                  <a:pt x="140139" y="2825046"/>
                  <a:pt x="149208" y="2848127"/>
                  <a:pt x="161573" y="2871208"/>
                </a:cubicBezTo>
                <a:cubicBezTo>
                  <a:pt x="171465" y="2890170"/>
                  <a:pt x="184654" y="2909953"/>
                  <a:pt x="198669" y="2928913"/>
                </a:cubicBezTo>
                <a:cubicBezTo>
                  <a:pt x="201967" y="2933859"/>
                  <a:pt x="206088" y="2938805"/>
                  <a:pt x="210209" y="2943752"/>
                </a:cubicBezTo>
                <a:lnTo>
                  <a:pt x="614141" y="2943752"/>
                </a:lnTo>
                <a:cubicBezTo>
                  <a:pt x="617438" y="2938805"/>
                  <a:pt x="621560" y="2933859"/>
                  <a:pt x="624857" y="2928913"/>
                </a:cubicBezTo>
                <a:cubicBezTo>
                  <a:pt x="638871" y="2909953"/>
                  <a:pt x="650412" y="2890993"/>
                  <a:pt x="659479" y="2871208"/>
                </a:cubicBezTo>
                <a:cubicBezTo>
                  <a:pt x="670196" y="2848127"/>
                  <a:pt x="678439" y="2825045"/>
                  <a:pt x="683386" y="2801964"/>
                </a:cubicBezTo>
                <a:close/>
                <a:moveTo>
                  <a:pt x="190425" y="2599174"/>
                </a:moveTo>
                <a:cubicBezTo>
                  <a:pt x="178885" y="2614836"/>
                  <a:pt x="168168" y="2631323"/>
                  <a:pt x="159100" y="2647810"/>
                </a:cubicBezTo>
                <a:cubicBezTo>
                  <a:pt x="144261" y="2674190"/>
                  <a:pt x="135194" y="2702217"/>
                  <a:pt x="131072" y="2730245"/>
                </a:cubicBezTo>
                <a:cubicBezTo>
                  <a:pt x="131072" y="2733543"/>
                  <a:pt x="130248" y="2736839"/>
                  <a:pt x="130248" y="2740137"/>
                </a:cubicBezTo>
                <a:lnTo>
                  <a:pt x="684211" y="2740137"/>
                </a:lnTo>
                <a:cubicBezTo>
                  <a:pt x="683386" y="2736839"/>
                  <a:pt x="683386" y="2733543"/>
                  <a:pt x="682562" y="2730245"/>
                </a:cubicBezTo>
                <a:cubicBezTo>
                  <a:pt x="676791" y="2703042"/>
                  <a:pt x="666075" y="2675014"/>
                  <a:pt x="651237" y="2647810"/>
                </a:cubicBezTo>
                <a:cubicBezTo>
                  <a:pt x="642169" y="2631323"/>
                  <a:pt x="631452" y="2615660"/>
                  <a:pt x="619911" y="2599173"/>
                </a:cubicBezTo>
                <a:close/>
                <a:moveTo>
                  <a:pt x="212682" y="1004057"/>
                </a:moveTo>
                <a:cubicBezTo>
                  <a:pt x="215980" y="1029612"/>
                  <a:pt x="221750" y="1054343"/>
                  <a:pt x="230818" y="1078248"/>
                </a:cubicBezTo>
                <a:cubicBezTo>
                  <a:pt x="238238" y="1098033"/>
                  <a:pt x="248129" y="1117818"/>
                  <a:pt x="258846" y="1135953"/>
                </a:cubicBezTo>
                <a:cubicBezTo>
                  <a:pt x="259671" y="1136777"/>
                  <a:pt x="259671" y="1136777"/>
                  <a:pt x="260494" y="1137602"/>
                </a:cubicBezTo>
                <a:lnTo>
                  <a:pt x="646290" y="1137602"/>
                </a:lnTo>
                <a:cubicBezTo>
                  <a:pt x="646290" y="1136777"/>
                  <a:pt x="647115" y="1136777"/>
                  <a:pt x="647115" y="1135953"/>
                </a:cubicBezTo>
                <a:cubicBezTo>
                  <a:pt x="657831" y="1117818"/>
                  <a:pt x="667723" y="1098033"/>
                  <a:pt x="675143" y="1078248"/>
                </a:cubicBezTo>
                <a:cubicBezTo>
                  <a:pt x="684211" y="1055167"/>
                  <a:pt x="690805" y="1029612"/>
                  <a:pt x="694103" y="1004057"/>
                </a:cubicBezTo>
                <a:close/>
                <a:moveTo>
                  <a:pt x="259670" y="811159"/>
                </a:moveTo>
                <a:cubicBezTo>
                  <a:pt x="253075" y="823525"/>
                  <a:pt x="246481" y="835065"/>
                  <a:pt x="240710" y="846607"/>
                </a:cubicBezTo>
                <a:cubicBezTo>
                  <a:pt x="226696" y="874635"/>
                  <a:pt x="216804" y="902662"/>
                  <a:pt x="212683" y="929041"/>
                </a:cubicBezTo>
                <a:cubicBezTo>
                  <a:pt x="211858" y="934812"/>
                  <a:pt x="211034" y="940582"/>
                  <a:pt x="210210" y="945528"/>
                </a:cubicBezTo>
                <a:lnTo>
                  <a:pt x="696576" y="945528"/>
                </a:lnTo>
                <a:cubicBezTo>
                  <a:pt x="696576" y="939758"/>
                  <a:pt x="695752" y="934811"/>
                  <a:pt x="694927" y="929041"/>
                </a:cubicBezTo>
                <a:cubicBezTo>
                  <a:pt x="690805" y="901838"/>
                  <a:pt x="681737" y="873810"/>
                  <a:pt x="669372" y="846606"/>
                </a:cubicBezTo>
                <a:cubicBezTo>
                  <a:pt x="664426" y="834241"/>
                  <a:pt x="657832" y="822700"/>
                  <a:pt x="651236" y="811159"/>
                </a:cubicBezTo>
                <a:close/>
                <a:moveTo>
                  <a:pt x="520365" y="292702"/>
                </a:moveTo>
                <a:lnTo>
                  <a:pt x="610158" y="382495"/>
                </a:lnTo>
                <a:lnTo>
                  <a:pt x="540773" y="463284"/>
                </a:lnTo>
                <a:cubicBezTo>
                  <a:pt x="538300" y="466581"/>
                  <a:pt x="535004" y="469878"/>
                  <a:pt x="532529" y="473176"/>
                </a:cubicBezTo>
                <a:cubicBezTo>
                  <a:pt x="530057" y="476473"/>
                  <a:pt x="526760" y="479771"/>
                  <a:pt x="524287" y="483068"/>
                </a:cubicBezTo>
                <a:cubicBezTo>
                  <a:pt x="506975" y="502852"/>
                  <a:pt x="489664" y="522637"/>
                  <a:pt x="472353" y="542421"/>
                </a:cubicBezTo>
                <a:cubicBezTo>
                  <a:pt x="462460" y="553137"/>
                  <a:pt x="452569" y="563854"/>
                  <a:pt x="443500" y="574571"/>
                </a:cubicBezTo>
                <a:cubicBezTo>
                  <a:pt x="441027" y="577869"/>
                  <a:pt x="437730" y="581166"/>
                  <a:pt x="435257" y="584463"/>
                </a:cubicBezTo>
                <a:cubicBezTo>
                  <a:pt x="432783" y="587761"/>
                  <a:pt x="429486" y="591058"/>
                  <a:pt x="427013" y="594355"/>
                </a:cubicBezTo>
                <a:cubicBezTo>
                  <a:pt x="378377" y="649587"/>
                  <a:pt x="333862" y="703994"/>
                  <a:pt x="296766" y="755928"/>
                </a:cubicBezTo>
                <a:lnTo>
                  <a:pt x="613316" y="755928"/>
                </a:lnTo>
                <a:cubicBezTo>
                  <a:pt x="572099" y="701520"/>
                  <a:pt x="520165" y="647938"/>
                  <a:pt x="464109" y="592707"/>
                </a:cubicBezTo>
                <a:cubicBezTo>
                  <a:pt x="474826" y="581165"/>
                  <a:pt x="484718" y="568801"/>
                  <a:pt x="495435" y="557259"/>
                </a:cubicBezTo>
                <a:cubicBezTo>
                  <a:pt x="511922" y="538299"/>
                  <a:pt x="528408" y="519340"/>
                  <a:pt x="544895" y="500379"/>
                </a:cubicBezTo>
                <a:cubicBezTo>
                  <a:pt x="695752" y="646289"/>
                  <a:pt x="826823" y="789726"/>
                  <a:pt x="826822" y="962839"/>
                </a:cubicBezTo>
                <a:cubicBezTo>
                  <a:pt x="826823" y="1153264"/>
                  <a:pt x="708941" y="1288458"/>
                  <a:pt x="573748" y="1403042"/>
                </a:cubicBezTo>
                <a:cubicBezTo>
                  <a:pt x="554787" y="1387380"/>
                  <a:pt x="536651" y="1372542"/>
                  <a:pt x="517692" y="1357703"/>
                </a:cubicBezTo>
                <a:cubicBezTo>
                  <a:pt x="504502" y="1346987"/>
                  <a:pt x="490489" y="1336270"/>
                  <a:pt x="477299" y="1325553"/>
                </a:cubicBezTo>
                <a:cubicBezTo>
                  <a:pt x="525111" y="1285160"/>
                  <a:pt x="570450" y="1242294"/>
                  <a:pt x="606721" y="1196955"/>
                </a:cubicBezTo>
                <a:lnTo>
                  <a:pt x="302536" y="1196955"/>
                </a:lnTo>
                <a:cubicBezTo>
                  <a:pt x="340457" y="1242294"/>
                  <a:pt x="387445" y="1284336"/>
                  <a:pt x="436905" y="1325554"/>
                </a:cubicBezTo>
                <a:cubicBezTo>
                  <a:pt x="440203" y="1328026"/>
                  <a:pt x="443500" y="1331324"/>
                  <a:pt x="446798" y="1333796"/>
                </a:cubicBezTo>
                <a:cubicBezTo>
                  <a:pt x="450095" y="1336271"/>
                  <a:pt x="453392" y="1339567"/>
                  <a:pt x="456690" y="1342040"/>
                </a:cubicBezTo>
                <a:cubicBezTo>
                  <a:pt x="470704" y="1352757"/>
                  <a:pt x="484718" y="1364297"/>
                  <a:pt x="498732" y="1375838"/>
                </a:cubicBezTo>
                <a:cubicBezTo>
                  <a:pt x="516867" y="1390677"/>
                  <a:pt x="535003" y="1404691"/>
                  <a:pt x="553139" y="1419529"/>
                </a:cubicBezTo>
                <a:cubicBezTo>
                  <a:pt x="556436" y="1422002"/>
                  <a:pt x="559733" y="1425299"/>
                  <a:pt x="563031" y="1427773"/>
                </a:cubicBezTo>
                <a:cubicBezTo>
                  <a:pt x="566328" y="1430245"/>
                  <a:pt x="569626" y="1433543"/>
                  <a:pt x="572924" y="1436016"/>
                </a:cubicBezTo>
                <a:cubicBezTo>
                  <a:pt x="670197" y="1517627"/>
                  <a:pt x="759226" y="1606656"/>
                  <a:pt x="796322" y="1723714"/>
                </a:cubicBezTo>
                <a:lnTo>
                  <a:pt x="659479" y="1723714"/>
                </a:lnTo>
                <a:cubicBezTo>
                  <a:pt x="655358" y="1713822"/>
                  <a:pt x="650412" y="1703930"/>
                  <a:pt x="644642" y="1694037"/>
                </a:cubicBezTo>
                <a:lnTo>
                  <a:pt x="235764" y="1694037"/>
                </a:lnTo>
                <a:cubicBezTo>
                  <a:pt x="228345" y="1705579"/>
                  <a:pt x="220926" y="1716295"/>
                  <a:pt x="215155" y="1727836"/>
                </a:cubicBezTo>
                <a:cubicBezTo>
                  <a:pt x="201967" y="1754215"/>
                  <a:pt x="193723" y="1781419"/>
                  <a:pt x="193722" y="1810271"/>
                </a:cubicBezTo>
                <a:cubicBezTo>
                  <a:pt x="193723" y="1816041"/>
                  <a:pt x="194547" y="1822636"/>
                  <a:pt x="194546" y="1828407"/>
                </a:cubicBezTo>
                <a:lnTo>
                  <a:pt x="471528" y="1828406"/>
                </a:lnTo>
                <a:lnTo>
                  <a:pt x="471529" y="1886111"/>
                </a:lnTo>
                <a:lnTo>
                  <a:pt x="201966" y="1886111"/>
                </a:lnTo>
                <a:cubicBezTo>
                  <a:pt x="206912" y="1907544"/>
                  <a:pt x="214331" y="1928977"/>
                  <a:pt x="222574" y="1950411"/>
                </a:cubicBezTo>
                <a:cubicBezTo>
                  <a:pt x="229994" y="1970195"/>
                  <a:pt x="239885" y="1989155"/>
                  <a:pt x="250602" y="2008115"/>
                </a:cubicBezTo>
                <a:cubicBezTo>
                  <a:pt x="253076" y="2011412"/>
                  <a:pt x="255549" y="2015534"/>
                  <a:pt x="258021" y="2019656"/>
                </a:cubicBezTo>
                <a:lnTo>
                  <a:pt x="626506" y="2019656"/>
                </a:lnTo>
                <a:cubicBezTo>
                  <a:pt x="628979" y="2016358"/>
                  <a:pt x="631452" y="2012236"/>
                  <a:pt x="633925" y="2008115"/>
                </a:cubicBezTo>
                <a:cubicBezTo>
                  <a:pt x="638046" y="2000696"/>
                  <a:pt x="642168" y="1994101"/>
                  <a:pt x="646290" y="1986682"/>
                </a:cubicBezTo>
                <a:lnTo>
                  <a:pt x="786429" y="1986682"/>
                </a:lnTo>
                <a:cubicBezTo>
                  <a:pt x="739442" y="2103739"/>
                  <a:pt x="640520" y="2202661"/>
                  <a:pt x="535003" y="2291691"/>
                </a:cubicBezTo>
                <a:cubicBezTo>
                  <a:pt x="531705" y="2294164"/>
                  <a:pt x="528408" y="2297462"/>
                  <a:pt x="525111" y="2299934"/>
                </a:cubicBezTo>
                <a:cubicBezTo>
                  <a:pt x="521813" y="2302408"/>
                  <a:pt x="518516" y="2305705"/>
                  <a:pt x="515219" y="2308178"/>
                </a:cubicBezTo>
                <a:cubicBezTo>
                  <a:pt x="488016" y="2330435"/>
                  <a:pt x="460812" y="2351868"/>
                  <a:pt x="434432" y="2373302"/>
                </a:cubicBezTo>
                <a:cubicBezTo>
                  <a:pt x="428662" y="2377424"/>
                  <a:pt x="423716" y="2381546"/>
                  <a:pt x="418770" y="2385667"/>
                </a:cubicBezTo>
                <a:cubicBezTo>
                  <a:pt x="414648" y="2388140"/>
                  <a:pt x="411351" y="2391437"/>
                  <a:pt x="408053" y="2393910"/>
                </a:cubicBezTo>
                <a:cubicBezTo>
                  <a:pt x="404756" y="2397208"/>
                  <a:pt x="401458" y="2399681"/>
                  <a:pt x="397337" y="2401329"/>
                </a:cubicBezTo>
                <a:cubicBezTo>
                  <a:pt x="341281" y="2447493"/>
                  <a:pt x="287698" y="2492008"/>
                  <a:pt x="243183" y="2537347"/>
                </a:cubicBezTo>
                <a:lnTo>
                  <a:pt x="571274" y="2537346"/>
                </a:lnTo>
                <a:cubicBezTo>
                  <a:pt x="532529" y="2492832"/>
                  <a:pt x="486367" y="2448317"/>
                  <a:pt x="438554" y="2402978"/>
                </a:cubicBezTo>
                <a:cubicBezTo>
                  <a:pt x="443500" y="2399681"/>
                  <a:pt x="448446" y="2395559"/>
                  <a:pt x="453392" y="2391437"/>
                </a:cubicBezTo>
                <a:cubicBezTo>
                  <a:pt x="479772" y="2370004"/>
                  <a:pt x="506975" y="2347747"/>
                  <a:pt x="534179" y="2325489"/>
                </a:cubicBezTo>
                <a:cubicBezTo>
                  <a:pt x="680913" y="2465629"/>
                  <a:pt x="815282" y="2599173"/>
                  <a:pt x="815282" y="2764044"/>
                </a:cubicBezTo>
                <a:cubicBezTo>
                  <a:pt x="815282" y="2930562"/>
                  <a:pt x="682561" y="3070702"/>
                  <a:pt x="531706" y="3202597"/>
                </a:cubicBezTo>
                <a:cubicBezTo>
                  <a:pt x="520165" y="3192705"/>
                  <a:pt x="508624" y="3183637"/>
                  <a:pt x="497083" y="3173745"/>
                </a:cubicBezTo>
                <a:cubicBezTo>
                  <a:pt x="477299" y="3157258"/>
                  <a:pt x="456690" y="3140771"/>
                  <a:pt x="436906" y="3124284"/>
                </a:cubicBezTo>
                <a:cubicBezTo>
                  <a:pt x="482245" y="3084715"/>
                  <a:pt x="525111" y="3044322"/>
                  <a:pt x="563031" y="3003929"/>
                </a:cubicBezTo>
                <a:lnTo>
                  <a:pt x="264616" y="3003929"/>
                </a:lnTo>
                <a:cubicBezTo>
                  <a:pt x="304185" y="3044322"/>
                  <a:pt x="349524" y="3084715"/>
                  <a:pt x="396512" y="3124284"/>
                </a:cubicBezTo>
                <a:cubicBezTo>
                  <a:pt x="399810" y="3126757"/>
                  <a:pt x="403107" y="3130055"/>
                  <a:pt x="406404" y="3132528"/>
                </a:cubicBezTo>
                <a:cubicBezTo>
                  <a:pt x="409702" y="3135000"/>
                  <a:pt x="412999" y="3138298"/>
                  <a:pt x="416297" y="3140771"/>
                </a:cubicBezTo>
                <a:cubicBezTo>
                  <a:pt x="436081" y="3158082"/>
                  <a:pt x="456690" y="3175393"/>
                  <a:pt x="477298" y="3191881"/>
                </a:cubicBezTo>
                <a:cubicBezTo>
                  <a:pt x="488840" y="3200949"/>
                  <a:pt x="499556" y="3210841"/>
                  <a:pt x="511097" y="3219909"/>
                </a:cubicBezTo>
                <a:cubicBezTo>
                  <a:pt x="514394" y="3222382"/>
                  <a:pt x="517691" y="3225679"/>
                  <a:pt x="520989" y="3228152"/>
                </a:cubicBezTo>
                <a:cubicBezTo>
                  <a:pt x="524287" y="3230626"/>
                  <a:pt x="527584" y="3233922"/>
                  <a:pt x="530881" y="3236396"/>
                </a:cubicBezTo>
                <a:cubicBezTo>
                  <a:pt x="571068" y="3269989"/>
                  <a:pt x="610585" y="3303890"/>
                  <a:pt x="647256" y="3338345"/>
                </a:cubicBezTo>
                <a:lnTo>
                  <a:pt x="655663" y="3347259"/>
                </a:lnTo>
                <a:lnTo>
                  <a:pt x="568132" y="3434790"/>
                </a:lnTo>
                <a:lnTo>
                  <a:pt x="539395" y="3405697"/>
                </a:lnTo>
                <a:cubicBezTo>
                  <a:pt x="506820" y="3375866"/>
                  <a:pt x="471734" y="3346034"/>
                  <a:pt x="436081" y="3316357"/>
                </a:cubicBezTo>
                <a:cubicBezTo>
                  <a:pt x="432784" y="3313884"/>
                  <a:pt x="429487" y="3310587"/>
                  <a:pt x="426189" y="3308114"/>
                </a:cubicBezTo>
                <a:cubicBezTo>
                  <a:pt x="422891" y="3305641"/>
                  <a:pt x="419594" y="3302344"/>
                  <a:pt x="416297" y="3299871"/>
                </a:cubicBezTo>
                <a:cubicBezTo>
                  <a:pt x="407229" y="3292451"/>
                  <a:pt x="398161" y="3285032"/>
                  <a:pt x="389093" y="3277613"/>
                </a:cubicBezTo>
                <a:cubicBezTo>
                  <a:pt x="366836" y="3259478"/>
                  <a:pt x="343753" y="3240518"/>
                  <a:pt x="321497" y="3221557"/>
                </a:cubicBezTo>
                <a:cubicBezTo>
                  <a:pt x="318199" y="3219084"/>
                  <a:pt x="314902" y="3215787"/>
                  <a:pt x="311604" y="3213314"/>
                </a:cubicBezTo>
                <a:cubicBezTo>
                  <a:pt x="308307" y="3210841"/>
                  <a:pt x="305009" y="3207543"/>
                  <a:pt x="301712" y="3205071"/>
                </a:cubicBezTo>
                <a:cubicBezTo>
                  <a:pt x="141788" y="3069053"/>
                  <a:pt x="0" y="2926440"/>
                  <a:pt x="0" y="2756624"/>
                </a:cubicBezTo>
                <a:cubicBezTo>
                  <a:pt x="1" y="2580213"/>
                  <a:pt x="151681" y="2445020"/>
                  <a:pt x="311604" y="2314772"/>
                </a:cubicBezTo>
                <a:cubicBezTo>
                  <a:pt x="314902" y="2312300"/>
                  <a:pt x="318199" y="2309002"/>
                  <a:pt x="321496" y="2306529"/>
                </a:cubicBezTo>
                <a:cubicBezTo>
                  <a:pt x="324794" y="2304056"/>
                  <a:pt x="328091" y="2300759"/>
                  <a:pt x="331389" y="2298285"/>
                </a:cubicBezTo>
                <a:cubicBezTo>
                  <a:pt x="337159" y="2293340"/>
                  <a:pt x="342930" y="2289218"/>
                  <a:pt x="348700" y="2284272"/>
                </a:cubicBezTo>
                <a:cubicBezTo>
                  <a:pt x="375079" y="2263663"/>
                  <a:pt x="402282" y="2242230"/>
                  <a:pt x="427838" y="2220797"/>
                </a:cubicBezTo>
                <a:cubicBezTo>
                  <a:pt x="431135" y="2218324"/>
                  <a:pt x="434432" y="2215027"/>
                  <a:pt x="437730" y="2212553"/>
                </a:cubicBezTo>
                <a:cubicBezTo>
                  <a:pt x="441027" y="2210081"/>
                  <a:pt x="444325" y="2206783"/>
                  <a:pt x="447622" y="2204310"/>
                </a:cubicBezTo>
                <a:cubicBezTo>
                  <a:pt x="497083" y="2162268"/>
                  <a:pt x="544071" y="2119402"/>
                  <a:pt x="582815" y="2074887"/>
                </a:cubicBezTo>
                <a:lnTo>
                  <a:pt x="297591" y="2074887"/>
                </a:lnTo>
                <a:cubicBezTo>
                  <a:pt x="329740" y="2118578"/>
                  <a:pt x="368485" y="2161444"/>
                  <a:pt x="408878" y="2202661"/>
                </a:cubicBezTo>
                <a:cubicBezTo>
                  <a:pt x="382499" y="2224094"/>
                  <a:pt x="356119" y="2244703"/>
                  <a:pt x="329740" y="2266136"/>
                </a:cubicBezTo>
                <a:cubicBezTo>
                  <a:pt x="323970" y="2271082"/>
                  <a:pt x="318199" y="2275204"/>
                  <a:pt x="312429" y="2280150"/>
                </a:cubicBezTo>
                <a:cubicBezTo>
                  <a:pt x="181357" y="2146606"/>
                  <a:pt x="64300" y="1994925"/>
                  <a:pt x="64300" y="1806974"/>
                </a:cubicBezTo>
                <a:cubicBezTo>
                  <a:pt x="64300" y="1651996"/>
                  <a:pt x="192898" y="1543181"/>
                  <a:pt x="337159" y="1431070"/>
                </a:cubicBezTo>
                <a:cubicBezTo>
                  <a:pt x="356119" y="1446733"/>
                  <a:pt x="375079" y="1462395"/>
                  <a:pt x="394039" y="1477234"/>
                </a:cubicBezTo>
                <a:cubicBezTo>
                  <a:pt x="408053" y="1487950"/>
                  <a:pt x="421243" y="1498667"/>
                  <a:pt x="434432" y="1509383"/>
                </a:cubicBezTo>
                <a:cubicBezTo>
                  <a:pt x="379201" y="1552250"/>
                  <a:pt x="328091" y="1592642"/>
                  <a:pt x="286874" y="1633036"/>
                </a:cubicBezTo>
                <a:lnTo>
                  <a:pt x="605897" y="1633036"/>
                </a:lnTo>
                <a:cubicBezTo>
                  <a:pt x="570450" y="1590994"/>
                  <a:pt x="525935" y="1550601"/>
                  <a:pt x="477298" y="1510208"/>
                </a:cubicBezTo>
                <a:cubicBezTo>
                  <a:pt x="474001" y="1507734"/>
                  <a:pt x="470704" y="1504437"/>
                  <a:pt x="467407" y="1501964"/>
                </a:cubicBezTo>
                <a:cubicBezTo>
                  <a:pt x="463285" y="1499491"/>
                  <a:pt x="459987" y="1496194"/>
                  <a:pt x="456690" y="1493721"/>
                </a:cubicBezTo>
                <a:cubicBezTo>
                  <a:pt x="442676" y="1482179"/>
                  <a:pt x="428662" y="1470639"/>
                  <a:pt x="413824" y="1459098"/>
                </a:cubicBezTo>
                <a:cubicBezTo>
                  <a:pt x="395688" y="1445084"/>
                  <a:pt x="377552" y="1430246"/>
                  <a:pt x="359417" y="1415408"/>
                </a:cubicBezTo>
                <a:cubicBezTo>
                  <a:pt x="356119" y="1412935"/>
                  <a:pt x="352822" y="1409637"/>
                  <a:pt x="349525" y="1407164"/>
                </a:cubicBezTo>
                <a:cubicBezTo>
                  <a:pt x="346228" y="1404691"/>
                  <a:pt x="342930" y="1401393"/>
                  <a:pt x="339632" y="1398920"/>
                </a:cubicBezTo>
                <a:cubicBezTo>
                  <a:pt x="207736" y="1288458"/>
                  <a:pt x="82435" y="1157386"/>
                  <a:pt x="82435" y="959542"/>
                </a:cubicBezTo>
                <a:cubicBezTo>
                  <a:pt x="82435" y="810335"/>
                  <a:pt x="203614" y="661952"/>
                  <a:pt x="339633" y="505326"/>
                </a:cubicBezTo>
                <a:cubicBezTo>
                  <a:pt x="342105" y="502028"/>
                  <a:pt x="344578" y="498731"/>
                  <a:pt x="347877" y="495433"/>
                </a:cubicBezTo>
                <a:cubicBezTo>
                  <a:pt x="350349" y="492136"/>
                  <a:pt x="352822" y="488839"/>
                  <a:pt x="356119" y="485541"/>
                </a:cubicBezTo>
                <a:cubicBezTo>
                  <a:pt x="361890" y="479771"/>
                  <a:pt x="366836" y="474000"/>
                  <a:pt x="372606" y="467406"/>
                </a:cubicBezTo>
                <a:cubicBezTo>
                  <a:pt x="394039" y="443499"/>
                  <a:pt x="415472" y="418768"/>
                  <a:pt x="436905" y="394038"/>
                </a:cubicBezTo>
                <a:cubicBezTo>
                  <a:pt x="439379" y="390741"/>
                  <a:pt x="442676" y="387443"/>
                  <a:pt x="445149" y="384146"/>
                </a:cubicBezTo>
                <a:cubicBezTo>
                  <a:pt x="447622" y="380849"/>
                  <a:pt x="450920" y="377551"/>
                  <a:pt x="453392" y="374254"/>
                </a:cubicBezTo>
                <a:close/>
                <a:moveTo>
                  <a:pt x="74191" y="0"/>
                </a:moveTo>
                <a:lnTo>
                  <a:pt x="217628" y="0"/>
                </a:lnTo>
                <a:cubicBezTo>
                  <a:pt x="211033" y="62650"/>
                  <a:pt x="217628" y="125300"/>
                  <a:pt x="244008" y="185478"/>
                </a:cubicBezTo>
                <a:cubicBezTo>
                  <a:pt x="276157" y="258846"/>
                  <a:pt x="352821" y="314077"/>
                  <a:pt x="416297" y="375903"/>
                </a:cubicBezTo>
                <a:cubicBezTo>
                  <a:pt x="394038" y="401458"/>
                  <a:pt x="371781" y="427013"/>
                  <a:pt x="349524" y="452567"/>
                </a:cubicBezTo>
                <a:cubicBezTo>
                  <a:pt x="345402" y="457514"/>
                  <a:pt x="340456" y="463284"/>
                  <a:pt x="336334" y="468230"/>
                </a:cubicBezTo>
                <a:cubicBezTo>
                  <a:pt x="264616" y="398985"/>
                  <a:pt x="182181" y="333037"/>
                  <a:pt x="136842" y="248953"/>
                </a:cubicBezTo>
                <a:cubicBezTo>
                  <a:pt x="90678" y="163221"/>
                  <a:pt x="73367" y="79138"/>
                  <a:pt x="74191" y="0"/>
                </a:cubicBezTo>
                <a:close/>
              </a:path>
            </a:pathLst>
          </a:custGeom>
          <a:solidFill>
            <a:schemeClr val="accent3">
              <a:alpha val="24000"/>
            </a:schemeClr>
          </a:solidFill>
          <a:ln w="15387" cap="flat">
            <a:noFill/>
            <a:prstDash val="solid"/>
            <a:miter/>
          </a:ln>
        </p:spPr>
        <p:txBody>
          <a:bodyPr wrap="square" rtlCol="0" anchor="ctr">
            <a:noAutofit/>
          </a:bodyPr>
          <a:lstStyle/>
          <a:p>
            <a:endParaRPr lang="en-US"/>
          </a:p>
        </p:txBody>
      </p:sp>
      <p:sp>
        <p:nvSpPr>
          <p:cNvPr id="39" name="Freeform: Shape 38">
            <a:extLst>
              <a:ext uri="{FF2B5EF4-FFF2-40B4-BE49-F238E27FC236}">
                <a16:creationId xmlns:a16="http://schemas.microsoft.com/office/drawing/2014/main" id="{A5ADFF98-A988-4C56-849B-E56B01758860}"/>
              </a:ext>
            </a:extLst>
          </p:cNvPr>
          <p:cNvSpPr/>
          <p:nvPr userDrawn="1"/>
        </p:nvSpPr>
        <p:spPr>
          <a:xfrm rot="2700000">
            <a:off x="1031037" y="-1094186"/>
            <a:ext cx="1169612" cy="5100012"/>
          </a:xfrm>
          <a:custGeom>
            <a:avLst/>
            <a:gdLst>
              <a:gd name="connsiteX0" fmla="*/ 324707 w 1169612"/>
              <a:gd name="connsiteY0" fmla="*/ 4587477 h 5100012"/>
              <a:gd name="connsiteX1" fmla="*/ 420418 w 1169612"/>
              <a:gd name="connsiteY1" fmla="*/ 4502032 h 5100012"/>
              <a:gd name="connsiteX2" fmla="*/ 516645 w 1169612"/>
              <a:gd name="connsiteY2" fmla="*/ 4581075 h 5100012"/>
              <a:gd name="connsiteX3" fmla="*/ 552157 w 1169612"/>
              <a:gd name="connsiteY3" fmla="*/ 4610860 h 5100012"/>
              <a:gd name="connsiteX4" fmla="*/ 444014 w 1169612"/>
              <a:gd name="connsiteY4" fmla="*/ 4706784 h 5100012"/>
              <a:gd name="connsiteX5" fmla="*/ 187871 w 1169612"/>
              <a:gd name="connsiteY5" fmla="*/ 3893742 h 5100012"/>
              <a:gd name="connsiteX6" fmla="*/ 224529 w 1169612"/>
              <a:gd name="connsiteY6" fmla="*/ 3989969 h 5100012"/>
              <a:gd name="connsiteX7" fmla="*/ 276079 w 1169612"/>
              <a:gd name="connsiteY7" fmla="*/ 4070158 h 5100012"/>
              <a:gd name="connsiteX8" fmla="*/ 292116 w 1169612"/>
              <a:gd name="connsiteY8" fmla="*/ 4090778 h 5100012"/>
              <a:gd name="connsiteX9" fmla="*/ 853439 w 1169612"/>
              <a:gd name="connsiteY9" fmla="*/ 4090778 h 5100012"/>
              <a:gd name="connsiteX10" fmla="*/ 868331 w 1169612"/>
              <a:gd name="connsiteY10" fmla="*/ 4070158 h 5100012"/>
              <a:gd name="connsiteX11" fmla="*/ 916444 w 1169612"/>
              <a:gd name="connsiteY11" fmla="*/ 3989969 h 5100012"/>
              <a:gd name="connsiteX12" fmla="*/ 949666 w 1169612"/>
              <a:gd name="connsiteY12" fmla="*/ 3893742 h 5100012"/>
              <a:gd name="connsiteX13" fmla="*/ 264623 w 1169612"/>
              <a:gd name="connsiteY13" fmla="*/ 3611936 h 5100012"/>
              <a:gd name="connsiteX14" fmla="*/ 221092 w 1169612"/>
              <a:gd name="connsiteY14" fmla="*/ 3679523 h 5100012"/>
              <a:gd name="connsiteX15" fmla="*/ 182143 w 1169612"/>
              <a:gd name="connsiteY15" fmla="*/ 3794079 h 5100012"/>
              <a:gd name="connsiteX16" fmla="*/ 180998 w 1169612"/>
              <a:gd name="connsiteY16" fmla="*/ 3807826 h 5100012"/>
              <a:gd name="connsiteX17" fmla="*/ 950811 w 1169612"/>
              <a:gd name="connsiteY17" fmla="*/ 3807826 h 5100012"/>
              <a:gd name="connsiteX18" fmla="*/ 948519 w 1169612"/>
              <a:gd name="connsiteY18" fmla="*/ 3794079 h 5100012"/>
              <a:gd name="connsiteX19" fmla="*/ 904989 w 1169612"/>
              <a:gd name="connsiteY19" fmla="*/ 3679523 h 5100012"/>
              <a:gd name="connsiteX20" fmla="*/ 861458 w 1169612"/>
              <a:gd name="connsiteY20" fmla="*/ 3611936 h 5100012"/>
              <a:gd name="connsiteX21" fmla="*/ 295554 w 1169612"/>
              <a:gd name="connsiteY21" fmla="*/ 1395287 h 5100012"/>
              <a:gd name="connsiteX22" fmla="*/ 320755 w 1169612"/>
              <a:gd name="connsiteY22" fmla="*/ 1498387 h 5100012"/>
              <a:gd name="connsiteX23" fmla="*/ 359704 w 1169612"/>
              <a:gd name="connsiteY23" fmla="*/ 1578575 h 5100012"/>
              <a:gd name="connsiteX24" fmla="*/ 361995 w 1169612"/>
              <a:gd name="connsiteY24" fmla="*/ 1580867 h 5100012"/>
              <a:gd name="connsiteX25" fmla="*/ 898115 w 1169612"/>
              <a:gd name="connsiteY25" fmla="*/ 1580867 h 5100012"/>
              <a:gd name="connsiteX26" fmla="*/ 899261 w 1169612"/>
              <a:gd name="connsiteY26" fmla="*/ 1578575 h 5100012"/>
              <a:gd name="connsiteX27" fmla="*/ 938210 w 1169612"/>
              <a:gd name="connsiteY27" fmla="*/ 1498387 h 5100012"/>
              <a:gd name="connsiteX28" fmla="*/ 964558 w 1169612"/>
              <a:gd name="connsiteY28" fmla="*/ 1395287 h 5100012"/>
              <a:gd name="connsiteX29" fmla="*/ 360850 w 1169612"/>
              <a:gd name="connsiteY29" fmla="*/ 1127227 h 5100012"/>
              <a:gd name="connsiteX30" fmla="*/ 334502 w 1169612"/>
              <a:gd name="connsiteY30" fmla="*/ 1176486 h 5100012"/>
              <a:gd name="connsiteX31" fmla="*/ 295554 w 1169612"/>
              <a:gd name="connsiteY31" fmla="*/ 1291041 h 5100012"/>
              <a:gd name="connsiteX32" fmla="*/ 292116 w 1169612"/>
              <a:gd name="connsiteY32" fmla="*/ 1313952 h 5100012"/>
              <a:gd name="connsiteX33" fmla="*/ 967994 w 1169612"/>
              <a:gd name="connsiteY33" fmla="*/ 1313952 h 5100012"/>
              <a:gd name="connsiteX34" fmla="*/ 965703 w 1169612"/>
              <a:gd name="connsiteY34" fmla="*/ 1291041 h 5100012"/>
              <a:gd name="connsiteX35" fmla="*/ 930191 w 1169612"/>
              <a:gd name="connsiteY35" fmla="*/ 1176486 h 5100012"/>
              <a:gd name="connsiteX36" fmla="*/ 904989 w 1169612"/>
              <a:gd name="connsiteY36" fmla="*/ 1127227 h 5100012"/>
              <a:gd name="connsiteX37" fmla="*/ 842523 w 1169612"/>
              <a:gd name="connsiteY37" fmla="*/ 233449 h 5100012"/>
              <a:gd name="connsiteX38" fmla="*/ 1075972 w 1169612"/>
              <a:gd name="connsiteY38" fmla="*/ 0 h 5100012"/>
              <a:gd name="connsiteX39" fmla="*/ 1087132 w 1169612"/>
              <a:gd name="connsiteY39" fmla="*/ 0 h 5100012"/>
              <a:gd name="connsiteX40" fmla="*/ 981741 w 1169612"/>
              <a:gd name="connsiteY40" fmla="*/ 347104 h 5100012"/>
              <a:gd name="connsiteX41" fmla="*/ 751484 w 1169612"/>
              <a:gd name="connsiteY41" fmla="*/ 643802 h 5100012"/>
              <a:gd name="connsiteX42" fmla="*/ 740028 w 1169612"/>
              <a:gd name="connsiteY42" fmla="*/ 657549 h 5100012"/>
              <a:gd name="connsiteX43" fmla="*/ 728573 w 1169612"/>
              <a:gd name="connsiteY43" fmla="*/ 671296 h 5100012"/>
              <a:gd name="connsiteX44" fmla="*/ 656403 w 1169612"/>
              <a:gd name="connsiteY44" fmla="*/ 753775 h 5100012"/>
              <a:gd name="connsiteX45" fmla="*/ 616308 w 1169612"/>
              <a:gd name="connsiteY45" fmla="*/ 798452 h 5100012"/>
              <a:gd name="connsiteX46" fmla="*/ 604853 w 1169612"/>
              <a:gd name="connsiteY46" fmla="*/ 812199 h 5100012"/>
              <a:gd name="connsiteX47" fmla="*/ 593398 w 1169612"/>
              <a:gd name="connsiteY47" fmla="*/ 825946 h 5100012"/>
              <a:gd name="connsiteX48" fmla="*/ 412400 w 1169612"/>
              <a:gd name="connsiteY48" fmla="*/ 1050475 h 5100012"/>
              <a:gd name="connsiteX49" fmla="*/ 852293 w 1169612"/>
              <a:gd name="connsiteY49" fmla="*/ 1050475 h 5100012"/>
              <a:gd name="connsiteX50" fmla="*/ 644947 w 1169612"/>
              <a:gd name="connsiteY50" fmla="*/ 823655 h 5100012"/>
              <a:gd name="connsiteX51" fmla="*/ 688479 w 1169612"/>
              <a:gd name="connsiteY51" fmla="*/ 774396 h 5100012"/>
              <a:gd name="connsiteX52" fmla="*/ 757212 w 1169612"/>
              <a:gd name="connsiteY52" fmla="*/ 695352 h 5100012"/>
              <a:gd name="connsiteX53" fmla="*/ 1148992 w 1169612"/>
              <a:gd name="connsiteY53" fmla="*/ 1338008 h 5100012"/>
              <a:gd name="connsiteX54" fmla="*/ 797306 w 1169612"/>
              <a:gd name="connsiteY54" fmla="*/ 1949735 h 5100012"/>
              <a:gd name="connsiteX55" fmla="*/ 719408 w 1169612"/>
              <a:gd name="connsiteY55" fmla="*/ 1886730 h 5100012"/>
              <a:gd name="connsiteX56" fmla="*/ 663276 w 1169612"/>
              <a:gd name="connsiteY56" fmla="*/ 1842053 h 5100012"/>
              <a:gd name="connsiteX57" fmla="*/ 843128 w 1169612"/>
              <a:gd name="connsiteY57" fmla="*/ 1663347 h 5100012"/>
              <a:gd name="connsiteX58" fmla="*/ 420419 w 1169612"/>
              <a:gd name="connsiteY58" fmla="*/ 1663347 h 5100012"/>
              <a:gd name="connsiteX59" fmla="*/ 607144 w 1169612"/>
              <a:gd name="connsiteY59" fmla="*/ 1842053 h 5100012"/>
              <a:gd name="connsiteX60" fmla="*/ 620891 w 1169612"/>
              <a:gd name="connsiteY60" fmla="*/ 1853508 h 5100012"/>
              <a:gd name="connsiteX61" fmla="*/ 634638 w 1169612"/>
              <a:gd name="connsiteY61" fmla="*/ 1864964 h 5100012"/>
              <a:gd name="connsiteX62" fmla="*/ 693061 w 1169612"/>
              <a:gd name="connsiteY62" fmla="*/ 1911932 h 5100012"/>
              <a:gd name="connsiteX63" fmla="*/ 768667 w 1169612"/>
              <a:gd name="connsiteY63" fmla="*/ 1972646 h 5100012"/>
              <a:gd name="connsiteX64" fmla="*/ 782414 w 1169612"/>
              <a:gd name="connsiteY64" fmla="*/ 1984102 h 5100012"/>
              <a:gd name="connsiteX65" fmla="*/ 796161 w 1169612"/>
              <a:gd name="connsiteY65" fmla="*/ 1995558 h 5100012"/>
              <a:gd name="connsiteX66" fmla="*/ 1106606 w 1169612"/>
              <a:gd name="connsiteY66" fmla="*/ 2395356 h 5100012"/>
              <a:gd name="connsiteX67" fmla="*/ 916444 w 1169612"/>
              <a:gd name="connsiteY67" fmla="*/ 2395356 h 5100012"/>
              <a:gd name="connsiteX68" fmla="*/ 895824 w 1169612"/>
              <a:gd name="connsiteY68" fmla="*/ 2354116 h 5100012"/>
              <a:gd name="connsiteX69" fmla="*/ 327629 w 1169612"/>
              <a:gd name="connsiteY69" fmla="*/ 2354116 h 5100012"/>
              <a:gd name="connsiteX70" fmla="*/ 298990 w 1169612"/>
              <a:gd name="connsiteY70" fmla="*/ 2401084 h 5100012"/>
              <a:gd name="connsiteX71" fmla="*/ 269206 w 1169612"/>
              <a:gd name="connsiteY71" fmla="*/ 2515639 h 5100012"/>
              <a:gd name="connsiteX72" fmla="*/ 270351 w 1169612"/>
              <a:gd name="connsiteY72" fmla="*/ 2540842 h 5100012"/>
              <a:gd name="connsiteX73" fmla="*/ 655258 w 1169612"/>
              <a:gd name="connsiteY73" fmla="*/ 2540842 h 5100012"/>
              <a:gd name="connsiteX74" fmla="*/ 655258 w 1169612"/>
              <a:gd name="connsiteY74" fmla="*/ 2621031 h 5100012"/>
              <a:gd name="connsiteX75" fmla="*/ 280661 w 1169612"/>
              <a:gd name="connsiteY75" fmla="*/ 2621031 h 5100012"/>
              <a:gd name="connsiteX76" fmla="*/ 309300 w 1169612"/>
              <a:gd name="connsiteY76" fmla="*/ 2710384 h 5100012"/>
              <a:gd name="connsiteX77" fmla="*/ 348249 w 1169612"/>
              <a:gd name="connsiteY77" fmla="*/ 2790573 h 5100012"/>
              <a:gd name="connsiteX78" fmla="*/ 358559 w 1169612"/>
              <a:gd name="connsiteY78" fmla="*/ 2806611 h 5100012"/>
              <a:gd name="connsiteX79" fmla="*/ 870622 w 1169612"/>
              <a:gd name="connsiteY79" fmla="*/ 2806611 h 5100012"/>
              <a:gd name="connsiteX80" fmla="*/ 880932 w 1169612"/>
              <a:gd name="connsiteY80" fmla="*/ 2790573 h 5100012"/>
              <a:gd name="connsiteX81" fmla="*/ 898115 w 1169612"/>
              <a:gd name="connsiteY81" fmla="*/ 2760788 h 5100012"/>
              <a:gd name="connsiteX82" fmla="*/ 1092859 w 1169612"/>
              <a:gd name="connsiteY82" fmla="*/ 2760788 h 5100012"/>
              <a:gd name="connsiteX83" fmla="*/ 743466 w 1169612"/>
              <a:gd name="connsiteY83" fmla="*/ 3184644 h 5100012"/>
              <a:gd name="connsiteX84" fmla="*/ 729719 w 1169612"/>
              <a:gd name="connsiteY84" fmla="*/ 3196099 h 5100012"/>
              <a:gd name="connsiteX85" fmla="*/ 715972 w 1169612"/>
              <a:gd name="connsiteY85" fmla="*/ 3207555 h 5100012"/>
              <a:gd name="connsiteX86" fmla="*/ 603708 w 1169612"/>
              <a:gd name="connsiteY86" fmla="*/ 3298054 h 5100012"/>
              <a:gd name="connsiteX87" fmla="*/ 581942 w 1169612"/>
              <a:gd name="connsiteY87" fmla="*/ 3315237 h 5100012"/>
              <a:gd name="connsiteX88" fmla="*/ 567050 w 1169612"/>
              <a:gd name="connsiteY88" fmla="*/ 3326692 h 5100012"/>
              <a:gd name="connsiteX89" fmla="*/ 552158 w 1169612"/>
              <a:gd name="connsiteY89" fmla="*/ 3337003 h 5100012"/>
              <a:gd name="connsiteX90" fmla="*/ 337939 w 1169612"/>
              <a:gd name="connsiteY90" fmla="*/ 3526019 h 5100012"/>
              <a:gd name="connsiteX91" fmla="*/ 793870 w 1169612"/>
              <a:gd name="connsiteY91" fmla="*/ 3526019 h 5100012"/>
              <a:gd name="connsiteX92" fmla="*/ 609435 w 1169612"/>
              <a:gd name="connsiteY92" fmla="*/ 3339294 h 5100012"/>
              <a:gd name="connsiteX93" fmla="*/ 630055 w 1169612"/>
              <a:gd name="connsiteY93" fmla="*/ 3323256 h 5100012"/>
              <a:gd name="connsiteX94" fmla="*/ 742320 w 1169612"/>
              <a:gd name="connsiteY94" fmla="*/ 3231611 h 5100012"/>
              <a:gd name="connsiteX95" fmla="*/ 1132954 w 1169612"/>
              <a:gd name="connsiteY95" fmla="*/ 3841047 h 5100012"/>
              <a:gd name="connsiteX96" fmla="*/ 738883 w 1169612"/>
              <a:gd name="connsiteY96" fmla="*/ 4450482 h 5100012"/>
              <a:gd name="connsiteX97" fmla="*/ 690770 w 1169612"/>
              <a:gd name="connsiteY97" fmla="*/ 4410387 h 5100012"/>
              <a:gd name="connsiteX98" fmla="*/ 607144 w 1169612"/>
              <a:gd name="connsiteY98" fmla="*/ 4341654 h 5100012"/>
              <a:gd name="connsiteX99" fmla="*/ 782414 w 1169612"/>
              <a:gd name="connsiteY99" fmla="*/ 4174403 h 5100012"/>
              <a:gd name="connsiteX100" fmla="*/ 367723 w 1169612"/>
              <a:gd name="connsiteY100" fmla="*/ 4174403 h 5100012"/>
              <a:gd name="connsiteX101" fmla="*/ 551012 w 1169612"/>
              <a:gd name="connsiteY101" fmla="*/ 4341654 h 5100012"/>
              <a:gd name="connsiteX102" fmla="*/ 564759 w 1169612"/>
              <a:gd name="connsiteY102" fmla="*/ 4353110 h 5100012"/>
              <a:gd name="connsiteX103" fmla="*/ 578506 w 1169612"/>
              <a:gd name="connsiteY103" fmla="*/ 4364566 h 5100012"/>
              <a:gd name="connsiteX104" fmla="*/ 663276 w 1169612"/>
              <a:gd name="connsiteY104" fmla="*/ 4435590 h 5100012"/>
              <a:gd name="connsiteX105" fmla="*/ 710244 w 1169612"/>
              <a:gd name="connsiteY105" fmla="*/ 4474539 h 5100012"/>
              <a:gd name="connsiteX106" fmla="*/ 723991 w 1169612"/>
              <a:gd name="connsiteY106" fmla="*/ 4485994 h 5100012"/>
              <a:gd name="connsiteX107" fmla="*/ 737738 w 1169612"/>
              <a:gd name="connsiteY107" fmla="*/ 4497450 h 5100012"/>
              <a:gd name="connsiteX108" fmla="*/ 1169612 w 1169612"/>
              <a:gd name="connsiteY108" fmla="*/ 5100012 h 5100012"/>
              <a:gd name="connsiteX109" fmla="*/ 989759 w 1169612"/>
              <a:gd name="connsiteY109" fmla="*/ 5100012 h 5100012"/>
              <a:gd name="connsiteX110" fmla="*/ 605999 w 1169612"/>
              <a:gd name="connsiteY110" fmla="*/ 4608568 h 5100012"/>
              <a:gd name="connsiteX111" fmla="*/ 592252 w 1169612"/>
              <a:gd name="connsiteY111" fmla="*/ 4597113 h 5100012"/>
              <a:gd name="connsiteX112" fmla="*/ 578506 w 1169612"/>
              <a:gd name="connsiteY112" fmla="*/ 4585658 h 5100012"/>
              <a:gd name="connsiteX113" fmla="*/ 540702 w 1169612"/>
              <a:gd name="connsiteY113" fmla="*/ 4554727 h 5100012"/>
              <a:gd name="connsiteX114" fmla="*/ 446767 w 1169612"/>
              <a:gd name="connsiteY114" fmla="*/ 4476830 h 5100012"/>
              <a:gd name="connsiteX115" fmla="*/ 433020 w 1169612"/>
              <a:gd name="connsiteY115" fmla="*/ 4465374 h 5100012"/>
              <a:gd name="connsiteX116" fmla="*/ 419274 w 1169612"/>
              <a:gd name="connsiteY116" fmla="*/ 4453919 h 5100012"/>
              <a:gd name="connsiteX117" fmla="*/ 0 w 1169612"/>
              <a:gd name="connsiteY117" fmla="*/ 3830736 h 5100012"/>
              <a:gd name="connsiteX118" fmla="*/ 433020 w 1169612"/>
              <a:gd name="connsiteY118" fmla="*/ 3216719 h 5100012"/>
              <a:gd name="connsiteX119" fmla="*/ 446767 w 1169612"/>
              <a:gd name="connsiteY119" fmla="*/ 3205264 h 5100012"/>
              <a:gd name="connsiteX120" fmla="*/ 460513 w 1169612"/>
              <a:gd name="connsiteY120" fmla="*/ 3193808 h 5100012"/>
              <a:gd name="connsiteX121" fmla="*/ 484570 w 1169612"/>
              <a:gd name="connsiteY121" fmla="*/ 3174334 h 5100012"/>
              <a:gd name="connsiteX122" fmla="*/ 594543 w 1169612"/>
              <a:gd name="connsiteY122" fmla="*/ 3086126 h 5100012"/>
              <a:gd name="connsiteX123" fmla="*/ 608290 w 1169612"/>
              <a:gd name="connsiteY123" fmla="*/ 3074670 h 5100012"/>
              <a:gd name="connsiteX124" fmla="*/ 622036 w 1169612"/>
              <a:gd name="connsiteY124" fmla="*/ 3063215 h 5100012"/>
              <a:gd name="connsiteX125" fmla="*/ 809907 w 1169612"/>
              <a:gd name="connsiteY125" fmla="*/ 2883363 h 5100012"/>
              <a:gd name="connsiteX126" fmla="*/ 413546 w 1169612"/>
              <a:gd name="connsiteY126" fmla="*/ 2883363 h 5100012"/>
              <a:gd name="connsiteX127" fmla="*/ 568195 w 1169612"/>
              <a:gd name="connsiteY127" fmla="*/ 3060924 h 5100012"/>
              <a:gd name="connsiteX128" fmla="*/ 458222 w 1169612"/>
              <a:gd name="connsiteY128" fmla="*/ 3149131 h 5100012"/>
              <a:gd name="connsiteX129" fmla="*/ 434166 w 1169612"/>
              <a:gd name="connsiteY129" fmla="*/ 3168606 h 5100012"/>
              <a:gd name="connsiteX130" fmla="*/ 89354 w 1169612"/>
              <a:gd name="connsiteY130" fmla="*/ 2511058 h 5100012"/>
              <a:gd name="connsiteX131" fmla="*/ 468532 w 1169612"/>
              <a:gd name="connsiteY131" fmla="*/ 1988684 h 5100012"/>
              <a:gd name="connsiteX132" fmla="*/ 547575 w 1169612"/>
              <a:gd name="connsiteY132" fmla="*/ 2052835 h 5100012"/>
              <a:gd name="connsiteX133" fmla="*/ 603708 w 1169612"/>
              <a:gd name="connsiteY133" fmla="*/ 2097512 h 5100012"/>
              <a:gd name="connsiteX134" fmla="*/ 398654 w 1169612"/>
              <a:gd name="connsiteY134" fmla="*/ 2269346 h 5100012"/>
              <a:gd name="connsiteX135" fmla="*/ 841983 w 1169612"/>
              <a:gd name="connsiteY135" fmla="*/ 2269346 h 5100012"/>
              <a:gd name="connsiteX136" fmla="*/ 663276 w 1169612"/>
              <a:gd name="connsiteY136" fmla="*/ 2098658 h 5100012"/>
              <a:gd name="connsiteX137" fmla="*/ 649530 w 1169612"/>
              <a:gd name="connsiteY137" fmla="*/ 2087202 h 5100012"/>
              <a:gd name="connsiteX138" fmla="*/ 634638 w 1169612"/>
              <a:gd name="connsiteY138" fmla="*/ 2075746 h 5100012"/>
              <a:gd name="connsiteX139" fmla="*/ 575069 w 1169612"/>
              <a:gd name="connsiteY139" fmla="*/ 2027633 h 5100012"/>
              <a:gd name="connsiteX140" fmla="*/ 499462 w 1169612"/>
              <a:gd name="connsiteY140" fmla="*/ 1966919 h 5100012"/>
              <a:gd name="connsiteX141" fmla="*/ 485715 w 1169612"/>
              <a:gd name="connsiteY141" fmla="*/ 1955463 h 5100012"/>
              <a:gd name="connsiteX142" fmla="*/ 471969 w 1169612"/>
              <a:gd name="connsiteY142" fmla="*/ 1944007 h 5100012"/>
              <a:gd name="connsiteX143" fmla="*/ 114555 w 1169612"/>
              <a:gd name="connsiteY143" fmla="*/ 1333427 h 5100012"/>
              <a:gd name="connsiteX144" fmla="*/ 471969 w 1169612"/>
              <a:gd name="connsiteY144" fmla="*/ 702226 h 5100012"/>
              <a:gd name="connsiteX145" fmla="*/ 483424 w 1169612"/>
              <a:gd name="connsiteY145" fmla="*/ 688479 h 5100012"/>
              <a:gd name="connsiteX146" fmla="*/ 494880 w 1169612"/>
              <a:gd name="connsiteY146" fmla="*/ 674732 h 5100012"/>
              <a:gd name="connsiteX147" fmla="*/ 517791 w 1169612"/>
              <a:gd name="connsiteY147" fmla="*/ 649530 h 5100012"/>
              <a:gd name="connsiteX148" fmla="*/ 607144 w 1169612"/>
              <a:gd name="connsiteY148" fmla="*/ 547576 h 5100012"/>
              <a:gd name="connsiteX149" fmla="*/ 618600 w 1169612"/>
              <a:gd name="connsiteY149" fmla="*/ 533829 h 5100012"/>
              <a:gd name="connsiteX150" fmla="*/ 630055 w 1169612"/>
              <a:gd name="connsiteY150" fmla="*/ 520082 h 5100012"/>
              <a:gd name="connsiteX151" fmla="*/ 829382 w 1169612"/>
              <a:gd name="connsiteY151" fmla="*/ 261187 h 5100012"/>
              <a:gd name="connsiteX152" fmla="*/ 445671 w 1169612"/>
              <a:gd name="connsiteY152" fmla="*/ 630301 h 5100012"/>
              <a:gd name="connsiteX153" fmla="*/ 565571 w 1169612"/>
              <a:gd name="connsiteY153" fmla="*/ 510401 h 5100012"/>
              <a:gd name="connsiteX154" fmla="*/ 578506 w 1169612"/>
              <a:gd name="connsiteY154" fmla="*/ 522373 h 5100012"/>
              <a:gd name="connsiteX155" fmla="*/ 485715 w 1169612"/>
              <a:gd name="connsiteY155" fmla="*/ 628910 h 5100012"/>
              <a:gd name="connsiteX156" fmla="*/ 467386 w 1169612"/>
              <a:gd name="connsiteY156" fmla="*/ 650675 h 5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169612" h="5100012">
                <a:moveTo>
                  <a:pt x="324707" y="4587477"/>
                </a:moveTo>
                <a:lnTo>
                  <a:pt x="420418" y="4502032"/>
                </a:lnTo>
                <a:cubicBezTo>
                  <a:pt x="451349" y="4528379"/>
                  <a:pt x="483424" y="4554727"/>
                  <a:pt x="516645" y="4581075"/>
                </a:cubicBezTo>
                <a:cubicBezTo>
                  <a:pt x="528101" y="4591385"/>
                  <a:pt x="540702" y="4600550"/>
                  <a:pt x="552157" y="4610860"/>
                </a:cubicBezTo>
                <a:lnTo>
                  <a:pt x="444014" y="4706784"/>
                </a:lnTo>
                <a:close/>
                <a:moveTo>
                  <a:pt x="187871" y="3893742"/>
                </a:moveTo>
                <a:cubicBezTo>
                  <a:pt x="194744" y="3925818"/>
                  <a:pt x="207346" y="3957894"/>
                  <a:pt x="224529" y="3989969"/>
                </a:cubicBezTo>
                <a:cubicBezTo>
                  <a:pt x="238275" y="4016317"/>
                  <a:pt x="256604" y="4043810"/>
                  <a:pt x="276079" y="4070158"/>
                </a:cubicBezTo>
                <a:cubicBezTo>
                  <a:pt x="280661" y="4077031"/>
                  <a:pt x="286389" y="4083904"/>
                  <a:pt x="292116" y="4090778"/>
                </a:cubicBezTo>
                <a:lnTo>
                  <a:pt x="853439" y="4090778"/>
                </a:lnTo>
                <a:cubicBezTo>
                  <a:pt x="858021" y="4083904"/>
                  <a:pt x="863749" y="4077031"/>
                  <a:pt x="868331" y="4070158"/>
                </a:cubicBezTo>
                <a:cubicBezTo>
                  <a:pt x="887806" y="4043810"/>
                  <a:pt x="903843" y="4017462"/>
                  <a:pt x="916444" y="3989969"/>
                </a:cubicBezTo>
                <a:cubicBezTo>
                  <a:pt x="931337" y="3957894"/>
                  <a:pt x="942792" y="3925818"/>
                  <a:pt x="949666" y="3893742"/>
                </a:cubicBezTo>
                <a:close/>
                <a:moveTo>
                  <a:pt x="264623" y="3611936"/>
                </a:moveTo>
                <a:cubicBezTo>
                  <a:pt x="248586" y="3633702"/>
                  <a:pt x="233694" y="3656613"/>
                  <a:pt x="221092" y="3679523"/>
                </a:cubicBezTo>
                <a:cubicBezTo>
                  <a:pt x="200472" y="3716182"/>
                  <a:pt x="187871" y="3755130"/>
                  <a:pt x="182143" y="3794079"/>
                </a:cubicBezTo>
                <a:cubicBezTo>
                  <a:pt x="182143" y="3798662"/>
                  <a:pt x="180998" y="3803243"/>
                  <a:pt x="180998" y="3807826"/>
                </a:cubicBezTo>
                <a:lnTo>
                  <a:pt x="950811" y="3807826"/>
                </a:lnTo>
                <a:cubicBezTo>
                  <a:pt x="949666" y="3803243"/>
                  <a:pt x="949666" y="3798662"/>
                  <a:pt x="948519" y="3794079"/>
                </a:cubicBezTo>
                <a:cubicBezTo>
                  <a:pt x="940501" y="3756276"/>
                  <a:pt x="925609" y="3717327"/>
                  <a:pt x="904989" y="3679523"/>
                </a:cubicBezTo>
                <a:cubicBezTo>
                  <a:pt x="892387" y="3656613"/>
                  <a:pt x="877495" y="3634847"/>
                  <a:pt x="861458" y="3611936"/>
                </a:cubicBezTo>
                <a:close/>
                <a:moveTo>
                  <a:pt x="295554" y="1395287"/>
                </a:moveTo>
                <a:cubicBezTo>
                  <a:pt x="300135" y="1430799"/>
                  <a:pt x="308154" y="1465166"/>
                  <a:pt x="320755" y="1498387"/>
                </a:cubicBezTo>
                <a:cubicBezTo>
                  <a:pt x="331066" y="1525880"/>
                  <a:pt x="344812" y="1553373"/>
                  <a:pt x="359704" y="1578575"/>
                </a:cubicBezTo>
                <a:cubicBezTo>
                  <a:pt x="360850" y="1579721"/>
                  <a:pt x="360850" y="1579721"/>
                  <a:pt x="361995" y="1580867"/>
                </a:cubicBezTo>
                <a:lnTo>
                  <a:pt x="898115" y="1580867"/>
                </a:lnTo>
                <a:cubicBezTo>
                  <a:pt x="898115" y="1579721"/>
                  <a:pt x="899261" y="1579721"/>
                  <a:pt x="899261" y="1578575"/>
                </a:cubicBezTo>
                <a:cubicBezTo>
                  <a:pt x="914153" y="1553374"/>
                  <a:pt x="927899" y="1525880"/>
                  <a:pt x="938210" y="1498387"/>
                </a:cubicBezTo>
                <a:cubicBezTo>
                  <a:pt x="950811" y="1466311"/>
                  <a:pt x="959975" y="1430799"/>
                  <a:pt x="964558" y="1395287"/>
                </a:cubicBezTo>
                <a:close/>
                <a:moveTo>
                  <a:pt x="360850" y="1127227"/>
                </a:moveTo>
                <a:cubicBezTo>
                  <a:pt x="351686" y="1144410"/>
                  <a:pt x="342521" y="1160448"/>
                  <a:pt x="334502" y="1176486"/>
                </a:cubicBezTo>
                <a:cubicBezTo>
                  <a:pt x="315028" y="1215434"/>
                  <a:pt x="301281" y="1254383"/>
                  <a:pt x="295554" y="1291041"/>
                </a:cubicBezTo>
                <a:cubicBezTo>
                  <a:pt x="294408" y="1299060"/>
                  <a:pt x="293262" y="1307079"/>
                  <a:pt x="292116" y="1313952"/>
                </a:cubicBezTo>
                <a:lnTo>
                  <a:pt x="967994" y="1313952"/>
                </a:lnTo>
                <a:cubicBezTo>
                  <a:pt x="967994" y="1305934"/>
                  <a:pt x="966849" y="1299060"/>
                  <a:pt x="965703" y="1291041"/>
                </a:cubicBezTo>
                <a:cubicBezTo>
                  <a:pt x="959975" y="1253238"/>
                  <a:pt x="947374" y="1214289"/>
                  <a:pt x="930191" y="1176486"/>
                </a:cubicBezTo>
                <a:cubicBezTo>
                  <a:pt x="923318" y="1159302"/>
                  <a:pt x="914153" y="1143264"/>
                  <a:pt x="904989" y="1127227"/>
                </a:cubicBezTo>
                <a:close/>
                <a:moveTo>
                  <a:pt x="842523" y="233449"/>
                </a:moveTo>
                <a:lnTo>
                  <a:pt x="1075972" y="0"/>
                </a:lnTo>
                <a:lnTo>
                  <a:pt x="1087132" y="0"/>
                </a:lnTo>
                <a:cubicBezTo>
                  <a:pt x="1080259" y="107683"/>
                  <a:pt x="1049328" y="222238"/>
                  <a:pt x="981741" y="347104"/>
                </a:cubicBezTo>
                <a:cubicBezTo>
                  <a:pt x="922172" y="453640"/>
                  <a:pt x="833964" y="548722"/>
                  <a:pt x="751484" y="643802"/>
                </a:cubicBezTo>
                <a:cubicBezTo>
                  <a:pt x="748047" y="648384"/>
                  <a:pt x="743466" y="652967"/>
                  <a:pt x="740028" y="657549"/>
                </a:cubicBezTo>
                <a:cubicBezTo>
                  <a:pt x="736592" y="662131"/>
                  <a:pt x="732010" y="666714"/>
                  <a:pt x="728573" y="671296"/>
                </a:cubicBezTo>
                <a:cubicBezTo>
                  <a:pt x="704516" y="698789"/>
                  <a:pt x="680460" y="726283"/>
                  <a:pt x="656403" y="753775"/>
                </a:cubicBezTo>
                <a:cubicBezTo>
                  <a:pt x="642656" y="768668"/>
                  <a:pt x="628910" y="783560"/>
                  <a:pt x="616308" y="798452"/>
                </a:cubicBezTo>
                <a:cubicBezTo>
                  <a:pt x="612872" y="803035"/>
                  <a:pt x="608290" y="807616"/>
                  <a:pt x="604853" y="812199"/>
                </a:cubicBezTo>
                <a:cubicBezTo>
                  <a:pt x="601416" y="816781"/>
                  <a:pt x="596834" y="821363"/>
                  <a:pt x="593398" y="825946"/>
                </a:cubicBezTo>
                <a:cubicBezTo>
                  <a:pt x="525810" y="902698"/>
                  <a:pt x="463950" y="978304"/>
                  <a:pt x="412400" y="1050475"/>
                </a:cubicBezTo>
                <a:lnTo>
                  <a:pt x="852293" y="1050475"/>
                </a:lnTo>
                <a:cubicBezTo>
                  <a:pt x="795015" y="974868"/>
                  <a:pt x="722846" y="900407"/>
                  <a:pt x="644947" y="823655"/>
                </a:cubicBezTo>
                <a:cubicBezTo>
                  <a:pt x="659840" y="807616"/>
                  <a:pt x="673586" y="790434"/>
                  <a:pt x="688479" y="774396"/>
                </a:cubicBezTo>
                <a:cubicBezTo>
                  <a:pt x="711390" y="748048"/>
                  <a:pt x="734301" y="721700"/>
                  <a:pt x="757212" y="695352"/>
                </a:cubicBezTo>
                <a:cubicBezTo>
                  <a:pt x="966849" y="898115"/>
                  <a:pt x="1148992" y="1097442"/>
                  <a:pt x="1148992" y="1338008"/>
                </a:cubicBezTo>
                <a:cubicBezTo>
                  <a:pt x="1148992" y="1602632"/>
                  <a:pt x="985178" y="1790503"/>
                  <a:pt x="797306" y="1949735"/>
                </a:cubicBezTo>
                <a:cubicBezTo>
                  <a:pt x="770959" y="1927970"/>
                  <a:pt x="745756" y="1907350"/>
                  <a:pt x="719408" y="1886730"/>
                </a:cubicBezTo>
                <a:cubicBezTo>
                  <a:pt x="701080" y="1871838"/>
                  <a:pt x="681606" y="1856946"/>
                  <a:pt x="663276" y="1842053"/>
                </a:cubicBezTo>
                <a:cubicBezTo>
                  <a:pt x="729719" y="1785921"/>
                  <a:pt x="792724" y="1726352"/>
                  <a:pt x="843128" y="1663347"/>
                </a:cubicBezTo>
                <a:lnTo>
                  <a:pt x="420419" y="1663347"/>
                </a:lnTo>
                <a:cubicBezTo>
                  <a:pt x="473114" y="1726352"/>
                  <a:pt x="538411" y="1784775"/>
                  <a:pt x="607144" y="1842053"/>
                </a:cubicBezTo>
                <a:cubicBezTo>
                  <a:pt x="611727" y="1845490"/>
                  <a:pt x="616308" y="1850072"/>
                  <a:pt x="620891" y="1853508"/>
                </a:cubicBezTo>
                <a:cubicBezTo>
                  <a:pt x="625474" y="1856946"/>
                  <a:pt x="630055" y="1861527"/>
                  <a:pt x="634638" y="1864964"/>
                </a:cubicBezTo>
                <a:cubicBezTo>
                  <a:pt x="654112" y="1879856"/>
                  <a:pt x="673586" y="1895894"/>
                  <a:pt x="693061" y="1911932"/>
                </a:cubicBezTo>
                <a:cubicBezTo>
                  <a:pt x="718263" y="1932552"/>
                  <a:pt x="743466" y="1952026"/>
                  <a:pt x="768667" y="1972646"/>
                </a:cubicBezTo>
                <a:cubicBezTo>
                  <a:pt x="773250" y="1976083"/>
                  <a:pt x="777832" y="1980665"/>
                  <a:pt x="782414" y="1984102"/>
                </a:cubicBezTo>
                <a:cubicBezTo>
                  <a:pt x="786996" y="1987539"/>
                  <a:pt x="791579" y="1992120"/>
                  <a:pt x="796161" y="1995558"/>
                </a:cubicBezTo>
                <a:cubicBezTo>
                  <a:pt x="931337" y="2108967"/>
                  <a:pt x="1055056" y="2232687"/>
                  <a:pt x="1106606" y="2395356"/>
                </a:cubicBezTo>
                <a:lnTo>
                  <a:pt x="916444" y="2395356"/>
                </a:lnTo>
                <a:cubicBezTo>
                  <a:pt x="910716" y="2381610"/>
                  <a:pt x="903843" y="2367863"/>
                  <a:pt x="895824" y="2354116"/>
                </a:cubicBezTo>
                <a:lnTo>
                  <a:pt x="327629" y="2354116"/>
                </a:lnTo>
                <a:cubicBezTo>
                  <a:pt x="317319" y="2370154"/>
                  <a:pt x="307008" y="2385046"/>
                  <a:pt x="298990" y="2401084"/>
                </a:cubicBezTo>
                <a:cubicBezTo>
                  <a:pt x="280661" y="2437742"/>
                  <a:pt x="269206" y="2475545"/>
                  <a:pt x="269206" y="2515639"/>
                </a:cubicBezTo>
                <a:cubicBezTo>
                  <a:pt x="269206" y="2523658"/>
                  <a:pt x="270351" y="2532823"/>
                  <a:pt x="270351" y="2540842"/>
                </a:cubicBezTo>
                <a:lnTo>
                  <a:pt x="655258" y="2540842"/>
                </a:lnTo>
                <a:lnTo>
                  <a:pt x="655258" y="2621031"/>
                </a:lnTo>
                <a:lnTo>
                  <a:pt x="280661" y="2621031"/>
                </a:lnTo>
                <a:cubicBezTo>
                  <a:pt x="287534" y="2650815"/>
                  <a:pt x="297844" y="2680599"/>
                  <a:pt x="309300" y="2710384"/>
                </a:cubicBezTo>
                <a:cubicBezTo>
                  <a:pt x="319610" y="2737877"/>
                  <a:pt x="333356" y="2764225"/>
                  <a:pt x="348249" y="2790573"/>
                </a:cubicBezTo>
                <a:cubicBezTo>
                  <a:pt x="351686" y="2795155"/>
                  <a:pt x="355122" y="2800883"/>
                  <a:pt x="358559" y="2806611"/>
                </a:cubicBezTo>
                <a:lnTo>
                  <a:pt x="870622" y="2806611"/>
                </a:lnTo>
                <a:cubicBezTo>
                  <a:pt x="874058" y="2802028"/>
                  <a:pt x="877495" y="2796300"/>
                  <a:pt x="880932" y="2790573"/>
                </a:cubicBezTo>
                <a:cubicBezTo>
                  <a:pt x="886659" y="2780263"/>
                  <a:pt x="892387" y="2771098"/>
                  <a:pt x="898115" y="2760788"/>
                </a:cubicBezTo>
                <a:lnTo>
                  <a:pt x="1092859" y="2760788"/>
                </a:lnTo>
                <a:cubicBezTo>
                  <a:pt x="1027563" y="2923457"/>
                  <a:pt x="890096" y="3060924"/>
                  <a:pt x="743466" y="3184644"/>
                </a:cubicBezTo>
                <a:cubicBezTo>
                  <a:pt x="738883" y="3188080"/>
                  <a:pt x="734301" y="3192663"/>
                  <a:pt x="729719" y="3196099"/>
                </a:cubicBezTo>
                <a:cubicBezTo>
                  <a:pt x="725136" y="3199536"/>
                  <a:pt x="720554" y="3204118"/>
                  <a:pt x="715972" y="3207555"/>
                </a:cubicBezTo>
                <a:cubicBezTo>
                  <a:pt x="678169" y="3238485"/>
                  <a:pt x="640366" y="3268269"/>
                  <a:pt x="603708" y="3298054"/>
                </a:cubicBezTo>
                <a:cubicBezTo>
                  <a:pt x="595689" y="3303782"/>
                  <a:pt x="588815" y="3309510"/>
                  <a:pt x="581942" y="3315237"/>
                </a:cubicBezTo>
                <a:cubicBezTo>
                  <a:pt x="576214" y="3318674"/>
                  <a:pt x="571632" y="3323256"/>
                  <a:pt x="567050" y="3326692"/>
                </a:cubicBezTo>
                <a:cubicBezTo>
                  <a:pt x="562467" y="3331275"/>
                  <a:pt x="557886" y="3334711"/>
                  <a:pt x="552158" y="3337003"/>
                </a:cubicBezTo>
                <a:cubicBezTo>
                  <a:pt x="474260" y="3401154"/>
                  <a:pt x="399799" y="3463014"/>
                  <a:pt x="337939" y="3526019"/>
                </a:cubicBezTo>
                <a:lnTo>
                  <a:pt x="793870" y="3526019"/>
                </a:lnTo>
                <a:cubicBezTo>
                  <a:pt x="740028" y="3464159"/>
                  <a:pt x="675878" y="3402299"/>
                  <a:pt x="609435" y="3339294"/>
                </a:cubicBezTo>
                <a:cubicBezTo>
                  <a:pt x="616308" y="3334711"/>
                  <a:pt x="623182" y="3328983"/>
                  <a:pt x="630055" y="3323256"/>
                </a:cubicBezTo>
                <a:cubicBezTo>
                  <a:pt x="666713" y="3293471"/>
                  <a:pt x="704516" y="3262542"/>
                  <a:pt x="742320" y="3231611"/>
                </a:cubicBezTo>
                <a:cubicBezTo>
                  <a:pt x="946228" y="3426356"/>
                  <a:pt x="1132954" y="3611936"/>
                  <a:pt x="1132954" y="3841047"/>
                </a:cubicBezTo>
                <a:cubicBezTo>
                  <a:pt x="1132954" y="4072449"/>
                  <a:pt x="948519" y="4267193"/>
                  <a:pt x="738883" y="4450482"/>
                </a:cubicBezTo>
                <a:cubicBezTo>
                  <a:pt x="722846" y="4436735"/>
                  <a:pt x="706807" y="4424134"/>
                  <a:pt x="690770" y="4410387"/>
                </a:cubicBezTo>
                <a:cubicBezTo>
                  <a:pt x="663276" y="4387477"/>
                  <a:pt x="634638" y="4364566"/>
                  <a:pt x="607144" y="4341654"/>
                </a:cubicBezTo>
                <a:cubicBezTo>
                  <a:pt x="670150" y="4286667"/>
                  <a:pt x="729719" y="4230535"/>
                  <a:pt x="782414" y="4174403"/>
                </a:cubicBezTo>
                <a:lnTo>
                  <a:pt x="367723" y="4174403"/>
                </a:lnTo>
                <a:cubicBezTo>
                  <a:pt x="422710" y="4230535"/>
                  <a:pt x="485715" y="4286667"/>
                  <a:pt x="551012" y="4341654"/>
                </a:cubicBezTo>
                <a:cubicBezTo>
                  <a:pt x="555594" y="4345091"/>
                  <a:pt x="560176" y="4349673"/>
                  <a:pt x="564759" y="4353110"/>
                </a:cubicBezTo>
                <a:cubicBezTo>
                  <a:pt x="569341" y="4356547"/>
                  <a:pt x="573923" y="4361129"/>
                  <a:pt x="578506" y="4364566"/>
                </a:cubicBezTo>
                <a:cubicBezTo>
                  <a:pt x="605999" y="4388622"/>
                  <a:pt x="634638" y="4412679"/>
                  <a:pt x="663276" y="4435590"/>
                </a:cubicBezTo>
                <a:cubicBezTo>
                  <a:pt x="679314" y="4448191"/>
                  <a:pt x="694206" y="4461938"/>
                  <a:pt x="710244" y="4474539"/>
                </a:cubicBezTo>
                <a:cubicBezTo>
                  <a:pt x="714826" y="4477975"/>
                  <a:pt x="719408" y="4482558"/>
                  <a:pt x="723991" y="4485994"/>
                </a:cubicBezTo>
                <a:cubicBezTo>
                  <a:pt x="728573" y="4489431"/>
                  <a:pt x="733155" y="4494013"/>
                  <a:pt x="737738" y="4497450"/>
                </a:cubicBezTo>
                <a:cubicBezTo>
                  <a:pt x="961121" y="4684175"/>
                  <a:pt x="1169612" y="4877774"/>
                  <a:pt x="1169612" y="5100012"/>
                </a:cubicBezTo>
                <a:lnTo>
                  <a:pt x="989759" y="5100012"/>
                </a:lnTo>
                <a:cubicBezTo>
                  <a:pt x="989759" y="4941925"/>
                  <a:pt x="804179" y="4773529"/>
                  <a:pt x="605999" y="4608568"/>
                </a:cubicBezTo>
                <a:cubicBezTo>
                  <a:pt x="601416" y="4605132"/>
                  <a:pt x="596834" y="4600550"/>
                  <a:pt x="592252" y="4597113"/>
                </a:cubicBezTo>
                <a:cubicBezTo>
                  <a:pt x="587670" y="4593676"/>
                  <a:pt x="583087" y="4589094"/>
                  <a:pt x="578506" y="4585658"/>
                </a:cubicBezTo>
                <a:cubicBezTo>
                  <a:pt x="565904" y="4575347"/>
                  <a:pt x="553303" y="4565038"/>
                  <a:pt x="540702" y="4554727"/>
                </a:cubicBezTo>
                <a:cubicBezTo>
                  <a:pt x="509772" y="4529526"/>
                  <a:pt x="477696" y="4503178"/>
                  <a:pt x="446767" y="4476830"/>
                </a:cubicBezTo>
                <a:cubicBezTo>
                  <a:pt x="442184" y="4473393"/>
                  <a:pt x="437602" y="4468811"/>
                  <a:pt x="433020" y="4465374"/>
                </a:cubicBezTo>
                <a:cubicBezTo>
                  <a:pt x="428438" y="4461938"/>
                  <a:pt x="423855" y="4457355"/>
                  <a:pt x="419274" y="4453919"/>
                </a:cubicBezTo>
                <a:cubicBezTo>
                  <a:pt x="197035" y="4264902"/>
                  <a:pt x="0" y="4066721"/>
                  <a:pt x="0" y="3830736"/>
                </a:cubicBezTo>
                <a:cubicBezTo>
                  <a:pt x="0" y="3585588"/>
                  <a:pt x="210782" y="3397717"/>
                  <a:pt x="433020" y="3216719"/>
                </a:cubicBezTo>
                <a:cubicBezTo>
                  <a:pt x="437602" y="3213283"/>
                  <a:pt x="442184" y="3208701"/>
                  <a:pt x="446767" y="3205264"/>
                </a:cubicBezTo>
                <a:cubicBezTo>
                  <a:pt x="451349" y="3201827"/>
                  <a:pt x="455931" y="3197245"/>
                  <a:pt x="460513" y="3193808"/>
                </a:cubicBezTo>
                <a:cubicBezTo>
                  <a:pt x="468532" y="3186935"/>
                  <a:pt x="476551" y="3181207"/>
                  <a:pt x="484570" y="3174334"/>
                </a:cubicBezTo>
                <a:cubicBezTo>
                  <a:pt x="521227" y="3145695"/>
                  <a:pt x="559031" y="3115910"/>
                  <a:pt x="594543" y="3086126"/>
                </a:cubicBezTo>
                <a:cubicBezTo>
                  <a:pt x="599126" y="3082690"/>
                  <a:pt x="603707" y="3078107"/>
                  <a:pt x="608290" y="3074670"/>
                </a:cubicBezTo>
                <a:cubicBezTo>
                  <a:pt x="612872" y="3071234"/>
                  <a:pt x="617454" y="3066651"/>
                  <a:pt x="622036" y="3063215"/>
                </a:cubicBezTo>
                <a:cubicBezTo>
                  <a:pt x="690770" y="3004791"/>
                  <a:pt x="756067" y="2945223"/>
                  <a:pt x="809907" y="2883363"/>
                </a:cubicBezTo>
                <a:lnTo>
                  <a:pt x="413546" y="2883363"/>
                </a:lnTo>
                <a:cubicBezTo>
                  <a:pt x="458222" y="2944077"/>
                  <a:pt x="512063" y="3003646"/>
                  <a:pt x="568195" y="3060924"/>
                </a:cubicBezTo>
                <a:cubicBezTo>
                  <a:pt x="531538" y="3090708"/>
                  <a:pt x="494880" y="3119347"/>
                  <a:pt x="458222" y="3149131"/>
                </a:cubicBezTo>
                <a:cubicBezTo>
                  <a:pt x="450203" y="3156005"/>
                  <a:pt x="442184" y="3161733"/>
                  <a:pt x="434166" y="3168606"/>
                </a:cubicBezTo>
                <a:cubicBezTo>
                  <a:pt x="252022" y="2983026"/>
                  <a:pt x="89354" y="2772244"/>
                  <a:pt x="89354" y="2511058"/>
                </a:cubicBezTo>
                <a:cubicBezTo>
                  <a:pt x="89354" y="2295692"/>
                  <a:pt x="268060" y="2144479"/>
                  <a:pt x="468532" y="1988684"/>
                </a:cubicBezTo>
                <a:cubicBezTo>
                  <a:pt x="494880" y="2010450"/>
                  <a:pt x="521228" y="2032215"/>
                  <a:pt x="547575" y="2052835"/>
                </a:cubicBezTo>
                <a:cubicBezTo>
                  <a:pt x="567050" y="2067727"/>
                  <a:pt x="585379" y="2082619"/>
                  <a:pt x="603708" y="2097512"/>
                </a:cubicBezTo>
                <a:cubicBezTo>
                  <a:pt x="526955" y="2157081"/>
                  <a:pt x="455931" y="2213213"/>
                  <a:pt x="398654" y="2269346"/>
                </a:cubicBezTo>
                <a:lnTo>
                  <a:pt x="841983" y="2269346"/>
                </a:lnTo>
                <a:cubicBezTo>
                  <a:pt x="792724" y="2210922"/>
                  <a:pt x="730864" y="2154790"/>
                  <a:pt x="663276" y="2098658"/>
                </a:cubicBezTo>
                <a:cubicBezTo>
                  <a:pt x="658694" y="2095220"/>
                  <a:pt x="654112" y="2090639"/>
                  <a:pt x="649530" y="2087202"/>
                </a:cubicBezTo>
                <a:cubicBezTo>
                  <a:pt x="643802" y="2083765"/>
                  <a:pt x="639220" y="2079183"/>
                  <a:pt x="634638" y="2075746"/>
                </a:cubicBezTo>
                <a:cubicBezTo>
                  <a:pt x="615163" y="2059708"/>
                  <a:pt x="595689" y="2043671"/>
                  <a:pt x="575069" y="2027633"/>
                </a:cubicBezTo>
                <a:cubicBezTo>
                  <a:pt x="549867" y="2008159"/>
                  <a:pt x="524664" y="1987539"/>
                  <a:pt x="499462" y="1966919"/>
                </a:cubicBezTo>
                <a:cubicBezTo>
                  <a:pt x="494880" y="1963482"/>
                  <a:pt x="490298" y="1958900"/>
                  <a:pt x="485715" y="1955463"/>
                </a:cubicBezTo>
                <a:cubicBezTo>
                  <a:pt x="481133" y="1952026"/>
                  <a:pt x="476551" y="1947444"/>
                  <a:pt x="471969" y="1944007"/>
                </a:cubicBezTo>
                <a:cubicBezTo>
                  <a:pt x="288680" y="1790503"/>
                  <a:pt x="114555" y="1608360"/>
                  <a:pt x="114555" y="1333427"/>
                </a:cubicBezTo>
                <a:cubicBezTo>
                  <a:pt x="114555" y="1126082"/>
                  <a:pt x="282952" y="919881"/>
                  <a:pt x="471969" y="702226"/>
                </a:cubicBezTo>
                <a:cubicBezTo>
                  <a:pt x="475406" y="697643"/>
                  <a:pt x="478842" y="693062"/>
                  <a:pt x="483424" y="688479"/>
                </a:cubicBezTo>
                <a:cubicBezTo>
                  <a:pt x="486861" y="683897"/>
                  <a:pt x="490298" y="679315"/>
                  <a:pt x="494880" y="674732"/>
                </a:cubicBezTo>
                <a:cubicBezTo>
                  <a:pt x="502899" y="666714"/>
                  <a:pt x="509772" y="658695"/>
                  <a:pt x="517791" y="649530"/>
                </a:cubicBezTo>
                <a:cubicBezTo>
                  <a:pt x="547575" y="616309"/>
                  <a:pt x="577360" y="581942"/>
                  <a:pt x="607144" y="547576"/>
                </a:cubicBezTo>
                <a:cubicBezTo>
                  <a:pt x="610581" y="542994"/>
                  <a:pt x="615163" y="538411"/>
                  <a:pt x="618600" y="533829"/>
                </a:cubicBezTo>
                <a:cubicBezTo>
                  <a:pt x="622036" y="529247"/>
                  <a:pt x="626619" y="524664"/>
                  <a:pt x="630055" y="520082"/>
                </a:cubicBezTo>
                <a:cubicBezTo>
                  <a:pt x="702226" y="435311"/>
                  <a:pt x="772104" y="349395"/>
                  <a:pt x="829382" y="261187"/>
                </a:cubicBezTo>
                <a:close/>
                <a:moveTo>
                  <a:pt x="445671" y="630301"/>
                </a:moveTo>
                <a:lnTo>
                  <a:pt x="565571" y="510401"/>
                </a:lnTo>
                <a:lnTo>
                  <a:pt x="578506" y="522373"/>
                </a:lnTo>
                <a:cubicBezTo>
                  <a:pt x="547575" y="557885"/>
                  <a:pt x="516646" y="593398"/>
                  <a:pt x="485715" y="628910"/>
                </a:cubicBezTo>
                <a:cubicBezTo>
                  <a:pt x="479988" y="635783"/>
                  <a:pt x="473114" y="643802"/>
                  <a:pt x="467386" y="650675"/>
                </a:cubicBezTo>
                <a:close/>
              </a:path>
            </a:pathLst>
          </a:custGeom>
          <a:solidFill>
            <a:schemeClr val="accent2">
              <a:alpha val="24000"/>
            </a:schemeClr>
          </a:solidFill>
          <a:ln w="15387" cap="flat">
            <a:noFill/>
            <a:prstDash val="solid"/>
            <a:miter/>
          </a:ln>
        </p:spPr>
        <p:txBody>
          <a:bodyPr wrap="square" rtlCol="0" anchor="ctr">
            <a:noAutofit/>
          </a:bodyPr>
          <a:lstStyle/>
          <a:p>
            <a:endParaRPr lang="en-US"/>
          </a:p>
        </p:txBody>
      </p:sp>
      <p:sp>
        <p:nvSpPr>
          <p:cNvPr id="19" name="Freeform: Shape 18">
            <a:extLst>
              <a:ext uri="{FF2B5EF4-FFF2-40B4-BE49-F238E27FC236}">
                <a16:creationId xmlns:a16="http://schemas.microsoft.com/office/drawing/2014/main" id="{4511F6DB-9A36-400C-8FF0-D5DE61D5908E}"/>
              </a:ext>
            </a:extLst>
          </p:cNvPr>
          <p:cNvSpPr/>
          <p:nvPr userDrawn="1"/>
        </p:nvSpPr>
        <p:spPr>
          <a:xfrm rot="2613694">
            <a:off x="6204536" y="1338587"/>
            <a:ext cx="1719555" cy="1405706"/>
          </a:xfrm>
          <a:custGeom>
            <a:avLst/>
            <a:gdLst>
              <a:gd name="connsiteX0" fmla="*/ 52475 w 1719555"/>
              <a:gd name="connsiteY0" fmla="*/ 813979 h 1405706"/>
              <a:gd name="connsiteX1" fmla="*/ 291536 w 1719555"/>
              <a:gd name="connsiteY1" fmla="*/ 819982 h 1405706"/>
              <a:gd name="connsiteX2" fmla="*/ 318965 w 1719555"/>
              <a:gd name="connsiteY2" fmla="*/ 863510 h 1405706"/>
              <a:gd name="connsiteX3" fmla="*/ 857854 w 1719555"/>
              <a:gd name="connsiteY3" fmla="*/ 733566 h 1405706"/>
              <a:gd name="connsiteX4" fmla="*/ 855489 w 1719555"/>
              <a:gd name="connsiteY4" fmla="*/ 718840 h 1405706"/>
              <a:gd name="connsiteX5" fmla="*/ 907882 w 1719555"/>
              <a:gd name="connsiteY5" fmla="*/ 601700 h 1405706"/>
              <a:gd name="connsiteX6" fmla="*/ 965573 w 1719555"/>
              <a:gd name="connsiteY6" fmla="*/ 565628 h 1405706"/>
              <a:gd name="connsiteX7" fmla="*/ 996656 w 1719555"/>
              <a:gd name="connsiteY7" fmla="*/ 560634 h 1405706"/>
              <a:gd name="connsiteX8" fmla="*/ 996656 w 1719555"/>
              <a:gd name="connsiteY8" fmla="*/ 256405 h 1405706"/>
              <a:gd name="connsiteX9" fmla="*/ 978974 w 1719555"/>
              <a:gd name="connsiteY9" fmla="*/ 252372 h 1405706"/>
              <a:gd name="connsiteX10" fmla="*/ 936774 w 1719555"/>
              <a:gd name="connsiteY10" fmla="*/ 222720 h 1405706"/>
              <a:gd name="connsiteX11" fmla="*/ 941456 w 1719555"/>
              <a:gd name="connsiteY11" fmla="*/ 36260 h 1405706"/>
              <a:gd name="connsiteX12" fmla="*/ 1127917 w 1719555"/>
              <a:gd name="connsiteY12" fmla="*/ 40942 h 1405706"/>
              <a:gd name="connsiteX13" fmla="*/ 1123235 w 1719555"/>
              <a:gd name="connsiteY13" fmla="*/ 227403 h 1405706"/>
              <a:gd name="connsiteX14" fmla="*/ 1078238 w 1719555"/>
              <a:gd name="connsiteY14" fmla="*/ 255538 h 1405706"/>
              <a:gd name="connsiteX15" fmla="*/ 1062287 w 1719555"/>
              <a:gd name="connsiteY15" fmla="*/ 258100 h 1405706"/>
              <a:gd name="connsiteX16" fmla="*/ 1062287 w 1719555"/>
              <a:gd name="connsiteY16" fmla="*/ 562718 h 1405706"/>
              <a:gd name="connsiteX17" fmla="*/ 1092840 w 1719555"/>
              <a:gd name="connsiteY17" fmla="*/ 569686 h 1405706"/>
              <a:gd name="connsiteX18" fmla="*/ 1146944 w 1719555"/>
              <a:gd name="connsiteY18" fmla="*/ 607703 h 1405706"/>
              <a:gd name="connsiteX19" fmla="*/ 1178958 w 1719555"/>
              <a:gd name="connsiteY19" fmla="*/ 792660 h 1405706"/>
              <a:gd name="connsiteX20" fmla="*/ 1173343 w 1719555"/>
              <a:gd name="connsiteY20" fmla="*/ 800652 h 1405706"/>
              <a:gd name="connsiteX21" fmla="*/ 1348619 w 1719555"/>
              <a:gd name="connsiteY21" fmla="*/ 984958 h 1405706"/>
              <a:gd name="connsiteX22" fmla="*/ 1403195 w 1719555"/>
              <a:gd name="connsiteY22" fmla="*/ 950833 h 1405706"/>
              <a:gd name="connsiteX23" fmla="*/ 1655010 w 1719555"/>
              <a:gd name="connsiteY23" fmla="*/ 1009249 h 1405706"/>
              <a:gd name="connsiteX24" fmla="*/ 1646675 w 1719555"/>
              <a:gd name="connsiteY24" fmla="*/ 1341161 h 1405706"/>
              <a:gd name="connsiteX25" fmla="*/ 1314763 w 1719555"/>
              <a:gd name="connsiteY25" fmla="*/ 1332826 h 1405706"/>
              <a:gd name="connsiteX26" fmla="*/ 1270316 w 1719555"/>
              <a:gd name="connsiteY26" fmla="*/ 1076033 h 1405706"/>
              <a:gd name="connsiteX27" fmla="*/ 1281801 w 1719555"/>
              <a:gd name="connsiteY27" fmla="*/ 1059688 h 1405706"/>
              <a:gd name="connsiteX28" fmla="*/ 1102291 w 1719555"/>
              <a:gd name="connsiteY28" fmla="*/ 870932 h 1405706"/>
              <a:gd name="connsiteX29" fmla="*/ 1083251 w 1719555"/>
              <a:gd name="connsiteY29" fmla="*/ 882837 h 1405706"/>
              <a:gd name="connsiteX30" fmla="*/ 901879 w 1719555"/>
              <a:gd name="connsiteY30" fmla="*/ 840761 h 1405706"/>
              <a:gd name="connsiteX31" fmla="*/ 897651 w 1719555"/>
              <a:gd name="connsiteY31" fmla="*/ 833999 h 1405706"/>
              <a:gd name="connsiteX32" fmla="*/ 331408 w 1719555"/>
              <a:gd name="connsiteY32" fmla="*/ 970539 h 1405706"/>
              <a:gd name="connsiteX33" fmla="*/ 324456 w 1719555"/>
              <a:gd name="connsiteY33" fmla="*/ 1003237 h 1405706"/>
              <a:gd name="connsiteX34" fmla="*/ 285534 w 1719555"/>
              <a:gd name="connsiteY34" fmla="*/ 1059044 h 1405706"/>
              <a:gd name="connsiteX35" fmla="*/ 46471 w 1719555"/>
              <a:gd name="connsiteY35" fmla="*/ 1053041 h 1405706"/>
              <a:gd name="connsiteX36" fmla="*/ 52475 w 1719555"/>
              <a:gd name="connsiteY36" fmla="*/ 813979 h 1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19555" h="1405706">
                <a:moveTo>
                  <a:pt x="52475" y="813979"/>
                </a:moveTo>
                <a:cubicBezTo>
                  <a:pt x="118453" y="751232"/>
                  <a:pt x="225801" y="750861"/>
                  <a:pt x="291536" y="819982"/>
                </a:cubicBezTo>
                <a:lnTo>
                  <a:pt x="318965" y="863510"/>
                </a:lnTo>
                <a:lnTo>
                  <a:pt x="857854" y="733566"/>
                </a:lnTo>
                <a:lnTo>
                  <a:pt x="855489" y="718840"/>
                </a:lnTo>
                <a:cubicBezTo>
                  <a:pt x="856959" y="675558"/>
                  <a:pt x="874893" y="633073"/>
                  <a:pt x="907882" y="601700"/>
                </a:cubicBezTo>
                <a:cubicBezTo>
                  <a:pt x="925163" y="585267"/>
                  <a:pt x="944823" y="573301"/>
                  <a:pt x="965573" y="565628"/>
                </a:cubicBezTo>
                <a:lnTo>
                  <a:pt x="996656" y="560634"/>
                </a:lnTo>
                <a:lnTo>
                  <a:pt x="996656" y="256405"/>
                </a:lnTo>
                <a:lnTo>
                  <a:pt x="978974" y="252372"/>
                </a:lnTo>
                <a:cubicBezTo>
                  <a:pt x="963411" y="245515"/>
                  <a:pt x="949009" y="235586"/>
                  <a:pt x="936774" y="222720"/>
                </a:cubicBezTo>
                <a:cubicBezTo>
                  <a:pt x="885504" y="168808"/>
                  <a:pt x="889995" y="85201"/>
                  <a:pt x="941456" y="36260"/>
                </a:cubicBezTo>
                <a:cubicBezTo>
                  <a:pt x="995369" y="-15011"/>
                  <a:pt x="1078976" y="-10519"/>
                  <a:pt x="1127917" y="40942"/>
                </a:cubicBezTo>
                <a:cubicBezTo>
                  <a:pt x="1179188" y="94855"/>
                  <a:pt x="1174696" y="178462"/>
                  <a:pt x="1123235" y="227403"/>
                </a:cubicBezTo>
                <a:cubicBezTo>
                  <a:pt x="1109757" y="240220"/>
                  <a:pt x="1094423" y="249553"/>
                  <a:pt x="1078238" y="255538"/>
                </a:cubicBezTo>
                <a:lnTo>
                  <a:pt x="1062287" y="258100"/>
                </a:lnTo>
                <a:lnTo>
                  <a:pt x="1062287" y="562718"/>
                </a:lnTo>
                <a:lnTo>
                  <a:pt x="1092840" y="569686"/>
                </a:lnTo>
                <a:cubicBezTo>
                  <a:pt x="1112793" y="578477"/>
                  <a:pt x="1131258" y="591208"/>
                  <a:pt x="1146944" y="607703"/>
                </a:cubicBezTo>
                <a:cubicBezTo>
                  <a:pt x="1196246" y="659544"/>
                  <a:pt x="1205331" y="732801"/>
                  <a:pt x="1178958" y="792660"/>
                </a:cubicBezTo>
                <a:lnTo>
                  <a:pt x="1173343" y="800652"/>
                </a:lnTo>
                <a:lnTo>
                  <a:pt x="1348619" y="984958"/>
                </a:lnTo>
                <a:lnTo>
                  <a:pt x="1403195" y="950833"/>
                </a:lnTo>
                <a:cubicBezTo>
                  <a:pt x="1489623" y="918872"/>
                  <a:pt x="1589672" y="940546"/>
                  <a:pt x="1655010" y="1009249"/>
                </a:cubicBezTo>
                <a:cubicBezTo>
                  <a:pt x="1746276" y="1105216"/>
                  <a:pt x="1738280" y="1254044"/>
                  <a:pt x="1646675" y="1341161"/>
                </a:cubicBezTo>
                <a:cubicBezTo>
                  <a:pt x="1550708" y="1432426"/>
                  <a:pt x="1401881" y="1424431"/>
                  <a:pt x="1314763" y="1332826"/>
                </a:cubicBezTo>
                <a:cubicBezTo>
                  <a:pt x="1246314" y="1260851"/>
                  <a:pt x="1233700" y="1159142"/>
                  <a:pt x="1270316" y="1076033"/>
                </a:cubicBezTo>
                <a:lnTo>
                  <a:pt x="1281801" y="1059688"/>
                </a:lnTo>
                <a:lnTo>
                  <a:pt x="1102291" y="870932"/>
                </a:lnTo>
                <a:lnTo>
                  <a:pt x="1083251" y="882837"/>
                </a:lnTo>
                <a:cubicBezTo>
                  <a:pt x="1021001" y="905857"/>
                  <a:pt x="948940" y="890246"/>
                  <a:pt x="901879" y="840761"/>
                </a:cubicBezTo>
                <a:lnTo>
                  <a:pt x="897651" y="833999"/>
                </a:lnTo>
                <a:lnTo>
                  <a:pt x="331408" y="970539"/>
                </a:lnTo>
                <a:lnTo>
                  <a:pt x="324456" y="1003237"/>
                </a:lnTo>
                <a:cubicBezTo>
                  <a:pt x="315751" y="1023576"/>
                  <a:pt x="302814" y="1042610"/>
                  <a:pt x="285534" y="1059044"/>
                </a:cubicBezTo>
                <a:cubicBezTo>
                  <a:pt x="219554" y="1121791"/>
                  <a:pt x="112206" y="1122162"/>
                  <a:pt x="46471" y="1053041"/>
                </a:cubicBezTo>
                <a:cubicBezTo>
                  <a:pt x="-16275" y="987062"/>
                  <a:pt x="-16647" y="879714"/>
                  <a:pt x="52475" y="813979"/>
                </a:cubicBezTo>
                <a:close/>
              </a:path>
            </a:pathLst>
          </a:cu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8405EAC-939C-4C4A-A652-22978EC323B2}"/>
              </a:ext>
            </a:extLst>
          </p:cNvPr>
          <p:cNvSpPr/>
          <p:nvPr userDrawn="1"/>
        </p:nvSpPr>
        <p:spPr>
          <a:xfrm rot="5400000">
            <a:off x="10559005" y="1597448"/>
            <a:ext cx="1161448" cy="949463"/>
          </a:xfrm>
          <a:custGeom>
            <a:avLst/>
            <a:gdLst>
              <a:gd name="connsiteX0" fmla="*/ 52475 w 1719555"/>
              <a:gd name="connsiteY0" fmla="*/ 813979 h 1405706"/>
              <a:gd name="connsiteX1" fmla="*/ 291536 w 1719555"/>
              <a:gd name="connsiteY1" fmla="*/ 819982 h 1405706"/>
              <a:gd name="connsiteX2" fmla="*/ 318965 w 1719555"/>
              <a:gd name="connsiteY2" fmla="*/ 863510 h 1405706"/>
              <a:gd name="connsiteX3" fmla="*/ 857854 w 1719555"/>
              <a:gd name="connsiteY3" fmla="*/ 733566 h 1405706"/>
              <a:gd name="connsiteX4" fmla="*/ 855489 w 1719555"/>
              <a:gd name="connsiteY4" fmla="*/ 718840 h 1405706"/>
              <a:gd name="connsiteX5" fmla="*/ 907882 w 1719555"/>
              <a:gd name="connsiteY5" fmla="*/ 601700 h 1405706"/>
              <a:gd name="connsiteX6" fmla="*/ 965573 w 1719555"/>
              <a:gd name="connsiteY6" fmla="*/ 565628 h 1405706"/>
              <a:gd name="connsiteX7" fmla="*/ 996656 w 1719555"/>
              <a:gd name="connsiteY7" fmla="*/ 560634 h 1405706"/>
              <a:gd name="connsiteX8" fmla="*/ 996656 w 1719555"/>
              <a:gd name="connsiteY8" fmla="*/ 256405 h 1405706"/>
              <a:gd name="connsiteX9" fmla="*/ 978974 w 1719555"/>
              <a:gd name="connsiteY9" fmla="*/ 252372 h 1405706"/>
              <a:gd name="connsiteX10" fmla="*/ 936774 w 1719555"/>
              <a:gd name="connsiteY10" fmla="*/ 222720 h 1405706"/>
              <a:gd name="connsiteX11" fmla="*/ 941456 w 1719555"/>
              <a:gd name="connsiteY11" fmla="*/ 36260 h 1405706"/>
              <a:gd name="connsiteX12" fmla="*/ 1127917 w 1719555"/>
              <a:gd name="connsiteY12" fmla="*/ 40942 h 1405706"/>
              <a:gd name="connsiteX13" fmla="*/ 1123235 w 1719555"/>
              <a:gd name="connsiteY13" fmla="*/ 227403 h 1405706"/>
              <a:gd name="connsiteX14" fmla="*/ 1078238 w 1719555"/>
              <a:gd name="connsiteY14" fmla="*/ 255538 h 1405706"/>
              <a:gd name="connsiteX15" fmla="*/ 1062287 w 1719555"/>
              <a:gd name="connsiteY15" fmla="*/ 258100 h 1405706"/>
              <a:gd name="connsiteX16" fmla="*/ 1062287 w 1719555"/>
              <a:gd name="connsiteY16" fmla="*/ 562718 h 1405706"/>
              <a:gd name="connsiteX17" fmla="*/ 1092840 w 1719555"/>
              <a:gd name="connsiteY17" fmla="*/ 569686 h 1405706"/>
              <a:gd name="connsiteX18" fmla="*/ 1146944 w 1719555"/>
              <a:gd name="connsiteY18" fmla="*/ 607703 h 1405706"/>
              <a:gd name="connsiteX19" fmla="*/ 1178958 w 1719555"/>
              <a:gd name="connsiteY19" fmla="*/ 792660 h 1405706"/>
              <a:gd name="connsiteX20" fmla="*/ 1173343 w 1719555"/>
              <a:gd name="connsiteY20" fmla="*/ 800652 h 1405706"/>
              <a:gd name="connsiteX21" fmla="*/ 1348619 w 1719555"/>
              <a:gd name="connsiteY21" fmla="*/ 984958 h 1405706"/>
              <a:gd name="connsiteX22" fmla="*/ 1403195 w 1719555"/>
              <a:gd name="connsiteY22" fmla="*/ 950833 h 1405706"/>
              <a:gd name="connsiteX23" fmla="*/ 1655010 w 1719555"/>
              <a:gd name="connsiteY23" fmla="*/ 1009249 h 1405706"/>
              <a:gd name="connsiteX24" fmla="*/ 1646675 w 1719555"/>
              <a:gd name="connsiteY24" fmla="*/ 1341161 h 1405706"/>
              <a:gd name="connsiteX25" fmla="*/ 1314763 w 1719555"/>
              <a:gd name="connsiteY25" fmla="*/ 1332826 h 1405706"/>
              <a:gd name="connsiteX26" fmla="*/ 1270316 w 1719555"/>
              <a:gd name="connsiteY26" fmla="*/ 1076033 h 1405706"/>
              <a:gd name="connsiteX27" fmla="*/ 1281801 w 1719555"/>
              <a:gd name="connsiteY27" fmla="*/ 1059688 h 1405706"/>
              <a:gd name="connsiteX28" fmla="*/ 1102291 w 1719555"/>
              <a:gd name="connsiteY28" fmla="*/ 870932 h 1405706"/>
              <a:gd name="connsiteX29" fmla="*/ 1083251 w 1719555"/>
              <a:gd name="connsiteY29" fmla="*/ 882837 h 1405706"/>
              <a:gd name="connsiteX30" fmla="*/ 901879 w 1719555"/>
              <a:gd name="connsiteY30" fmla="*/ 840761 h 1405706"/>
              <a:gd name="connsiteX31" fmla="*/ 897651 w 1719555"/>
              <a:gd name="connsiteY31" fmla="*/ 833999 h 1405706"/>
              <a:gd name="connsiteX32" fmla="*/ 331408 w 1719555"/>
              <a:gd name="connsiteY32" fmla="*/ 970539 h 1405706"/>
              <a:gd name="connsiteX33" fmla="*/ 324456 w 1719555"/>
              <a:gd name="connsiteY33" fmla="*/ 1003237 h 1405706"/>
              <a:gd name="connsiteX34" fmla="*/ 285534 w 1719555"/>
              <a:gd name="connsiteY34" fmla="*/ 1059044 h 1405706"/>
              <a:gd name="connsiteX35" fmla="*/ 46471 w 1719555"/>
              <a:gd name="connsiteY35" fmla="*/ 1053041 h 1405706"/>
              <a:gd name="connsiteX36" fmla="*/ 52475 w 1719555"/>
              <a:gd name="connsiteY36" fmla="*/ 813979 h 1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19555" h="1405706">
                <a:moveTo>
                  <a:pt x="52475" y="813979"/>
                </a:moveTo>
                <a:cubicBezTo>
                  <a:pt x="118453" y="751232"/>
                  <a:pt x="225801" y="750861"/>
                  <a:pt x="291536" y="819982"/>
                </a:cubicBezTo>
                <a:lnTo>
                  <a:pt x="318965" y="863510"/>
                </a:lnTo>
                <a:lnTo>
                  <a:pt x="857854" y="733566"/>
                </a:lnTo>
                <a:lnTo>
                  <a:pt x="855489" y="718840"/>
                </a:lnTo>
                <a:cubicBezTo>
                  <a:pt x="856959" y="675558"/>
                  <a:pt x="874893" y="633073"/>
                  <a:pt x="907882" y="601700"/>
                </a:cubicBezTo>
                <a:cubicBezTo>
                  <a:pt x="925163" y="585267"/>
                  <a:pt x="944823" y="573301"/>
                  <a:pt x="965573" y="565628"/>
                </a:cubicBezTo>
                <a:lnTo>
                  <a:pt x="996656" y="560634"/>
                </a:lnTo>
                <a:lnTo>
                  <a:pt x="996656" y="256405"/>
                </a:lnTo>
                <a:lnTo>
                  <a:pt x="978974" y="252372"/>
                </a:lnTo>
                <a:cubicBezTo>
                  <a:pt x="963411" y="245515"/>
                  <a:pt x="949009" y="235586"/>
                  <a:pt x="936774" y="222720"/>
                </a:cubicBezTo>
                <a:cubicBezTo>
                  <a:pt x="885504" y="168808"/>
                  <a:pt x="889995" y="85201"/>
                  <a:pt x="941456" y="36260"/>
                </a:cubicBezTo>
                <a:cubicBezTo>
                  <a:pt x="995369" y="-15011"/>
                  <a:pt x="1078976" y="-10519"/>
                  <a:pt x="1127917" y="40942"/>
                </a:cubicBezTo>
                <a:cubicBezTo>
                  <a:pt x="1179188" y="94855"/>
                  <a:pt x="1174696" y="178462"/>
                  <a:pt x="1123235" y="227403"/>
                </a:cubicBezTo>
                <a:cubicBezTo>
                  <a:pt x="1109757" y="240220"/>
                  <a:pt x="1094423" y="249553"/>
                  <a:pt x="1078238" y="255538"/>
                </a:cubicBezTo>
                <a:lnTo>
                  <a:pt x="1062287" y="258100"/>
                </a:lnTo>
                <a:lnTo>
                  <a:pt x="1062287" y="562718"/>
                </a:lnTo>
                <a:lnTo>
                  <a:pt x="1092840" y="569686"/>
                </a:lnTo>
                <a:cubicBezTo>
                  <a:pt x="1112793" y="578477"/>
                  <a:pt x="1131258" y="591208"/>
                  <a:pt x="1146944" y="607703"/>
                </a:cubicBezTo>
                <a:cubicBezTo>
                  <a:pt x="1196246" y="659544"/>
                  <a:pt x="1205331" y="732801"/>
                  <a:pt x="1178958" y="792660"/>
                </a:cubicBezTo>
                <a:lnTo>
                  <a:pt x="1173343" y="800652"/>
                </a:lnTo>
                <a:lnTo>
                  <a:pt x="1348619" y="984958"/>
                </a:lnTo>
                <a:lnTo>
                  <a:pt x="1403195" y="950833"/>
                </a:lnTo>
                <a:cubicBezTo>
                  <a:pt x="1489623" y="918872"/>
                  <a:pt x="1589672" y="940546"/>
                  <a:pt x="1655010" y="1009249"/>
                </a:cubicBezTo>
                <a:cubicBezTo>
                  <a:pt x="1746276" y="1105216"/>
                  <a:pt x="1738280" y="1254044"/>
                  <a:pt x="1646675" y="1341161"/>
                </a:cubicBezTo>
                <a:cubicBezTo>
                  <a:pt x="1550708" y="1432426"/>
                  <a:pt x="1401881" y="1424431"/>
                  <a:pt x="1314763" y="1332826"/>
                </a:cubicBezTo>
                <a:cubicBezTo>
                  <a:pt x="1246314" y="1260851"/>
                  <a:pt x="1233700" y="1159142"/>
                  <a:pt x="1270316" y="1076033"/>
                </a:cubicBezTo>
                <a:lnTo>
                  <a:pt x="1281801" y="1059688"/>
                </a:lnTo>
                <a:lnTo>
                  <a:pt x="1102291" y="870932"/>
                </a:lnTo>
                <a:lnTo>
                  <a:pt x="1083251" y="882837"/>
                </a:lnTo>
                <a:cubicBezTo>
                  <a:pt x="1021001" y="905857"/>
                  <a:pt x="948940" y="890246"/>
                  <a:pt x="901879" y="840761"/>
                </a:cubicBezTo>
                <a:lnTo>
                  <a:pt x="897651" y="833999"/>
                </a:lnTo>
                <a:lnTo>
                  <a:pt x="331408" y="970539"/>
                </a:lnTo>
                <a:lnTo>
                  <a:pt x="324456" y="1003237"/>
                </a:lnTo>
                <a:cubicBezTo>
                  <a:pt x="315751" y="1023576"/>
                  <a:pt x="302814" y="1042610"/>
                  <a:pt x="285534" y="1059044"/>
                </a:cubicBezTo>
                <a:cubicBezTo>
                  <a:pt x="219554" y="1121791"/>
                  <a:pt x="112206" y="1122162"/>
                  <a:pt x="46471" y="1053041"/>
                </a:cubicBezTo>
                <a:cubicBezTo>
                  <a:pt x="-16275" y="987062"/>
                  <a:pt x="-16647" y="879714"/>
                  <a:pt x="52475" y="813979"/>
                </a:cubicBezTo>
                <a:close/>
              </a:path>
            </a:pathLst>
          </a:custGeom>
          <a:solidFill>
            <a:schemeClr val="accent3">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F3D761A-CEA6-4A9C-BC05-657BD6ED734C}"/>
              </a:ext>
            </a:extLst>
          </p:cNvPr>
          <p:cNvSpPr/>
          <p:nvPr userDrawn="1"/>
        </p:nvSpPr>
        <p:spPr>
          <a:xfrm rot="8257828">
            <a:off x="273193" y="259357"/>
            <a:ext cx="749314" cy="612551"/>
          </a:xfrm>
          <a:custGeom>
            <a:avLst/>
            <a:gdLst>
              <a:gd name="connsiteX0" fmla="*/ 52475 w 1719555"/>
              <a:gd name="connsiteY0" fmla="*/ 813979 h 1405706"/>
              <a:gd name="connsiteX1" fmla="*/ 291536 w 1719555"/>
              <a:gd name="connsiteY1" fmla="*/ 819982 h 1405706"/>
              <a:gd name="connsiteX2" fmla="*/ 318965 w 1719555"/>
              <a:gd name="connsiteY2" fmla="*/ 863510 h 1405706"/>
              <a:gd name="connsiteX3" fmla="*/ 857854 w 1719555"/>
              <a:gd name="connsiteY3" fmla="*/ 733566 h 1405706"/>
              <a:gd name="connsiteX4" fmla="*/ 855489 w 1719555"/>
              <a:gd name="connsiteY4" fmla="*/ 718840 h 1405706"/>
              <a:gd name="connsiteX5" fmla="*/ 907882 w 1719555"/>
              <a:gd name="connsiteY5" fmla="*/ 601700 h 1405706"/>
              <a:gd name="connsiteX6" fmla="*/ 965573 w 1719555"/>
              <a:gd name="connsiteY6" fmla="*/ 565628 h 1405706"/>
              <a:gd name="connsiteX7" fmla="*/ 996656 w 1719555"/>
              <a:gd name="connsiteY7" fmla="*/ 560634 h 1405706"/>
              <a:gd name="connsiteX8" fmla="*/ 996656 w 1719555"/>
              <a:gd name="connsiteY8" fmla="*/ 256405 h 1405706"/>
              <a:gd name="connsiteX9" fmla="*/ 978974 w 1719555"/>
              <a:gd name="connsiteY9" fmla="*/ 252372 h 1405706"/>
              <a:gd name="connsiteX10" fmla="*/ 936774 w 1719555"/>
              <a:gd name="connsiteY10" fmla="*/ 222720 h 1405706"/>
              <a:gd name="connsiteX11" fmla="*/ 941456 w 1719555"/>
              <a:gd name="connsiteY11" fmla="*/ 36260 h 1405706"/>
              <a:gd name="connsiteX12" fmla="*/ 1127917 w 1719555"/>
              <a:gd name="connsiteY12" fmla="*/ 40942 h 1405706"/>
              <a:gd name="connsiteX13" fmla="*/ 1123235 w 1719555"/>
              <a:gd name="connsiteY13" fmla="*/ 227403 h 1405706"/>
              <a:gd name="connsiteX14" fmla="*/ 1078238 w 1719555"/>
              <a:gd name="connsiteY14" fmla="*/ 255538 h 1405706"/>
              <a:gd name="connsiteX15" fmla="*/ 1062287 w 1719555"/>
              <a:gd name="connsiteY15" fmla="*/ 258100 h 1405706"/>
              <a:gd name="connsiteX16" fmla="*/ 1062287 w 1719555"/>
              <a:gd name="connsiteY16" fmla="*/ 562718 h 1405706"/>
              <a:gd name="connsiteX17" fmla="*/ 1092840 w 1719555"/>
              <a:gd name="connsiteY17" fmla="*/ 569686 h 1405706"/>
              <a:gd name="connsiteX18" fmla="*/ 1146944 w 1719555"/>
              <a:gd name="connsiteY18" fmla="*/ 607703 h 1405706"/>
              <a:gd name="connsiteX19" fmla="*/ 1178958 w 1719555"/>
              <a:gd name="connsiteY19" fmla="*/ 792660 h 1405706"/>
              <a:gd name="connsiteX20" fmla="*/ 1173343 w 1719555"/>
              <a:gd name="connsiteY20" fmla="*/ 800652 h 1405706"/>
              <a:gd name="connsiteX21" fmla="*/ 1348619 w 1719555"/>
              <a:gd name="connsiteY21" fmla="*/ 984958 h 1405706"/>
              <a:gd name="connsiteX22" fmla="*/ 1403195 w 1719555"/>
              <a:gd name="connsiteY22" fmla="*/ 950833 h 1405706"/>
              <a:gd name="connsiteX23" fmla="*/ 1655010 w 1719555"/>
              <a:gd name="connsiteY23" fmla="*/ 1009249 h 1405706"/>
              <a:gd name="connsiteX24" fmla="*/ 1646675 w 1719555"/>
              <a:gd name="connsiteY24" fmla="*/ 1341161 h 1405706"/>
              <a:gd name="connsiteX25" fmla="*/ 1314763 w 1719555"/>
              <a:gd name="connsiteY25" fmla="*/ 1332826 h 1405706"/>
              <a:gd name="connsiteX26" fmla="*/ 1270316 w 1719555"/>
              <a:gd name="connsiteY26" fmla="*/ 1076033 h 1405706"/>
              <a:gd name="connsiteX27" fmla="*/ 1281801 w 1719555"/>
              <a:gd name="connsiteY27" fmla="*/ 1059688 h 1405706"/>
              <a:gd name="connsiteX28" fmla="*/ 1102291 w 1719555"/>
              <a:gd name="connsiteY28" fmla="*/ 870932 h 1405706"/>
              <a:gd name="connsiteX29" fmla="*/ 1083251 w 1719555"/>
              <a:gd name="connsiteY29" fmla="*/ 882837 h 1405706"/>
              <a:gd name="connsiteX30" fmla="*/ 901879 w 1719555"/>
              <a:gd name="connsiteY30" fmla="*/ 840761 h 1405706"/>
              <a:gd name="connsiteX31" fmla="*/ 897651 w 1719555"/>
              <a:gd name="connsiteY31" fmla="*/ 833999 h 1405706"/>
              <a:gd name="connsiteX32" fmla="*/ 331408 w 1719555"/>
              <a:gd name="connsiteY32" fmla="*/ 970539 h 1405706"/>
              <a:gd name="connsiteX33" fmla="*/ 324456 w 1719555"/>
              <a:gd name="connsiteY33" fmla="*/ 1003237 h 1405706"/>
              <a:gd name="connsiteX34" fmla="*/ 285534 w 1719555"/>
              <a:gd name="connsiteY34" fmla="*/ 1059044 h 1405706"/>
              <a:gd name="connsiteX35" fmla="*/ 46471 w 1719555"/>
              <a:gd name="connsiteY35" fmla="*/ 1053041 h 1405706"/>
              <a:gd name="connsiteX36" fmla="*/ 52475 w 1719555"/>
              <a:gd name="connsiteY36" fmla="*/ 813979 h 1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19555" h="1405706">
                <a:moveTo>
                  <a:pt x="52475" y="813979"/>
                </a:moveTo>
                <a:cubicBezTo>
                  <a:pt x="118453" y="751232"/>
                  <a:pt x="225801" y="750861"/>
                  <a:pt x="291536" y="819982"/>
                </a:cubicBezTo>
                <a:lnTo>
                  <a:pt x="318965" y="863510"/>
                </a:lnTo>
                <a:lnTo>
                  <a:pt x="857854" y="733566"/>
                </a:lnTo>
                <a:lnTo>
                  <a:pt x="855489" y="718840"/>
                </a:lnTo>
                <a:cubicBezTo>
                  <a:pt x="856959" y="675558"/>
                  <a:pt x="874893" y="633073"/>
                  <a:pt x="907882" y="601700"/>
                </a:cubicBezTo>
                <a:cubicBezTo>
                  <a:pt x="925163" y="585267"/>
                  <a:pt x="944823" y="573301"/>
                  <a:pt x="965573" y="565628"/>
                </a:cubicBezTo>
                <a:lnTo>
                  <a:pt x="996656" y="560634"/>
                </a:lnTo>
                <a:lnTo>
                  <a:pt x="996656" y="256405"/>
                </a:lnTo>
                <a:lnTo>
                  <a:pt x="978974" y="252372"/>
                </a:lnTo>
                <a:cubicBezTo>
                  <a:pt x="963411" y="245515"/>
                  <a:pt x="949009" y="235586"/>
                  <a:pt x="936774" y="222720"/>
                </a:cubicBezTo>
                <a:cubicBezTo>
                  <a:pt x="885504" y="168808"/>
                  <a:pt x="889995" y="85201"/>
                  <a:pt x="941456" y="36260"/>
                </a:cubicBezTo>
                <a:cubicBezTo>
                  <a:pt x="995369" y="-15011"/>
                  <a:pt x="1078976" y="-10519"/>
                  <a:pt x="1127917" y="40942"/>
                </a:cubicBezTo>
                <a:cubicBezTo>
                  <a:pt x="1179188" y="94855"/>
                  <a:pt x="1174696" y="178462"/>
                  <a:pt x="1123235" y="227403"/>
                </a:cubicBezTo>
                <a:cubicBezTo>
                  <a:pt x="1109757" y="240220"/>
                  <a:pt x="1094423" y="249553"/>
                  <a:pt x="1078238" y="255538"/>
                </a:cubicBezTo>
                <a:lnTo>
                  <a:pt x="1062287" y="258100"/>
                </a:lnTo>
                <a:lnTo>
                  <a:pt x="1062287" y="562718"/>
                </a:lnTo>
                <a:lnTo>
                  <a:pt x="1092840" y="569686"/>
                </a:lnTo>
                <a:cubicBezTo>
                  <a:pt x="1112793" y="578477"/>
                  <a:pt x="1131258" y="591208"/>
                  <a:pt x="1146944" y="607703"/>
                </a:cubicBezTo>
                <a:cubicBezTo>
                  <a:pt x="1196246" y="659544"/>
                  <a:pt x="1205331" y="732801"/>
                  <a:pt x="1178958" y="792660"/>
                </a:cubicBezTo>
                <a:lnTo>
                  <a:pt x="1173343" y="800652"/>
                </a:lnTo>
                <a:lnTo>
                  <a:pt x="1348619" y="984958"/>
                </a:lnTo>
                <a:lnTo>
                  <a:pt x="1403195" y="950833"/>
                </a:lnTo>
                <a:cubicBezTo>
                  <a:pt x="1489623" y="918872"/>
                  <a:pt x="1589672" y="940546"/>
                  <a:pt x="1655010" y="1009249"/>
                </a:cubicBezTo>
                <a:cubicBezTo>
                  <a:pt x="1746276" y="1105216"/>
                  <a:pt x="1738280" y="1254044"/>
                  <a:pt x="1646675" y="1341161"/>
                </a:cubicBezTo>
                <a:cubicBezTo>
                  <a:pt x="1550708" y="1432426"/>
                  <a:pt x="1401881" y="1424431"/>
                  <a:pt x="1314763" y="1332826"/>
                </a:cubicBezTo>
                <a:cubicBezTo>
                  <a:pt x="1246314" y="1260851"/>
                  <a:pt x="1233700" y="1159142"/>
                  <a:pt x="1270316" y="1076033"/>
                </a:cubicBezTo>
                <a:lnTo>
                  <a:pt x="1281801" y="1059688"/>
                </a:lnTo>
                <a:lnTo>
                  <a:pt x="1102291" y="870932"/>
                </a:lnTo>
                <a:lnTo>
                  <a:pt x="1083251" y="882837"/>
                </a:lnTo>
                <a:cubicBezTo>
                  <a:pt x="1021001" y="905857"/>
                  <a:pt x="948940" y="890246"/>
                  <a:pt x="901879" y="840761"/>
                </a:cubicBezTo>
                <a:lnTo>
                  <a:pt x="897651" y="833999"/>
                </a:lnTo>
                <a:lnTo>
                  <a:pt x="331408" y="970539"/>
                </a:lnTo>
                <a:lnTo>
                  <a:pt x="324456" y="1003237"/>
                </a:lnTo>
                <a:cubicBezTo>
                  <a:pt x="315751" y="1023576"/>
                  <a:pt x="302814" y="1042610"/>
                  <a:pt x="285534" y="1059044"/>
                </a:cubicBezTo>
                <a:cubicBezTo>
                  <a:pt x="219554" y="1121791"/>
                  <a:pt x="112206" y="1122162"/>
                  <a:pt x="46471" y="1053041"/>
                </a:cubicBezTo>
                <a:cubicBezTo>
                  <a:pt x="-16275" y="987062"/>
                  <a:pt x="-16647" y="879714"/>
                  <a:pt x="52475" y="813979"/>
                </a:cubicBezTo>
                <a:close/>
              </a:path>
            </a:pathLst>
          </a:custGeom>
          <a:solidFill>
            <a:schemeClr val="accent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6C1260B8-53BA-47D3-87D6-323C933B255E}"/>
              </a:ext>
            </a:extLst>
          </p:cNvPr>
          <p:cNvPicPr>
            <a:picLocks noChangeAspect="1"/>
          </p:cNvPicPr>
          <p:nvPr userDrawn="1"/>
        </p:nvPicPr>
        <p:blipFill>
          <a:blip r:embed="rId2"/>
          <a:stretch>
            <a:fillRect/>
          </a:stretch>
        </p:blipFill>
        <p:spPr>
          <a:xfrm>
            <a:off x="5187617" y="2316383"/>
            <a:ext cx="1816765" cy="2225233"/>
          </a:xfrm>
          <a:prstGeom prst="rect">
            <a:avLst/>
          </a:prstGeom>
        </p:spPr>
      </p:pic>
    </p:spTree>
    <p:extLst>
      <p:ext uri="{BB962C8B-B14F-4D97-AF65-F5344CB8AC3E}">
        <p14:creationId xmlns:p14="http://schemas.microsoft.com/office/powerpoint/2010/main" val="93675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023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Style slide layout">
    <p:bg>
      <p:bgPr>
        <a:solidFill>
          <a:schemeClr val="accent1"/>
        </a:solidFill>
        <a:effectLst/>
      </p:bgPr>
    </p:bg>
    <p:spTree>
      <p:nvGrpSpPr>
        <p:cNvPr id="1" name=""/>
        <p:cNvGrpSpPr/>
        <p:nvPr/>
      </p:nvGrpSpPr>
      <p:grpSpPr>
        <a:xfrm>
          <a:off x="0" y="0"/>
          <a:ext cx="0" cy="0"/>
          <a:chOff x="0" y="0"/>
          <a:chExt cx="0" cy="0"/>
        </a:xfrm>
      </p:grpSpPr>
      <p:sp>
        <p:nvSpPr>
          <p:cNvPr id="559" name="Freeform: Shape 558">
            <a:extLst>
              <a:ext uri="{FF2B5EF4-FFF2-40B4-BE49-F238E27FC236}">
                <a16:creationId xmlns:a16="http://schemas.microsoft.com/office/drawing/2014/main" id="{C9957A36-A56E-47BD-BCD7-E58C8386058C}"/>
              </a:ext>
            </a:extLst>
          </p:cNvPr>
          <p:cNvSpPr/>
          <p:nvPr/>
        </p:nvSpPr>
        <p:spPr>
          <a:xfrm rot="7811536">
            <a:off x="2659062" y="-2148677"/>
            <a:ext cx="3757650" cy="11821019"/>
          </a:xfrm>
          <a:custGeom>
            <a:avLst/>
            <a:gdLst>
              <a:gd name="connsiteX0" fmla="*/ 891494 w 3757650"/>
              <a:gd name="connsiteY0" fmla="*/ 5336549 h 11821019"/>
              <a:gd name="connsiteX1" fmla="*/ 2164916 w 3757650"/>
              <a:gd name="connsiteY1" fmla="*/ 5336549 h 11821019"/>
              <a:gd name="connsiteX2" fmla="*/ 2168720 w 3757650"/>
              <a:gd name="connsiteY2" fmla="*/ 5336550 h 11821019"/>
              <a:gd name="connsiteX3" fmla="*/ 3153246 w 3757650"/>
              <a:gd name="connsiteY3" fmla="*/ 5336550 h 11821019"/>
              <a:gd name="connsiteX4" fmla="*/ 3145644 w 3757650"/>
              <a:gd name="connsiteY4" fmla="*/ 5252920 h 11821019"/>
              <a:gd name="connsiteX5" fmla="*/ 3043012 w 3757650"/>
              <a:gd name="connsiteY5" fmla="*/ 4872795 h 11821019"/>
              <a:gd name="connsiteX6" fmla="*/ 3035409 w 3757650"/>
              <a:gd name="connsiteY6" fmla="*/ 4853791 h 11821019"/>
              <a:gd name="connsiteX7" fmla="*/ 2966986 w 3757650"/>
              <a:gd name="connsiteY7" fmla="*/ 4716943 h 11821019"/>
              <a:gd name="connsiteX8" fmla="*/ 1081557 w 3757650"/>
              <a:gd name="connsiteY8" fmla="*/ 4716945 h 11821019"/>
              <a:gd name="connsiteX9" fmla="*/ 986524 w 3757650"/>
              <a:gd name="connsiteY9" fmla="*/ 4872795 h 11821019"/>
              <a:gd name="connsiteX10" fmla="*/ 887691 w 3757650"/>
              <a:gd name="connsiteY10" fmla="*/ 5252922 h 11821019"/>
              <a:gd name="connsiteX11" fmla="*/ 891494 w 3757650"/>
              <a:gd name="connsiteY11" fmla="*/ 5336549 h 11821019"/>
              <a:gd name="connsiteX12" fmla="*/ 1184189 w 3757650"/>
              <a:gd name="connsiteY12" fmla="*/ 6226046 h 11821019"/>
              <a:gd name="connsiteX13" fmla="*/ 2887157 w 3757650"/>
              <a:gd name="connsiteY13" fmla="*/ 6226046 h 11821019"/>
              <a:gd name="connsiteX14" fmla="*/ 2921371 w 3757650"/>
              <a:gd name="connsiteY14" fmla="*/ 6172828 h 11821019"/>
              <a:gd name="connsiteX15" fmla="*/ 2978388 w 3757650"/>
              <a:gd name="connsiteY15" fmla="*/ 6073994 h 11821019"/>
              <a:gd name="connsiteX16" fmla="*/ 2974589 w 3757650"/>
              <a:gd name="connsiteY16" fmla="*/ 6073996 h 11821019"/>
              <a:gd name="connsiteX17" fmla="*/ 3054414 w 3757650"/>
              <a:gd name="connsiteY17" fmla="*/ 5902941 h 11821019"/>
              <a:gd name="connsiteX18" fmla="*/ 3138040 w 3757650"/>
              <a:gd name="connsiteY18" fmla="*/ 5606442 h 11821019"/>
              <a:gd name="connsiteX19" fmla="*/ 2168720 w 3757650"/>
              <a:gd name="connsiteY19" fmla="*/ 5606441 h 11821019"/>
              <a:gd name="connsiteX20" fmla="*/ 2164916 w 3757650"/>
              <a:gd name="connsiteY20" fmla="*/ 5606440 h 11821019"/>
              <a:gd name="connsiteX21" fmla="*/ 925703 w 3757650"/>
              <a:gd name="connsiteY21" fmla="*/ 5606440 h 11821019"/>
              <a:gd name="connsiteX22" fmla="*/ 1020737 w 3757650"/>
              <a:gd name="connsiteY22" fmla="*/ 5902940 h 11821019"/>
              <a:gd name="connsiteX23" fmla="*/ 1149980 w 3757650"/>
              <a:gd name="connsiteY23" fmla="*/ 6169028 h 11821019"/>
              <a:gd name="connsiteX24" fmla="*/ 1184190 w 3757650"/>
              <a:gd name="connsiteY24" fmla="*/ 6222247 h 11821019"/>
              <a:gd name="connsiteX25" fmla="*/ 594995 w 3757650"/>
              <a:gd name="connsiteY25" fmla="*/ 9548352 h 11821019"/>
              <a:gd name="connsiteX26" fmla="*/ 3149447 w 3757650"/>
              <a:gd name="connsiteY26" fmla="*/ 9548353 h 11821019"/>
              <a:gd name="connsiteX27" fmla="*/ 3141845 w 3757650"/>
              <a:gd name="connsiteY27" fmla="*/ 9502738 h 11821019"/>
              <a:gd name="connsiteX28" fmla="*/ 2997396 w 3757650"/>
              <a:gd name="connsiteY28" fmla="*/ 9122611 h 11821019"/>
              <a:gd name="connsiteX29" fmla="*/ 2852948 w 3757650"/>
              <a:gd name="connsiteY29" fmla="*/ 8898338 h 11821019"/>
              <a:gd name="connsiteX30" fmla="*/ 872486 w 3757650"/>
              <a:gd name="connsiteY30" fmla="*/ 8898337 h 11821019"/>
              <a:gd name="connsiteX31" fmla="*/ 728037 w 3757650"/>
              <a:gd name="connsiteY31" fmla="*/ 9122611 h 11821019"/>
              <a:gd name="connsiteX32" fmla="*/ 598794 w 3757650"/>
              <a:gd name="connsiteY32" fmla="*/ 9502738 h 11821019"/>
              <a:gd name="connsiteX33" fmla="*/ 594995 w 3757650"/>
              <a:gd name="connsiteY33" fmla="*/ 9548352 h 11821019"/>
              <a:gd name="connsiteX34" fmla="*/ 967519 w 3757650"/>
              <a:gd name="connsiteY34" fmla="*/ 10483463 h 11821019"/>
              <a:gd name="connsiteX35" fmla="*/ 2830141 w 3757650"/>
              <a:gd name="connsiteY35" fmla="*/ 10483464 h 11821019"/>
              <a:gd name="connsiteX36" fmla="*/ 2879555 w 3757650"/>
              <a:gd name="connsiteY36" fmla="*/ 10415041 h 11821019"/>
              <a:gd name="connsiteX37" fmla="*/ 3039208 w 3757650"/>
              <a:gd name="connsiteY37" fmla="*/ 10148953 h 11821019"/>
              <a:gd name="connsiteX38" fmla="*/ 3145644 w 3757650"/>
              <a:gd name="connsiteY38" fmla="*/ 9829647 h 11821019"/>
              <a:gd name="connsiteX39" fmla="*/ 617803 w 3757650"/>
              <a:gd name="connsiteY39" fmla="*/ 9829645 h 11821019"/>
              <a:gd name="connsiteX40" fmla="*/ 739443 w 3757650"/>
              <a:gd name="connsiteY40" fmla="*/ 10148952 h 11821019"/>
              <a:gd name="connsiteX41" fmla="*/ 910498 w 3757650"/>
              <a:gd name="connsiteY41" fmla="*/ 10415041 h 11821019"/>
              <a:gd name="connsiteX42" fmla="*/ 967519 w 3757650"/>
              <a:gd name="connsiteY42" fmla="*/ 10483463 h 11821019"/>
              <a:gd name="connsiteX43" fmla="*/ 1947609 w 3757650"/>
              <a:gd name="connsiteY43" fmla="*/ 11821019 h 11821019"/>
              <a:gd name="connsiteX44" fmla="*/ 0 w 3757650"/>
              <a:gd name="connsiteY44" fmla="*/ 9515704 h 11821019"/>
              <a:gd name="connsiteX45" fmla="*/ 2430 w 3757650"/>
              <a:gd name="connsiteY45" fmla="*/ 9470239 h 11821019"/>
              <a:gd name="connsiteX46" fmla="*/ 1431274 w 3757650"/>
              <a:gd name="connsiteY46" fmla="*/ 7583099 h 11821019"/>
              <a:gd name="connsiteX47" fmla="*/ 1476889 w 3757650"/>
              <a:gd name="connsiteY47" fmla="*/ 7545086 h 11821019"/>
              <a:gd name="connsiteX48" fmla="*/ 1522503 w 3757650"/>
              <a:gd name="connsiteY48" fmla="*/ 7507074 h 11821019"/>
              <a:gd name="connsiteX49" fmla="*/ 1602329 w 3757650"/>
              <a:gd name="connsiteY49" fmla="*/ 7442450 h 11821019"/>
              <a:gd name="connsiteX50" fmla="*/ 1967251 w 3757650"/>
              <a:gd name="connsiteY50" fmla="*/ 7149755 h 11821019"/>
              <a:gd name="connsiteX51" fmla="*/ 2012866 w 3757650"/>
              <a:gd name="connsiteY51" fmla="*/ 7111743 h 11821019"/>
              <a:gd name="connsiteX52" fmla="*/ 2058481 w 3757650"/>
              <a:gd name="connsiteY52" fmla="*/ 7073728 h 11821019"/>
              <a:gd name="connsiteX53" fmla="*/ 2681889 w 3757650"/>
              <a:gd name="connsiteY53" fmla="*/ 6476928 h 11821019"/>
              <a:gd name="connsiteX54" fmla="*/ 1366651 w 3757650"/>
              <a:gd name="connsiteY54" fmla="*/ 6476929 h 11821019"/>
              <a:gd name="connsiteX55" fmla="*/ 1879824 w 3757650"/>
              <a:gd name="connsiteY55" fmla="*/ 7066128 h 11821019"/>
              <a:gd name="connsiteX56" fmla="*/ 1514902 w 3757650"/>
              <a:gd name="connsiteY56" fmla="*/ 7358823 h 11821019"/>
              <a:gd name="connsiteX57" fmla="*/ 1435073 w 3757650"/>
              <a:gd name="connsiteY57" fmla="*/ 7423447 h 11821019"/>
              <a:gd name="connsiteX58" fmla="*/ 290894 w 3757650"/>
              <a:gd name="connsiteY58" fmla="*/ 5241519 h 11821019"/>
              <a:gd name="connsiteX59" fmla="*/ 1549110 w 3757650"/>
              <a:gd name="connsiteY59" fmla="*/ 3508142 h 11821019"/>
              <a:gd name="connsiteX60" fmla="*/ 1811402 w 3757650"/>
              <a:gd name="connsiteY60" fmla="*/ 3721013 h 11821019"/>
              <a:gd name="connsiteX61" fmla="*/ 1997661 w 3757650"/>
              <a:gd name="connsiteY61" fmla="*/ 3869261 h 11821019"/>
              <a:gd name="connsiteX62" fmla="*/ 1317236 w 3757650"/>
              <a:gd name="connsiteY62" fmla="*/ 4439450 h 11821019"/>
              <a:gd name="connsiteX63" fmla="*/ 2788325 w 3757650"/>
              <a:gd name="connsiteY63" fmla="*/ 4439450 h 11821019"/>
              <a:gd name="connsiteX64" fmla="*/ 2195327 w 3757650"/>
              <a:gd name="connsiteY64" fmla="*/ 3873062 h 11821019"/>
              <a:gd name="connsiteX65" fmla="*/ 2149712 w 3757650"/>
              <a:gd name="connsiteY65" fmla="*/ 3835051 h 11821019"/>
              <a:gd name="connsiteX66" fmla="*/ 2100297 w 3757650"/>
              <a:gd name="connsiteY66" fmla="*/ 3797039 h 11821019"/>
              <a:gd name="connsiteX67" fmla="*/ 1902631 w 3757650"/>
              <a:gd name="connsiteY67" fmla="*/ 3637385 h 11821019"/>
              <a:gd name="connsiteX68" fmla="*/ 1651747 w 3757650"/>
              <a:gd name="connsiteY68" fmla="*/ 3435915 h 11821019"/>
              <a:gd name="connsiteX69" fmla="*/ 1606132 w 3757650"/>
              <a:gd name="connsiteY69" fmla="*/ 3397902 h 11821019"/>
              <a:gd name="connsiteX70" fmla="*/ 1560517 w 3757650"/>
              <a:gd name="connsiteY70" fmla="*/ 3359891 h 11821019"/>
              <a:gd name="connsiteX71" fmla="*/ 374521 w 3757650"/>
              <a:gd name="connsiteY71" fmla="*/ 1333817 h 11821019"/>
              <a:gd name="connsiteX72" fmla="*/ 909631 w 3757650"/>
              <a:gd name="connsiteY72" fmla="*/ 38007 h 11821019"/>
              <a:gd name="connsiteX73" fmla="*/ 938621 w 3757650"/>
              <a:gd name="connsiteY73" fmla="*/ 0 h 11821019"/>
              <a:gd name="connsiteX74" fmla="*/ 1487416 w 3757650"/>
              <a:gd name="connsiteY74" fmla="*/ 649589 h 11821019"/>
              <a:gd name="connsiteX75" fmla="*/ 1191792 w 3757650"/>
              <a:gd name="connsiteY75" fmla="*/ 649589 h 11821019"/>
              <a:gd name="connsiteX76" fmla="*/ 1104365 w 3757650"/>
              <a:gd name="connsiteY76" fmla="*/ 813042 h 11821019"/>
              <a:gd name="connsiteX77" fmla="*/ 975122 w 3757650"/>
              <a:gd name="connsiteY77" fmla="*/ 1193168 h 11821019"/>
              <a:gd name="connsiteX78" fmla="*/ 963716 w 3757650"/>
              <a:gd name="connsiteY78" fmla="*/ 1269194 h 11821019"/>
              <a:gd name="connsiteX79" fmla="*/ 2010880 w 3757650"/>
              <a:gd name="connsiteY79" fmla="*/ 1269194 h 11821019"/>
              <a:gd name="connsiteX80" fmla="*/ 2238893 w 3757650"/>
              <a:gd name="connsiteY80" fmla="*/ 1539086 h 11821019"/>
              <a:gd name="connsiteX81" fmla="*/ 975122 w 3757650"/>
              <a:gd name="connsiteY81" fmla="*/ 1539086 h 11821019"/>
              <a:gd name="connsiteX82" fmla="*/ 1058750 w 3757650"/>
              <a:gd name="connsiteY82" fmla="*/ 1881200 h 11821019"/>
              <a:gd name="connsiteX83" fmla="*/ 1187993 w 3757650"/>
              <a:gd name="connsiteY83" fmla="*/ 2147288 h 11821019"/>
              <a:gd name="connsiteX84" fmla="*/ 1195595 w 3757650"/>
              <a:gd name="connsiteY84" fmla="*/ 2154891 h 11821019"/>
              <a:gd name="connsiteX85" fmla="*/ 2759147 w 3757650"/>
              <a:gd name="connsiteY85" fmla="*/ 2154891 h 11821019"/>
              <a:gd name="connsiteX86" fmla="*/ 3266382 w 3757650"/>
              <a:gd name="connsiteY86" fmla="*/ 2755289 h 11821019"/>
              <a:gd name="connsiteX87" fmla="*/ 3085419 w 3757650"/>
              <a:gd name="connsiteY87" fmla="*/ 2962302 h 11821019"/>
              <a:gd name="connsiteX88" fmla="*/ 2640077 w 3757650"/>
              <a:gd name="connsiteY88" fmla="*/ 3378899 h 11821019"/>
              <a:gd name="connsiteX89" fmla="*/ 2381591 w 3757650"/>
              <a:gd name="connsiteY89" fmla="*/ 3169826 h 11821019"/>
              <a:gd name="connsiteX90" fmla="*/ 2195327 w 3757650"/>
              <a:gd name="connsiteY90" fmla="*/ 3021580 h 11821019"/>
              <a:gd name="connsiteX91" fmla="*/ 2792128 w 3757650"/>
              <a:gd name="connsiteY91" fmla="*/ 2428581 h 11821019"/>
              <a:gd name="connsiteX92" fmla="*/ 1389458 w 3757650"/>
              <a:gd name="connsiteY92" fmla="*/ 2428582 h 11821019"/>
              <a:gd name="connsiteX93" fmla="*/ 2009067 w 3757650"/>
              <a:gd name="connsiteY93" fmla="*/ 3021580 h 11821019"/>
              <a:gd name="connsiteX94" fmla="*/ 2054681 w 3757650"/>
              <a:gd name="connsiteY94" fmla="*/ 3059592 h 11821019"/>
              <a:gd name="connsiteX95" fmla="*/ 2100297 w 3757650"/>
              <a:gd name="connsiteY95" fmla="*/ 3097605 h 11821019"/>
              <a:gd name="connsiteX96" fmla="*/ 2294159 w 3757650"/>
              <a:gd name="connsiteY96" fmla="*/ 3253455 h 11821019"/>
              <a:gd name="connsiteX97" fmla="*/ 2545042 w 3757650"/>
              <a:gd name="connsiteY97" fmla="*/ 3454923 h 11821019"/>
              <a:gd name="connsiteX98" fmla="*/ 2590658 w 3757650"/>
              <a:gd name="connsiteY98" fmla="*/ 3492937 h 11821019"/>
              <a:gd name="connsiteX99" fmla="*/ 2636274 w 3757650"/>
              <a:gd name="connsiteY99" fmla="*/ 3530950 h 11821019"/>
              <a:gd name="connsiteX100" fmla="*/ 3666419 w 3757650"/>
              <a:gd name="connsiteY100" fmla="*/ 4857590 h 11821019"/>
              <a:gd name="connsiteX101" fmla="*/ 3662616 w 3757650"/>
              <a:gd name="connsiteY101" fmla="*/ 4857590 h 11821019"/>
              <a:gd name="connsiteX102" fmla="*/ 3746244 w 3757650"/>
              <a:gd name="connsiteY102" fmla="*/ 5408775 h 11821019"/>
              <a:gd name="connsiteX103" fmla="*/ 3613201 w 3757650"/>
              <a:gd name="connsiteY103" fmla="*/ 6073994 h 11821019"/>
              <a:gd name="connsiteX104" fmla="*/ 3617001 w 3757650"/>
              <a:gd name="connsiteY104" fmla="*/ 6073994 h 11821019"/>
              <a:gd name="connsiteX105" fmla="*/ 2457616 w 3757650"/>
              <a:gd name="connsiteY105" fmla="*/ 7480464 h 11821019"/>
              <a:gd name="connsiteX106" fmla="*/ 2412001 w 3757650"/>
              <a:gd name="connsiteY106" fmla="*/ 7518476 h 11821019"/>
              <a:gd name="connsiteX107" fmla="*/ 2366386 w 3757650"/>
              <a:gd name="connsiteY107" fmla="*/ 7556489 h 11821019"/>
              <a:gd name="connsiteX108" fmla="*/ 1993862 w 3757650"/>
              <a:gd name="connsiteY108" fmla="*/ 7856791 h 11821019"/>
              <a:gd name="connsiteX109" fmla="*/ 1921636 w 3757650"/>
              <a:gd name="connsiteY109" fmla="*/ 7913808 h 11821019"/>
              <a:gd name="connsiteX110" fmla="*/ 1872220 w 3757650"/>
              <a:gd name="connsiteY110" fmla="*/ 7951820 h 11821019"/>
              <a:gd name="connsiteX111" fmla="*/ 1826606 w 3757650"/>
              <a:gd name="connsiteY111" fmla="*/ 7989834 h 11821019"/>
              <a:gd name="connsiteX112" fmla="*/ 1115766 w 3757650"/>
              <a:gd name="connsiteY112" fmla="*/ 8617044 h 11821019"/>
              <a:gd name="connsiteX113" fmla="*/ 2632475 w 3757650"/>
              <a:gd name="connsiteY113" fmla="*/ 8617045 h 11821019"/>
              <a:gd name="connsiteX114" fmla="*/ 2020469 w 3757650"/>
              <a:gd name="connsiteY114" fmla="*/ 7997435 h 11821019"/>
              <a:gd name="connsiteX115" fmla="*/ 2088891 w 3757650"/>
              <a:gd name="connsiteY115" fmla="*/ 7944217 h 11821019"/>
              <a:gd name="connsiteX116" fmla="*/ 2461416 w 3757650"/>
              <a:gd name="connsiteY116" fmla="*/ 7640117 h 11821019"/>
              <a:gd name="connsiteX117" fmla="*/ 3757650 w 3757650"/>
              <a:gd name="connsiteY117" fmla="*/ 9662391 h 11821019"/>
              <a:gd name="connsiteX118" fmla="*/ 3527324 w 3757650"/>
              <a:gd name="connsiteY118" fmla="*/ 10479322 h 11821019"/>
              <a:gd name="connsiteX119" fmla="*/ 3517429 w 3757650"/>
              <a:gd name="connsiteY119" fmla="*/ 10494781 h 11821019"/>
              <a:gd name="connsiteX120" fmla="*/ 2278257 w 3757650"/>
              <a:gd name="connsiteY120" fmla="*/ 11541675 h 11821019"/>
              <a:gd name="connsiteX121" fmla="*/ 2012866 w 3757650"/>
              <a:gd name="connsiteY121" fmla="*/ 11323547 h 11821019"/>
              <a:gd name="connsiteX122" fmla="*/ 2594462 w 3757650"/>
              <a:gd name="connsiteY122" fmla="*/ 10768562 h 11821019"/>
              <a:gd name="connsiteX123" fmla="*/ 1218403 w 3757650"/>
              <a:gd name="connsiteY123" fmla="*/ 10768562 h 11821019"/>
              <a:gd name="connsiteX124" fmla="*/ 1826606 w 3757650"/>
              <a:gd name="connsiteY124" fmla="*/ 11323547 h 11821019"/>
              <a:gd name="connsiteX125" fmla="*/ 1872221 w 3757650"/>
              <a:gd name="connsiteY125" fmla="*/ 11361560 h 11821019"/>
              <a:gd name="connsiteX126" fmla="*/ 1917836 w 3757650"/>
              <a:gd name="connsiteY126" fmla="*/ 11399572 h 11821019"/>
              <a:gd name="connsiteX127" fmla="*/ 2183247 w 3757650"/>
              <a:gd name="connsiteY127" fmla="*/ 11621943 h 1182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3757650" h="11821019">
                <a:moveTo>
                  <a:pt x="891494" y="5336549"/>
                </a:moveTo>
                <a:lnTo>
                  <a:pt x="2164916" y="5336549"/>
                </a:lnTo>
                <a:lnTo>
                  <a:pt x="2168720" y="5336550"/>
                </a:lnTo>
                <a:lnTo>
                  <a:pt x="3153246" y="5336550"/>
                </a:lnTo>
                <a:cubicBezTo>
                  <a:pt x="3149446" y="5306138"/>
                  <a:pt x="3149448" y="5279532"/>
                  <a:pt x="3145644" y="5252920"/>
                </a:cubicBezTo>
                <a:cubicBezTo>
                  <a:pt x="3130438" y="5119877"/>
                  <a:pt x="3096230" y="4990635"/>
                  <a:pt x="3043012" y="4872795"/>
                </a:cubicBezTo>
                <a:cubicBezTo>
                  <a:pt x="3043011" y="4865192"/>
                  <a:pt x="3039209" y="4861392"/>
                  <a:pt x="3035409" y="4853791"/>
                </a:cubicBezTo>
                <a:cubicBezTo>
                  <a:pt x="3016400" y="4808176"/>
                  <a:pt x="2993593" y="4762559"/>
                  <a:pt x="2966986" y="4716943"/>
                </a:cubicBezTo>
                <a:lnTo>
                  <a:pt x="1081557" y="4716945"/>
                </a:lnTo>
                <a:cubicBezTo>
                  <a:pt x="1047344" y="4770161"/>
                  <a:pt x="1013135" y="4819576"/>
                  <a:pt x="986524" y="4872795"/>
                </a:cubicBezTo>
                <a:cubicBezTo>
                  <a:pt x="925704" y="4994435"/>
                  <a:pt x="887691" y="5119879"/>
                  <a:pt x="887691" y="5252922"/>
                </a:cubicBezTo>
                <a:cubicBezTo>
                  <a:pt x="887691" y="5279533"/>
                  <a:pt x="887691" y="5309942"/>
                  <a:pt x="891494" y="5336549"/>
                </a:cubicBezTo>
                <a:close/>
                <a:moveTo>
                  <a:pt x="1184189" y="6226046"/>
                </a:moveTo>
                <a:lnTo>
                  <a:pt x="2887157" y="6226046"/>
                </a:lnTo>
                <a:cubicBezTo>
                  <a:pt x="2898563" y="6210841"/>
                  <a:pt x="2909965" y="6191836"/>
                  <a:pt x="2921371" y="6172828"/>
                </a:cubicBezTo>
                <a:cubicBezTo>
                  <a:pt x="2940375" y="6138616"/>
                  <a:pt x="2959383" y="6108208"/>
                  <a:pt x="2978388" y="6073994"/>
                </a:cubicBezTo>
                <a:lnTo>
                  <a:pt x="2974589" y="6073996"/>
                </a:lnTo>
                <a:cubicBezTo>
                  <a:pt x="3004999" y="6016977"/>
                  <a:pt x="3031605" y="5959957"/>
                  <a:pt x="3054414" y="5902941"/>
                </a:cubicBezTo>
                <a:cubicBezTo>
                  <a:pt x="3092426" y="5807905"/>
                  <a:pt x="3122836" y="5709072"/>
                  <a:pt x="3138040" y="5606442"/>
                </a:cubicBezTo>
                <a:lnTo>
                  <a:pt x="2168720" y="5606441"/>
                </a:lnTo>
                <a:lnTo>
                  <a:pt x="2164916" y="5606440"/>
                </a:lnTo>
                <a:lnTo>
                  <a:pt x="925703" y="5606440"/>
                </a:lnTo>
                <a:cubicBezTo>
                  <a:pt x="948511" y="5705274"/>
                  <a:pt x="982724" y="5804106"/>
                  <a:pt x="1020737" y="5902940"/>
                </a:cubicBezTo>
                <a:cubicBezTo>
                  <a:pt x="1054947" y="5994170"/>
                  <a:pt x="1100562" y="6081598"/>
                  <a:pt x="1149980" y="6169028"/>
                </a:cubicBezTo>
                <a:cubicBezTo>
                  <a:pt x="1161382" y="6184232"/>
                  <a:pt x="1172788" y="6203238"/>
                  <a:pt x="1184190" y="6222247"/>
                </a:cubicBezTo>
                <a:close/>
                <a:moveTo>
                  <a:pt x="594995" y="9548352"/>
                </a:moveTo>
                <a:lnTo>
                  <a:pt x="3149447" y="9548353"/>
                </a:lnTo>
                <a:cubicBezTo>
                  <a:pt x="3145644" y="9533148"/>
                  <a:pt x="3145644" y="9517943"/>
                  <a:pt x="3141845" y="9502738"/>
                </a:cubicBezTo>
                <a:cubicBezTo>
                  <a:pt x="3115234" y="9377299"/>
                  <a:pt x="3065819" y="9248055"/>
                  <a:pt x="2997396" y="9122611"/>
                </a:cubicBezTo>
                <a:cubicBezTo>
                  <a:pt x="2955580" y="9046585"/>
                  <a:pt x="2906166" y="8974364"/>
                  <a:pt x="2852948" y="8898338"/>
                </a:cubicBezTo>
                <a:lnTo>
                  <a:pt x="872486" y="8898337"/>
                </a:lnTo>
                <a:cubicBezTo>
                  <a:pt x="819268" y="8970561"/>
                  <a:pt x="769853" y="9046586"/>
                  <a:pt x="728037" y="9122611"/>
                </a:cubicBezTo>
                <a:cubicBezTo>
                  <a:pt x="659615" y="9244252"/>
                  <a:pt x="617803" y="9373495"/>
                  <a:pt x="598794" y="9502738"/>
                </a:cubicBezTo>
                <a:cubicBezTo>
                  <a:pt x="594995" y="9517943"/>
                  <a:pt x="594995" y="9533148"/>
                  <a:pt x="594995" y="9548352"/>
                </a:cubicBezTo>
                <a:close/>
                <a:moveTo>
                  <a:pt x="967519" y="10483463"/>
                </a:moveTo>
                <a:lnTo>
                  <a:pt x="2830141" y="10483464"/>
                </a:lnTo>
                <a:cubicBezTo>
                  <a:pt x="2845346" y="10460657"/>
                  <a:pt x="2864350" y="10437849"/>
                  <a:pt x="2879555" y="10415041"/>
                </a:cubicBezTo>
                <a:cubicBezTo>
                  <a:pt x="2944179" y="10327615"/>
                  <a:pt x="2997397" y="10240184"/>
                  <a:pt x="3039208" y="10148953"/>
                </a:cubicBezTo>
                <a:cubicBezTo>
                  <a:pt x="3088627" y="10042518"/>
                  <a:pt x="3126639" y="9936082"/>
                  <a:pt x="3145644" y="9829647"/>
                </a:cubicBezTo>
                <a:lnTo>
                  <a:pt x="617803" y="9829645"/>
                </a:lnTo>
                <a:cubicBezTo>
                  <a:pt x="640610" y="9936082"/>
                  <a:pt x="682422" y="10042518"/>
                  <a:pt x="739443" y="10148952"/>
                </a:cubicBezTo>
                <a:cubicBezTo>
                  <a:pt x="785058" y="10236385"/>
                  <a:pt x="845879" y="10327615"/>
                  <a:pt x="910498" y="10415041"/>
                </a:cubicBezTo>
                <a:cubicBezTo>
                  <a:pt x="925703" y="10437850"/>
                  <a:pt x="944712" y="10460657"/>
                  <a:pt x="967519" y="10483463"/>
                </a:cubicBezTo>
                <a:close/>
                <a:moveTo>
                  <a:pt x="1947609" y="11821019"/>
                </a:moveTo>
                <a:lnTo>
                  <a:pt x="0" y="9515704"/>
                </a:lnTo>
                <a:lnTo>
                  <a:pt x="2430" y="9470239"/>
                </a:lnTo>
                <a:cubicBezTo>
                  <a:pt x="81972" y="8729271"/>
                  <a:pt x="739918" y="8146162"/>
                  <a:pt x="1431274" y="7583099"/>
                </a:cubicBezTo>
                <a:cubicBezTo>
                  <a:pt x="1446479" y="7571693"/>
                  <a:pt x="1461683" y="7556489"/>
                  <a:pt x="1476889" y="7545086"/>
                </a:cubicBezTo>
                <a:cubicBezTo>
                  <a:pt x="1492094" y="7533682"/>
                  <a:pt x="1507299" y="7518476"/>
                  <a:pt x="1522503" y="7507074"/>
                </a:cubicBezTo>
                <a:cubicBezTo>
                  <a:pt x="1549111" y="7484267"/>
                  <a:pt x="1575722" y="7465259"/>
                  <a:pt x="1602329" y="7442450"/>
                </a:cubicBezTo>
                <a:cubicBezTo>
                  <a:pt x="1723969" y="7347419"/>
                  <a:pt x="1849413" y="7248587"/>
                  <a:pt x="1967251" y="7149755"/>
                </a:cubicBezTo>
                <a:cubicBezTo>
                  <a:pt x="1982456" y="7138350"/>
                  <a:pt x="1997661" y="7123146"/>
                  <a:pt x="2012866" y="7111743"/>
                </a:cubicBezTo>
                <a:cubicBezTo>
                  <a:pt x="2028071" y="7100337"/>
                  <a:pt x="2043276" y="7085132"/>
                  <a:pt x="2058481" y="7073728"/>
                </a:cubicBezTo>
                <a:cubicBezTo>
                  <a:pt x="2286557" y="6879865"/>
                  <a:pt x="2503231" y="6682198"/>
                  <a:pt x="2681889" y="6476928"/>
                </a:cubicBezTo>
                <a:lnTo>
                  <a:pt x="1366651" y="6476929"/>
                </a:lnTo>
                <a:cubicBezTo>
                  <a:pt x="1514902" y="6678397"/>
                  <a:pt x="1693558" y="6876062"/>
                  <a:pt x="1879824" y="7066128"/>
                </a:cubicBezTo>
                <a:cubicBezTo>
                  <a:pt x="1758183" y="7164961"/>
                  <a:pt x="1636542" y="7259990"/>
                  <a:pt x="1514902" y="7358823"/>
                </a:cubicBezTo>
                <a:cubicBezTo>
                  <a:pt x="1488291" y="7381631"/>
                  <a:pt x="1461684" y="7400639"/>
                  <a:pt x="1435073" y="7423447"/>
                </a:cubicBezTo>
                <a:cubicBezTo>
                  <a:pt x="830674" y="6807640"/>
                  <a:pt x="290894" y="6108208"/>
                  <a:pt x="290894" y="5241519"/>
                </a:cubicBezTo>
                <a:cubicBezTo>
                  <a:pt x="290894" y="4526882"/>
                  <a:pt x="883892" y="4025113"/>
                  <a:pt x="1549110" y="3508142"/>
                </a:cubicBezTo>
                <a:cubicBezTo>
                  <a:pt x="1636542" y="3580364"/>
                  <a:pt x="1723969" y="3652590"/>
                  <a:pt x="1811402" y="3721013"/>
                </a:cubicBezTo>
                <a:cubicBezTo>
                  <a:pt x="1876021" y="3770428"/>
                  <a:pt x="1936841" y="3819846"/>
                  <a:pt x="1997661" y="3869261"/>
                </a:cubicBezTo>
                <a:cubicBezTo>
                  <a:pt x="1742978" y="4066927"/>
                  <a:pt x="1507299" y="4253189"/>
                  <a:pt x="1317236" y="4439450"/>
                </a:cubicBezTo>
                <a:lnTo>
                  <a:pt x="2788325" y="4439450"/>
                </a:lnTo>
                <a:cubicBezTo>
                  <a:pt x="2624872" y="4245588"/>
                  <a:pt x="2419603" y="4059323"/>
                  <a:pt x="2195327" y="3873062"/>
                </a:cubicBezTo>
                <a:cubicBezTo>
                  <a:pt x="2180122" y="3861658"/>
                  <a:pt x="2164917" y="3846453"/>
                  <a:pt x="2149712" y="3835051"/>
                </a:cubicBezTo>
                <a:cubicBezTo>
                  <a:pt x="2130707" y="3823645"/>
                  <a:pt x="2115502" y="3808439"/>
                  <a:pt x="2100297" y="3797039"/>
                </a:cubicBezTo>
                <a:cubicBezTo>
                  <a:pt x="2035673" y="3743820"/>
                  <a:pt x="1971054" y="3690603"/>
                  <a:pt x="1902631" y="3637385"/>
                </a:cubicBezTo>
                <a:cubicBezTo>
                  <a:pt x="1819002" y="3572762"/>
                  <a:pt x="1735376" y="3504338"/>
                  <a:pt x="1651747" y="3435915"/>
                </a:cubicBezTo>
                <a:cubicBezTo>
                  <a:pt x="1636542" y="3424513"/>
                  <a:pt x="1621337" y="3409309"/>
                  <a:pt x="1606132" y="3397902"/>
                </a:cubicBezTo>
                <a:cubicBezTo>
                  <a:pt x="1590928" y="3386501"/>
                  <a:pt x="1575722" y="3371296"/>
                  <a:pt x="1560517" y="3359891"/>
                </a:cubicBezTo>
                <a:cubicBezTo>
                  <a:pt x="952314" y="2850521"/>
                  <a:pt x="374522" y="2246121"/>
                  <a:pt x="374521" y="1333817"/>
                </a:cubicBezTo>
                <a:cubicBezTo>
                  <a:pt x="374522" y="903798"/>
                  <a:pt x="592797" y="475264"/>
                  <a:pt x="909631" y="38007"/>
                </a:cubicBezTo>
                <a:lnTo>
                  <a:pt x="938621" y="0"/>
                </a:lnTo>
                <a:lnTo>
                  <a:pt x="1487416" y="649589"/>
                </a:lnTo>
                <a:lnTo>
                  <a:pt x="1191792" y="649589"/>
                </a:lnTo>
                <a:cubicBezTo>
                  <a:pt x="1161382" y="706606"/>
                  <a:pt x="1130971" y="759824"/>
                  <a:pt x="1104365" y="813042"/>
                </a:cubicBezTo>
                <a:cubicBezTo>
                  <a:pt x="1039741" y="942284"/>
                  <a:pt x="994126" y="1071528"/>
                  <a:pt x="975122" y="1193168"/>
                </a:cubicBezTo>
                <a:cubicBezTo>
                  <a:pt x="971318" y="1219779"/>
                  <a:pt x="967519" y="1246386"/>
                  <a:pt x="963716" y="1269194"/>
                </a:cubicBezTo>
                <a:lnTo>
                  <a:pt x="2010880" y="1269194"/>
                </a:lnTo>
                <a:lnTo>
                  <a:pt x="2238893" y="1539086"/>
                </a:lnTo>
                <a:lnTo>
                  <a:pt x="975122" y="1539086"/>
                </a:lnTo>
                <a:cubicBezTo>
                  <a:pt x="990327" y="1656923"/>
                  <a:pt x="1016934" y="1770961"/>
                  <a:pt x="1058750" y="1881200"/>
                </a:cubicBezTo>
                <a:cubicBezTo>
                  <a:pt x="1092959" y="1972430"/>
                  <a:pt x="1138574" y="2063661"/>
                  <a:pt x="1187993" y="2147288"/>
                </a:cubicBezTo>
                <a:cubicBezTo>
                  <a:pt x="1191792" y="2151088"/>
                  <a:pt x="1191792" y="2151088"/>
                  <a:pt x="1195595" y="2154891"/>
                </a:cubicBezTo>
                <a:lnTo>
                  <a:pt x="2759147" y="2154891"/>
                </a:lnTo>
                <a:lnTo>
                  <a:pt x="3266382" y="2755289"/>
                </a:lnTo>
                <a:lnTo>
                  <a:pt x="3085419" y="2962302"/>
                </a:lnTo>
                <a:cubicBezTo>
                  <a:pt x="2946790" y="3108770"/>
                  <a:pt x="2795929" y="3246803"/>
                  <a:pt x="2640077" y="3378899"/>
                </a:cubicBezTo>
                <a:cubicBezTo>
                  <a:pt x="2552646" y="3306672"/>
                  <a:pt x="2469018" y="3238250"/>
                  <a:pt x="2381591" y="3169826"/>
                </a:cubicBezTo>
                <a:cubicBezTo>
                  <a:pt x="2320769" y="3120413"/>
                  <a:pt x="2256147" y="3070994"/>
                  <a:pt x="2195327" y="3021580"/>
                </a:cubicBezTo>
                <a:cubicBezTo>
                  <a:pt x="2415800" y="2835316"/>
                  <a:pt x="2624872" y="2637650"/>
                  <a:pt x="2792128" y="2428581"/>
                </a:cubicBezTo>
                <a:lnTo>
                  <a:pt x="1389458" y="2428582"/>
                </a:lnTo>
                <a:cubicBezTo>
                  <a:pt x="1564316" y="2637650"/>
                  <a:pt x="1780991" y="2831516"/>
                  <a:pt x="2009067" y="3021580"/>
                </a:cubicBezTo>
                <a:cubicBezTo>
                  <a:pt x="2024272" y="3032982"/>
                  <a:pt x="2039477" y="3048187"/>
                  <a:pt x="2054681" y="3059592"/>
                </a:cubicBezTo>
                <a:cubicBezTo>
                  <a:pt x="2069887" y="3070994"/>
                  <a:pt x="2085092" y="3086199"/>
                  <a:pt x="2100297" y="3097605"/>
                </a:cubicBezTo>
                <a:cubicBezTo>
                  <a:pt x="2164917" y="3147020"/>
                  <a:pt x="2229538" y="3200238"/>
                  <a:pt x="2294159" y="3253455"/>
                </a:cubicBezTo>
                <a:cubicBezTo>
                  <a:pt x="2377787" y="3321878"/>
                  <a:pt x="2461416" y="3386501"/>
                  <a:pt x="2545042" y="3454923"/>
                </a:cubicBezTo>
                <a:cubicBezTo>
                  <a:pt x="2560248" y="3466326"/>
                  <a:pt x="2575453" y="3481530"/>
                  <a:pt x="2590658" y="3492937"/>
                </a:cubicBezTo>
                <a:cubicBezTo>
                  <a:pt x="2605863" y="3504338"/>
                  <a:pt x="2621069" y="3519544"/>
                  <a:pt x="2636274" y="3530950"/>
                </a:cubicBezTo>
                <a:cubicBezTo>
                  <a:pt x="3084823" y="3907273"/>
                  <a:pt x="3495360" y="4317809"/>
                  <a:pt x="3666419" y="4857590"/>
                </a:cubicBezTo>
                <a:lnTo>
                  <a:pt x="3662616" y="4857590"/>
                </a:lnTo>
                <a:cubicBezTo>
                  <a:pt x="3715834" y="5028649"/>
                  <a:pt x="3746244" y="5211108"/>
                  <a:pt x="3746244" y="5408775"/>
                </a:cubicBezTo>
                <a:cubicBezTo>
                  <a:pt x="3746244" y="5644454"/>
                  <a:pt x="3696829" y="5864928"/>
                  <a:pt x="3613201" y="6073994"/>
                </a:cubicBezTo>
                <a:lnTo>
                  <a:pt x="3617001" y="6073994"/>
                </a:lnTo>
                <a:cubicBezTo>
                  <a:pt x="3400329" y="6613775"/>
                  <a:pt x="2944179" y="7069927"/>
                  <a:pt x="2457616" y="7480464"/>
                </a:cubicBezTo>
                <a:cubicBezTo>
                  <a:pt x="2442411" y="7491868"/>
                  <a:pt x="2427206" y="7507074"/>
                  <a:pt x="2412001" y="7518476"/>
                </a:cubicBezTo>
                <a:cubicBezTo>
                  <a:pt x="2396796" y="7529882"/>
                  <a:pt x="2381591" y="7545087"/>
                  <a:pt x="2366386" y="7556489"/>
                </a:cubicBezTo>
                <a:cubicBezTo>
                  <a:pt x="2240942" y="7659125"/>
                  <a:pt x="2115502" y="7757958"/>
                  <a:pt x="1993862" y="7856791"/>
                </a:cubicBezTo>
                <a:cubicBezTo>
                  <a:pt x="1967251" y="7875795"/>
                  <a:pt x="1944443" y="7894803"/>
                  <a:pt x="1921636" y="7913808"/>
                </a:cubicBezTo>
                <a:cubicBezTo>
                  <a:pt x="1902631" y="7925214"/>
                  <a:pt x="1887426" y="7940419"/>
                  <a:pt x="1872220" y="7951820"/>
                </a:cubicBezTo>
                <a:cubicBezTo>
                  <a:pt x="1857016" y="7963227"/>
                  <a:pt x="1841811" y="7978431"/>
                  <a:pt x="1826606" y="7989834"/>
                </a:cubicBezTo>
                <a:cubicBezTo>
                  <a:pt x="1568120" y="8202705"/>
                  <a:pt x="1321035" y="8407973"/>
                  <a:pt x="1115766" y="8617044"/>
                </a:cubicBezTo>
                <a:lnTo>
                  <a:pt x="2632475" y="8617045"/>
                </a:lnTo>
                <a:cubicBezTo>
                  <a:pt x="2453812" y="8411776"/>
                  <a:pt x="2240942" y="8206508"/>
                  <a:pt x="2020469" y="7997435"/>
                </a:cubicBezTo>
                <a:cubicBezTo>
                  <a:pt x="2043276" y="7982230"/>
                  <a:pt x="2066084" y="7963227"/>
                  <a:pt x="2088891" y="7944217"/>
                </a:cubicBezTo>
                <a:cubicBezTo>
                  <a:pt x="2210531" y="7845385"/>
                  <a:pt x="2335976" y="7742752"/>
                  <a:pt x="2461416" y="7640117"/>
                </a:cubicBezTo>
                <a:cubicBezTo>
                  <a:pt x="3138041" y="8286332"/>
                  <a:pt x="3757650" y="8902138"/>
                  <a:pt x="3757650" y="9662391"/>
                </a:cubicBezTo>
                <a:cubicBezTo>
                  <a:pt x="3757650" y="9950337"/>
                  <a:pt x="3671587" y="10221177"/>
                  <a:pt x="3527324" y="10479322"/>
                </a:cubicBezTo>
                <a:lnTo>
                  <a:pt x="3517429" y="10494781"/>
                </a:lnTo>
                <a:lnTo>
                  <a:pt x="2278257" y="11541675"/>
                </a:lnTo>
                <a:lnTo>
                  <a:pt x="2012866" y="11323547"/>
                </a:lnTo>
                <a:cubicBezTo>
                  <a:pt x="2221938" y="11141086"/>
                  <a:pt x="2419604" y="10954822"/>
                  <a:pt x="2594462" y="10768562"/>
                </a:cubicBezTo>
                <a:lnTo>
                  <a:pt x="1218403" y="10768562"/>
                </a:lnTo>
                <a:cubicBezTo>
                  <a:pt x="1400864" y="10954820"/>
                  <a:pt x="1609932" y="11141086"/>
                  <a:pt x="1826606" y="11323547"/>
                </a:cubicBezTo>
                <a:cubicBezTo>
                  <a:pt x="1841811" y="11334949"/>
                  <a:pt x="1857016" y="11350154"/>
                  <a:pt x="1872221" y="11361560"/>
                </a:cubicBezTo>
                <a:cubicBezTo>
                  <a:pt x="1887426" y="11372961"/>
                  <a:pt x="1902631" y="11388167"/>
                  <a:pt x="1917836" y="11399572"/>
                </a:cubicBezTo>
                <a:lnTo>
                  <a:pt x="2183247" y="11621943"/>
                </a:lnTo>
                <a:close/>
              </a:path>
            </a:pathLst>
          </a:custGeom>
          <a:solidFill>
            <a:schemeClr val="accent2">
              <a:alpha val="28000"/>
            </a:schemeClr>
          </a:solidFill>
          <a:ln w="9525" cap="flat">
            <a:noFill/>
            <a:prstDash val="solid"/>
            <a:miter/>
          </a:ln>
        </p:spPr>
        <p:txBody>
          <a:bodyPr wrap="square" rtlCol="0" anchor="ctr">
            <a:noAutofit/>
          </a:bodyPr>
          <a:lstStyle/>
          <a:p>
            <a:endParaRPr lang="en-US"/>
          </a:p>
        </p:txBody>
      </p:sp>
      <p:sp>
        <p:nvSpPr>
          <p:cNvPr id="573" name="Freeform: Shape 572">
            <a:extLst>
              <a:ext uri="{FF2B5EF4-FFF2-40B4-BE49-F238E27FC236}">
                <a16:creationId xmlns:a16="http://schemas.microsoft.com/office/drawing/2014/main" id="{C1980C87-9FE6-4920-A98A-6BE370D8939F}"/>
              </a:ext>
            </a:extLst>
          </p:cNvPr>
          <p:cNvSpPr/>
          <p:nvPr/>
        </p:nvSpPr>
        <p:spPr>
          <a:xfrm rot="14230131">
            <a:off x="869637" y="89021"/>
            <a:ext cx="840223" cy="3564014"/>
          </a:xfrm>
          <a:custGeom>
            <a:avLst/>
            <a:gdLst>
              <a:gd name="connsiteX0" fmla="*/ 415585 w 840223"/>
              <a:gd name="connsiteY0" fmla="*/ 273907 h 3564014"/>
              <a:gd name="connsiteX1" fmla="*/ 348926 w 840223"/>
              <a:gd name="connsiteY1" fmla="*/ 350440 h 3564014"/>
              <a:gd name="connsiteX2" fmla="*/ 335759 w 840223"/>
              <a:gd name="connsiteY2" fmla="*/ 366076 h 3564014"/>
              <a:gd name="connsiteX3" fmla="*/ 136608 w 840223"/>
              <a:gd name="connsiteY3" fmla="*/ 147174 h 3564014"/>
              <a:gd name="connsiteX4" fmla="*/ 87746 w 840223"/>
              <a:gd name="connsiteY4" fmla="*/ 20442 h 3564014"/>
              <a:gd name="connsiteX5" fmla="*/ 84187 w 840223"/>
              <a:gd name="connsiteY5" fmla="*/ 0 h 3564014"/>
              <a:gd name="connsiteX6" fmla="*/ 262577 w 840223"/>
              <a:gd name="connsiteY6" fmla="*/ 115102 h 3564014"/>
              <a:gd name="connsiteX7" fmla="*/ 275093 w 840223"/>
              <a:gd name="connsiteY7" fmla="*/ 135730 h 3564014"/>
              <a:gd name="connsiteX8" fmla="*/ 415585 w 840223"/>
              <a:gd name="connsiteY8" fmla="*/ 273907 h 3564014"/>
              <a:gd name="connsiteX9" fmla="*/ 695383 w 840223"/>
              <a:gd name="connsiteY9" fmla="*/ 842556 h 3564014"/>
              <a:gd name="connsiteX10" fmla="*/ 693737 w 840223"/>
              <a:gd name="connsiteY10" fmla="*/ 826097 h 3564014"/>
              <a:gd name="connsiteX11" fmla="*/ 668227 w 840223"/>
              <a:gd name="connsiteY11" fmla="*/ 743804 h 3564014"/>
              <a:gd name="connsiteX12" fmla="*/ 650122 w 840223"/>
              <a:gd name="connsiteY12" fmla="*/ 708418 h 3564014"/>
              <a:gd name="connsiteX13" fmla="*/ 259226 w 840223"/>
              <a:gd name="connsiteY13" fmla="*/ 708418 h 3564014"/>
              <a:gd name="connsiteX14" fmla="*/ 240298 w 840223"/>
              <a:gd name="connsiteY14" fmla="*/ 743804 h 3564014"/>
              <a:gd name="connsiteX15" fmla="*/ 212319 w 840223"/>
              <a:gd name="connsiteY15" fmla="*/ 826098 h 3564014"/>
              <a:gd name="connsiteX16" fmla="*/ 209849 w 840223"/>
              <a:gd name="connsiteY16" fmla="*/ 842556 h 3564014"/>
              <a:gd name="connsiteX17" fmla="*/ 645184 w 840223"/>
              <a:gd name="connsiteY17" fmla="*/ 1034301 h 3564014"/>
              <a:gd name="connsiteX18" fmla="*/ 646007 w 840223"/>
              <a:gd name="connsiteY18" fmla="*/ 1032655 h 3564014"/>
              <a:gd name="connsiteX19" fmla="*/ 673987 w 840223"/>
              <a:gd name="connsiteY19" fmla="*/ 975050 h 3564014"/>
              <a:gd name="connsiteX20" fmla="*/ 692915 w 840223"/>
              <a:gd name="connsiteY20" fmla="*/ 900985 h 3564014"/>
              <a:gd name="connsiteX21" fmla="*/ 212319 w 840223"/>
              <a:gd name="connsiteY21" fmla="*/ 900985 h 3564014"/>
              <a:gd name="connsiteX22" fmla="*/ 230423 w 840223"/>
              <a:gd name="connsiteY22" fmla="*/ 975050 h 3564014"/>
              <a:gd name="connsiteX23" fmla="*/ 258403 w 840223"/>
              <a:gd name="connsiteY23" fmla="*/ 1032655 h 3564014"/>
              <a:gd name="connsiteX24" fmla="*/ 260049 w 840223"/>
              <a:gd name="connsiteY24" fmla="*/ 1034301 h 3564014"/>
              <a:gd name="connsiteX25" fmla="*/ 683862 w 840223"/>
              <a:gd name="connsiteY25" fmla="*/ 1723100 h 3564014"/>
              <a:gd name="connsiteX26" fmla="*/ 682216 w 840223"/>
              <a:gd name="connsiteY26" fmla="*/ 1704996 h 3564014"/>
              <a:gd name="connsiteX27" fmla="*/ 659997 w 840223"/>
              <a:gd name="connsiteY27" fmla="*/ 1622702 h 3564014"/>
              <a:gd name="connsiteX28" fmla="*/ 658351 w 840223"/>
              <a:gd name="connsiteY28" fmla="*/ 1618588 h 3564014"/>
              <a:gd name="connsiteX29" fmla="*/ 643539 w 840223"/>
              <a:gd name="connsiteY29" fmla="*/ 1588962 h 3564014"/>
              <a:gd name="connsiteX30" fmla="*/ 235361 w 840223"/>
              <a:gd name="connsiteY30" fmla="*/ 1588962 h 3564014"/>
              <a:gd name="connsiteX31" fmla="*/ 214787 w 840223"/>
              <a:gd name="connsiteY31" fmla="*/ 1622702 h 3564014"/>
              <a:gd name="connsiteX32" fmla="*/ 193391 w 840223"/>
              <a:gd name="connsiteY32" fmla="*/ 1704996 h 3564014"/>
              <a:gd name="connsiteX33" fmla="*/ 194214 w 840223"/>
              <a:gd name="connsiteY33" fmla="*/ 1723100 h 3564014"/>
              <a:gd name="connsiteX34" fmla="*/ 469898 w 840223"/>
              <a:gd name="connsiteY34" fmla="*/ 1723100 h 3564014"/>
              <a:gd name="connsiteX35" fmla="*/ 470721 w 840223"/>
              <a:gd name="connsiteY35" fmla="*/ 1723100 h 3564014"/>
              <a:gd name="connsiteX36" fmla="*/ 626256 w 840223"/>
              <a:gd name="connsiteY36" fmla="*/ 1915668 h 3564014"/>
              <a:gd name="connsiteX37" fmla="*/ 633663 w 840223"/>
              <a:gd name="connsiteY37" fmla="*/ 1904147 h 3564014"/>
              <a:gd name="connsiteX38" fmla="*/ 646007 w 840223"/>
              <a:gd name="connsiteY38" fmla="*/ 1882750 h 3564014"/>
              <a:gd name="connsiteX39" fmla="*/ 645184 w 840223"/>
              <a:gd name="connsiteY39" fmla="*/ 1882750 h 3564014"/>
              <a:gd name="connsiteX40" fmla="*/ 662466 w 840223"/>
              <a:gd name="connsiteY40" fmla="*/ 1845719 h 3564014"/>
              <a:gd name="connsiteX41" fmla="*/ 680570 w 840223"/>
              <a:gd name="connsiteY41" fmla="*/ 1781529 h 3564014"/>
              <a:gd name="connsiteX42" fmla="*/ 470721 w 840223"/>
              <a:gd name="connsiteY42" fmla="*/ 1781529 h 3564014"/>
              <a:gd name="connsiteX43" fmla="*/ 469898 w 840223"/>
              <a:gd name="connsiteY43" fmla="*/ 1781529 h 3564014"/>
              <a:gd name="connsiteX44" fmla="*/ 201620 w 840223"/>
              <a:gd name="connsiteY44" fmla="*/ 1781529 h 3564014"/>
              <a:gd name="connsiteX45" fmla="*/ 222194 w 840223"/>
              <a:gd name="connsiteY45" fmla="*/ 1845718 h 3564014"/>
              <a:gd name="connsiteX46" fmla="*/ 250174 w 840223"/>
              <a:gd name="connsiteY46" fmla="*/ 1903324 h 3564014"/>
              <a:gd name="connsiteX47" fmla="*/ 257580 w 840223"/>
              <a:gd name="connsiteY47" fmla="*/ 1914845 h 3564014"/>
              <a:gd name="connsiteX48" fmla="*/ 257580 w 840223"/>
              <a:gd name="connsiteY48" fmla="*/ 1915668 h 3564014"/>
              <a:gd name="connsiteX49" fmla="*/ 683040 w 840223"/>
              <a:gd name="connsiteY49" fmla="*/ 2634916 h 3564014"/>
              <a:gd name="connsiteX50" fmla="*/ 681394 w 840223"/>
              <a:gd name="connsiteY50" fmla="*/ 2625041 h 3564014"/>
              <a:gd name="connsiteX51" fmla="*/ 650122 w 840223"/>
              <a:gd name="connsiteY51" fmla="*/ 2542747 h 3564014"/>
              <a:gd name="connsiteX52" fmla="*/ 618850 w 840223"/>
              <a:gd name="connsiteY52" fmla="*/ 2494194 h 3564014"/>
              <a:gd name="connsiteX53" fmla="*/ 190099 w 840223"/>
              <a:gd name="connsiteY53" fmla="*/ 2494194 h 3564014"/>
              <a:gd name="connsiteX54" fmla="*/ 158827 w 840223"/>
              <a:gd name="connsiteY54" fmla="*/ 2542747 h 3564014"/>
              <a:gd name="connsiteX55" fmla="*/ 130847 w 840223"/>
              <a:gd name="connsiteY55" fmla="*/ 2625041 h 3564014"/>
              <a:gd name="connsiteX56" fmla="*/ 130025 w 840223"/>
              <a:gd name="connsiteY56" fmla="*/ 2634916 h 3564014"/>
              <a:gd name="connsiteX57" fmla="*/ 624610 w 840223"/>
              <a:gd name="connsiteY57" fmla="*/ 2822546 h 3564014"/>
              <a:gd name="connsiteX58" fmla="*/ 659174 w 840223"/>
              <a:gd name="connsiteY58" fmla="*/ 2764940 h 3564014"/>
              <a:gd name="connsiteX59" fmla="*/ 682216 w 840223"/>
              <a:gd name="connsiteY59" fmla="*/ 2695813 h 3564014"/>
              <a:gd name="connsiteX60" fmla="*/ 134962 w 840223"/>
              <a:gd name="connsiteY60" fmla="*/ 2695813 h 3564014"/>
              <a:gd name="connsiteX61" fmla="*/ 161296 w 840223"/>
              <a:gd name="connsiteY61" fmla="*/ 2764940 h 3564014"/>
              <a:gd name="connsiteX62" fmla="*/ 198328 w 840223"/>
              <a:gd name="connsiteY62" fmla="*/ 2822546 h 3564014"/>
              <a:gd name="connsiteX63" fmla="*/ 210673 w 840223"/>
              <a:gd name="connsiteY63" fmla="*/ 2837359 h 3564014"/>
              <a:gd name="connsiteX64" fmla="*/ 613913 w 840223"/>
              <a:gd name="connsiteY64" fmla="*/ 2837359 h 3564014"/>
              <a:gd name="connsiteX65" fmla="*/ 624610 w 840223"/>
              <a:gd name="connsiteY65" fmla="*/ 2822546 h 3564014"/>
              <a:gd name="connsiteX66" fmla="*/ 396657 w 840223"/>
              <a:gd name="connsiteY66" fmla="*/ 3210973 h 3564014"/>
              <a:gd name="connsiteX67" fmla="*/ 129201 w 840223"/>
              <a:gd name="connsiteY67" fmla="*/ 3564014 h 3564014"/>
              <a:gd name="connsiteX68" fmla="*/ 0 w 840223"/>
              <a:gd name="connsiteY68" fmla="*/ 3564014 h 3564014"/>
              <a:gd name="connsiteX69" fmla="*/ 302018 w 840223"/>
              <a:gd name="connsiteY69" fmla="*/ 3132794 h 3564014"/>
              <a:gd name="connsiteX70" fmla="*/ 371145 w 840223"/>
              <a:gd name="connsiteY70" fmla="*/ 3189577 h 3564014"/>
              <a:gd name="connsiteX71" fmla="*/ 396657 w 840223"/>
              <a:gd name="connsiteY71" fmla="*/ 3210973 h 3564014"/>
              <a:gd name="connsiteX72" fmla="*/ 840220 w 840223"/>
              <a:gd name="connsiteY72" fmla="*/ 3562368 h 3564014"/>
              <a:gd name="connsiteX73" fmla="*/ 711020 w 840223"/>
              <a:gd name="connsiteY73" fmla="*/ 3562368 h 3564014"/>
              <a:gd name="connsiteX74" fmla="*/ 435335 w 840223"/>
              <a:gd name="connsiteY74" fmla="*/ 3209327 h 3564014"/>
              <a:gd name="connsiteX75" fmla="*/ 425459 w 840223"/>
              <a:gd name="connsiteY75" fmla="*/ 3201098 h 3564014"/>
              <a:gd name="connsiteX76" fmla="*/ 415584 w 840223"/>
              <a:gd name="connsiteY76" fmla="*/ 3192868 h 3564014"/>
              <a:gd name="connsiteX77" fmla="*/ 388427 w 840223"/>
              <a:gd name="connsiteY77" fmla="*/ 3170649 h 3564014"/>
              <a:gd name="connsiteX78" fmla="*/ 320946 w 840223"/>
              <a:gd name="connsiteY78" fmla="*/ 3114689 h 3564014"/>
              <a:gd name="connsiteX79" fmla="*/ 311071 w 840223"/>
              <a:gd name="connsiteY79" fmla="*/ 3106460 h 3564014"/>
              <a:gd name="connsiteX80" fmla="*/ 301196 w 840223"/>
              <a:gd name="connsiteY80" fmla="*/ 3098231 h 3564014"/>
              <a:gd name="connsiteX81" fmla="*/ 0 w 840223"/>
              <a:gd name="connsiteY81" fmla="*/ 2650552 h 3564014"/>
              <a:gd name="connsiteX82" fmla="*/ 311071 w 840223"/>
              <a:gd name="connsiteY82" fmla="*/ 2209457 h 3564014"/>
              <a:gd name="connsiteX83" fmla="*/ 320947 w 840223"/>
              <a:gd name="connsiteY83" fmla="*/ 2201228 h 3564014"/>
              <a:gd name="connsiteX84" fmla="*/ 330822 w 840223"/>
              <a:gd name="connsiteY84" fmla="*/ 2192998 h 3564014"/>
              <a:gd name="connsiteX85" fmla="*/ 348103 w 840223"/>
              <a:gd name="connsiteY85" fmla="*/ 2179008 h 3564014"/>
              <a:gd name="connsiteX86" fmla="*/ 427105 w 840223"/>
              <a:gd name="connsiteY86" fmla="*/ 2115642 h 3564014"/>
              <a:gd name="connsiteX87" fmla="*/ 436980 w 840223"/>
              <a:gd name="connsiteY87" fmla="*/ 2107413 h 3564014"/>
              <a:gd name="connsiteX88" fmla="*/ 446856 w 840223"/>
              <a:gd name="connsiteY88" fmla="*/ 2099184 h 3564014"/>
              <a:gd name="connsiteX89" fmla="*/ 581818 w 840223"/>
              <a:gd name="connsiteY89" fmla="*/ 1969982 h 3564014"/>
              <a:gd name="connsiteX90" fmla="*/ 297081 w 840223"/>
              <a:gd name="connsiteY90" fmla="*/ 1969982 h 3564014"/>
              <a:gd name="connsiteX91" fmla="*/ 408178 w 840223"/>
              <a:gd name="connsiteY91" fmla="*/ 2097538 h 3564014"/>
              <a:gd name="connsiteX92" fmla="*/ 329176 w 840223"/>
              <a:gd name="connsiteY92" fmla="*/ 2160903 h 3564014"/>
              <a:gd name="connsiteX93" fmla="*/ 311894 w 840223"/>
              <a:gd name="connsiteY93" fmla="*/ 2174894 h 3564014"/>
              <a:gd name="connsiteX94" fmla="*/ 64190 w 840223"/>
              <a:gd name="connsiteY94" fmla="*/ 1702527 h 3564014"/>
              <a:gd name="connsiteX95" fmla="*/ 336582 w 840223"/>
              <a:gd name="connsiteY95" fmla="*/ 1327267 h 3564014"/>
              <a:gd name="connsiteX96" fmla="*/ 393365 w 840223"/>
              <a:gd name="connsiteY96" fmla="*/ 1373352 h 3564014"/>
              <a:gd name="connsiteX97" fmla="*/ 433689 w 840223"/>
              <a:gd name="connsiteY97" fmla="*/ 1405446 h 3564014"/>
              <a:gd name="connsiteX98" fmla="*/ 286383 w 840223"/>
              <a:gd name="connsiteY98" fmla="*/ 1528887 h 3564014"/>
              <a:gd name="connsiteX99" fmla="*/ 604860 w 840223"/>
              <a:gd name="connsiteY99" fmla="*/ 1528887 h 3564014"/>
              <a:gd name="connsiteX100" fmla="*/ 476482 w 840223"/>
              <a:gd name="connsiteY100" fmla="*/ 1406269 h 3564014"/>
              <a:gd name="connsiteX101" fmla="*/ 466606 w 840223"/>
              <a:gd name="connsiteY101" fmla="*/ 1398040 h 3564014"/>
              <a:gd name="connsiteX102" fmla="*/ 455908 w 840223"/>
              <a:gd name="connsiteY102" fmla="*/ 1389811 h 3564014"/>
              <a:gd name="connsiteX103" fmla="*/ 413116 w 840223"/>
              <a:gd name="connsiteY103" fmla="*/ 1355247 h 3564014"/>
              <a:gd name="connsiteX104" fmla="*/ 358802 w 840223"/>
              <a:gd name="connsiteY104" fmla="*/ 1311631 h 3564014"/>
              <a:gd name="connsiteX105" fmla="*/ 348926 w 840223"/>
              <a:gd name="connsiteY105" fmla="*/ 1303402 h 3564014"/>
              <a:gd name="connsiteX106" fmla="*/ 339051 w 840223"/>
              <a:gd name="connsiteY106" fmla="*/ 1295172 h 3564014"/>
              <a:gd name="connsiteX107" fmla="*/ 82294 w 840223"/>
              <a:gd name="connsiteY107" fmla="*/ 856547 h 3564014"/>
              <a:gd name="connsiteX108" fmla="*/ 339051 w 840223"/>
              <a:gd name="connsiteY108" fmla="*/ 403107 h 3564014"/>
              <a:gd name="connsiteX109" fmla="*/ 347281 w 840223"/>
              <a:gd name="connsiteY109" fmla="*/ 393232 h 3564014"/>
              <a:gd name="connsiteX110" fmla="*/ 355510 w 840223"/>
              <a:gd name="connsiteY110" fmla="*/ 383357 h 3564014"/>
              <a:gd name="connsiteX111" fmla="*/ 371969 w 840223"/>
              <a:gd name="connsiteY111" fmla="*/ 365252 h 3564014"/>
              <a:gd name="connsiteX112" fmla="*/ 436158 w 840223"/>
              <a:gd name="connsiteY112" fmla="*/ 292011 h 3564014"/>
              <a:gd name="connsiteX113" fmla="*/ 444387 w 840223"/>
              <a:gd name="connsiteY113" fmla="*/ 282136 h 3564014"/>
              <a:gd name="connsiteX114" fmla="*/ 452617 w 840223"/>
              <a:gd name="connsiteY114" fmla="*/ 272260 h 3564014"/>
              <a:gd name="connsiteX115" fmla="*/ 471157 w 840223"/>
              <a:gd name="connsiteY115" fmla="*/ 249683 h 3564014"/>
              <a:gd name="connsiteX116" fmla="*/ 576947 w 840223"/>
              <a:gd name="connsiteY116" fmla="*/ 317942 h 3564014"/>
              <a:gd name="connsiteX117" fmla="*/ 539848 w 840223"/>
              <a:gd name="connsiteY117" fmla="*/ 361138 h 3564014"/>
              <a:gd name="connsiteX118" fmla="*/ 531619 w 840223"/>
              <a:gd name="connsiteY118" fmla="*/ 371013 h 3564014"/>
              <a:gd name="connsiteX119" fmla="*/ 523390 w 840223"/>
              <a:gd name="connsiteY119" fmla="*/ 380888 h 3564014"/>
              <a:gd name="connsiteX120" fmla="*/ 471544 w 840223"/>
              <a:gd name="connsiteY120" fmla="*/ 440140 h 3564014"/>
              <a:gd name="connsiteX121" fmla="*/ 442741 w 840223"/>
              <a:gd name="connsiteY121" fmla="*/ 472234 h 3564014"/>
              <a:gd name="connsiteX122" fmla="*/ 434512 w 840223"/>
              <a:gd name="connsiteY122" fmla="*/ 482109 h 3564014"/>
              <a:gd name="connsiteX123" fmla="*/ 426283 w 840223"/>
              <a:gd name="connsiteY123" fmla="*/ 491984 h 3564014"/>
              <a:gd name="connsiteX124" fmla="*/ 296258 w 840223"/>
              <a:gd name="connsiteY124" fmla="*/ 653280 h 3564014"/>
              <a:gd name="connsiteX125" fmla="*/ 612267 w 840223"/>
              <a:gd name="connsiteY125" fmla="*/ 653280 h 3564014"/>
              <a:gd name="connsiteX126" fmla="*/ 463314 w 840223"/>
              <a:gd name="connsiteY126" fmla="*/ 490339 h 3564014"/>
              <a:gd name="connsiteX127" fmla="*/ 494586 w 840223"/>
              <a:gd name="connsiteY127" fmla="*/ 454953 h 3564014"/>
              <a:gd name="connsiteX128" fmla="*/ 543962 w 840223"/>
              <a:gd name="connsiteY128" fmla="*/ 398169 h 3564014"/>
              <a:gd name="connsiteX129" fmla="*/ 825408 w 840223"/>
              <a:gd name="connsiteY129" fmla="*/ 859838 h 3564014"/>
              <a:gd name="connsiteX130" fmla="*/ 572766 w 840223"/>
              <a:gd name="connsiteY130" fmla="*/ 1299287 h 3564014"/>
              <a:gd name="connsiteX131" fmla="*/ 516806 w 840223"/>
              <a:gd name="connsiteY131" fmla="*/ 1254025 h 3564014"/>
              <a:gd name="connsiteX132" fmla="*/ 476482 w 840223"/>
              <a:gd name="connsiteY132" fmla="*/ 1221931 h 3564014"/>
              <a:gd name="connsiteX133" fmla="*/ 605683 w 840223"/>
              <a:gd name="connsiteY133" fmla="*/ 1093553 h 3564014"/>
              <a:gd name="connsiteX134" fmla="*/ 302018 w 840223"/>
              <a:gd name="connsiteY134" fmla="*/ 1093553 h 3564014"/>
              <a:gd name="connsiteX135" fmla="*/ 436158 w 840223"/>
              <a:gd name="connsiteY135" fmla="*/ 1221931 h 3564014"/>
              <a:gd name="connsiteX136" fmla="*/ 446033 w 840223"/>
              <a:gd name="connsiteY136" fmla="*/ 1230161 h 3564014"/>
              <a:gd name="connsiteX137" fmla="*/ 455908 w 840223"/>
              <a:gd name="connsiteY137" fmla="*/ 1238390 h 3564014"/>
              <a:gd name="connsiteX138" fmla="*/ 497878 w 840223"/>
              <a:gd name="connsiteY138" fmla="*/ 1272130 h 3564014"/>
              <a:gd name="connsiteX139" fmla="*/ 552192 w 840223"/>
              <a:gd name="connsiteY139" fmla="*/ 1315746 h 3564014"/>
              <a:gd name="connsiteX140" fmla="*/ 562067 w 840223"/>
              <a:gd name="connsiteY140" fmla="*/ 1323976 h 3564014"/>
              <a:gd name="connsiteX141" fmla="*/ 571942 w 840223"/>
              <a:gd name="connsiteY141" fmla="*/ 1332205 h 3564014"/>
              <a:gd name="connsiteX142" fmla="*/ 794959 w 840223"/>
              <a:gd name="connsiteY142" fmla="*/ 1619410 h 3564014"/>
              <a:gd name="connsiteX143" fmla="*/ 794136 w 840223"/>
              <a:gd name="connsiteY143" fmla="*/ 1619410 h 3564014"/>
              <a:gd name="connsiteX144" fmla="*/ 812241 w 840223"/>
              <a:gd name="connsiteY144" fmla="*/ 1738737 h 3564014"/>
              <a:gd name="connsiteX145" fmla="*/ 783438 w 840223"/>
              <a:gd name="connsiteY145" fmla="*/ 1882750 h 3564014"/>
              <a:gd name="connsiteX146" fmla="*/ 784261 w 840223"/>
              <a:gd name="connsiteY146" fmla="*/ 1882750 h 3564014"/>
              <a:gd name="connsiteX147" fmla="*/ 533265 w 840223"/>
              <a:gd name="connsiteY147" fmla="*/ 2187237 h 3564014"/>
              <a:gd name="connsiteX148" fmla="*/ 523389 w 840223"/>
              <a:gd name="connsiteY148" fmla="*/ 2195467 h 3564014"/>
              <a:gd name="connsiteX149" fmla="*/ 513514 w 840223"/>
              <a:gd name="connsiteY149" fmla="*/ 2203696 h 3564014"/>
              <a:gd name="connsiteX150" fmla="*/ 432866 w 840223"/>
              <a:gd name="connsiteY150" fmla="*/ 2268709 h 3564014"/>
              <a:gd name="connsiteX151" fmla="*/ 417230 w 840223"/>
              <a:gd name="connsiteY151" fmla="*/ 2281052 h 3564014"/>
              <a:gd name="connsiteX152" fmla="*/ 406532 w 840223"/>
              <a:gd name="connsiteY152" fmla="*/ 2289282 h 3564014"/>
              <a:gd name="connsiteX153" fmla="*/ 396657 w 840223"/>
              <a:gd name="connsiteY153" fmla="*/ 2297511 h 3564014"/>
              <a:gd name="connsiteX154" fmla="*/ 242767 w 840223"/>
              <a:gd name="connsiteY154" fmla="*/ 2433296 h 3564014"/>
              <a:gd name="connsiteX155" fmla="*/ 571120 w 840223"/>
              <a:gd name="connsiteY155" fmla="*/ 2433296 h 3564014"/>
              <a:gd name="connsiteX156" fmla="*/ 438626 w 840223"/>
              <a:gd name="connsiteY156" fmla="*/ 2299157 h 3564014"/>
              <a:gd name="connsiteX157" fmla="*/ 453439 w 840223"/>
              <a:gd name="connsiteY157" fmla="*/ 2287636 h 3564014"/>
              <a:gd name="connsiteX158" fmla="*/ 534087 w 840223"/>
              <a:gd name="connsiteY158" fmla="*/ 2221801 h 3564014"/>
              <a:gd name="connsiteX159" fmla="*/ 814710 w 840223"/>
              <a:gd name="connsiteY159" fmla="*/ 2659604 h 3564014"/>
              <a:gd name="connsiteX160" fmla="*/ 531619 w 840223"/>
              <a:gd name="connsiteY160" fmla="*/ 3097407 h 3564014"/>
              <a:gd name="connsiteX161" fmla="*/ 497055 w 840223"/>
              <a:gd name="connsiteY161" fmla="*/ 3068605 h 3564014"/>
              <a:gd name="connsiteX162" fmla="*/ 436981 w 840223"/>
              <a:gd name="connsiteY162" fmla="*/ 3019229 h 3564014"/>
              <a:gd name="connsiteX163" fmla="*/ 562891 w 840223"/>
              <a:gd name="connsiteY163" fmla="*/ 2899080 h 3564014"/>
              <a:gd name="connsiteX164" fmla="*/ 264987 w 840223"/>
              <a:gd name="connsiteY164" fmla="*/ 2899080 h 3564014"/>
              <a:gd name="connsiteX165" fmla="*/ 396657 w 840223"/>
              <a:gd name="connsiteY165" fmla="*/ 3019229 h 3564014"/>
              <a:gd name="connsiteX166" fmla="*/ 406532 w 840223"/>
              <a:gd name="connsiteY166" fmla="*/ 3027458 h 3564014"/>
              <a:gd name="connsiteX167" fmla="*/ 416407 w 840223"/>
              <a:gd name="connsiteY167" fmla="*/ 3035687 h 3564014"/>
              <a:gd name="connsiteX168" fmla="*/ 477305 w 840223"/>
              <a:gd name="connsiteY168" fmla="*/ 3086710 h 3564014"/>
              <a:gd name="connsiteX169" fmla="*/ 511045 w 840223"/>
              <a:gd name="connsiteY169" fmla="*/ 3114689 h 3564014"/>
              <a:gd name="connsiteX170" fmla="*/ 520920 w 840223"/>
              <a:gd name="connsiteY170" fmla="*/ 3122919 h 3564014"/>
              <a:gd name="connsiteX171" fmla="*/ 530795 w 840223"/>
              <a:gd name="connsiteY171" fmla="*/ 3131148 h 3564014"/>
              <a:gd name="connsiteX172" fmla="*/ 840220 w 840223"/>
              <a:gd name="connsiteY172" fmla="*/ 3562368 h 356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840223" h="3564014">
                <a:moveTo>
                  <a:pt x="415585" y="273907"/>
                </a:moveTo>
                <a:cubicBezTo>
                  <a:pt x="393365" y="299417"/>
                  <a:pt x="371146" y="324929"/>
                  <a:pt x="348926" y="350440"/>
                </a:cubicBezTo>
                <a:cubicBezTo>
                  <a:pt x="344812" y="355377"/>
                  <a:pt x="339874" y="361138"/>
                  <a:pt x="335759" y="366076"/>
                </a:cubicBezTo>
                <a:cubicBezTo>
                  <a:pt x="264164" y="296949"/>
                  <a:pt x="181870" y="231114"/>
                  <a:pt x="136608" y="147174"/>
                </a:cubicBezTo>
                <a:cubicBezTo>
                  <a:pt x="113565" y="104382"/>
                  <a:pt x="97724" y="62000"/>
                  <a:pt x="87746" y="20442"/>
                </a:cubicBezTo>
                <a:lnTo>
                  <a:pt x="84187" y="0"/>
                </a:lnTo>
                <a:lnTo>
                  <a:pt x="262577" y="115102"/>
                </a:lnTo>
                <a:lnTo>
                  <a:pt x="275093" y="135730"/>
                </a:lnTo>
                <a:cubicBezTo>
                  <a:pt x="313128" y="185030"/>
                  <a:pt x="368060" y="227616"/>
                  <a:pt x="415585" y="273907"/>
                </a:cubicBezTo>
                <a:close/>
                <a:moveTo>
                  <a:pt x="695383" y="842556"/>
                </a:moveTo>
                <a:cubicBezTo>
                  <a:pt x="695383" y="836796"/>
                  <a:pt x="694561" y="831858"/>
                  <a:pt x="693737" y="826097"/>
                </a:cubicBezTo>
                <a:cubicBezTo>
                  <a:pt x="689623" y="798941"/>
                  <a:pt x="680570" y="770961"/>
                  <a:pt x="668227" y="743804"/>
                </a:cubicBezTo>
                <a:cubicBezTo>
                  <a:pt x="663289" y="731460"/>
                  <a:pt x="656705" y="719939"/>
                  <a:pt x="650122" y="708418"/>
                </a:cubicBezTo>
                <a:lnTo>
                  <a:pt x="259226" y="708418"/>
                </a:lnTo>
                <a:cubicBezTo>
                  <a:pt x="252642" y="720761"/>
                  <a:pt x="246059" y="732283"/>
                  <a:pt x="240298" y="743804"/>
                </a:cubicBezTo>
                <a:cubicBezTo>
                  <a:pt x="226308" y="771784"/>
                  <a:pt x="216433" y="799763"/>
                  <a:pt x="212319" y="826098"/>
                </a:cubicBezTo>
                <a:cubicBezTo>
                  <a:pt x="211495" y="831859"/>
                  <a:pt x="210673" y="837619"/>
                  <a:pt x="209849" y="842556"/>
                </a:cubicBezTo>
                <a:close/>
                <a:moveTo>
                  <a:pt x="645184" y="1034301"/>
                </a:moveTo>
                <a:cubicBezTo>
                  <a:pt x="645184" y="1033478"/>
                  <a:pt x="646007" y="1033478"/>
                  <a:pt x="646007" y="1032655"/>
                </a:cubicBezTo>
                <a:cubicBezTo>
                  <a:pt x="656706" y="1014551"/>
                  <a:pt x="666581" y="994800"/>
                  <a:pt x="673987" y="975050"/>
                </a:cubicBezTo>
                <a:cubicBezTo>
                  <a:pt x="683040" y="952007"/>
                  <a:pt x="689623" y="926496"/>
                  <a:pt x="692915" y="900985"/>
                </a:cubicBezTo>
                <a:lnTo>
                  <a:pt x="212319" y="900985"/>
                </a:lnTo>
                <a:cubicBezTo>
                  <a:pt x="215610" y="926496"/>
                  <a:pt x="221370" y="951184"/>
                  <a:pt x="230423" y="975050"/>
                </a:cubicBezTo>
                <a:cubicBezTo>
                  <a:pt x="237829" y="994800"/>
                  <a:pt x="247704" y="1014551"/>
                  <a:pt x="258403" y="1032655"/>
                </a:cubicBezTo>
                <a:cubicBezTo>
                  <a:pt x="259226" y="1033478"/>
                  <a:pt x="259226" y="1033478"/>
                  <a:pt x="260049" y="1034301"/>
                </a:cubicBezTo>
                <a:close/>
                <a:moveTo>
                  <a:pt x="683862" y="1723100"/>
                </a:moveTo>
                <a:cubicBezTo>
                  <a:pt x="683040" y="1716517"/>
                  <a:pt x="683040" y="1710757"/>
                  <a:pt x="682216" y="1704996"/>
                </a:cubicBezTo>
                <a:cubicBezTo>
                  <a:pt x="678924" y="1676193"/>
                  <a:pt x="671518" y="1648213"/>
                  <a:pt x="659997" y="1622702"/>
                </a:cubicBezTo>
                <a:cubicBezTo>
                  <a:pt x="659997" y="1621056"/>
                  <a:pt x="659174" y="1620233"/>
                  <a:pt x="658351" y="1618588"/>
                </a:cubicBezTo>
                <a:cubicBezTo>
                  <a:pt x="654236" y="1608712"/>
                  <a:pt x="649299" y="1598837"/>
                  <a:pt x="643539" y="1588962"/>
                </a:cubicBezTo>
                <a:lnTo>
                  <a:pt x="235361" y="1588962"/>
                </a:lnTo>
                <a:cubicBezTo>
                  <a:pt x="227954" y="1600483"/>
                  <a:pt x="220548" y="1611181"/>
                  <a:pt x="214787" y="1622702"/>
                </a:cubicBezTo>
                <a:cubicBezTo>
                  <a:pt x="201620" y="1649036"/>
                  <a:pt x="193391" y="1676193"/>
                  <a:pt x="193391" y="1704996"/>
                </a:cubicBezTo>
                <a:cubicBezTo>
                  <a:pt x="193391" y="1710757"/>
                  <a:pt x="193391" y="1717340"/>
                  <a:pt x="194214" y="1723100"/>
                </a:cubicBezTo>
                <a:lnTo>
                  <a:pt x="469898" y="1723100"/>
                </a:lnTo>
                <a:lnTo>
                  <a:pt x="470721" y="1723100"/>
                </a:lnTo>
                <a:close/>
                <a:moveTo>
                  <a:pt x="626256" y="1915668"/>
                </a:moveTo>
                <a:cubicBezTo>
                  <a:pt x="628726" y="1912376"/>
                  <a:pt x="631194" y="1908262"/>
                  <a:pt x="633663" y="1904147"/>
                </a:cubicBezTo>
                <a:cubicBezTo>
                  <a:pt x="637778" y="1896741"/>
                  <a:pt x="641893" y="1890157"/>
                  <a:pt x="646007" y="1882750"/>
                </a:cubicBezTo>
                <a:lnTo>
                  <a:pt x="645184" y="1882750"/>
                </a:lnTo>
                <a:cubicBezTo>
                  <a:pt x="651768" y="1870407"/>
                  <a:pt x="657528" y="1858062"/>
                  <a:pt x="662466" y="1845719"/>
                </a:cubicBezTo>
                <a:cubicBezTo>
                  <a:pt x="670695" y="1825145"/>
                  <a:pt x="677279" y="1803748"/>
                  <a:pt x="680570" y="1781529"/>
                </a:cubicBezTo>
                <a:lnTo>
                  <a:pt x="470721" y="1781529"/>
                </a:lnTo>
                <a:lnTo>
                  <a:pt x="469898" y="1781529"/>
                </a:lnTo>
                <a:lnTo>
                  <a:pt x="201620" y="1781529"/>
                </a:lnTo>
                <a:cubicBezTo>
                  <a:pt x="206558" y="1802926"/>
                  <a:pt x="213965" y="1824322"/>
                  <a:pt x="222194" y="1845718"/>
                </a:cubicBezTo>
                <a:cubicBezTo>
                  <a:pt x="229600" y="1865469"/>
                  <a:pt x="239475" y="1884396"/>
                  <a:pt x="250174" y="1903324"/>
                </a:cubicBezTo>
                <a:cubicBezTo>
                  <a:pt x="252642" y="1906616"/>
                  <a:pt x="255111" y="1910730"/>
                  <a:pt x="257580" y="1914845"/>
                </a:cubicBezTo>
                <a:lnTo>
                  <a:pt x="257580" y="1915668"/>
                </a:lnTo>
                <a:close/>
                <a:moveTo>
                  <a:pt x="683040" y="2634916"/>
                </a:moveTo>
                <a:cubicBezTo>
                  <a:pt x="682216" y="2631624"/>
                  <a:pt x="682216" y="2628332"/>
                  <a:pt x="681394" y="2625041"/>
                </a:cubicBezTo>
                <a:cubicBezTo>
                  <a:pt x="675633" y="2597884"/>
                  <a:pt x="664935" y="2569904"/>
                  <a:pt x="650122" y="2542747"/>
                </a:cubicBezTo>
                <a:cubicBezTo>
                  <a:pt x="641069" y="2526288"/>
                  <a:pt x="630371" y="2510653"/>
                  <a:pt x="618850" y="2494194"/>
                </a:cubicBezTo>
                <a:lnTo>
                  <a:pt x="190099" y="2494194"/>
                </a:lnTo>
                <a:cubicBezTo>
                  <a:pt x="178578" y="2509829"/>
                  <a:pt x="167880" y="2526288"/>
                  <a:pt x="158827" y="2542747"/>
                </a:cubicBezTo>
                <a:cubicBezTo>
                  <a:pt x="144014" y="2569081"/>
                  <a:pt x="134962" y="2597061"/>
                  <a:pt x="130847" y="2625041"/>
                </a:cubicBezTo>
                <a:cubicBezTo>
                  <a:pt x="130025" y="2628332"/>
                  <a:pt x="130025" y="2631624"/>
                  <a:pt x="130025" y="2634916"/>
                </a:cubicBezTo>
                <a:close/>
                <a:moveTo>
                  <a:pt x="624610" y="2822546"/>
                </a:moveTo>
                <a:cubicBezTo>
                  <a:pt x="638601" y="2803619"/>
                  <a:pt x="650122" y="2784691"/>
                  <a:pt x="659174" y="2764940"/>
                </a:cubicBezTo>
                <a:cubicBezTo>
                  <a:pt x="669873" y="2741898"/>
                  <a:pt x="678102" y="2718856"/>
                  <a:pt x="682216" y="2695813"/>
                </a:cubicBezTo>
                <a:lnTo>
                  <a:pt x="134962" y="2695813"/>
                </a:lnTo>
                <a:cubicBezTo>
                  <a:pt x="139900" y="2718856"/>
                  <a:pt x="148952" y="2741898"/>
                  <a:pt x="161296" y="2764940"/>
                </a:cubicBezTo>
                <a:cubicBezTo>
                  <a:pt x="171172" y="2783868"/>
                  <a:pt x="184339" y="2803619"/>
                  <a:pt x="198328" y="2822546"/>
                </a:cubicBezTo>
                <a:cubicBezTo>
                  <a:pt x="201620" y="2827484"/>
                  <a:pt x="205735" y="2832421"/>
                  <a:pt x="210673" y="2837359"/>
                </a:cubicBezTo>
                <a:lnTo>
                  <a:pt x="613913" y="2837359"/>
                </a:lnTo>
                <a:cubicBezTo>
                  <a:pt x="617204" y="2832421"/>
                  <a:pt x="621319" y="2827484"/>
                  <a:pt x="624610" y="2822546"/>
                </a:cubicBezTo>
                <a:close/>
                <a:moveTo>
                  <a:pt x="396657" y="3210973"/>
                </a:moveTo>
                <a:cubicBezTo>
                  <a:pt x="254288" y="3332768"/>
                  <a:pt x="129201" y="3448802"/>
                  <a:pt x="129201" y="3564014"/>
                </a:cubicBezTo>
                <a:lnTo>
                  <a:pt x="0" y="3564014"/>
                </a:lnTo>
                <a:cubicBezTo>
                  <a:pt x="0" y="3403540"/>
                  <a:pt x="146483" y="3265287"/>
                  <a:pt x="302018" y="3132794"/>
                </a:cubicBezTo>
                <a:cubicBezTo>
                  <a:pt x="324238" y="3151721"/>
                  <a:pt x="347280" y="3170649"/>
                  <a:pt x="371145" y="3189577"/>
                </a:cubicBezTo>
                <a:cubicBezTo>
                  <a:pt x="379375" y="3196983"/>
                  <a:pt x="388427" y="3203567"/>
                  <a:pt x="396657" y="3210973"/>
                </a:cubicBezTo>
                <a:close/>
                <a:moveTo>
                  <a:pt x="840220" y="3562368"/>
                </a:moveTo>
                <a:lnTo>
                  <a:pt x="711020" y="3562368"/>
                </a:lnTo>
                <a:cubicBezTo>
                  <a:pt x="711019" y="3448802"/>
                  <a:pt x="577703" y="3327830"/>
                  <a:pt x="435335" y="3209327"/>
                </a:cubicBezTo>
                <a:cubicBezTo>
                  <a:pt x="432043" y="3206858"/>
                  <a:pt x="428751" y="3203567"/>
                  <a:pt x="425459" y="3201098"/>
                </a:cubicBezTo>
                <a:cubicBezTo>
                  <a:pt x="422168" y="3198629"/>
                  <a:pt x="418876" y="3195337"/>
                  <a:pt x="415584" y="3192868"/>
                </a:cubicBezTo>
                <a:cubicBezTo>
                  <a:pt x="406532" y="3185462"/>
                  <a:pt x="397479" y="3178055"/>
                  <a:pt x="388427" y="3170649"/>
                </a:cubicBezTo>
                <a:cubicBezTo>
                  <a:pt x="366208" y="3152545"/>
                  <a:pt x="343165" y="3133617"/>
                  <a:pt x="320946" y="3114689"/>
                </a:cubicBezTo>
                <a:cubicBezTo>
                  <a:pt x="317655" y="3112220"/>
                  <a:pt x="314363" y="3108928"/>
                  <a:pt x="311071" y="3106460"/>
                </a:cubicBezTo>
                <a:cubicBezTo>
                  <a:pt x="307779" y="3103991"/>
                  <a:pt x="304488" y="3100699"/>
                  <a:pt x="301196" y="3098231"/>
                </a:cubicBezTo>
                <a:cubicBezTo>
                  <a:pt x="141546" y="2962445"/>
                  <a:pt x="0" y="2820077"/>
                  <a:pt x="0" y="2650552"/>
                </a:cubicBezTo>
                <a:cubicBezTo>
                  <a:pt x="0" y="2474443"/>
                  <a:pt x="151421" y="2339481"/>
                  <a:pt x="311071" y="2209457"/>
                </a:cubicBezTo>
                <a:cubicBezTo>
                  <a:pt x="314363" y="2206988"/>
                  <a:pt x="317655" y="2203696"/>
                  <a:pt x="320947" y="2201228"/>
                </a:cubicBezTo>
                <a:cubicBezTo>
                  <a:pt x="324238" y="2198759"/>
                  <a:pt x="327530" y="2195467"/>
                  <a:pt x="330822" y="2192998"/>
                </a:cubicBezTo>
                <a:cubicBezTo>
                  <a:pt x="336582" y="2188061"/>
                  <a:pt x="342343" y="2183946"/>
                  <a:pt x="348103" y="2179008"/>
                </a:cubicBezTo>
                <a:cubicBezTo>
                  <a:pt x="374437" y="2158435"/>
                  <a:pt x="401595" y="2137039"/>
                  <a:pt x="427105" y="2115642"/>
                </a:cubicBezTo>
                <a:cubicBezTo>
                  <a:pt x="430397" y="2113173"/>
                  <a:pt x="433689" y="2109881"/>
                  <a:pt x="436980" y="2107413"/>
                </a:cubicBezTo>
                <a:cubicBezTo>
                  <a:pt x="440272" y="2104944"/>
                  <a:pt x="443564" y="2101652"/>
                  <a:pt x="446856" y="2099184"/>
                </a:cubicBezTo>
                <a:cubicBezTo>
                  <a:pt x="496232" y="2057213"/>
                  <a:pt x="543140" y="2014420"/>
                  <a:pt x="581818" y="1969982"/>
                </a:cubicBezTo>
                <a:lnTo>
                  <a:pt x="297081" y="1969982"/>
                </a:lnTo>
                <a:cubicBezTo>
                  <a:pt x="329176" y="2013598"/>
                  <a:pt x="367854" y="2056391"/>
                  <a:pt x="408178" y="2097538"/>
                </a:cubicBezTo>
                <a:cubicBezTo>
                  <a:pt x="381844" y="2118934"/>
                  <a:pt x="355510" y="2139507"/>
                  <a:pt x="329176" y="2160903"/>
                </a:cubicBezTo>
                <a:cubicBezTo>
                  <a:pt x="323415" y="2165841"/>
                  <a:pt x="317655" y="2169956"/>
                  <a:pt x="311894" y="2174894"/>
                </a:cubicBezTo>
                <a:cubicBezTo>
                  <a:pt x="181047" y="2041578"/>
                  <a:pt x="64190" y="1890157"/>
                  <a:pt x="64190" y="1702527"/>
                </a:cubicBezTo>
                <a:cubicBezTo>
                  <a:pt x="64190" y="1547815"/>
                  <a:pt x="192568" y="1439187"/>
                  <a:pt x="336582" y="1327267"/>
                </a:cubicBezTo>
                <a:cubicBezTo>
                  <a:pt x="355510" y="1342903"/>
                  <a:pt x="374437" y="1358539"/>
                  <a:pt x="393365" y="1373352"/>
                </a:cubicBezTo>
                <a:cubicBezTo>
                  <a:pt x="407355" y="1384050"/>
                  <a:pt x="420522" y="1394748"/>
                  <a:pt x="433689" y="1405446"/>
                </a:cubicBezTo>
                <a:cubicBezTo>
                  <a:pt x="378552" y="1448239"/>
                  <a:pt x="327530" y="1488563"/>
                  <a:pt x="286383" y="1528887"/>
                </a:cubicBezTo>
                <a:lnTo>
                  <a:pt x="604860" y="1528887"/>
                </a:lnTo>
                <a:cubicBezTo>
                  <a:pt x="569474" y="1486917"/>
                  <a:pt x="525035" y="1446593"/>
                  <a:pt x="476482" y="1406269"/>
                </a:cubicBezTo>
                <a:cubicBezTo>
                  <a:pt x="473190" y="1403800"/>
                  <a:pt x="469898" y="1400508"/>
                  <a:pt x="466606" y="1398040"/>
                </a:cubicBezTo>
                <a:cubicBezTo>
                  <a:pt x="462492" y="1395571"/>
                  <a:pt x="459200" y="1392279"/>
                  <a:pt x="455908" y="1389811"/>
                </a:cubicBezTo>
                <a:cubicBezTo>
                  <a:pt x="441918" y="1378289"/>
                  <a:pt x="427929" y="1366768"/>
                  <a:pt x="413116" y="1355247"/>
                </a:cubicBezTo>
                <a:cubicBezTo>
                  <a:pt x="395011" y="1341257"/>
                  <a:pt x="376906" y="1326444"/>
                  <a:pt x="358802" y="1311631"/>
                </a:cubicBezTo>
                <a:cubicBezTo>
                  <a:pt x="355510" y="1309163"/>
                  <a:pt x="352218" y="1305871"/>
                  <a:pt x="348926" y="1303402"/>
                </a:cubicBezTo>
                <a:cubicBezTo>
                  <a:pt x="345635" y="1300933"/>
                  <a:pt x="342343" y="1297642"/>
                  <a:pt x="339051" y="1295172"/>
                </a:cubicBezTo>
                <a:cubicBezTo>
                  <a:pt x="207381" y="1184899"/>
                  <a:pt x="82294" y="1054052"/>
                  <a:pt x="82294" y="856547"/>
                </a:cubicBezTo>
                <a:cubicBezTo>
                  <a:pt x="82294" y="707594"/>
                  <a:pt x="203266" y="559465"/>
                  <a:pt x="339051" y="403107"/>
                </a:cubicBezTo>
                <a:cubicBezTo>
                  <a:pt x="341519" y="399815"/>
                  <a:pt x="343989" y="396524"/>
                  <a:pt x="347281" y="393232"/>
                </a:cubicBezTo>
                <a:cubicBezTo>
                  <a:pt x="349749" y="389940"/>
                  <a:pt x="352218" y="386648"/>
                  <a:pt x="355510" y="383357"/>
                </a:cubicBezTo>
                <a:cubicBezTo>
                  <a:pt x="361270" y="377596"/>
                  <a:pt x="366208" y="371835"/>
                  <a:pt x="371969" y="365252"/>
                </a:cubicBezTo>
                <a:cubicBezTo>
                  <a:pt x="393365" y="341387"/>
                  <a:pt x="414762" y="316699"/>
                  <a:pt x="436158" y="292011"/>
                </a:cubicBezTo>
                <a:cubicBezTo>
                  <a:pt x="438626" y="288719"/>
                  <a:pt x="441918" y="285427"/>
                  <a:pt x="444387" y="282136"/>
                </a:cubicBezTo>
                <a:cubicBezTo>
                  <a:pt x="446856" y="278844"/>
                  <a:pt x="450148" y="275552"/>
                  <a:pt x="452617" y="272260"/>
                </a:cubicBezTo>
                <a:lnTo>
                  <a:pt x="471157" y="249683"/>
                </a:lnTo>
                <a:lnTo>
                  <a:pt x="576947" y="317942"/>
                </a:lnTo>
                <a:lnTo>
                  <a:pt x="539848" y="361138"/>
                </a:lnTo>
                <a:cubicBezTo>
                  <a:pt x="537379" y="364429"/>
                  <a:pt x="534087" y="367721"/>
                  <a:pt x="531619" y="371013"/>
                </a:cubicBezTo>
                <a:cubicBezTo>
                  <a:pt x="529150" y="374305"/>
                  <a:pt x="525858" y="377596"/>
                  <a:pt x="523390" y="380888"/>
                </a:cubicBezTo>
                <a:cubicBezTo>
                  <a:pt x="506107" y="400639"/>
                  <a:pt x="488826" y="420389"/>
                  <a:pt x="471544" y="440140"/>
                </a:cubicBezTo>
                <a:cubicBezTo>
                  <a:pt x="461669" y="450838"/>
                  <a:pt x="451793" y="461536"/>
                  <a:pt x="442741" y="472234"/>
                </a:cubicBezTo>
                <a:cubicBezTo>
                  <a:pt x="440272" y="475526"/>
                  <a:pt x="436981" y="478818"/>
                  <a:pt x="434512" y="482109"/>
                </a:cubicBezTo>
                <a:cubicBezTo>
                  <a:pt x="432043" y="485401"/>
                  <a:pt x="428751" y="488693"/>
                  <a:pt x="426283" y="491984"/>
                </a:cubicBezTo>
                <a:cubicBezTo>
                  <a:pt x="377729" y="547122"/>
                  <a:pt x="333290" y="601436"/>
                  <a:pt x="296258" y="653280"/>
                </a:cubicBezTo>
                <a:lnTo>
                  <a:pt x="612267" y="653280"/>
                </a:lnTo>
                <a:cubicBezTo>
                  <a:pt x="571120" y="598966"/>
                  <a:pt x="519274" y="545476"/>
                  <a:pt x="463314" y="490339"/>
                </a:cubicBezTo>
                <a:cubicBezTo>
                  <a:pt x="474013" y="478818"/>
                  <a:pt x="483888" y="466474"/>
                  <a:pt x="494586" y="454953"/>
                </a:cubicBezTo>
                <a:cubicBezTo>
                  <a:pt x="511045" y="436025"/>
                  <a:pt x="527504" y="417098"/>
                  <a:pt x="543962" y="398169"/>
                </a:cubicBezTo>
                <a:cubicBezTo>
                  <a:pt x="694561" y="543830"/>
                  <a:pt x="825408" y="687021"/>
                  <a:pt x="825408" y="859838"/>
                </a:cubicBezTo>
                <a:cubicBezTo>
                  <a:pt x="825408" y="1049937"/>
                  <a:pt x="707728" y="1184899"/>
                  <a:pt x="572766" y="1299287"/>
                </a:cubicBezTo>
                <a:cubicBezTo>
                  <a:pt x="553838" y="1283651"/>
                  <a:pt x="535733" y="1268838"/>
                  <a:pt x="516806" y="1254025"/>
                </a:cubicBezTo>
                <a:cubicBezTo>
                  <a:pt x="503639" y="1243328"/>
                  <a:pt x="489649" y="1232629"/>
                  <a:pt x="476482" y="1221931"/>
                </a:cubicBezTo>
                <a:cubicBezTo>
                  <a:pt x="524212" y="1181607"/>
                  <a:pt x="569474" y="1138814"/>
                  <a:pt x="605683" y="1093553"/>
                </a:cubicBezTo>
                <a:lnTo>
                  <a:pt x="302018" y="1093553"/>
                </a:lnTo>
                <a:cubicBezTo>
                  <a:pt x="339874" y="1138814"/>
                  <a:pt x="386782" y="1180784"/>
                  <a:pt x="436158" y="1221931"/>
                </a:cubicBezTo>
                <a:cubicBezTo>
                  <a:pt x="439450" y="1224400"/>
                  <a:pt x="442741" y="1227691"/>
                  <a:pt x="446033" y="1230161"/>
                </a:cubicBezTo>
                <a:cubicBezTo>
                  <a:pt x="449325" y="1232629"/>
                  <a:pt x="452617" y="1235921"/>
                  <a:pt x="455908" y="1238390"/>
                </a:cubicBezTo>
                <a:cubicBezTo>
                  <a:pt x="469898" y="1249088"/>
                  <a:pt x="483888" y="1260609"/>
                  <a:pt x="497878" y="1272130"/>
                </a:cubicBezTo>
                <a:cubicBezTo>
                  <a:pt x="515983" y="1286943"/>
                  <a:pt x="534087" y="1300933"/>
                  <a:pt x="552192" y="1315746"/>
                </a:cubicBezTo>
                <a:cubicBezTo>
                  <a:pt x="555484" y="1318215"/>
                  <a:pt x="558775" y="1321506"/>
                  <a:pt x="562067" y="1323976"/>
                </a:cubicBezTo>
                <a:cubicBezTo>
                  <a:pt x="565359" y="1326444"/>
                  <a:pt x="568651" y="1329736"/>
                  <a:pt x="571942" y="1332205"/>
                </a:cubicBezTo>
                <a:cubicBezTo>
                  <a:pt x="669049" y="1413675"/>
                  <a:pt x="757927" y="1502553"/>
                  <a:pt x="794959" y="1619410"/>
                </a:cubicBezTo>
                <a:lnTo>
                  <a:pt x="794136" y="1619410"/>
                </a:lnTo>
                <a:cubicBezTo>
                  <a:pt x="805657" y="1656443"/>
                  <a:pt x="812241" y="1695944"/>
                  <a:pt x="812241" y="1738737"/>
                </a:cubicBezTo>
                <a:cubicBezTo>
                  <a:pt x="812241" y="1789759"/>
                  <a:pt x="801543" y="1837489"/>
                  <a:pt x="783438" y="1882750"/>
                </a:cubicBezTo>
                <a:lnTo>
                  <a:pt x="784261" y="1882750"/>
                </a:lnTo>
                <a:cubicBezTo>
                  <a:pt x="737354" y="1999608"/>
                  <a:pt x="638601" y="2098360"/>
                  <a:pt x="533265" y="2187237"/>
                </a:cubicBezTo>
                <a:cubicBezTo>
                  <a:pt x="529973" y="2189707"/>
                  <a:pt x="526681" y="2192998"/>
                  <a:pt x="523389" y="2195467"/>
                </a:cubicBezTo>
                <a:cubicBezTo>
                  <a:pt x="520098" y="2197936"/>
                  <a:pt x="516806" y="2201228"/>
                  <a:pt x="513514" y="2203696"/>
                </a:cubicBezTo>
                <a:cubicBezTo>
                  <a:pt x="486357" y="2225916"/>
                  <a:pt x="459200" y="2247312"/>
                  <a:pt x="432866" y="2268709"/>
                </a:cubicBezTo>
                <a:cubicBezTo>
                  <a:pt x="427105" y="2272823"/>
                  <a:pt x="422168" y="2276938"/>
                  <a:pt x="417230" y="2281052"/>
                </a:cubicBezTo>
                <a:cubicBezTo>
                  <a:pt x="413116" y="2283522"/>
                  <a:pt x="409824" y="2286813"/>
                  <a:pt x="406532" y="2289282"/>
                </a:cubicBezTo>
                <a:cubicBezTo>
                  <a:pt x="403240" y="2291751"/>
                  <a:pt x="399949" y="2295043"/>
                  <a:pt x="396657" y="2297511"/>
                </a:cubicBezTo>
                <a:cubicBezTo>
                  <a:pt x="340697" y="2343596"/>
                  <a:pt x="287206" y="2388034"/>
                  <a:pt x="242767" y="2433296"/>
                </a:cubicBezTo>
                <a:lnTo>
                  <a:pt x="571120" y="2433296"/>
                </a:lnTo>
                <a:cubicBezTo>
                  <a:pt x="532441" y="2388858"/>
                  <a:pt x="486357" y="2344419"/>
                  <a:pt x="438626" y="2299157"/>
                </a:cubicBezTo>
                <a:cubicBezTo>
                  <a:pt x="443564" y="2295865"/>
                  <a:pt x="448502" y="2291751"/>
                  <a:pt x="453439" y="2287636"/>
                </a:cubicBezTo>
                <a:cubicBezTo>
                  <a:pt x="479773" y="2266240"/>
                  <a:pt x="506931" y="2244021"/>
                  <a:pt x="534087" y="2221801"/>
                </a:cubicBezTo>
                <a:cubicBezTo>
                  <a:pt x="680570" y="2361700"/>
                  <a:pt x="814710" y="2495016"/>
                  <a:pt x="814710" y="2659604"/>
                </a:cubicBezTo>
                <a:cubicBezTo>
                  <a:pt x="814710" y="2825838"/>
                  <a:pt x="682216" y="2965737"/>
                  <a:pt x="531619" y="3097407"/>
                </a:cubicBezTo>
                <a:cubicBezTo>
                  <a:pt x="520098" y="3087532"/>
                  <a:pt x="508577" y="3078480"/>
                  <a:pt x="497055" y="3068605"/>
                </a:cubicBezTo>
                <a:cubicBezTo>
                  <a:pt x="477305" y="3052146"/>
                  <a:pt x="456731" y="3035687"/>
                  <a:pt x="436981" y="3019229"/>
                </a:cubicBezTo>
                <a:cubicBezTo>
                  <a:pt x="482243" y="2979728"/>
                  <a:pt x="525035" y="2939403"/>
                  <a:pt x="562891" y="2899080"/>
                </a:cubicBezTo>
                <a:lnTo>
                  <a:pt x="264987" y="2899080"/>
                </a:lnTo>
                <a:cubicBezTo>
                  <a:pt x="304488" y="2939403"/>
                  <a:pt x="349749" y="2979728"/>
                  <a:pt x="396657" y="3019229"/>
                </a:cubicBezTo>
                <a:cubicBezTo>
                  <a:pt x="399949" y="3021697"/>
                  <a:pt x="403240" y="3024989"/>
                  <a:pt x="406532" y="3027458"/>
                </a:cubicBezTo>
                <a:cubicBezTo>
                  <a:pt x="409824" y="3029926"/>
                  <a:pt x="413116" y="3033218"/>
                  <a:pt x="416407" y="3035687"/>
                </a:cubicBezTo>
                <a:cubicBezTo>
                  <a:pt x="436158" y="3052969"/>
                  <a:pt x="456731" y="3070251"/>
                  <a:pt x="477305" y="3086710"/>
                </a:cubicBezTo>
                <a:cubicBezTo>
                  <a:pt x="488826" y="3095761"/>
                  <a:pt x="499524" y="3105637"/>
                  <a:pt x="511045" y="3114689"/>
                </a:cubicBezTo>
                <a:cubicBezTo>
                  <a:pt x="514337" y="3117158"/>
                  <a:pt x="517629" y="3120450"/>
                  <a:pt x="520920" y="3122919"/>
                </a:cubicBezTo>
                <a:cubicBezTo>
                  <a:pt x="524212" y="3125387"/>
                  <a:pt x="527504" y="3128679"/>
                  <a:pt x="530795" y="3131148"/>
                </a:cubicBezTo>
                <a:cubicBezTo>
                  <a:pt x="691269" y="3265287"/>
                  <a:pt x="841044" y="3404364"/>
                  <a:pt x="840220" y="3562368"/>
                </a:cubicBezTo>
                <a:close/>
              </a:path>
            </a:pathLst>
          </a:custGeom>
          <a:solidFill>
            <a:schemeClr val="accent2"/>
          </a:solidFill>
          <a:ln w="9525" cap="flat">
            <a:noFill/>
            <a:prstDash val="solid"/>
            <a:miter/>
          </a:ln>
        </p:spPr>
        <p:txBody>
          <a:bodyPr wrap="square" rtlCol="0" anchor="ctr">
            <a:noAutofit/>
          </a:bodyPr>
          <a:lstStyle/>
          <a:p>
            <a:endParaRPr lang="en-US"/>
          </a:p>
        </p:txBody>
      </p:sp>
      <p:sp>
        <p:nvSpPr>
          <p:cNvPr id="571" name="Freeform: Shape 570">
            <a:extLst>
              <a:ext uri="{FF2B5EF4-FFF2-40B4-BE49-F238E27FC236}">
                <a16:creationId xmlns:a16="http://schemas.microsoft.com/office/drawing/2014/main" id="{9B14B12C-7B22-4D86-9860-BEE024252259}"/>
              </a:ext>
            </a:extLst>
          </p:cNvPr>
          <p:cNvSpPr/>
          <p:nvPr userDrawn="1"/>
        </p:nvSpPr>
        <p:spPr>
          <a:xfrm rot="1800000">
            <a:off x="1871585" y="-680720"/>
            <a:ext cx="1784313" cy="7923565"/>
          </a:xfrm>
          <a:custGeom>
            <a:avLst/>
            <a:gdLst>
              <a:gd name="connsiteX0" fmla="*/ 652884 w 1784313"/>
              <a:gd name="connsiteY0" fmla="*/ 6991381 h 7923565"/>
              <a:gd name="connsiteX1" fmla="*/ 802318 w 1784313"/>
              <a:gd name="connsiteY1" fmla="*/ 7114129 h 7923565"/>
              <a:gd name="connsiteX2" fmla="*/ 857467 w 1784313"/>
              <a:gd name="connsiteY2" fmla="*/ 7160383 h 7923565"/>
              <a:gd name="connsiteX3" fmla="*/ 279299 w 1784313"/>
              <a:gd name="connsiteY3" fmla="*/ 7923565 h 7923565"/>
              <a:gd name="connsiteX4" fmla="*/ 0 w 1784313"/>
              <a:gd name="connsiteY4" fmla="*/ 7923565 h 7923565"/>
              <a:gd name="connsiteX5" fmla="*/ 652884 w 1784313"/>
              <a:gd name="connsiteY5" fmla="*/ 6991381 h 7923565"/>
              <a:gd name="connsiteX6" fmla="*/ 291752 w 1784313"/>
              <a:gd name="connsiteY6" fmla="*/ 6046743 h 7923565"/>
              <a:gd name="connsiteX7" fmla="*/ 348680 w 1784313"/>
              <a:gd name="connsiteY7" fmla="*/ 6196177 h 7923565"/>
              <a:gd name="connsiteX8" fmla="*/ 428733 w 1784313"/>
              <a:gd name="connsiteY8" fmla="*/ 6320706 h 7923565"/>
              <a:gd name="connsiteX9" fmla="*/ 455418 w 1784313"/>
              <a:gd name="connsiteY9" fmla="*/ 6352727 h 7923565"/>
              <a:gd name="connsiteX10" fmla="*/ 1327117 w 1784313"/>
              <a:gd name="connsiteY10" fmla="*/ 6352727 h 7923565"/>
              <a:gd name="connsiteX11" fmla="*/ 1350243 w 1784313"/>
              <a:gd name="connsiteY11" fmla="*/ 6320706 h 7923565"/>
              <a:gd name="connsiteX12" fmla="*/ 1424960 w 1784313"/>
              <a:gd name="connsiteY12" fmla="*/ 6196177 h 7923565"/>
              <a:gd name="connsiteX13" fmla="*/ 1474771 w 1784313"/>
              <a:gd name="connsiteY13" fmla="*/ 6046743 h 7923565"/>
              <a:gd name="connsiteX14" fmla="*/ 410943 w 1784313"/>
              <a:gd name="connsiteY14" fmla="*/ 5610895 h 7923565"/>
              <a:gd name="connsiteX15" fmla="*/ 343342 w 1784313"/>
              <a:gd name="connsiteY15" fmla="*/ 5715853 h 7923565"/>
              <a:gd name="connsiteX16" fmla="*/ 282856 w 1784313"/>
              <a:gd name="connsiteY16" fmla="*/ 5893751 h 7923565"/>
              <a:gd name="connsiteX17" fmla="*/ 281078 w 1784313"/>
              <a:gd name="connsiteY17" fmla="*/ 5915099 h 7923565"/>
              <a:gd name="connsiteX18" fmla="*/ 1476551 w 1784313"/>
              <a:gd name="connsiteY18" fmla="*/ 5915099 h 7923565"/>
              <a:gd name="connsiteX19" fmla="*/ 1472993 w 1784313"/>
              <a:gd name="connsiteY19" fmla="*/ 5893751 h 7923565"/>
              <a:gd name="connsiteX20" fmla="*/ 1405392 w 1784313"/>
              <a:gd name="connsiteY20" fmla="*/ 5715853 h 7923565"/>
              <a:gd name="connsiteX21" fmla="*/ 1337791 w 1784313"/>
              <a:gd name="connsiteY21" fmla="*/ 5610895 h 7923565"/>
              <a:gd name="connsiteX22" fmla="*/ 435849 w 1784313"/>
              <a:gd name="connsiteY22" fmla="*/ 4070300 h 7923565"/>
              <a:gd name="connsiteX23" fmla="*/ 480324 w 1784313"/>
              <a:gd name="connsiteY23" fmla="*/ 4209061 h 7923565"/>
              <a:gd name="connsiteX24" fmla="*/ 540809 w 1784313"/>
              <a:gd name="connsiteY24" fmla="*/ 4333589 h 7923565"/>
              <a:gd name="connsiteX25" fmla="*/ 556819 w 1784313"/>
              <a:gd name="connsiteY25" fmla="*/ 4358495 h 7923565"/>
              <a:gd name="connsiteX26" fmla="*/ 556819 w 1784313"/>
              <a:gd name="connsiteY26" fmla="*/ 4360273 h 7923565"/>
              <a:gd name="connsiteX27" fmla="*/ 1353801 w 1784313"/>
              <a:gd name="connsiteY27" fmla="*/ 4360273 h 7923565"/>
              <a:gd name="connsiteX28" fmla="*/ 1369813 w 1784313"/>
              <a:gd name="connsiteY28" fmla="*/ 4335367 h 7923565"/>
              <a:gd name="connsiteX29" fmla="*/ 1396497 w 1784313"/>
              <a:gd name="connsiteY29" fmla="*/ 4289114 h 7923565"/>
              <a:gd name="connsiteX30" fmla="*/ 1394718 w 1784313"/>
              <a:gd name="connsiteY30" fmla="*/ 4289114 h 7923565"/>
              <a:gd name="connsiteX31" fmla="*/ 1432076 w 1784313"/>
              <a:gd name="connsiteY31" fmla="*/ 4209060 h 7923565"/>
              <a:gd name="connsiteX32" fmla="*/ 1471213 w 1784313"/>
              <a:gd name="connsiteY32" fmla="*/ 4070300 h 7923565"/>
              <a:gd name="connsiteX33" fmla="*/ 1017575 w 1784313"/>
              <a:gd name="connsiteY33" fmla="*/ 4070300 h 7923565"/>
              <a:gd name="connsiteX34" fmla="*/ 1015795 w 1784313"/>
              <a:gd name="connsiteY34" fmla="*/ 4070300 h 7923565"/>
              <a:gd name="connsiteX35" fmla="*/ 508787 w 1784313"/>
              <a:gd name="connsiteY35" fmla="*/ 3654019 h 7923565"/>
              <a:gd name="connsiteX36" fmla="*/ 464312 w 1784313"/>
              <a:gd name="connsiteY36" fmla="*/ 3726957 h 7923565"/>
              <a:gd name="connsiteX37" fmla="*/ 418059 w 1784313"/>
              <a:gd name="connsiteY37" fmla="*/ 3904855 h 7923565"/>
              <a:gd name="connsiteX38" fmla="*/ 419839 w 1784313"/>
              <a:gd name="connsiteY38" fmla="*/ 3943992 h 7923565"/>
              <a:gd name="connsiteX39" fmla="*/ 1015795 w 1784313"/>
              <a:gd name="connsiteY39" fmla="*/ 3943992 h 7923565"/>
              <a:gd name="connsiteX40" fmla="*/ 1017575 w 1784313"/>
              <a:gd name="connsiteY40" fmla="*/ 3943992 h 7923565"/>
              <a:gd name="connsiteX41" fmla="*/ 1478329 w 1784313"/>
              <a:gd name="connsiteY41" fmla="*/ 3943992 h 7923565"/>
              <a:gd name="connsiteX42" fmla="*/ 1474772 w 1784313"/>
              <a:gd name="connsiteY42" fmla="*/ 3904854 h 7923565"/>
              <a:gd name="connsiteX43" fmla="*/ 1426740 w 1784313"/>
              <a:gd name="connsiteY43" fmla="*/ 3726957 h 7923565"/>
              <a:gd name="connsiteX44" fmla="*/ 1423182 w 1784313"/>
              <a:gd name="connsiteY44" fmla="*/ 3718063 h 7923565"/>
              <a:gd name="connsiteX45" fmla="*/ 1391161 w 1784313"/>
              <a:gd name="connsiteY45" fmla="*/ 3654020 h 7923565"/>
              <a:gd name="connsiteX46" fmla="*/ 458976 w 1784313"/>
              <a:gd name="connsiteY46" fmla="*/ 2166795 h 7923565"/>
              <a:gd name="connsiteX47" fmla="*/ 498114 w 1784313"/>
              <a:gd name="connsiteY47" fmla="*/ 2326903 h 7923565"/>
              <a:gd name="connsiteX48" fmla="*/ 558599 w 1784313"/>
              <a:gd name="connsiteY48" fmla="*/ 2451431 h 7923565"/>
              <a:gd name="connsiteX49" fmla="*/ 562157 w 1784313"/>
              <a:gd name="connsiteY49" fmla="*/ 2454989 h 7923565"/>
              <a:gd name="connsiteX50" fmla="*/ 1394718 w 1784313"/>
              <a:gd name="connsiteY50" fmla="*/ 2454989 h 7923565"/>
              <a:gd name="connsiteX51" fmla="*/ 1396497 w 1784313"/>
              <a:gd name="connsiteY51" fmla="*/ 2451431 h 7923565"/>
              <a:gd name="connsiteX52" fmla="*/ 1456982 w 1784313"/>
              <a:gd name="connsiteY52" fmla="*/ 2326903 h 7923565"/>
              <a:gd name="connsiteX53" fmla="*/ 1497899 w 1784313"/>
              <a:gd name="connsiteY53" fmla="*/ 2166795 h 7923565"/>
              <a:gd name="connsiteX54" fmla="*/ 560377 w 1784313"/>
              <a:gd name="connsiteY54" fmla="*/ 1750514 h 7923565"/>
              <a:gd name="connsiteX55" fmla="*/ 519461 w 1784313"/>
              <a:gd name="connsiteY55" fmla="*/ 1827009 h 7923565"/>
              <a:gd name="connsiteX56" fmla="*/ 458976 w 1784313"/>
              <a:gd name="connsiteY56" fmla="*/ 2004907 h 7923565"/>
              <a:gd name="connsiteX57" fmla="*/ 453638 w 1784313"/>
              <a:gd name="connsiteY57" fmla="*/ 2040486 h 7923565"/>
              <a:gd name="connsiteX58" fmla="*/ 1503235 w 1784313"/>
              <a:gd name="connsiteY58" fmla="*/ 2040486 h 7923565"/>
              <a:gd name="connsiteX59" fmla="*/ 1499677 w 1784313"/>
              <a:gd name="connsiteY59" fmla="*/ 2004907 h 7923565"/>
              <a:gd name="connsiteX60" fmla="*/ 1444530 w 1784313"/>
              <a:gd name="connsiteY60" fmla="*/ 1827009 h 7923565"/>
              <a:gd name="connsiteX61" fmla="*/ 1405392 w 1784313"/>
              <a:gd name="connsiteY61" fmla="*/ 1750514 h 7923565"/>
              <a:gd name="connsiteX62" fmla="*/ 1423182 w 1784313"/>
              <a:gd name="connsiteY62" fmla="*/ 0 h 7923565"/>
              <a:gd name="connsiteX63" fmla="*/ 1688249 w 1784313"/>
              <a:gd name="connsiteY63" fmla="*/ 0 h 7923565"/>
              <a:gd name="connsiteX64" fmla="*/ 1524583 w 1784313"/>
              <a:gd name="connsiteY64" fmla="*/ 539029 h 7923565"/>
              <a:gd name="connsiteX65" fmla="*/ 1167009 w 1784313"/>
              <a:gd name="connsiteY65" fmla="*/ 999785 h 7923565"/>
              <a:gd name="connsiteX66" fmla="*/ 1149220 w 1784313"/>
              <a:gd name="connsiteY66" fmla="*/ 1021133 h 7923565"/>
              <a:gd name="connsiteX67" fmla="*/ 1131430 w 1784313"/>
              <a:gd name="connsiteY67" fmla="*/ 1042481 h 7923565"/>
              <a:gd name="connsiteX68" fmla="*/ 1019353 w 1784313"/>
              <a:gd name="connsiteY68" fmla="*/ 1170567 h 7923565"/>
              <a:gd name="connsiteX69" fmla="*/ 957090 w 1784313"/>
              <a:gd name="connsiteY69" fmla="*/ 1239946 h 7923565"/>
              <a:gd name="connsiteX70" fmla="*/ 939300 w 1784313"/>
              <a:gd name="connsiteY70" fmla="*/ 1261294 h 7923565"/>
              <a:gd name="connsiteX71" fmla="*/ 921511 w 1784313"/>
              <a:gd name="connsiteY71" fmla="*/ 1282642 h 7923565"/>
              <a:gd name="connsiteX72" fmla="*/ 640432 w 1784313"/>
              <a:gd name="connsiteY72" fmla="*/ 1631321 h 7923565"/>
              <a:gd name="connsiteX73" fmla="*/ 1323559 w 1784313"/>
              <a:gd name="connsiteY73" fmla="*/ 1631321 h 7923565"/>
              <a:gd name="connsiteX74" fmla="*/ 1001563 w 1784313"/>
              <a:gd name="connsiteY74" fmla="*/ 1279084 h 7923565"/>
              <a:gd name="connsiteX75" fmla="*/ 1069165 w 1784313"/>
              <a:gd name="connsiteY75" fmla="*/ 1202589 h 7923565"/>
              <a:gd name="connsiteX76" fmla="*/ 1175903 w 1784313"/>
              <a:gd name="connsiteY76" fmla="*/ 1079839 h 7923565"/>
              <a:gd name="connsiteX77" fmla="*/ 1784313 w 1784313"/>
              <a:gd name="connsiteY77" fmla="*/ 2077846 h 7923565"/>
              <a:gd name="connsiteX78" fmla="*/ 1238168 w 1784313"/>
              <a:gd name="connsiteY78" fmla="*/ 3027819 h 7923565"/>
              <a:gd name="connsiteX79" fmla="*/ 1117198 w 1784313"/>
              <a:gd name="connsiteY79" fmla="*/ 2929975 h 7923565"/>
              <a:gd name="connsiteX80" fmla="*/ 1030027 w 1784313"/>
              <a:gd name="connsiteY80" fmla="*/ 2860596 h 7923565"/>
              <a:gd name="connsiteX81" fmla="*/ 1309327 w 1784313"/>
              <a:gd name="connsiteY81" fmla="*/ 2583075 h 7923565"/>
              <a:gd name="connsiteX82" fmla="*/ 652884 w 1784313"/>
              <a:gd name="connsiteY82" fmla="*/ 2583075 h 7923565"/>
              <a:gd name="connsiteX83" fmla="*/ 942858 w 1784313"/>
              <a:gd name="connsiteY83" fmla="*/ 2860596 h 7923565"/>
              <a:gd name="connsiteX84" fmla="*/ 964206 w 1784313"/>
              <a:gd name="connsiteY84" fmla="*/ 2878386 h 7923565"/>
              <a:gd name="connsiteX85" fmla="*/ 985554 w 1784313"/>
              <a:gd name="connsiteY85" fmla="*/ 2896175 h 7923565"/>
              <a:gd name="connsiteX86" fmla="*/ 1076281 w 1784313"/>
              <a:gd name="connsiteY86" fmla="*/ 2969113 h 7923565"/>
              <a:gd name="connsiteX87" fmla="*/ 1193693 w 1784313"/>
              <a:gd name="connsiteY87" fmla="*/ 3063399 h 7923565"/>
              <a:gd name="connsiteX88" fmla="*/ 1215041 w 1784313"/>
              <a:gd name="connsiteY88" fmla="*/ 3081189 h 7923565"/>
              <a:gd name="connsiteX89" fmla="*/ 1236389 w 1784313"/>
              <a:gd name="connsiteY89" fmla="*/ 3098979 h 7923565"/>
              <a:gd name="connsiteX90" fmla="*/ 1718492 w 1784313"/>
              <a:gd name="connsiteY90" fmla="*/ 3719841 h 7923565"/>
              <a:gd name="connsiteX91" fmla="*/ 1716713 w 1784313"/>
              <a:gd name="connsiteY91" fmla="*/ 3719841 h 7923565"/>
              <a:gd name="connsiteX92" fmla="*/ 1755850 w 1784313"/>
              <a:gd name="connsiteY92" fmla="*/ 3977793 h 7923565"/>
              <a:gd name="connsiteX93" fmla="*/ 1693587 w 1784313"/>
              <a:gd name="connsiteY93" fmla="*/ 4289114 h 7923565"/>
              <a:gd name="connsiteX94" fmla="*/ 1695365 w 1784313"/>
              <a:gd name="connsiteY94" fmla="*/ 4289114 h 7923565"/>
              <a:gd name="connsiteX95" fmla="*/ 1152777 w 1784313"/>
              <a:gd name="connsiteY95" fmla="*/ 4947335 h 7923565"/>
              <a:gd name="connsiteX96" fmla="*/ 1131430 w 1784313"/>
              <a:gd name="connsiteY96" fmla="*/ 4965125 h 7923565"/>
              <a:gd name="connsiteX97" fmla="*/ 1110082 w 1784313"/>
              <a:gd name="connsiteY97" fmla="*/ 4982915 h 7923565"/>
              <a:gd name="connsiteX98" fmla="*/ 935742 w 1784313"/>
              <a:gd name="connsiteY98" fmla="*/ 5123455 h 7923565"/>
              <a:gd name="connsiteX99" fmla="*/ 901941 w 1784313"/>
              <a:gd name="connsiteY99" fmla="*/ 5150139 h 7923565"/>
              <a:gd name="connsiteX100" fmla="*/ 878815 w 1784313"/>
              <a:gd name="connsiteY100" fmla="*/ 5167928 h 7923565"/>
              <a:gd name="connsiteX101" fmla="*/ 857467 w 1784313"/>
              <a:gd name="connsiteY101" fmla="*/ 5185718 h 7923565"/>
              <a:gd name="connsiteX102" fmla="*/ 524797 w 1784313"/>
              <a:gd name="connsiteY102" fmla="*/ 5479250 h 7923565"/>
              <a:gd name="connsiteX103" fmla="*/ 1234610 w 1784313"/>
              <a:gd name="connsiteY103" fmla="*/ 5479250 h 7923565"/>
              <a:gd name="connsiteX104" fmla="*/ 948194 w 1784313"/>
              <a:gd name="connsiteY104" fmla="*/ 5189276 h 7923565"/>
              <a:gd name="connsiteX105" fmla="*/ 980216 w 1784313"/>
              <a:gd name="connsiteY105" fmla="*/ 5164370 h 7923565"/>
              <a:gd name="connsiteX106" fmla="*/ 1154556 w 1784313"/>
              <a:gd name="connsiteY106" fmla="*/ 5022052 h 7923565"/>
              <a:gd name="connsiteX107" fmla="*/ 1761188 w 1784313"/>
              <a:gd name="connsiteY107" fmla="*/ 5968468 h 7923565"/>
              <a:gd name="connsiteX108" fmla="*/ 1149220 w 1784313"/>
              <a:gd name="connsiteY108" fmla="*/ 6914884 h 7923565"/>
              <a:gd name="connsiteX109" fmla="*/ 1074503 w 1784313"/>
              <a:gd name="connsiteY109" fmla="*/ 6852621 h 7923565"/>
              <a:gd name="connsiteX110" fmla="*/ 944636 w 1784313"/>
              <a:gd name="connsiteY110" fmla="*/ 6745882 h 7923565"/>
              <a:gd name="connsiteX111" fmla="*/ 1216821 w 1784313"/>
              <a:gd name="connsiteY111" fmla="*/ 6486151 h 7923565"/>
              <a:gd name="connsiteX112" fmla="*/ 572831 w 1784313"/>
              <a:gd name="connsiteY112" fmla="*/ 6486151 h 7923565"/>
              <a:gd name="connsiteX113" fmla="*/ 857467 w 1784313"/>
              <a:gd name="connsiteY113" fmla="*/ 6745882 h 7923565"/>
              <a:gd name="connsiteX114" fmla="*/ 878815 w 1784313"/>
              <a:gd name="connsiteY114" fmla="*/ 6763672 h 7923565"/>
              <a:gd name="connsiteX115" fmla="*/ 900163 w 1784313"/>
              <a:gd name="connsiteY115" fmla="*/ 6781462 h 7923565"/>
              <a:gd name="connsiteX116" fmla="*/ 1031807 w 1784313"/>
              <a:gd name="connsiteY116" fmla="*/ 6891758 h 7923565"/>
              <a:gd name="connsiteX117" fmla="*/ 1104744 w 1784313"/>
              <a:gd name="connsiteY117" fmla="*/ 6952244 h 7923565"/>
              <a:gd name="connsiteX118" fmla="*/ 1126092 w 1784313"/>
              <a:gd name="connsiteY118" fmla="*/ 6970033 h 7923565"/>
              <a:gd name="connsiteX119" fmla="*/ 1147440 w 1784313"/>
              <a:gd name="connsiteY119" fmla="*/ 6987823 h 7923565"/>
              <a:gd name="connsiteX120" fmla="*/ 1696943 w 1784313"/>
              <a:gd name="connsiteY120" fmla="*/ 7551415 h 7923565"/>
              <a:gd name="connsiteX121" fmla="*/ 1728168 w 1784313"/>
              <a:gd name="connsiteY121" fmla="*/ 7609403 h 7923565"/>
              <a:gd name="connsiteX122" fmla="*/ 1492092 w 1784313"/>
              <a:gd name="connsiteY122" fmla="*/ 7745701 h 7923565"/>
              <a:gd name="connsiteX123" fmla="*/ 1487198 w 1784313"/>
              <a:gd name="connsiteY123" fmla="*/ 7733214 h 7923565"/>
              <a:gd name="connsiteX124" fmla="*/ 941078 w 1784313"/>
              <a:gd name="connsiteY124" fmla="*/ 7156825 h 7923565"/>
              <a:gd name="connsiteX125" fmla="*/ 919730 w 1784313"/>
              <a:gd name="connsiteY125" fmla="*/ 7139035 h 7923565"/>
              <a:gd name="connsiteX126" fmla="*/ 898383 w 1784313"/>
              <a:gd name="connsiteY126" fmla="*/ 7121245 h 7923565"/>
              <a:gd name="connsiteX127" fmla="*/ 839677 w 1784313"/>
              <a:gd name="connsiteY127" fmla="*/ 7073214 h 7923565"/>
              <a:gd name="connsiteX128" fmla="*/ 693801 w 1784313"/>
              <a:gd name="connsiteY128" fmla="*/ 6952244 h 7923565"/>
              <a:gd name="connsiteX129" fmla="*/ 672454 w 1784313"/>
              <a:gd name="connsiteY129" fmla="*/ 6934454 h 7923565"/>
              <a:gd name="connsiteX130" fmla="*/ 651106 w 1784313"/>
              <a:gd name="connsiteY130" fmla="*/ 6916664 h 7923565"/>
              <a:gd name="connsiteX131" fmla="*/ 0 w 1784313"/>
              <a:gd name="connsiteY131" fmla="*/ 5948900 h 7923565"/>
              <a:gd name="connsiteX132" fmla="*/ 672454 w 1784313"/>
              <a:gd name="connsiteY132" fmla="*/ 4995368 h 7923565"/>
              <a:gd name="connsiteX133" fmla="*/ 693801 w 1784313"/>
              <a:gd name="connsiteY133" fmla="*/ 4977579 h 7923565"/>
              <a:gd name="connsiteX134" fmla="*/ 715149 w 1784313"/>
              <a:gd name="connsiteY134" fmla="*/ 4959789 h 7923565"/>
              <a:gd name="connsiteX135" fmla="*/ 752506 w 1784313"/>
              <a:gd name="connsiteY135" fmla="*/ 4929545 h 7923565"/>
              <a:gd name="connsiteX136" fmla="*/ 923288 w 1784313"/>
              <a:gd name="connsiteY136" fmla="*/ 4792565 h 7923565"/>
              <a:gd name="connsiteX137" fmla="*/ 944636 w 1784313"/>
              <a:gd name="connsiteY137" fmla="*/ 4774775 h 7923565"/>
              <a:gd name="connsiteX138" fmla="*/ 965984 w 1784313"/>
              <a:gd name="connsiteY138" fmla="*/ 4756985 h 7923565"/>
              <a:gd name="connsiteX139" fmla="*/ 1257736 w 1784313"/>
              <a:gd name="connsiteY139" fmla="*/ 4477685 h 7923565"/>
              <a:gd name="connsiteX140" fmla="*/ 642210 w 1784313"/>
              <a:gd name="connsiteY140" fmla="*/ 4477685 h 7923565"/>
              <a:gd name="connsiteX141" fmla="*/ 882373 w 1784313"/>
              <a:gd name="connsiteY141" fmla="*/ 4753428 h 7923565"/>
              <a:gd name="connsiteX142" fmla="*/ 711591 w 1784313"/>
              <a:gd name="connsiteY142" fmla="*/ 4890408 h 7923565"/>
              <a:gd name="connsiteX143" fmla="*/ 674232 w 1784313"/>
              <a:gd name="connsiteY143" fmla="*/ 4920651 h 7923565"/>
              <a:gd name="connsiteX144" fmla="*/ 138760 w 1784313"/>
              <a:gd name="connsiteY144" fmla="*/ 3899518 h 7923565"/>
              <a:gd name="connsiteX145" fmla="*/ 727601 w 1784313"/>
              <a:gd name="connsiteY145" fmla="*/ 3088305 h 7923565"/>
              <a:gd name="connsiteX146" fmla="*/ 850351 w 1784313"/>
              <a:gd name="connsiteY146" fmla="*/ 3187928 h 7923565"/>
              <a:gd name="connsiteX147" fmla="*/ 937520 w 1784313"/>
              <a:gd name="connsiteY147" fmla="*/ 3257307 h 7923565"/>
              <a:gd name="connsiteX148" fmla="*/ 619084 w 1784313"/>
              <a:gd name="connsiteY148" fmla="*/ 3524153 h 7923565"/>
              <a:gd name="connsiteX149" fmla="*/ 1307548 w 1784313"/>
              <a:gd name="connsiteY149" fmla="*/ 3524153 h 7923565"/>
              <a:gd name="connsiteX150" fmla="*/ 1030027 w 1784313"/>
              <a:gd name="connsiteY150" fmla="*/ 3259086 h 7923565"/>
              <a:gd name="connsiteX151" fmla="*/ 1008679 w 1784313"/>
              <a:gd name="connsiteY151" fmla="*/ 3241297 h 7923565"/>
              <a:gd name="connsiteX152" fmla="*/ 985553 w 1784313"/>
              <a:gd name="connsiteY152" fmla="*/ 3223507 h 7923565"/>
              <a:gd name="connsiteX153" fmla="*/ 893047 w 1784313"/>
              <a:gd name="connsiteY153" fmla="*/ 3148790 h 7923565"/>
              <a:gd name="connsiteX154" fmla="*/ 775634 w 1784313"/>
              <a:gd name="connsiteY154" fmla="*/ 3054503 h 7923565"/>
              <a:gd name="connsiteX155" fmla="*/ 754286 w 1784313"/>
              <a:gd name="connsiteY155" fmla="*/ 3036714 h 7923565"/>
              <a:gd name="connsiteX156" fmla="*/ 732939 w 1784313"/>
              <a:gd name="connsiteY156" fmla="*/ 3018924 h 7923565"/>
              <a:gd name="connsiteX157" fmla="*/ 177898 w 1784313"/>
              <a:gd name="connsiteY157" fmla="*/ 2070730 h 7923565"/>
              <a:gd name="connsiteX158" fmla="*/ 732939 w 1784313"/>
              <a:gd name="connsiteY158" fmla="*/ 1090512 h 7923565"/>
              <a:gd name="connsiteX159" fmla="*/ 750728 w 1784313"/>
              <a:gd name="connsiteY159" fmla="*/ 1069165 h 7923565"/>
              <a:gd name="connsiteX160" fmla="*/ 768518 w 1784313"/>
              <a:gd name="connsiteY160" fmla="*/ 1047817 h 7923565"/>
              <a:gd name="connsiteX161" fmla="*/ 804098 w 1784313"/>
              <a:gd name="connsiteY161" fmla="*/ 1008679 h 7923565"/>
              <a:gd name="connsiteX162" fmla="*/ 942858 w 1784313"/>
              <a:gd name="connsiteY162" fmla="*/ 850351 h 7923565"/>
              <a:gd name="connsiteX163" fmla="*/ 960648 w 1784313"/>
              <a:gd name="connsiteY163" fmla="*/ 829004 h 7923565"/>
              <a:gd name="connsiteX164" fmla="*/ 978438 w 1784313"/>
              <a:gd name="connsiteY164" fmla="*/ 807656 h 7923565"/>
              <a:gd name="connsiteX165" fmla="*/ 1287980 w 1784313"/>
              <a:gd name="connsiteY165" fmla="*/ 405607 h 7923565"/>
              <a:gd name="connsiteX166" fmla="*/ 1423182 w 1784313"/>
              <a:gd name="connsiteY166" fmla="*/ 0 h 7923565"/>
              <a:gd name="connsiteX167" fmla="*/ 514270 w 1784313"/>
              <a:gd name="connsiteY167" fmla="*/ 365613 h 7923565"/>
              <a:gd name="connsiteX168" fmla="*/ 526577 w 1784313"/>
              <a:gd name="connsiteY168" fmla="*/ 400270 h 7923565"/>
              <a:gd name="connsiteX169" fmla="*/ 898384 w 1784313"/>
              <a:gd name="connsiteY169" fmla="*/ 811214 h 7923565"/>
              <a:gd name="connsiteX170" fmla="*/ 754286 w 1784313"/>
              <a:gd name="connsiteY170" fmla="*/ 976658 h 7923565"/>
              <a:gd name="connsiteX171" fmla="*/ 725823 w 1784313"/>
              <a:gd name="connsiteY171" fmla="*/ 1010460 h 7923565"/>
              <a:gd name="connsiteX172" fmla="*/ 295310 w 1784313"/>
              <a:gd name="connsiteY172" fmla="*/ 537252 h 7923565"/>
              <a:gd name="connsiteX173" fmla="*/ 278887 w 1784313"/>
              <a:gd name="connsiteY173" fmla="*/ 501512 h 7923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784313" h="7923565">
                <a:moveTo>
                  <a:pt x="652884" y="6991381"/>
                </a:moveTo>
                <a:cubicBezTo>
                  <a:pt x="700917" y="7032296"/>
                  <a:pt x="750728" y="7073214"/>
                  <a:pt x="802318" y="7114129"/>
                </a:cubicBezTo>
                <a:cubicBezTo>
                  <a:pt x="820108" y="7130141"/>
                  <a:pt x="839677" y="7144373"/>
                  <a:pt x="857467" y="7160383"/>
                </a:cubicBezTo>
                <a:cubicBezTo>
                  <a:pt x="549703" y="7423671"/>
                  <a:pt x="279299" y="7674508"/>
                  <a:pt x="279299" y="7923565"/>
                </a:cubicBezTo>
                <a:lnTo>
                  <a:pt x="0" y="7923565"/>
                </a:lnTo>
                <a:cubicBezTo>
                  <a:pt x="0" y="7576663"/>
                  <a:pt x="316658" y="7277795"/>
                  <a:pt x="652884" y="6991381"/>
                </a:cubicBezTo>
                <a:close/>
                <a:moveTo>
                  <a:pt x="291752" y="6046743"/>
                </a:moveTo>
                <a:cubicBezTo>
                  <a:pt x="302426" y="6096555"/>
                  <a:pt x="321994" y="6146366"/>
                  <a:pt x="348680" y="6196177"/>
                </a:cubicBezTo>
                <a:cubicBezTo>
                  <a:pt x="370027" y="6237095"/>
                  <a:pt x="398491" y="6279790"/>
                  <a:pt x="428733" y="6320706"/>
                </a:cubicBezTo>
                <a:cubicBezTo>
                  <a:pt x="435849" y="6331380"/>
                  <a:pt x="444744" y="6342053"/>
                  <a:pt x="455418" y="6352727"/>
                </a:cubicBezTo>
                <a:lnTo>
                  <a:pt x="1327117" y="6352727"/>
                </a:lnTo>
                <a:cubicBezTo>
                  <a:pt x="1334233" y="6342053"/>
                  <a:pt x="1343127" y="6331380"/>
                  <a:pt x="1350243" y="6320706"/>
                </a:cubicBezTo>
                <a:cubicBezTo>
                  <a:pt x="1380487" y="6279790"/>
                  <a:pt x="1405392" y="6238873"/>
                  <a:pt x="1424960" y="6196177"/>
                </a:cubicBezTo>
                <a:cubicBezTo>
                  <a:pt x="1448088" y="6146366"/>
                  <a:pt x="1465878" y="6096555"/>
                  <a:pt x="1474771" y="6046743"/>
                </a:cubicBezTo>
                <a:close/>
                <a:moveTo>
                  <a:pt x="410943" y="5610895"/>
                </a:moveTo>
                <a:cubicBezTo>
                  <a:pt x="386037" y="5644694"/>
                  <a:pt x="362911" y="5680274"/>
                  <a:pt x="343342" y="5715853"/>
                </a:cubicBezTo>
                <a:cubicBezTo>
                  <a:pt x="311320" y="5772781"/>
                  <a:pt x="291752" y="5833266"/>
                  <a:pt x="282856" y="5893751"/>
                </a:cubicBezTo>
                <a:cubicBezTo>
                  <a:pt x="281079" y="5900867"/>
                  <a:pt x="281079" y="5907983"/>
                  <a:pt x="281078" y="5915099"/>
                </a:cubicBezTo>
                <a:lnTo>
                  <a:pt x="1476551" y="5915099"/>
                </a:lnTo>
                <a:cubicBezTo>
                  <a:pt x="1474771" y="5907983"/>
                  <a:pt x="1474771" y="5900867"/>
                  <a:pt x="1472993" y="5893751"/>
                </a:cubicBezTo>
                <a:cubicBezTo>
                  <a:pt x="1460540" y="5835046"/>
                  <a:pt x="1437414" y="5774561"/>
                  <a:pt x="1405392" y="5715853"/>
                </a:cubicBezTo>
                <a:cubicBezTo>
                  <a:pt x="1385823" y="5680274"/>
                  <a:pt x="1362697" y="5646474"/>
                  <a:pt x="1337791" y="5610895"/>
                </a:cubicBezTo>
                <a:close/>
                <a:moveTo>
                  <a:pt x="435849" y="4070300"/>
                </a:moveTo>
                <a:cubicBezTo>
                  <a:pt x="446522" y="4116554"/>
                  <a:pt x="462534" y="4162807"/>
                  <a:pt x="480324" y="4209061"/>
                </a:cubicBezTo>
                <a:cubicBezTo>
                  <a:pt x="496334" y="4251756"/>
                  <a:pt x="517681" y="4292671"/>
                  <a:pt x="540809" y="4333589"/>
                </a:cubicBezTo>
                <a:cubicBezTo>
                  <a:pt x="546145" y="4340705"/>
                  <a:pt x="551483" y="4349599"/>
                  <a:pt x="556819" y="4358495"/>
                </a:cubicBezTo>
                <a:lnTo>
                  <a:pt x="556819" y="4360273"/>
                </a:lnTo>
                <a:lnTo>
                  <a:pt x="1353801" y="4360273"/>
                </a:lnTo>
                <a:cubicBezTo>
                  <a:pt x="1359139" y="4353157"/>
                  <a:pt x="1364475" y="4344263"/>
                  <a:pt x="1369813" y="4335367"/>
                </a:cubicBezTo>
                <a:cubicBezTo>
                  <a:pt x="1378707" y="4319357"/>
                  <a:pt x="1387603" y="4305125"/>
                  <a:pt x="1396497" y="4289114"/>
                </a:cubicBezTo>
                <a:lnTo>
                  <a:pt x="1394718" y="4289114"/>
                </a:lnTo>
                <a:cubicBezTo>
                  <a:pt x="1408950" y="4262430"/>
                  <a:pt x="1421402" y="4235744"/>
                  <a:pt x="1432076" y="4209060"/>
                </a:cubicBezTo>
                <a:cubicBezTo>
                  <a:pt x="1449866" y="4164585"/>
                  <a:pt x="1464098" y="4118332"/>
                  <a:pt x="1471213" y="4070300"/>
                </a:cubicBezTo>
                <a:lnTo>
                  <a:pt x="1017575" y="4070300"/>
                </a:lnTo>
                <a:lnTo>
                  <a:pt x="1015795" y="4070300"/>
                </a:lnTo>
                <a:close/>
                <a:moveTo>
                  <a:pt x="508787" y="3654019"/>
                </a:moveTo>
                <a:cubicBezTo>
                  <a:pt x="492776" y="3678925"/>
                  <a:pt x="476766" y="3702051"/>
                  <a:pt x="464312" y="3726957"/>
                </a:cubicBezTo>
                <a:cubicBezTo>
                  <a:pt x="435849" y="3783884"/>
                  <a:pt x="418059" y="3842591"/>
                  <a:pt x="418059" y="3904855"/>
                </a:cubicBezTo>
                <a:cubicBezTo>
                  <a:pt x="418059" y="3917309"/>
                  <a:pt x="418059" y="3931540"/>
                  <a:pt x="419839" y="3943992"/>
                </a:cubicBezTo>
                <a:lnTo>
                  <a:pt x="1015795" y="3943992"/>
                </a:lnTo>
                <a:lnTo>
                  <a:pt x="1017575" y="3943992"/>
                </a:lnTo>
                <a:lnTo>
                  <a:pt x="1478329" y="3943992"/>
                </a:lnTo>
                <a:cubicBezTo>
                  <a:pt x="1476551" y="3929760"/>
                  <a:pt x="1476551" y="3917308"/>
                  <a:pt x="1474772" y="3904854"/>
                </a:cubicBezTo>
                <a:cubicBezTo>
                  <a:pt x="1467656" y="3842591"/>
                  <a:pt x="1451646" y="3782106"/>
                  <a:pt x="1426740" y="3726957"/>
                </a:cubicBezTo>
                <a:cubicBezTo>
                  <a:pt x="1426740" y="3723399"/>
                  <a:pt x="1424960" y="3721621"/>
                  <a:pt x="1423182" y="3718063"/>
                </a:cubicBezTo>
                <a:cubicBezTo>
                  <a:pt x="1414286" y="3696715"/>
                  <a:pt x="1403612" y="3675367"/>
                  <a:pt x="1391161" y="3654020"/>
                </a:cubicBezTo>
                <a:close/>
                <a:moveTo>
                  <a:pt x="458976" y="2166795"/>
                </a:moveTo>
                <a:cubicBezTo>
                  <a:pt x="466092" y="2221942"/>
                  <a:pt x="478544" y="2275311"/>
                  <a:pt x="498114" y="2326903"/>
                </a:cubicBezTo>
                <a:cubicBezTo>
                  <a:pt x="514124" y="2369598"/>
                  <a:pt x="535471" y="2412293"/>
                  <a:pt x="558599" y="2451431"/>
                </a:cubicBezTo>
                <a:cubicBezTo>
                  <a:pt x="560377" y="2453209"/>
                  <a:pt x="560377" y="2453209"/>
                  <a:pt x="562157" y="2454989"/>
                </a:cubicBezTo>
                <a:lnTo>
                  <a:pt x="1394718" y="2454989"/>
                </a:lnTo>
                <a:cubicBezTo>
                  <a:pt x="1394719" y="2453209"/>
                  <a:pt x="1396497" y="2453209"/>
                  <a:pt x="1396497" y="2451431"/>
                </a:cubicBezTo>
                <a:cubicBezTo>
                  <a:pt x="1419624" y="2412293"/>
                  <a:pt x="1440972" y="2369598"/>
                  <a:pt x="1456982" y="2326903"/>
                </a:cubicBezTo>
                <a:cubicBezTo>
                  <a:pt x="1476551" y="2277091"/>
                  <a:pt x="1490783" y="2221942"/>
                  <a:pt x="1497899" y="2166795"/>
                </a:cubicBezTo>
                <a:close/>
                <a:moveTo>
                  <a:pt x="560377" y="1750514"/>
                </a:moveTo>
                <a:cubicBezTo>
                  <a:pt x="546145" y="1777198"/>
                  <a:pt x="531913" y="1802103"/>
                  <a:pt x="519461" y="1827009"/>
                </a:cubicBezTo>
                <a:cubicBezTo>
                  <a:pt x="489218" y="1887494"/>
                  <a:pt x="467870" y="1947980"/>
                  <a:pt x="458976" y="2004907"/>
                </a:cubicBezTo>
                <a:cubicBezTo>
                  <a:pt x="457196" y="2017360"/>
                  <a:pt x="455418" y="2029812"/>
                  <a:pt x="453638" y="2040486"/>
                </a:cubicBezTo>
                <a:lnTo>
                  <a:pt x="1503235" y="2040486"/>
                </a:lnTo>
                <a:cubicBezTo>
                  <a:pt x="1503235" y="2028034"/>
                  <a:pt x="1501457" y="2017360"/>
                  <a:pt x="1499677" y="2004907"/>
                </a:cubicBezTo>
                <a:cubicBezTo>
                  <a:pt x="1490783" y="1946201"/>
                  <a:pt x="1471214" y="1885716"/>
                  <a:pt x="1444530" y="1827009"/>
                </a:cubicBezTo>
                <a:cubicBezTo>
                  <a:pt x="1433856" y="1800325"/>
                  <a:pt x="1419624" y="1775420"/>
                  <a:pt x="1405392" y="1750514"/>
                </a:cubicBezTo>
                <a:close/>
                <a:moveTo>
                  <a:pt x="1423182" y="0"/>
                </a:moveTo>
                <a:lnTo>
                  <a:pt x="1688249" y="0"/>
                </a:lnTo>
                <a:cubicBezTo>
                  <a:pt x="1677575" y="167224"/>
                  <a:pt x="1629544" y="345122"/>
                  <a:pt x="1524583" y="539029"/>
                </a:cubicBezTo>
                <a:cubicBezTo>
                  <a:pt x="1432076" y="704475"/>
                  <a:pt x="1295096" y="852129"/>
                  <a:pt x="1167009" y="999785"/>
                </a:cubicBezTo>
                <a:cubicBezTo>
                  <a:pt x="1161671" y="1006901"/>
                  <a:pt x="1154556" y="1014017"/>
                  <a:pt x="1149220" y="1021133"/>
                </a:cubicBezTo>
                <a:cubicBezTo>
                  <a:pt x="1143882" y="1028249"/>
                  <a:pt x="1136766" y="1035365"/>
                  <a:pt x="1131430" y="1042481"/>
                </a:cubicBezTo>
                <a:cubicBezTo>
                  <a:pt x="1094070" y="1085176"/>
                  <a:pt x="1056712" y="1127872"/>
                  <a:pt x="1019353" y="1170567"/>
                </a:cubicBezTo>
                <a:cubicBezTo>
                  <a:pt x="998005" y="1193693"/>
                  <a:pt x="976658" y="1216820"/>
                  <a:pt x="957090" y="1239946"/>
                </a:cubicBezTo>
                <a:cubicBezTo>
                  <a:pt x="951752" y="1247062"/>
                  <a:pt x="944636" y="1254178"/>
                  <a:pt x="939300" y="1261294"/>
                </a:cubicBezTo>
                <a:cubicBezTo>
                  <a:pt x="933962" y="1268410"/>
                  <a:pt x="926846" y="1275526"/>
                  <a:pt x="921511" y="1282642"/>
                </a:cubicBezTo>
                <a:cubicBezTo>
                  <a:pt x="816550" y="1401834"/>
                  <a:pt x="720485" y="1519247"/>
                  <a:pt x="640432" y="1631321"/>
                </a:cubicBezTo>
                <a:lnTo>
                  <a:pt x="1323559" y="1631321"/>
                </a:lnTo>
                <a:cubicBezTo>
                  <a:pt x="1234610" y="1513909"/>
                  <a:pt x="1122534" y="1398276"/>
                  <a:pt x="1001563" y="1279084"/>
                </a:cubicBezTo>
                <a:cubicBezTo>
                  <a:pt x="1024691" y="1254178"/>
                  <a:pt x="1046039" y="1227495"/>
                  <a:pt x="1069165" y="1202589"/>
                </a:cubicBezTo>
                <a:cubicBezTo>
                  <a:pt x="1104744" y="1161671"/>
                  <a:pt x="1140324" y="1120756"/>
                  <a:pt x="1175903" y="1079839"/>
                </a:cubicBezTo>
                <a:cubicBezTo>
                  <a:pt x="1501457" y="1394718"/>
                  <a:pt x="1784314" y="1704260"/>
                  <a:pt x="1784313" y="2077846"/>
                </a:cubicBezTo>
                <a:cubicBezTo>
                  <a:pt x="1784314" y="2488789"/>
                  <a:pt x="1529921" y="2780541"/>
                  <a:pt x="1238168" y="3027819"/>
                </a:cubicBezTo>
                <a:cubicBezTo>
                  <a:pt x="1197251" y="2994018"/>
                  <a:pt x="1158114" y="2961997"/>
                  <a:pt x="1117198" y="2929975"/>
                </a:cubicBezTo>
                <a:cubicBezTo>
                  <a:pt x="1088734" y="2906849"/>
                  <a:pt x="1058491" y="2883722"/>
                  <a:pt x="1030027" y="2860596"/>
                </a:cubicBezTo>
                <a:cubicBezTo>
                  <a:pt x="1133208" y="2773425"/>
                  <a:pt x="1231052" y="2680918"/>
                  <a:pt x="1309327" y="2583075"/>
                </a:cubicBezTo>
                <a:lnTo>
                  <a:pt x="652884" y="2583075"/>
                </a:lnTo>
                <a:cubicBezTo>
                  <a:pt x="734717" y="2680918"/>
                  <a:pt x="836119" y="2771647"/>
                  <a:pt x="942858" y="2860596"/>
                </a:cubicBezTo>
                <a:cubicBezTo>
                  <a:pt x="949974" y="2865932"/>
                  <a:pt x="957090" y="2873048"/>
                  <a:pt x="964206" y="2878386"/>
                </a:cubicBezTo>
                <a:cubicBezTo>
                  <a:pt x="971322" y="2883721"/>
                  <a:pt x="978438" y="2890837"/>
                  <a:pt x="985554" y="2896175"/>
                </a:cubicBezTo>
                <a:cubicBezTo>
                  <a:pt x="1015795" y="2919301"/>
                  <a:pt x="1046039" y="2944207"/>
                  <a:pt x="1076281" y="2969113"/>
                </a:cubicBezTo>
                <a:cubicBezTo>
                  <a:pt x="1115418" y="3001134"/>
                  <a:pt x="1154555" y="3031378"/>
                  <a:pt x="1193693" y="3063399"/>
                </a:cubicBezTo>
                <a:cubicBezTo>
                  <a:pt x="1200809" y="3068735"/>
                  <a:pt x="1207925" y="3075851"/>
                  <a:pt x="1215041" y="3081189"/>
                </a:cubicBezTo>
                <a:cubicBezTo>
                  <a:pt x="1222157" y="3086525"/>
                  <a:pt x="1229272" y="3093641"/>
                  <a:pt x="1236389" y="3098979"/>
                </a:cubicBezTo>
                <a:cubicBezTo>
                  <a:pt x="1446308" y="3275096"/>
                  <a:pt x="1638437" y="3467226"/>
                  <a:pt x="1718492" y="3719841"/>
                </a:cubicBezTo>
                <a:lnTo>
                  <a:pt x="1716713" y="3719841"/>
                </a:lnTo>
                <a:cubicBezTo>
                  <a:pt x="1741618" y="3799896"/>
                  <a:pt x="1755850" y="3885287"/>
                  <a:pt x="1755850" y="3977793"/>
                </a:cubicBezTo>
                <a:cubicBezTo>
                  <a:pt x="1755850" y="4088090"/>
                  <a:pt x="1732724" y="4191271"/>
                  <a:pt x="1693587" y="4289114"/>
                </a:cubicBezTo>
                <a:lnTo>
                  <a:pt x="1695365" y="4289114"/>
                </a:lnTo>
                <a:cubicBezTo>
                  <a:pt x="1593964" y="4541728"/>
                  <a:pt x="1380487" y="4755206"/>
                  <a:pt x="1152777" y="4947335"/>
                </a:cubicBezTo>
                <a:cubicBezTo>
                  <a:pt x="1145661" y="4952673"/>
                  <a:pt x="1138546" y="4959789"/>
                  <a:pt x="1131430" y="4965125"/>
                </a:cubicBezTo>
                <a:cubicBezTo>
                  <a:pt x="1124314" y="4970463"/>
                  <a:pt x="1117198" y="4977579"/>
                  <a:pt x="1110082" y="4982915"/>
                </a:cubicBezTo>
                <a:cubicBezTo>
                  <a:pt x="1051375" y="5030948"/>
                  <a:pt x="992669" y="5077201"/>
                  <a:pt x="935742" y="5123455"/>
                </a:cubicBezTo>
                <a:cubicBezTo>
                  <a:pt x="923288" y="5132349"/>
                  <a:pt x="912615" y="5141245"/>
                  <a:pt x="901941" y="5150139"/>
                </a:cubicBezTo>
                <a:cubicBezTo>
                  <a:pt x="893047" y="5155476"/>
                  <a:pt x="885931" y="5162592"/>
                  <a:pt x="878815" y="5167928"/>
                </a:cubicBezTo>
                <a:cubicBezTo>
                  <a:pt x="871699" y="5173266"/>
                  <a:pt x="864583" y="5180382"/>
                  <a:pt x="857467" y="5185718"/>
                </a:cubicBezTo>
                <a:cubicBezTo>
                  <a:pt x="736497" y="5285341"/>
                  <a:pt x="620862" y="5381406"/>
                  <a:pt x="524797" y="5479250"/>
                </a:cubicBezTo>
                <a:lnTo>
                  <a:pt x="1234610" y="5479250"/>
                </a:lnTo>
                <a:cubicBezTo>
                  <a:pt x="1150997" y="5383186"/>
                  <a:pt x="1051375" y="5287121"/>
                  <a:pt x="948194" y="5189276"/>
                </a:cubicBezTo>
                <a:cubicBezTo>
                  <a:pt x="958868" y="5182160"/>
                  <a:pt x="969542" y="5173266"/>
                  <a:pt x="980216" y="5164370"/>
                </a:cubicBezTo>
                <a:cubicBezTo>
                  <a:pt x="1037143" y="5118117"/>
                  <a:pt x="1095850" y="5070086"/>
                  <a:pt x="1154556" y="5022052"/>
                </a:cubicBezTo>
                <a:cubicBezTo>
                  <a:pt x="1471214" y="5324478"/>
                  <a:pt x="1761188" y="5612673"/>
                  <a:pt x="1761188" y="5968468"/>
                </a:cubicBezTo>
                <a:cubicBezTo>
                  <a:pt x="1761188" y="6327822"/>
                  <a:pt x="1474772" y="6630248"/>
                  <a:pt x="1149220" y="6914884"/>
                </a:cubicBezTo>
                <a:cubicBezTo>
                  <a:pt x="1124314" y="6893536"/>
                  <a:pt x="1099408" y="6873969"/>
                  <a:pt x="1074503" y="6852621"/>
                </a:cubicBezTo>
                <a:cubicBezTo>
                  <a:pt x="1031807" y="6817041"/>
                  <a:pt x="987332" y="6781462"/>
                  <a:pt x="944636" y="6745882"/>
                </a:cubicBezTo>
                <a:cubicBezTo>
                  <a:pt x="1042481" y="6660491"/>
                  <a:pt x="1134988" y="6573320"/>
                  <a:pt x="1216821" y="6486151"/>
                </a:cubicBezTo>
                <a:lnTo>
                  <a:pt x="572831" y="6486151"/>
                </a:lnTo>
                <a:cubicBezTo>
                  <a:pt x="658222" y="6573320"/>
                  <a:pt x="756065" y="6660491"/>
                  <a:pt x="857467" y="6745882"/>
                </a:cubicBezTo>
                <a:cubicBezTo>
                  <a:pt x="864583" y="6751218"/>
                  <a:pt x="871699" y="6758334"/>
                  <a:pt x="878815" y="6763672"/>
                </a:cubicBezTo>
                <a:cubicBezTo>
                  <a:pt x="885931" y="6769008"/>
                  <a:pt x="893047" y="6776124"/>
                  <a:pt x="900163" y="6781462"/>
                </a:cubicBezTo>
                <a:cubicBezTo>
                  <a:pt x="942858" y="6818819"/>
                  <a:pt x="987332" y="6856179"/>
                  <a:pt x="1031807" y="6891758"/>
                </a:cubicBezTo>
                <a:cubicBezTo>
                  <a:pt x="1056713" y="6911326"/>
                  <a:pt x="1079839" y="6932674"/>
                  <a:pt x="1104744" y="6952244"/>
                </a:cubicBezTo>
                <a:cubicBezTo>
                  <a:pt x="1111860" y="6957580"/>
                  <a:pt x="1118976" y="6964695"/>
                  <a:pt x="1126092" y="6970033"/>
                </a:cubicBezTo>
                <a:cubicBezTo>
                  <a:pt x="1133208" y="6975369"/>
                  <a:pt x="1140324" y="6982485"/>
                  <a:pt x="1147440" y="6987823"/>
                </a:cubicBezTo>
                <a:cubicBezTo>
                  <a:pt x="1364253" y="7169056"/>
                  <a:pt x="1572032" y="7354459"/>
                  <a:pt x="1696943" y="7551415"/>
                </a:cubicBezTo>
                <a:lnTo>
                  <a:pt x="1728168" y="7609403"/>
                </a:lnTo>
                <a:lnTo>
                  <a:pt x="1492092" y="7745701"/>
                </a:lnTo>
                <a:lnTo>
                  <a:pt x="1487198" y="7733214"/>
                </a:lnTo>
                <a:cubicBezTo>
                  <a:pt x="1391716" y="7544087"/>
                  <a:pt x="1171901" y="7348955"/>
                  <a:pt x="941078" y="7156825"/>
                </a:cubicBezTo>
                <a:cubicBezTo>
                  <a:pt x="933962" y="7151489"/>
                  <a:pt x="926846" y="7144373"/>
                  <a:pt x="919730" y="7139035"/>
                </a:cubicBezTo>
                <a:cubicBezTo>
                  <a:pt x="912615" y="7133699"/>
                  <a:pt x="905499" y="7126583"/>
                  <a:pt x="898383" y="7121245"/>
                </a:cubicBezTo>
                <a:cubicBezTo>
                  <a:pt x="878815" y="7105236"/>
                  <a:pt x="859245" y="7089224"/>
                  <a:pt x="839677" y="7073214"/>
                </a:cubicBezTo>
                <a:cubicBezTo>
                  <a:pt x="791644" y="7034077"/>
                  <a:pt x="741833" y="6993159"/>
                  <a:pt x="693801" y="6952244"/>
                </a:cubicBezTo>
                <a:cubicBezTo>
                  <a:pt x="686685" y="6946906"/>
                  <a:pt x="679569" y="6939790"/>
                  <a:pt x="672454" y="6934454"/>
                </a:cubicBezTo>
                <a:cubicBezTo>
                  <a:pt x="665338" y="6929116"/>
                  <a:pt x="658222" y="6922000"/>
                  <a:pt x="651106" y="6916664"/>
                </a:cubicBezTo>
                <a:cubicBezTo>
                  <a:pt x="305984" y="6623132"/>
                  <a:pt x="0" y="6315370"/>
                  <a:pt x="0" y="5948900"/>
                </a:cubicBezTo>
                <a:cubicBezTo>
                  <a:pt x="0" y="5568199"/>
                  <a:pt x="327332" y="5276447"/>
                  <a:pt x="672454" y="4995368"/>
                </a:cubicBezTo>
                <a:cubicBezTo>
                  <a:pt x="679570" y="4990031"/>
                  <a:pt x="686685" y="4982915"/>
                  <a:pt x="693801" y="4977579"/>
                </a:cubicBezTo>
                <a:cubicBezTo>
                  <a:pt x="700917" y="4972241"/>
                  <a:pt x="708033" y="4965125"/>
                  <a:pt x="715149" y="4959789"/>
                </a:cubicBezTo>
                <a:cubicBezTo>
                  <a:pt x="727601" y="4949115"/>
                  <a:pt x="740055" y="4940219"/>
                  <a:pt x="752506" y="4929545"/>
                </a:cubicBezTo>
                <a:cubicBezTo>
                  <a:pt x="809434" y="4885072"/>
                  <a:pt x="868141" y="4838818"/>
                  <a:pt x="923288" y="4792565"/>
                </a:cubicBezTo>
                <a:cubicBezTo>
                  <a:pt x="930404" y="4787227"/>
                  <a:pt x="937520" y="4780111"/>
                  <a:pt x="944636" y="4774775"/>
                </a:cubicBezTo>
                <a:cubicBezTo>
                  <a:pt x="951752" y="4769437"/>
                  <a:pt x="958868" y="4762321"/>
                  <a:pt x="965984" y="4756985"/>
                </a:cubicBezTo>
                <a:cubicBezTo>
                  <a:pt x="1072723" y="4666257"/>
                  <a:pt x="1174125" y="4573750"/>
                  <a:pt x="1257736" y="4477685"/>
                </a:cubicBezTo>
                <a:lnTo>
                  <a:pt x="642210" y="4477685"/>
                </a:lnTo>
                <a:cubicBezTo>
                  <a:pt x="711591" y="4571972"/>
                  <a:pt x="795202" y="4664479"/>
                  <a:pt x="882373" y="4753428"/>
                </a:cubicBezTo>
                <a:cubicBezTo>
                  <a:pt x="825445" y="4799681"/>
                  <a:pt x="768518" y="4844154"/>
                  <a:pt x="711591" y="4890408"/>
                </a:cubicBezTo>
                <a:cubicBezTo>
                  <a:pt x="699137" y="4901082"/>
                  <a:pt x="686685" y="4909978"/>
                  <a:pt x="674232" y="4920651"/>
                </a:cubicBezTo>
                <a:cubicBezTo>
                  <a:pt x="391375" y="4632457"/>
                  <a:pt x="138760" y="4305125"/>
                  <a:pt x="138760" y="3899518"/>
                </a:cubicBezTo>
                <a:cubicBezTo>
                  <a:pt x="138760" y="3565071"/>
                  <a:pt x="416281" y="3330246"/>
                  <a:pt x="727601" y="3088305"/>
                </a:cubicBezTo>
                <a:cubicBezTo>
                  <a:pt x="768518" y="3122104"/>
                  <a:pt x="809434" y="3155906"/>
                  <a:pt x="850351" y="3187928"/>
                </a:cubicBezTo>
                <a:cubicBezTo>
                  <a:pt x="880593" y="3211053"/>
                  <a:pt x="909057" y="3234181"/>
                  <a:pt x="937520" y="3257307"/>
                </a:cubicBezTo>
                <a:cubicBezTo>
                  <a:pt x="818330" y="3349814"/>
                  <a:pt x="708033" y="3436984"/>
                  <a:pt x="619084" y="3524153"/>
                </a:cubicBezTo>
                <a:lnTo>
                  <a:pt x="1307548" y="3524153"/>
                </a:lnTo>
                <a:cubicBezTo>
                  <a:pt x="1231053" y="3433426"/>
                  <a:pt x="1134988" y="3346256"/>
                  <a:pt x="1030027" y="3259086"/>
                </a:cubicBezTo>
                <a:cubicBezTo>
                  <a:pt x="1022911" y="3253749"/>
                  <a:pt x="1015795" y="3246633"/>
                  <a:pt x="1008679" y="3241297"/>
                </a:cubicBezTo>
                <a:cubicBezTo>
                  <a:pt x="999785" y="3235959"/>
                  <a:pt x="992669" y="3228843"/>
                  <a:pt x="985553" y="3223507"/>
                </a:cubicBezTo>
                <a:cubicBezTo>
                  <a:pt x="955310" y="3198601"/>
                  <a:pt x="925069" y="3173696"/>
                  <a:pt x="893047" y="3148790"/>
                </a:cubicBezTo>
                <a:cubicBezTo>
                  <a:pt x="853909" y="3118547"/>
                  <a:pt x="814772" y="3086525"/>
                  <a:pt x="775634" y="3054503"/>
                </a:cubicBezTo>
                <a:cubicBezTo>
                  <a:pt x="768518" y="3049167"/>
                  <a:pt x="761402" y="3042052"/>
                  <a:pt x="754286" y="3036714"/>
                </a:cubicBezTo>
                <a:cubicBezTo>
                  <a:pt x="747170" y="3031378"/>
                  <a:pt x="740055" y="3024262"/>
                  <a:pt x="732939" y="3018924"/>
                </a:cubicBezTo>
                <a:cubicBezTo>
                  <a:pt x="448302" y="2780541"/>
                  <a:pt x="177898" y="2497684"/>
                  <a:pt x="177898" y="2070730"/>
                </a:cubicBezTo>
                <a:cubicBezTo>
                  <a:pt x="177898" y="1748734"/>
                  <a:pt x="439406" y="1428518"/>
                  <a:pt x="732939" y="1090512"/>
                </a:cubicBezTo>
                <a:cubicBezTo>
                  <a:pt x="738275" y="1083397"/>
                  <a:pt x="743613" y="1076281"/>
                  <a:pt x="750728" y="1069165"/>
                </a:cubicBezTo>
                <a:cubicBezTo>
                  <a:pt x="756064" y="1062049"/>
                  <a:pt x="761402" y="1054933"/>
                  <a:pt x="768518" y="1047817"/>
                </a:cubicBezTo>
                <a:cubicBezTo>
                  <a:pt x="780970" y="1035365"/>
                  <a:pt x="791644" y="1022911"/>
                  <a:pt x="804098" y="1008679"/>
                </a:cubicBezTo>
                <a:cubicBezTo>
                  <a:pt x="850351" y="957090"/>
                  <a:pt x="896605" y="903721"/>
                  <a:pt x="942858" y="850351"/>
                </a:cubicBezTo>
                <a:cubicBezTo>
                  <a:pt x="948194" y="843235"/>
                  <a:pt x="955310" y="836120"/>
                  <a:pt x="960648" y="829004"/>
                </a:cubicBezTo>
                <a:cubicBezTo>
                  <a:pt x="965984" y="821888"/>
                  <a:pt x="973100" y="814772"/>
                  <a:pt x="978438" y="807656"/>
                </a:cubicBezTo>
                <a:cubicBezTo>
                  <a:pt x="1090512" y="676012"/>
                  <a:pt x="1199031" y="542587"/>
                  <a:pt x="1287980" y="405607"/>
                </a:cubicBezTo>
                <a:cubicBezTo>
                  <a:pt x="1366255" y="284637"/>
                  <a:pt x="1410728" y="142318"/>
                  <a:pt x="1423182" y="0"/>
                </a:cubicBezTo>
                <a:close/>
                <a:moveTo>
                  <a:pt x="514270" y="365613"/>
                </a:moveTo>
                <a:lnTo>
                  <a:pt x="526577" y="400270"/>
                </a:lnTo>
                <a:cubicBezTo>
                  <a:pt x="595958" y="558600"/>
                  <a:pt x="761402" y="677790"/>
                  <a:pt x="898384" y="811214"/>
                </a:cubicBezTo>
                <a:cubicBezTo>
                  <a:pt x="850351" y="866362"/>
                  <a:pt x="802319" y="921511"/>
                  <a:pt x="754286" y="976658"/>
                </a:cubicBezTo>
                <a:cubicBezTo>
                  <a:pt x="745392" y="987332"/>
                  <a:pt x="734718" y="999786"/>
                  <a:pt x="725823" y="1010460"/>
                </a:cubicBezTo>
                <a:cubicBezTo>
                  <a:pt x="571053" y="861026"/>
                  <a:pt x="393155" y="718708"/>
                  <a:pt x="295310" y="537252"/>
                </a:cubicBezTo>
                <a:lnTo>
                  <a:pt x="278887" y="501512"/>
                </a:lnTo>
                <a:close/>
              </a:path>
            </a:pathLst>
          </a:custGeom>
          <a:solidFill>
            <a:schemeClr val="accent4">
              <a:alpha val="28000"/>
            </a:schemeClr>
          </a:solidFill>
          <a:ln w="9525" cap="flat">
            <a:noFill/>
            <a:prstDash val="solid"/>
            <a:miter/>
          </a:ln>
        </p:spPr>
        <p:txBody>
          <a:bodyPr wrap="square" rtlCol="0" anchor="ctr">
            <a:noAutofit/>
          </a:bodyPr>
          <a:lstStyle/>
          <a:p>
            <a:endParaRPr lang="en-US"/>
          </a:p>
        </p:txBody>
      </p:sp>
      <p:grpSp>
        <p:nvGrpSpPr>
          <p:cNvPr id="37" name="Group 36">
            <a:extLst>
              <a:ext uri="{FF2B5EF4-FFF2-40B4-BE49-F238E27FC236}">
                <a16:creationId xmlns:a16="http://schemas.microsoft.com/office/drawing/2014/main" id="{CA82C110-2304-4BD0-A1A8-E8B8141F60CD}"/>
              </a:ext>
            </a:extLst>
          </p:cNvPr>
          <p:cNvGrpSpPr/>
          <p:nvPr userDrawn="1"/>
        </p:nvGrpSpPr>
        <p:grpSpPr>
          <a:xfrm rot="2377217" flipH="1">
            <a:off x="11091857" y="4908009"/>
            <a:ext cx="394771" cy="1874243"/>
            <a:chOff x="3228371" y="1912891"/>
            <a:chExt cx="981075" cy="4248150"/>
          </a:xfrm>
          <a:solidFill>
            <a:schemeClr val="accent2">
              <a:alpha val="74000"/>
            </a:schemeClr>
          </a:solidFill>
        </p:grpSpPr>
        <p:sp>
          <p:nvSpPr>
            <p:cNvPr id="38" name="Freeform: Shape 37">
              <a:extLst>
                <a:ext uri="{FF2B5EF4-FFF2-40B4-BE49-F238E27FC236}">
                  <a16:creationId xmlns:a16="http://schemas.microsoft.com/office/drawing/2014/main" id="{ACD23151-8D4C-4421-B6CD-020C2DF8592A}"/>
                </a:ext>
              </a:extLst>
            </p:cNvPr>
            <p:cNvSpPr/>
            <p:nvPr/>
          </p:nvSpPr>
          <p:spPr>
            <a:xfrm>
              <a:off x="3228371" y="5656216"/>
              <a:ext cx="466725" cy="504825"/>
            </a:xfrm>
            <a:custGeom>
              <a:avLst/>
              <a:gdLst>
                <a:gd name="connsiteX0" fmla="*/ 356711 w 466725"/>
                <a:gd name="connsiteY0" fmla="*/ 7144 h 504825"/>
                <a:gd name="connsiteX1" fmla="*/ 7144 w 466725"/>
                <a:gd name="connsiteY1" fmla="*/ 506254 h 504825"/>
                <a:gd name="connsiteX2" fmla="*/ 156686 w 466725"/>
                <a:gd name="connsiteY2" fmla="*/ 506254 h 504825"/>
                <a:gd name="connsiteX3" fmla="*/ 466249 w 466725"/>
                <a:gd name="connsiteY3" fmla="*/ 97631 h 504825"/>
                <a:gd name="connsiteX4" fmla="*/ 436721 w 466725"/>
                <a:gd name="connsiteY4" fmla="*/ 72866 h 504825"/>
                <a:gd name="connsiteX5" fmla="*/ 356711 w 466725"/>
                <a:gd name="connsiteY5" fmla="*/ 7144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04825">
                  <a:moveTo>
                    <a:pt x="356711" y="7144"/>
                  </a:moveTo>
                  <a:cubicBezTo>
                    <a:pt x="176689" y="160496"/>
                    <a:pt x="7144" y="320516"/>
                    <a:pt x="7144" y="506254"/>
                  </a:cubicBezTo>
                  <a:lnTo>
                    <a:pt x="156686" y="506254"/>
                  </a:lnTo>
                  <a:cubicBezTo>
                    <a:pt x="156686" y="372904"/>
                    <a:pt x="301466" y="238601"/>
                    <a:pt x="466249" y="97631"/>
                  </a:cubicBezTo>
                  <a:cubicBezTo>
                    <a:pt x="456724" y="89059"/>
                    <a:pt x="446246" y="81439"/>
                    <a:pt x="436721" y="72866"/>
                  </a:cubicBezTo>
                  <a:cubicBezTo>
                    <a:pt x="409099" y="50959"/>
                    <a:pt x="382429" y="29051"/>
                    <a:pt x="356711" y="7144"/>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2200F9E-63E5-4F6F-9509-13E64C4000FF}"/>
                </a:ext>
              </a:extLst>
            </p:cNvPr>
            <p:cNvSpPr/>
            <p:nvPr/>
          </p:nvSpPr>
          <p:spPr>
            <a:xfrm>
              <a:off x="3314064" y="1912891"/>
              <a:ext cx="409575" cy="552450"/>
            </a:xfrm>
            <a:custGeom>
              <a:avLst/>
              <a:gdLst>
                <a:gd name="connsiteX0" fmla="*/ 310071 w 409575"/>
                <a:gd name="connsiteY0" fmla="*/ 548164 h 552450"/>
                <a:gd name="connsiteX1" fmla="*/ 325311 w 409575"/>
                <a:gd name="connsiteY1" fmla="*/ 530066 h 552450"/>
                <a:gd name="connsiteX2" fmla="*/ 402464 w 409575"/>
                <a:gd name="connsiteY2" fmla="*/ 441484 h 552450"/>
                <a:gd name="connsiteX3" fmla="*/ 203391 w 409575"/>
                <a:gd name="connsiteY3" fmla="*/ 221456 h 552450"/>
                <a:gd name="connsiteX4" fmla="*/ 172911 w 409575"/>
                <a:gd name="connsiteY4" fmla="*/ 7144 h 552450"/>
                <a:gd name="connsiteX5" fmla="*/ 7176 w 409575"/>
                <a:gd name="connsiteY5" fmla="*/ 7144 h 552450"/>
                <a:gd name="connsiteX6" fmla="*/ 79566 w 409575"/>
                <a:gd name="connsiteY6" fmla="*/ 294799 h 552450"/>
                <a:gd name="connsiteX7" fmla="*/ 310071 w 409575"/>
                <a:gd name="connsiteY7" fmla="*/ 548164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75" h="552450">
                  <a:moveTo>
                    <a:pt x="310071" y="548164"/>
                  </a:moveTo>
                  <a:cubicBezTo>
                    <a:pt x="314834" y="542449"/>
                    <a:pt x="320549" y="535781"/>
                    <a:pt x="325311" y="530066"/>
                  </a:cubicBezTo>
                  <a:cubicBezTo>
                    <a:pt x="351029" y="500539"/>
                    <a:pt x="376746" y="471011"/>
                    <a:pt x="402464" y="441484"/>
                  </a:cubicBezTo>
                  <a:cubicBezTo>
                    <a:pt x="329121" y="370046"/>
                    <a:pt x="240539" y="306229"/>
                    <a:pt x="203391" y="221456"/>
                  </a:cubicBezTo>
                  <a:cubicBezTo>
                    <a:pt x="172911" y="151924"/>
                    <a:pt x="165291" y="79534"/>
                    <a:pt x="172911" y="7144"/>
                  </a:cubicBezTo>
                  <a:lnTo>
                    <a:pt x="7176" y="7144"/>
                  </a:lnTo>
                  <a:cubicBezTo>
                    <a:pt x="6224" y="98584"/>
                    <a:pt x="26226" y="195739"/>
                    <a:pt x="79566" y="294799"/>
                  </a:cubicBezTo>
                  <a:cubicBezTo>
                    <a:pt x="131954" y="391954"/>
                    <a:pt x="227204" y="468154"/>
                    <a:pt x="310071" y="548164"/>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1BE91227-4EAE-4734-A3BB-8AF88198C399}"/>
                </a:ext>
              </a:extLst>
            </p:cNvPr>
            <p:cNvSpPr/>
            <p:nvPr/>
          </p:nvSpPr>
          <p:spPr>
            <a:xfrm>
              <a:off x="3228371" y="1912891"/>
              <a:ext cx="981075" cy="4248150"/>
            </a:xfrm>
            <a:custGeom>
              <a:avLst/>
              <a:gdLst>
                <a:gd name="connsiteX0" fmla="*/ 621506 w 981075"/>
                <a:gd name="connsiteY0" fmla="*/ 3748564 h 4248150"/>
                <a:gd name="connsiteX1" fmla="*/ 610076 w 981075"/>
                <a:gd name="connsiteY1" fmla="*/ 3739039 h 4248150"/>
                <a:gd name="connsiteX2" fmla="*/ 598646 w 981075"/>
                <a:gd name="connsiteY2" fmla="*/ 3729514 h 4248150"/>
                <a:gd name="connsiteX3" fmla="*/ 559594 w 981075"/>
                <a:gd name="connsiteY3" fmla="*/ 3697129 h 4248150"/>
                <a:gd name="connsiteX4" fmla="*/ 489109 w 981075"/>
                <a:gd name="connsiteY4" fmla="*/ 3638074 h 4248150"/>
                <a:gd name="connsiteX5" fmla="*/ 477679 w 981075"/>
                <a:gd name="connsiteY5" fmla="*/ 3628549 h 4248150"/>
                <a:gd name="connsiteX6" fmla="*/ 466249 w 981075"/>
                <a:gd name="connsiteY6" fmla="*/ 3619024 h 4248150"/>
                <a:gd name="connsiteX7" fmla="*/ 313849 w 981075"/>
                <a:gd name="connsiteY7" fmla="*/ 3479959 h 4248150"/>
                <a:gd name="connsiteX8" fmla="*/ 658654 w 981075"/>
                <a:gd name="connsiteY8" fmla="*/ 3479959 h 4248150"/>
                <a:gd name="connsiteX9" fmla="*/ 512921 w 981075"/>
                <a:gd name="connsiteY9" fmla="*/ 3619024 h 4248150"/>
                <a:gd name="connsiteX10" fmla="*/ 582454 w 981075"/>
                <a:gd name="connsiteY10" fmla="*/ 3676174 h 4248150"/>
                <a:gd name="connsiteX11" fmla="*/ 622459 w 981075"/>
                <a:gd name="connsiteY11" fmla="*/ 3709511 h 4248150"/>
                <a:gd name="connsiteX12" fmla="*/ 950119 w 981075"/>
                <a:gd name="connsiteY12" fmla="*/ 3202781 h 4248150"/>
                <a:gd name="connsiteX13" fmla="*/ 625316 w 981075"/>
                <a:gd name="connsiteY13" fmla="*/ 2696051 h 4248150"/>
                <a:gd name="connsiteX14" fmla="*/ 531971 w 981075"/>
                <a:gd name="connsiteY14" fmla="*/ 2772251 h 4248150"/>
                <a:gd name="connsiteX15" fmla="*/ 514826 w 981075"/>
                <a:gd name="connsiteY15" fmla="*/ 2785586 h 4248150"/>
                <a:gd name="connsiteX16" fmla="*/ 668179 w 981075"/>
                <a:gd name="connsiteY16" fmla="*/ 2940844 h 4248150"/>
                <a:gd name="connsiteX17" fmla="*/ 288131 w 981075"/>
                <a:gd name="connsiteY17" fmla="*/ 2940844 h 4248150"/>
                <a:gd name="connsiteX18" fmla="*/ 466249 w 981075"/>
                <a:gd name="connsiteY18" fmla="*/ 2783681 h 4248150"/>
                <a:gd name="connsiteX19" fmla="*/ 477679 w 981075"/>
                <a:gd name="connsiteY19" fmla="*/ 2774156 h 4248150"/>
                <a:gd name="connsiteX20" fmla="*/ 490061 w 981075"/>
                <a:gd name="connsiteY20" fmla="*/ 2764631 h 4248150"/>
                <a:gd name="connsiteX21" fmla="*/ 508159 w 981075"/>
                <a:gd name="connsiteY21" fmla="*/ 2750344 h 4248150"/>
                <a:gd name="connsiteX22" fmla="*/ 601504 w 981075"/>
                <a:gd name="connsiteY22" fmla="*/ 2675096 h 4248150"/>
                <a:gd name="connsiteX23" fmla="*/ 612934 w 981075"/>
                <a:gd name="connsiteY23" fmla="*/ 2665571 h 4248150"/>
                <a:gd name="connsiteX24" fmla="*/ 624364 w 981075"/>
                <a:gd name="connsiteY24" fmla="*/ 2656046 h 4248150"/>
                <a:gd name="connsiteX25" fmla="*/ 914876 w 981075"/>
                <a:gd name="connsiteY25" fmla="*/ 2303621 h 4248150"/>
                <a:gd name="connsiteX26" fmla="*/ 913924 w 981075"/>
                <a:gd name="connsiteY26" fmla="*/ 2303621 h 4248150"/>
                <a:gd name="connsiteX27" fmla="*/ 947261 w 981075"/>
                <a:gd name="connsiteY27" fmla="*/ 2136934 h 4248150"/>
                <a:gd name="connsiteX28" fmla="*/ 926306 w 981075"/>
                <a:gd name="connsiteY28" fmla="*/ 1998821 h 4248150"/>
                <a:gd name="connsiteX29" fmla="*/ 927259 w 981075"/>
                <a:gd name="connsiteY29" fmla="*/ 1998821 h 4248150"/>
                <a:gd name="connsiteX30" fmla="*/ 669131 w 981075"/>
                <a:gd name="connsiteY30" fmla="*/ 1666399 h 4248150"/>
                <a:gd name="connsiteX31" fmla="*/ 657701 w 981075"/>
                <a:gd name="connsiteY31" fmla="*/ 1656874 h 4248150"/>
                <a:gd name="connsiteX32" fmla="*/ 646271 w 981075"/>
                <a:gd name="connsiteY32" fmla="*/ 1647349 h 4248150"/>
                <a:gd name="connsiteX33" fmla="*/ 583406 w 981075"/>
                <a:gd name="connsiteY33" fmla="*/ 1596866 h 4248150"/>
                <a:gd name="connsiteX34" fmla="*/ 534829 w 981075"/>
                <a:gd name="connsiteY34" fmla="*/ 1557814 h 4248150"/>
                <a:gd name="connsiteX35" fmla="*/ 523399 w 981075"/>
                <a:gd name="connsiteY35" fmla="*/ 1548289 h 4248150"/>
                <a:gd name="connsiteX36" fmla="*/ 511969 w 981075"/>
                <a:gd name="connsiteY36" fmla="*/ 1538764 h 4248150"/>
                <a:gd name="connsiteX37" fmla="*/ 356711 w 981075"/>
                <a:gd name="connsiteY37" fmla="*/ 1390174 h 4248150"/>
                <a:gd name="connsiteX38" fmla="*/ 708184 w 981075"/>
                <a:gd name="connsiteY38" fmla="*/ 1390174 h 4248150"/>
                <a:gd name="connsiteX39" fmla="*/ 558641 w 981075"/>
                <a:gd name="connsiteY39" fmla="*/ 1538764 h 4248150"/>
                <a:gd name="connsiteX40" fmla="*/ 605314 w 981075"/>
                <a:gd name="connsiteY40" fmla="*/ 1575911 h 4248150"/>
                <a:gd name="connsiteX41" fmla="*/ 670084 w 981075"/>
                <a:gd name="connsiteY41" fmla="*/ 1628299 h 4248150"/>
                <a:gd name="connsiteX42" fmla="*/ 962501 w 981075"/>
                <a:gd name="connsiteY42" fmla="*/ 1119664 h 4248150"/>
                <a:gd name="connsiteX43" fmla="*/ 636746 w 981075"/>
                <a:gd name="connsiteY43" fmla="*/ 585311 h 4248150"/>
                <a:gd name="connsiteX44" fmla="*/ 579596 w 981075"/>
                <a:gd name="connsiteY44" fmla="*/ 651034 h 4248150"/>
                <a:gd name="connsiteX45" fmla="*/ 543401 w 981075"/>
                <a:gd name="connsiteY45" fmla="*/ 691991 h 4248150"/>
                <a:gd name="connsiteX46" fmla="*/ 715804 w 981075"/>
                <a:gd name="connsiteY46" fmla="*/ 880586 h 4248150"/>
                <a:gd name="connsiteX47" fmla="*/ 350044 w 981075"/>
                <a:gd name="connsiteY47" fmla="*/ 880586 h 4248150"/>
                <a:gd name="connsiteX48" fmla="*/ 500539 w 981075"/>
                <a:gd name="connsiteY48" fmla="*/ 693896 h 4248150"/>
                <a:gd name="connsiteX49" fmla="*/ 510064 w 981075"/>
                <a:gd name="connsiteY49" fmla="*/ 682466 h 4248150"/>
                <a:gd name="connsiteX50" fmla="*/ 519589 w 981075"/>
                <a:gd name="connsiteY50" fmla="*/ 671036 h 4248150"/>
                <a:gd name="connsiteX51" fmla="*/ 552926 w 981075"/>
                <a:gd name="connsiteY51" fmla="*/ 633889 h 4248150"/>
                <a:gd name="connsiteX52" fmla="*/ 612934 w 981075"/>
                <a:gd name="connsiteY52" fmla="*/ 565309 h 4248150"/>
                <a:gd name="connsiteX53" fmla="*/ 622459 w 981075"/>
                <a:gd name="connsiteY53" fmla="*/ 553879 h 4248150"/>
                <a:gd name="connsiteX54" fmla="*/ 631984 w 981075"/>
                <a:gd name="connsiteY54" fmla="*/ 542449 h 4248150"/>
                <a:gd name="connsiteX55" fmla="*/ 823436 w 981075"/>
                <a:gd name="connsiteY55" fmla="*/ 295751 h 4248150"/>
                <a:gd name="connsiteX56" fmla="*/ 911066 w 981075"/>
                <a:gd name="connsiteY56" fmla="*/ 7144 h 4248150"/>
                <a:gd name="connsiteX57" fmla="*/ 769144 w 981075"/>
                <a:gd name="connsiteY57" fmla="*/ 7144 h 4248150"/>
                <a:gd name="connsiteX58" fmla="*/ 696754 w 981075"/>
                <a:gd name="connsiteY58" fmla="*/ 224314 h 4248150"/>
                <a:gd name="connsiteX59" fmla="*/ 531019 w 981075"/>
                <a:gd name="connsiteY59" fmla="*/ 439579 h 4248150"/>
                <a:gd name="connsiteX60" fmla="*/ 521494 w 981075"/>
                <a:gd name="connsiteY60" fmla="*/ 451009 h 4248150"/>
                <a:gd name="connsiteX61" fmla="*/ 511969 w 981075"/>
                <a:gd name="connsiteY61" fmla="*/ 462439 h 4248150"/>
                <a:gd name="connsiteX62" fmla="*/ 437674 w 981075"/>
                <a:gd name="connsiteY62" fmla="*/ 547211 h 4248150"/>
                <a:gd name="connsiteX63" fmla="*/ 418624 w 981075"/>
                <a:gd name="connsiteY63" fmla="*/ 568166 h 4248150"/>
                <a:gd name="connsiteX64" fmla="*/ 409099 w 981075"/>
                <a:gd name="connsiteY64" fmla="*/ 579596 h 4248150"/>
                <a:gd name="connsiteX65" fmla="*/ 399574 w 981075"/>
                <a:gd name="connsiteY65" fmla="*/ 591026 h 4248150"/>
                <a:gd name="connsiteX66" fmla="*/ 102394 w 981075"/>
                <a:gd name="connsiteY66" fmla="*/ 1115854 h 4248150"/>
                <a:gd name="connsiteX67" fmla="*/ 399574 w 981075"/>
                <a:gd name="connsiteY67" fmla="*/ 1623536 h 4248150"/>
                <a:gd name="connsiteX68" fmla="*/ 411004 w 981075"/>
                <a:gd name="connsiteY68" fmla="*/ 1633061 h 4248150"/>
                <a:gd name="connsiteX69" fmla="*/ 422434 w 981075"/>
                <a:gd name="connsiteY69" fmla="*/ 1642586 h 4248150"/>
                <a:gd name="connsiteX70" fmla="*/ 485299 w 981075"/>
                <a:gd name="connsiteY70" fmla="*/ 1693069 h 4248150"/>
                <a:gd name="connsiteX71" fmla="*/ 534829 w 981075"/>
                <a:gd name="connsiteY71" fmla="*/ 1733074 h 4248150"/>
                <a:gd name="connsiteX72" fmla="*/ 547211 w 981075"/>
                <a:gd name="connsiteY72" fmla="*/ 1742599 h 4248150"/>
                <a:gd name="connsiteX73" fmla="*/ 558641 w 981075"/>
                <a:gd name="connsiteY73" fmla="*/ 1752124 h 4248150"/>
                <a:gd name="connsiteX74" fmla="*/ 707231 w 981075"/>
                <a:gd name="connsiteY74" fmla="*/ 1894046 h 4248150"/>
                <a:gd name="connsiteX75" fmla="*/ 338614 w 981075"/>
                <a:gd name="connsiteY75" fmla="*/ 1894046 h 4248150"/>
                <a:gd name="connsiteX76" fmla="*/ 509111 w 981075"/>
                <a:gd name="connsiteY76" fmla="*/ 1751171 h 4248150"/>
                <a:gd name="connsiteX77" fmla="*/ 462439 w 981075"/>
                <a:gd name="connsiteY77" fmla="*/ 1714024 h 4248150"/>
                <a:gd name="connsiteX78" fmla="*/ 396716 w 981075"/>
                <a:gd name="connsiteY78" fmla="*/ 1660684 h 4248150"/>
                <a:gd name="connsiteX79" fmla="*/ 81439 w 981075"/>
                <a:gd name="connsiteY79" fmla="*/ 2095024 h 4248150"/>
                <a:gd name="connsiteX80" fmla="*/ 368141 w 981075"/>
                <a:gd name="connsiteY80" fmla="*/ 2641759 h 4248150"/>
                <a:gd name="connsiteX81" fmla="*/ 388144 w 981075"/>
                <a:gd name="connsiteY81" fmla="*/ 2625566 h 4248150"/>
                <a:gd name="connsiteX82" fmla="*/ 479584 w 981075"/>
                <a:gd name="connsiteY82" fmla="*/ 2552224 h 4248150"/>
                <a:gd name="connsiteX83" fmla="*/ 350996 w 981075"/>
                <a:gd name="connsiteY83" fmla="*/ 2404586 h 4248150"/>
                <a:gd name="connsiteX84" fmla="*/ 680561 w 981075"/>
                <a:gd name="connsiteY84" fmla="*/ 2404586 h 4248150"/>
                <a:gd name="connsiteX85" fmla="*/ 524351 w 981075"/>
                <a:gd name="connsiteY85" fmla="*/ 2554129 h 4248150"/>
                <a:gd name="connsiteX86" fmla="*/ 512921 w 981075"/>
                <a:gd name="connsiteY86" fmla="*/ 2563654 h 4248150"/>
                <a:gd name="connsiteX87" fmla="*/ 501491 w 981075"/>
                <a:gd name="connsiteY87" fmla="*/ 2573179 h 4248150"/>
                <a:gd name="connsiteX88" fmla="*/ 410051 w 981075"/>
                <a:gd name="connsiteY88" fmla="*/ 2646521 h 4248150"/>
                <a:gd name="connsiteX89" fmla="*/ 390049 w 981075"/>
                <a:gd name="connsiteY89" fmla="*/ 2662714 h 4248150"/>
                <a:gd name="connsiteX90" fmla="*/ 378619 w 981075"/>
                <a:gd name="connsiteY90" fmla="*/ 2672239 h 4248150"/>
                <a:gd name="connsiteX91" fmla="*/ 367189 w 981075"/>
                <a:gd name="connsiteY91" fmla="*/ 2681764 h 4248150"/>
                <a:gd name="connsiteX92" fmla="*/ 7144 w 981075"/>
                <a:gd name="connsiteY92" fmla="*/ 3192304 h 4248150"/>
                <a:gd name="connsiteX93" fmla="*/ 355759 w 981075"/>
                <a:gd name="connsiteY93" fmla="*/ 3710464 h 4248150"/>
                <a:gd name="connsiteX94" fmla="*/ 367189 w 981075"/>
                <a:gd name="connsiteY94" fmla="*/ 3719989 h 4248150"/>
                <a:gd name="connsiteX95" fmla="*/ 378619 w 981075"/>
                <a:gd name="connsiteY95" fmla="*/ 3729514 h 4248150"/>
                <a:gd name="connsiteX96" fmla="*/ 456724 w 981075"/>
                <a:gd name="connsiteY96" fmla="*/ 3794284 h 4248150"/>
                <a:gd name="connsiteX97" fmla="*/ 488156 w 981075"/>
                <a:gd name="connsiteY97" fmla="*/ 3820001 h 4248150"/>
                <a:gd name="connsiteX98" fmla="*/ 499586 w 981075"/>
                <a:gd name="connsiteY98" fmla="*/ 3829526 h 4248150"/>
                <a:gd name="connsiteX99" fmla="*/ 511016 w 981075"/>
                <a:gd name="connsiteY99" fmla="*/ 3839051 h 4248150"/>
                <a:gd name="connsiteX100" fmla="*/ 830104 w 981075"/>
                <a:gd name="connsiteY100" fmla="*/ 4247674 h 4248150"/>
                <a:gd name="connsiteX101" fmla="*/ 979646 w 981075"/>
                <a:gd name="connsiteY101" fmla="*/ 4247674 h 4248150"/>
                <a:gd name="connsiteX102" fmla="*/ 621506 w 981075"/>
                <a:gd name="connsiteY102" fmla="*/ 3748564 h 4248150"/>
                <a:gd name="connsiteX103" fmla="*/ 252889 w 981075"/>
                <a:gd name="connsiteY103" fmla="*/ 1080611 h 4248150"/>
                <a:gd name="connsiteX104" fmla="*/ 285274 w 981075"/>
                <a:gd name="connsiteY104" fmla="*/ 985361 h 4248150"/>
                <a:gd name="connsiteX105" fmla="*/ 307181 w 981075"/>
                <a:gd name="connsiteY105" fmla="*/ 944404 h 4248150"/>
                <a:gd name="connsiteX106" fmla="*/ 759619 w 981075"/>
                <a:gd name="connsiteY106" fmla="*/ 944404 h 4248150"/>
                <a:gd name="connsiteX107" fmla="*/ 780574 w 981075"/>
                <a:gd name="connsiteY107" fmla="*/ 985361 h 4248150"/>
                <a:gd name="connsiteX108" fmla="*/ 810101 w 981075"/>
                <a:gd name="connsiteY108" fmla="*/ 1080611 h 4248150"/>
                <a:gd name="connsiteX109" fmla="*/ 812006 w 981075"/>
                <a:gd name="connsiteY109" fmla="*/ 1099661 h 4248150"/>
                <a:gd name="connsiteX110" fmla="*/ 250031 w 981075"/>
                <a:gd name="connsiteY110" fmla="*/ 1099661 h 4248150"/>
                <a:gd name="connsiteX111" fmla="*/ 252889 w 981075"/>
                <a:gd name="connsiteY111" fmla="*/ 1080611 h 4248150"/>
                <a:gd name="connsiteX112" fmla="*/ 306229 w 981075"/>
                <a:gd name="connsiteY112" fmla="*/ 1319689 h 4248150"/>
                <a:gd name="connsiteX113" fmla="*/ 273844 w 981075"/>
                <a:gd name="connsiteY113" fmla="*/ 1253014 h 4248150"/>
                <a:gd name="connsiteX114" fmla="*/ 252889 w 981075"/>
                <a:gd name="connsiteY114" fmla="*/ 1167289 h 4248150"/>
                <a:gd name="connsiteX115" fmla="*/ 809149 w 981075"/>
                <a:gd name="connsiteY115" fmla="*/ 1167289 h 4248150"/>
                <a:gd name="connsiteX116" fmla="*/ 787241 w 981075"/>
                <a:gd name="connsiteY116" fmla="*/ 1253014 h 4248150"/>
                <a:gd name="connsiteX117" fmla="*/ 754856 w 981075"/>
                <a:gd name="connsiteY117" fmla="*/ 1319689 h 4248150"/>
                <a:gd name="connsiteX118" fmla="*/ 753904 w 981075"/>
                <a:gd name="connsiteY118" fmla="*/ 1321594 h 4248150"/>
                <a:gd name="connsiteX119" fmla="*/ 308134 w 981075"/>
                <a:gd name="connsiteY119" fmla="*/ 1321594 h 4248150"/>
                <a:gd name="connsiteX120" fmla="*/ 306229 w 981075"/>
                <a:gd name="connsiteY120" fmla="*/ 1319689 h 4248150"/>
                <a:gd name="connsiteX121" fmla="*/ 230981 w 981075"/>
                <a:gd name="connsiteY121" fmla="*/ 2097881 h 4248150"/>
                <a:gd name="connsiteX122" fmla="*/ 230981 w 981075"/>
                <a:gd name="connsiteY122" fmla="*/ 2097881 h 4248150"/>
                <a:gd name="connsiteX123" fmla="*/ 255746 w 981075"/>
                <a:gd name="connsiteY123" fmla="*/ 2002631 h 4248150"/>
                <a:gd name="connsiteX124" fmla="*/ 279559 w 981075"/>
                <a:gd name="connsiteY124" fmla="*/ 1963579 h 4248150"/>
                <a:gd name="connsiteX125" fmla="*/ 751999 w 981075"/>
                <a:gd name="connsiteY125" fmla="*/ 1963579 h 4248150"/>
                <a:gd name="connsiteX126" fmla="*/ 769144 w 981075"/>
                <a:gd name="connsiteY126" fmla="*/ 1997869 h 4248150"/>
                <a:gd name="connsiteX127" fmla="*/ 769144 w 981075"/>
                <a:gd name="connsiteY127" fmla="*/ 1997869 h 4248150"/>
                <a:gd name="connsiteX128" fmla="*/ 771049 w 981075"/>
                <a:gd name="connsiteY128" fmla="*/ 2002631 h 4248150"/>
                <a:gd name="connsiteX129" fmla="*/ 796766 w 981075"/>
                <a:gd name="connsiteY129" fmla="*/ 2097881 h 4248150"/>
                <a:gd name="connsiteX130" fmla="*/ 798671 w 981075"/>
                <a:gd name="connsiteY130" fmla="*/ 2118836 h 4248150"/>
                <a:gd name="connsiteX131" fmla="*/ 551974 w 981075"/>
                <a:gd name="connsiteY131" fmla="*/ 2118836 h 4248150"/>
                <a:gd name="connsiteX132" fmla="*/ 551021 w 981075"/>
                <a:gd name="connsiteY132" fmla="*/ 2118836 h 4248150"/>
                <a:gd name="connsiteX133" fmla="*/ 231934 w 981075"/>
                <a:gd name="connsiteY133" fmla="*/ 2118836 h 4248150"/>
                <a:gd name="connsiteX134" fmla="*/ 230981 w 981075"/>
                <a:gd name="connsiteY134" fmla="*/ 2097881 h 4248150"/>
                <a:gd name="connsiteX135" fmla="*/ 305276 w 981075"/>
                <a:gd name="connsiteY135" fmla="*/ 2340769 h 4248150"/>
                <a:gd name="connsiteX136" fmla="*/ 296704 w 981075"/>
                <a:gd name="connsiteY136" fmla="*/ 2327434 h 4248150"/>
                <a:gd name="connsiteX137" fmla="*/ 264319 w 981075"/>
                <a:gd name="connsiteY137" fmla="*/ 2260759 h 4248150"/>
                <a:gd name="connsiteX138" fmla="*/ 240506 w 981075"/>
                <a:gd name="connsiteY138" fmla="*/ 2186464 h 4248150"/>
                <a:gd name="connsiteX139" fmla="*/ 551021 w 981075"/>
                <a:gd name="connsiteY139" fmla="*/ 2186464 h 4248150"/>
                <a:gd name="connsiteX140" fmla="*/ 551974 w 981075"/>
                <a:gd name="connsiteY140" fmla="*/ 2186464 h 4248150"/>
                <a:gd name="connsiteX141" fmla="*/ 794861 w 981075"/>
                <a:gd name="connsiteY141" fmla="*/ 2186464 h 4248150"/>
                <a:gd name="connsiteX142" fmla="*/ 773906 w 981075"/>
                <a:gd name="connsiteY142" fmla="*/ 2260759 h 4248150"/>
                <a:gd name="connsiteX143" fmla="*/ 753904 w 981075"/>
                <a:gd name="connsiteY143" fmla="*/ 2303621 h 4248150"/>
                <a:gd name="connsiteX144" fmla="*/ 754856 w 981075"/>
                <a:gd name="connsiteY144" fmla="*/ 2303621 h 4248150"/>
                <a:gd name="connsiteX145" fmla="*/ 740569 w 981075"/>
                <a:gd name="connsiteY145" fmla="*/ 2328386 h 4248150"/>
                <a:gd name="connsiteX146" fmla="*/ 731996 w 981075"/>
                <a:gd name="connsiteY146" fmla="*/ 2341721 h 4248150"/>
                <a:gd name="connsiteX147" fmla="*/ 305276 w 981075"/>
                <a:gd name="connsiteY147" fmla="*/ 2341721 h 4248150"/>
                <a:gd name="connsiteX148" fmla="*/ 158591 w 981075"/>
                <a:gd name="connsiteY148" fmla="*/ 3162776 h 4248150"/>
                <a:gd name="connsiteX149" fmla="*/ 190976 w 981075"/>
                <a:gd name="connsiteY149" fmla="*/ 3067526 h 4248150"/>
                <a:gd name="connsiteX150" fmla="*/ 227171 w 981075"/>
                <a:gd name="connsiteY150" fmla="*/ 3011329 h 4248150"/>
                <a:gd name="connsiteX151" fmla="*/ 723424 w 981075"/>
                <a:gd name="connsiteY151" fmla="*/ 3011329 h 4248150"/>
                <a:gd name="connsiteX152" fmla="*/ 759619 w 981075"/>
                <a:gd name="connsiteY152" fmla="*/ 3067526 h 4248150"/>
                <a:gd name="connsiteX153" fmla="*/ 795814 w 981075"/>
                <a:gd name="connsiteY153" fmla="*/ 3162776 h 4248150"/>
                <a:gd name="connsiteX154" fmla="*/ 797719 w 981075"/>
                <a:gd name="connsiteY154" fmla="*/ 3174206 h 4248150"/>
                <a:gd name="connsiteX155" fmla="*/ 157639 w 981075"/>
                <a:gd name="connsiteY155" fmla="*/ 3174206 h 4248150"/>
                <a:gd name="connsiteX156" fmla="*/ 158591 w 981075"/>
                <a:gd name="connsiteY156" fmla="*/ 3162776 h 4248150"/>
                <a:gd name="connsiteX157" fmla="*/ 236696 w 981075"/>
                <a:gd name="connsiteY157" fmla="*/ 3391376 h 4248150"/>
                <a:gd name="connsiteX158" fmla="*/ 193834 w 981075"/>
                <a:gd name="connsiteY158" fmla="*/ 3324701 h 4248150"/>
                <a:gd name="connsiteX159" fmla="*/ 163354 w 981075"/>
                <a:gd name="connsiteY159" fmla="*/ 3244691 h 4248150"/>
                <a:gd name="connsiteX160" fmla="*/ 796766 w 981075"/>
                <a:gd name="connsiteY160" fmla="*/ 3244691 h 4248150"/>
                <a:gd name="connsiteX161" fmla="*/ 770096 w 981075"/>
                <a:gd name="connsiteY161" fmla="*/ 3324701 h 4248150"/>
                <a:gd name="connsiteX162" fmla="*/ 730091 w 981075"/>
                <a:gd name="connsiteY162" fmla="*/ 3391376 h 4248150"/>
                <a:gd name="connsiteX163" fmla="*/ 717709 w 981075"/>
                <a:gd name="connsiteY163" fmla="*/ 3408521 h 4248150"/>
                <a:gd name="connsiteX164" fmla="*/ 250984 w 981075"/>
                <a:gd name="connsiteY164" fmla="*/ 3408521 h 4248150"/>
                <a:gd name="connsiteX165" fmla="*/ 236696 w 981075"/>
                <a:gd name="connsiteY165" fmla="*/ 3391376 h 424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81075" h="4248150">
                  <a:moveTo>
                    <a:pt x="621506" y="3748564"/>
                  </a:moveTo>
                  <a:cubicBezTo>
                    <a:pt x="617696" y="3745706"/>
                    <a:pt x="613886" y="3741896"/>
                    <a:pt x="610076" y="3739039"/>
                  </a:cubicBezTo>
                  <a:cubicBezTo>
                    <a:pt x="606266" y="3736181"/>
                    <a:pt x="602456" y="3732371"/>
                    <a:pt x="598646" y="3729514"/>
                  </a:cubicBezTo>
                  <a:cubicBezTo>
                    <a:pt x="585311" y="3719036"/>
                    <a:pt x="572929" y="3707606"/>
                    <a:pt x="559594" y="3697129"/>
                  </a:cubicBezTo>
                  <a:cubicBezTo>
                    <a:pt x="535781" y="3678079"/>
                    <a:pt x="511969" y="3658076"/>
                    <a:pt x="489109" y="3638074"/>
                  </a:cubicBezTo>
                  <a:cubicBezTo>
                    <a:pt x="485299" y="3635216"/>
                    <a:pt x="481489" y="3631406"/>
                    <a:pt x="477679" y="3628549"/>
                  </a:cubicBezTo>
                  <a:cubicBezTo>
                    <a:pt x="473869" y="3625691"/>
                    <a:pt x="470059" y="3621881"/>
                    <a:pt x="466249" y="3619024"/>
                  </a:cubicBezTo>
                  <a:cubicBezTo>
                    <a:pt x="411956" y="3573304"/>
                    <a:pt x="359569" y="3526631"/>
                    <a:pt x="313849" y="3479959"/>
                  </a:cubicBezTo>
                  <a:lnTo>
                    <a:pt x="658654" y="3479959"/>
                  </a:lnTo>
                  <a:cubicBezTo>
                    <a:pt x="614839" y="3526631"/>
                    <a:pt x="565309" y="3573304"/>
                    <a:pt x="512921" y="3619024"/>
                  </a:cubicBezTo>
                  <a:cubicBezTo>
                    <a:pt x="535781" y="3638074"/>
                    <a:pt x="559594" y="3657124"/>
                    <a:pt x="582454" y="3676174"/>
                  </a:cubicBezTo>
                  <a:cubicBezTo>
                    <a:pt x="595789" y="3687604"/>
                    <a:pt x="609124" y="3698081"/>
                    <a:pt x="622459" y="3709511"/>
                  </a:cubicBezTo>
                  <a:cubicBezTo>
                    <a:pt x="796766" y="3557111"/>
                    <a:pt x="950119" y="3395186"/>
                    <a:pt x="950119" y="3202781"/>
                  </a:cubicBezTo>
                  <a:cubicBezTo>
                    <a:pt x="950119" y="3012281"/>
                    <a:pt x="794861" y="2857976"/>
                    <a:pt x="625316" y="2696051"/>
                  </a:cubicBezTo>
                  <a:cubicBezTo>
                    <a:pt x="593884" y="2721769"/>
                    <a:pt x="562451" y="2747486"/>
                    <a:pt x="531971" y="2772251"/>
                  </a:cubicBezTo>
                  <a:cubicBezTo>
                    <a:pt x="526256" y="2777014"/>
                    <a:pt x="520541" y="2781776"/>
                    <a:pt x="514826" y="2785586"/>
                  </a:cubicBezTo>
                  <a:cubicBezTo>
                    <a:pt x="570071" y="2837974"/>
                    <a:pt x="623411" y="2889409"/>
                    <a:pt x="668179" y="2940844"/>
                  </a:cubicBezTo>
                  <a:lnTo>
                    <a:pt x="288131" y="2940844"/>
                  </a:lnTo>
                  <a:cubicBezTo>
                    <a:pt x="339566" y="2888456"/>
                    <a:pt x="401479" y="2837021"/>
                    <a:pt x="466249" y="2783681"/>
                  </a:cubicBezTo>
                  <a:cubicBezTo>
                    <a:pt x="470059" y="2780824"/>
                    <a:pt x="473869" y="2777014"/>
                    <a:pt x="477679" y="2774156"/>
                  </a:cubicBezTo>
                  <a:cubicBezTo>
                    <a:pt x="481489" y="2771299"/>
                    <a:pt x="485299" y="2767489"/>
                    <a:pt x="490061" y="2764631"/>
                  </a:cubicBezTo>
                  <a:cubicBezTo>
                    <a:pt x="495776" y="2759869"/>
                    <a:pt x="501491" y="2755106"/>
                    <a:pt x="508159" y="2750344"/>
                  </a:cubicBezTo>
                  <a:cubicBezTo>
                    <a:pt x="538639" y="2725579"/>
                    <a:pt x="570071" y="2700814"/>
                    <a:pt x="601504" y="2675096"/>
                  </a:cubicBezTo>
                  <a:cubicBezTo>
                    <a:pt x="605314" y="2672239"/>
                    <a:pt x="609124" y="2668429"/>
                    <a:pt x="612934" y="2665571"/>
                  </a:cubicBezTo>
                  <a:cubicBezTo>
                    <a:pt x="616744" y="2662714"/>
                    <a:pt x="620554" y="2658904"/>
                    <a:pt x="624364" y="2656046"/>
                  </a:cubicBezTo>
                  <a:cubicBezTo>
                    <a:pt x="746284" y="2553176"/>
                    <a:pt x="860584" y="2438876"/>
                    <a:pt x="914876" y="2303621"/>
                  </a:cubicBezTo>
                  <a:lnTo>
                    <a:pt x="913924" y="2303621"/>
                  </a:lnTo>
                  <a:cubicBezTo>
                    <a:pt x="934879" y="2251234"/>
                    <a:pt x="947261" y="2195989"/>
                    <a:pt x="947261" y="2136934"/>
                  </a:cubicBezTo>
                  <a:cubicBezTo>
                    <a:pt x="947261" y="2087404"/>
                    <a:pt x="939641" y="2041684"/>
                    <a:pt x="926306" y="1998821"/>
                  </a:cubicBezTo>
                  <a:lnTo>
                    <a:pt x="927259" y="1998821"/>
                  </a:lnTo>
                  <a:cubicBezTo>
                    <a:pt x="884396" y="1863566"/>
                    <a:pt x="781526" y="1760696"/>
                    <a:pt x="669131" y="1666399"/>
                  </a:cubicBezTo>
                  <a:cubicBezTo>
                    <a:pt x="665321" y="1663541"/>
                    <a:pt x="661511" y="1659731"/>
                    <a:pt x="657701" y="1656874"/>
                  </a:cubicBezTo>
                  <a:cubicBezTo>
                    <a:pt x="653891" y="1654016"/>
                    <a:pt x="650081" y="1650206"/>
                    <a:pt x="646271" y="1647349"/>
                  </a:cubicBezTo>
                  <a:cubicBezTo>
                    <a:pt x="625316" y="1630204"/>
                    <a:pt x="604361" y="1614011"/>
                    <a:pt x="583406" y="1596866"/>
                  </a:cubicBezTo>
                  <a:cubicBezTo>
                    <a:pt x="567214" y="1583531"/>
                    <a:pt x="551021" y="1570196"/>
                    <a:pt x="534829" y="1557814"/>
                  </a:cubicBezTo>
                  <a:cubicBezTo>
                    <a:pt x="531019" y="1554956"/>
                    <a:pt x="527209" y="1551146"/>
                    <a:pt x="523399" y="1548289"/>
                  </a:cubicBezTo>
                  <a:cubicBezTo>
                    <a:pt x="519589" y="1545431"/>
                    <a:pt x="515779" y="1541621"/>
                    <a:pt x="511969" y="1538764"/>
                  </a:cubicBezTo>
                  <a:cubicBezTo>
                    <a:pt x="454819" y="1491139"/>
                    <a:pt x="400526" y="1442561"/>
                    <a:pt x="356711" y="1390174"/>
                  </a:cubicBezTo>
                  <a:lnTo>
                    <a:pt x="708184" y="1390174"/>
                  </a:lnTo>
                  <a:cubicBezTo>
                    <a:pt x="666274" y="1442561"/>
                    <a:pt x="613886" y="1492091"/>
                    <a:pt x="558641" y="1538764"/>
                  </a:cubicBezTo>
                  <a:cubicBezTo>
                    <a:pt x="573881" y="1551146"/>
                    <a:pt x="590074" y="1563529"/>
                    <a:pt x="605314" y="1575911"/>
                  </a:cubicBezTo>
                  <a:cubicBezTo>
                    <a:pt x="627221" y="1593056"/>
                    <a:pt x="648176" y="1610201"/>
                    <a:pt x="670084" y="1628299"/>
                  </a:cubicBezTo>
                  <a:cubicBezTo>
                    <a:pt x="826294" y="1495901"/>
                    <a:pt x="962501" y="1339691"/>
                    <a:pt x="962501" y="1119664"/>
                  </a:cubicBezTo>
                  <a:cubicBezTo>
                    <a:pt x="962501" y="919639"/>
                    <a:pt x="811054" y="753904"/>
                    <a:pt x="636746" y="585311"/>
                  </a:cubicBezTo>
                  <a:cubicBezTo>
                    <a:pt x="617696" y="607219"/>
                    <a:pt x="598646" y="629126"/>
                    <a:pt x="579596" y="651034"/>
                  </a:cubicBezTo>
                  <a:cubicBezTo>
                    <a:pt x="567214" y="664369"/>
                    <a:pt x="555784" y="678656"/>
                    <a:pt x="543401" y="691991"/>
                  </a:cubicBezTo>
                  <a:cubicBezTo>
                    <a:pt x="608171" y="755809"/>
                    <a:pt x="668179" y="817721"/>
                    <a:pt x="715804" y="880586"/>
                  </a:cubicBezTo>
                  <a:lnTo>
                    <a:pt x="350044" y="880586"/>
                  </a:lnTo>
                  <a:cubicBezTo>
                    <a:pt x="392906" y="820579"/>
                    <a:pt x="444341" y="757714"/>
                    <a:pt x="500539" y="693896"/>
                  </a:cubicBezTo>
                  <a:cubicBezTo>
                    <a:pt x="503396" y="690086"/>
                    <a:pt x="507206" y="686276"/>
                    <a:pt x="510064" y="682466"/>
                  </a:cubicBezTo>
                  <a:cubicBezTo>
                    <a:pt x="512921" y="678656"/>
                    <a:pt x="516731" y="674846"/>
                    <a:pt x="519589" y="671036"/>
                  </a:cubicBezTo>
                  <a:cubicBezTo>
                    <a:pt x="530066" y="658654"/>
                    <a:pt x="541496" y="646271"/>
                    <a:pt x="552926" y="633889"/>
                  </a:cubicBezTo>
                  <a:cubicBezTo>
                    <a:pt x="572929" y="611029"/>
                    <a:pt x="592931" y="588169"/>
                    <a:pt x="612934" y="565309"/>
                  </a:cubicBezTo>
                  <a:cubicBezTo>
                    <a:pt x="615791" y="561499"/>
                    <a:pt x="619601" y="557689"/>
                    <a:pt x="622459" y="553879"/>
                  </a:cubicBezTo>
                  <a:cubicBezTo>
                    <a:pt x="625316" y="550069"/>
                    <a:pt x="629126" y="546259"/>
                    <a:pt x="631984" y="542449"/>
                  </a:cubicBezTo>
                  <a:cubicBezTo>
                    <a:pt x="700564" y="463391"/>
                    <a:pt x="773906" y="384334"/>
                    <a:pt x="823436" y="295751"/>
                  </a:cubicBezTo>
                  <a:cubicBezTo>
                    <a:pt x="879634" y="191929"/>
                    <a:pt x="905351" y="96679"/>
                    <a:pt x="911066" y="7144"/>
                  </a:cubicBezTo>
                  <a:lnTo>
                    <a:pt x="769144" y="7144"/>
                  </a:lnTo>
                  <a:cubicBezTo>
                    <a:pt x="762476" y="83344"/>
                    <a:pt x="738664" y="159544"/>
                    <a:pt x="696754" y="224314"/>
                  </a:cubicBezTo>
                  <a:cubicBezTo>
                    <a:pt x="649129" y="297656"/>
                    <a:pt x="591026" y="369094"/>
                    <a:pt x="531019" y="439579"/>
                  </a:cubicBezTo>
                  <a:cubicBezTo>
                    <a:pt x="528161" y="443389"/>
                    <a:pt x="524351" y="447199"/>
                    <a:pt x="521494" y="451009"/>
                  </a:cubicBezTo>
                  <a:cubicBezTo>
                    <a:pt x="518636" y="454819"/>
                    <a:pt x="514826" y="458629"/>
                    <a:pt x="511969" y="462439"/>
                  </a:cubicBezTo>
                  <a:cubicBezTo>
                    <a:pt x="487204" y="491014"/>
                    <a:pt x="462439" y="519589"/>
                    <a:pt x="437674" y="547211"/>
                  </a:cubicBezTo>
                  <a:cubicBezTo>
                    <a:pt x="431006" y="554831"/>
                    <a:pt x="425291" y="561499"/>
                    <a:pt x="418624" y="568166"/>
                  </a:cubicBezTo>
                  <a:cubicBezTo>
                    <a:pt x="414814" y="571976"/>
                    <a:pt x="411956" y="575786"/>
                    <a:pt x="409099" y="579596"/>
                  </a:cubicBezTo>
                  <a:cubicBezTo>
                    <a:pt x="405289" y="583406"/>
                    <a:pt x="402431" y="587216"/>
                    <a:pt x="399574" y="591026"/>
                  </a:cubicBezTo>
                  <a:cubicBezTo>
                    <a:pt x="242411" y="772001"/>
                    <a:pt x="102394" y="943451"/>
                    <a:pt x="102394" y="1115854"/>
                  </a:cubicBezTo>
                  <a:cubicBezTo>
                    <a:pt x="102394" y="1344454"/>
                    <a:pt x="247174" y="1495901"/>
                    <a:pt x="399574" y="1623536"/>
                  </a:cubicBezTo>
                  <a:cubicBezTo>
                    <a:pt x="403384" y="1626394"/>
                    <a:pt x="407194" y="1630204"/>
                    <a:pt x="411004" y="1633061"/>
                  </a:cubicBezTo>
                  <a:cubicBezTo>
                    <a:pt x="414814" y="1635919"/>
                    <a:pt x="418624" y="1639729"/>
                    <a:pt x="422434" y="1642586"/>
                  </a:cubicBezTo>
                  <a:cubicBezTo>
                    <a:pt x="443389" y="1659731"/>
                    <a:pt x="464344" y="1676876"/>
                    <a:pt x="485299" y="1693069"/>
                  </a:cubicBezTo>
                  <a:cubicBezTo>
                    <a:pt x="502444" y="1706404"/>
                    <a:pt x="518636" y="1719739"/>
                    <a:pt x="534829" y="1733074"/>
                  </a:cubicBezTo>
                  <a:cubicBezTo>
                    <a:pt x="538639" y="1735931"/>
                    <a:pt x="542449" y="1739741"/>
                    <a:pt x="547211" y="1742599"/>
                  </a:cubicBezTo>
                  <a:cubicBezTo>
                    <a:pt x="551021" y="1745456"/>
                    <a:pt x="554831" y="1749266"/>
                    <a:pt x="558641" y="1752124"/>
                  </a:cubicBezTo>
                  <a:cubicBezTo>
                    <a:pt x="614839" y="1798796"/>
                    <a:pt x="666274" y="1845469"/>
                    <a:pt x="707231" y="1894046"/>
                  </a:cubicBezTo>
                  <a:lnTo>
                    <a:pt x="338614" y="1894046"/>
                  </a:lnTo>
                  <a:cubicBezTo>
                    <a:pt x="386239" y="1847374"/>
                    <a:pt x="445294" y="1800701"/>
                    <a:pt x="509111" y="1751171"/>
                  </a:cubicBezTo>
                  <a:cubicBezTo>
                    <a:pt x="493871" y="1738789"/>
                    <a:pt x="478631" y="1726406"/>
                    <a:pt x="462439" y="1714024"/>
                  </a:cubicBezTo>
                  <a:cubicBezTo>
                    <a:pt x="440531" y="1696879"/>
                    <a:pt x="418624" y="1678781"/>
                    <a:pt x="396716" y="1660684"/>
                  </a:cubicBezTo>
                  <a:cubicBezTo>
                    <a:pt x="230029" y="1790224"/>
                    <a:pt x="81439" y="1915954"/>
                    <a:pt x="81439" y="2095024"/>
                  </a:cubicBezTo>
                  <a:cubicBezTo>
                    <a:pt x="81439" y="2312194"/>
                    <a:pt x="216694" y="2487454"/>
                    <a:pt x="368141" y="2641759"/>
                  </a:cubicBezTo>
                  <a:cubicBezTo>
                    <a:pt x="374809" y="2636044"/>
                    <a:pt x="381476" y="2631281"/>
                    <a:pt x="388144" y="2625566"/>
                  </a:cubicBezTo>
                  <a:cubicBezTo>
                    <a:pt x="418624" y="2600801"/>
                    <a:pt x="449104" y="2576989"/>
                    <a:pt x="479584" y="2552224"/>
                  </a:cubicBezTo>
                  <a:cubicBezTo>
                    <a:pt x="432911" y="2504599"/>
                    <a:pt x="388144" y="2455069"/>
                    <a:pt x="350996" y="2404586"/>
                  </a:cubicBezTo>
                  <a:lnTo>
                    <a:pt x="680561" y="2404586"/>
                  </a:lnTo>
                  <a:cubicBezTo>
                    <a:pt x="635794" y="2456021"/>
                    <a:pt x="581501" y="2505551"/>
                    <a:pt x="524351" y="2554129"/>
                  </a:cubicBezTo>
                  <a:cubicBezTo>
                    <a:pt x="520541" y="2556986"/>
                    <a:pt x="516731" y="2560796"/>
                    <a:pt x="512921" y="2563654"/>
                  </a:cubicBezTo>
                  <a:cubicBezTo>
                    <a:pt x="509111" y="2566511"/>
                    <a:pt x="505301" y="2570321"/>
                    <a:pt x="501491" y="2573179"/>
                  </a:cubicBezTo>
                  <a:cubicBezTo>
                    <a:pt x="471964" y="2597944"/>
                    <a:pt x="440531" y="2622709"/>
                    <a:pt x="410051" y="2646521"/>
                  </a:cubicBezTo>
                  <a:cubicBezTo>
                    <a:pt x="403384" y="2652236"/>
                    <a:pt x="396716" y="2656999"/>
                    <a:pt x="390049" y="2662714"/>
                  </a:cubicBezTo>
                  <a:cubicBezTo>
                    <a:pt x="386239" y="2665571"/>
                    <a:pt x="382429" y="2669381"/>
                    <a:pt x="378619" y="2672239"/>
                  </a:cubicBezTo>
                  <a:cubicBezTo>
                    <a:pt x="374809" y="2675096"/>
                    <a:pt x="370999" y="2678906"/>
                    <a:pt x="367189" y="2681764"/>
                  </a:cubicBezTo>
                  <a:cubicBezTo>
                    <a:pt x="182404" y="2832259"/>
                    <a:pt x="7144" y="2988469"/>
                    <a:pt x="7144" y="3192304"/>
                  </a:cubicBezTo>
                  <a:cubicBezTo>
                    <a:pt x="7144" y="3388519"/>
                    <a:pt x="170974" y="3553301"/>
                    <a:pt x="355759" y="3710464"/>
                  </a:cubicBezTo>
                  <a:cubicBezTo>
                    <a:pt x="359569" y="3713321"/>
                    <a:pt x="363379" y="3717131"/>
                    <a:pt x="367189" y="3719989"/>
                  </a:cubicBezTo>
                  <a:cubicBezTo>
                    <a:pt x="370999" y="3722846"/>
                    <a:pt x="374809" y="3726656"/>
                    <a:pt x="378619" y="3729514"/>
                  </a:cubicBezTo>
                  <a:cubicBezTo>
                    <a:pt x="404336" y="3751421"/>
                    <a:pt x="431006" y="3773329"/>
                    <a:pt x="456724" y="3794284"/>
                  </a:cubicBezTo>
                  <a:cubicBezTo>
                    <a:pt x="467201" y="3802856"/>
                    <a:pt x="477679" y="3811429"/>
                    <a:pt x="488156" y="3820001"/>
                  </a:cubicBezTo>
                  <a:cubicBezTo>
                    <a:pt x="491966" y="3822859"/>
                    <a:pt x="495776" y="3826669"/>
                    <a:pt x="499586" y="3829526"/>
                  </a:cubicBezTo>
                  <a:cubicBezTo>
                    <a:pt x="503396" y="3832384"/>
                    <a:pt x="507206" y="3836194"/>
                    <a:pt x="511016" y="3839051"/>
                  </a:cubicBezTo>
                  <a:cubicBezTo>
                    <a:pt x="675799" y="3976211"/>
                    <a:pt x="830104" y="4116229"/>
                    <a:pt x="830104" y="4247674"/>
                  </a:cubicBezTo>
                  <a:lnTo>
                    <a:pt x="979646" y="4247674"/>
                  </a:lnTo>
                  <a:cubicBezTo>
                    <a:pt x="980599" y="4064794"/>
                    <a:pt x="807244" y="3903821"/>
                    <a:pt x="621506" y="3748564"/>
                  </a:cubicBezTo>
                  <a:close/>
                  <a:moveTo>
                    <a:pt x="252889" y="1080611"/>
                  </a:moveTo>
                  <a:cubicBezTo>
                    <a:pt x="257651" y="1050131"/>
                    <a:pt x="269081" y="1017746"/>
                    <a:pt x="285274" y="985361"/>
                  </a:cubicBezTo>
                  <a:cubicBezTo>
                    <a:pt x="291941" y="972026"/>
                    <a:pt x="299561" y="958691"/>
                    <a:pt x="307181" y="944404"/>
                  </a:cubicBezTo>
                  <a:lnTo>
                    <a:pt x="759619" y="944404"/>
                  </a:lnTo>
                  <a:cubicBezTo>
                    <a:pt x="767239" y="957739"/>
                    <a:pt x="774859" y="971074"/>
                    <a:pt x="780574" y="985361"/>
                  </a:cubicBezTo>
                  <a:cubicBezTo>
                    <a:pt x="794861" y="1016794"/>
                    <a:pt x="805339" y="1049179"/>
                    <a:pt x="810101" y="1080611"/>
                  </a:cubicBezTo>
                  <a:cubicBezTo>
                    <a:pt x="811054" y="1087279"/>
                    <a:pt x="812006" y="1092994"/>
                    <a:pt x="812006" y="1099661"/>
                  </a:cubicBezTo>
                  <a:lnTo>
                    <a:pt x="250031" y="1099661"/>
                  </a:lnTo>
                  <a:cubicBezTo>
                    <a:pt x="250984" y="1093946"/>
                    <a:pt x="251936" y="1087279"/>
                    <a:pt x="252889" y="1080611"/>
                  </a:cubicBezTo>
                  <a:close/>
                  <a:moveTo>
                    <a:pt x="306229" y="1319689"/>
                  </a:moveTo>
                  <a:cubicBezTo>
                    <a:pt x="293846" y="1298734"/>
                    <a:pt x="282416" y="1275874"/>
                    <a:pt x="273844" y="1253014"/>
                  </a:cubicBezTo>
                  <a:cubicBezTo>
                    <a:pt x="263366" y="1225391"/>
                    <a:pt x="256699" y="1196816"/>
                    <a:pt x="252889" y="1167289"/>
                  </a:cubicBezTo>
                  <a:lnTo>
                    <a:pt x="809149" y="1167289"/>
                  </a:lnTo>
                  <a:cubicBezTo>
                    <a:pt x="805339" y="1196816"/>
                    <a:pt x="797719" y="1226344"/>
                    <a:pt x="787241" y="1253014"/>
                  </a:cubicBezTo>
                  <a:cubicBezTo>
                    <a:pt x="778669" y="1275874"/>
                    <a:pt x="767239" y="1298734"/>
                    <a:pt x="754856" y="1319689"/>
                  </a:cubicBezTo>
                  <a:cubicBezTo>
                    <a:pt x="754856" y="1320641"/>
                    <a:pt x="753904" y="1320641"/>
                    <a:pt x="753904" y="1321594"/>
                  </a:cubicBezTo>
                  <a:lnTo>
                    <a:pt x="308134" y="1321594"/>
                  </a:lnTo>
                  <a:cubicBezTo>
                    <a:pt x="307181" y="1320641"/>
                    <a:pt x="307181" y="1320641"/>
                    <a:pt x="306229" y="1319689"/>
                  </a:cubicBezTo>
                  <a:close/>
                  <a:moveTo>
                    <a:pt x="230981" y="2097881"/>
                  </a:moveTo>
                  <a:cubicBezTo>
                    <a:pt x="230981" y="2097881"/>
                    <a:pt x="230981" y="2097881"/>
                    <a:pt x="230981" y="2097881"/>
                  </a:cubicBezTo>
                  <a:cubicBezTo>
                    <a:pt x="230981" y="2064544"/>
                    <a:pt x="240506" y="2033111"/>
                    <a:pt x="255746" y="2002631"/>
                  </a:cubicBezTo>
                  <a:cubicBezTo>
                    <a:pt x="262414" y="1989296"/>
                    <a:pt x="270986" y="1976914"/>
                    <a:pt x="279559" y="1963579"/>
                  </a:cubicBezTo>
                  <a:lnTo>
                    <a:pt x="751999" y="1963579"/>
                  </a:lnTo>
                  <a:cubicBezTo>
                    <a:pt x="758666" y="1975009"/>
                    <a:pt x="764381" y="1986439"/>
                    <a:pt x="769144" y="1997869"/>
                  </a:cubicBezTo>
                  <a:lnTo>
                    <a:pt x="769144" y="1997869"/>
                  </a:lnTo>
                  <a:cubicBezTo>
                    <a:pt x="770096" y="1999774"/>
                    <a:pt x="771049" y="2000726"/>
                    <a:pt x="771049" y="2002631"/>
                  </a:cubicBezTo>
                  <a:cubicBezTo>
                    <a:pt x="784384" y="2032159"/>
                    <a:pt x="792956" y="2064544"/>
                    <a:pt x="796766" y="2097881"/>
                  </a:cubicBezTo>
                  <a:cubicBezTo>
                    <a:pt x="797719" y="2104549"/>
                    <a:pt x="797719" y="2111216"/>
                    <a:pt x="798671" y="2118836"/>
                  </a:cubicBezTo>
                  <a:lnTo>
                    <a:pt x="551974" y="2118836"/>
                  </a:lnTo>
                  <a:lnTo>
                    <a:pt x="551021" y="2118836"/>
                  </a:lnTo>
                  <a:lnTo>
                    <a:pt x="231934" y="2118836"/>
                  </a:lnTo>
                  <a:cubicBezTo>
                    <a:pt x="230981" y="2112169"/>
                    <a:pt x="230981" y="2104549"/>
                    <a:pt x="230981" y="2097881"/>
                  </a:cubicBezTo>
                  <a:close/>
                  <a:moveTo>
                    <a:pt x="305276" y="2340769"/>
                  </a:moveTo>
                  <a:cubicBezTo>
                    <a:pt x="302419" y="2336006"/>
                    <a:pt x="299561" y="2331244"/>
                    <a:pt x="296704" y="2327434"/>
                  </a:cubicBezTo>
                  <a:cubicBezTo>
                    <a:pt x="284321" y="2305526"/>
                    <a:pt x="272891" y="2283619"/>
                    <a:pt x="264319" y="2260759"/>
                  </a:cubicBezTo>
                  <a:cubicBezTo>
                    <a:pt x="254794" y="2235994"/>
                    <a:pt x="246221" y="2211229"/>
                    <a:pt x="240506" y="2186464"/>
                  </a:cubicBezTo>
                  <a:lnTo>
                    <a:pt x="551021" y="2186464"/>
                  </a:lnTo>
                  <a:lnTo>
                    <a:pt x="551974" y="2186464"/>
                  </a:lnTo>
                  <a:lnTo>
                    <a:pt x="794861" y="2186464"/>
                  </a:lnTo>
                  <a:cubicBezTo>
                    <a:pt x="791051" y="2212181"/>
                    <a:pt x="783431" y="2236946"/>
                    <a:pt x="773906" y="2260759"/>
                  </a:cubicBezTo>
                  <a:cubicBezTo>
                    <a:pt x="768191" y="2275046"/>
                    <a:pt x="761524" y="2289334"/>
                    <a:pt x="753904" y="2303621"/>
                  </a:cubicBezTo>
                  <a:lnTo>
                    <a:pt x="754856" y="2303621"/>
                  </a:lnTo>
                  <a:cubicBezTo>
                    <a:pt x="750094" y="2312194"/>
                    <a:pt x="745331" y="2319814"/>
                    <a:pt x="740569" y="2328386"/>
                  </a:cubicBezTo>
                  <a:cubicBezTo>
                    <a:pt x="737711" y="2333149"/>
                    <a:pt x="734854" y="2337911"/>
                    <a:pt x="731996" y="2341721"/>
                  </a:cubicBezTo>
                  <a:lnTo>
                    <a:pt x="305276" y="2341721"/>
                  </a:lnTo>
                  <a:close/>
                  <a:moveTo>
                    <a:pt x="158591" y="3162776"/>
                  </a:moveTo>
                  <a:cubicBezTo>
                    <a:pt x="163354" y="3130391"/>
                    <a:pt x="173831" y="3098006"/>
                    <a:pt x="190976" y="3067526"/>
                  </a:cubicBezTo>
                  <a:cubicBezTo>
                    <a:pt x="201454" y="3048476"/>
                    <a:pt x="213836" y="3029426"/>
                    <a:pt x="227171" y="3011329"/>
                  </a:cubicBezTo>
                  <a:lnTo>
                    <a:pt x="723424" y="3011329"/>
                  </a:lnTo>
                  <a:cubicBezTo>
                    <a:pt x="736759" y="3030379"/>
                    <a:pt x="749141" y="3048476"/>
                    <a:pt x="759619" y="3067526"/>
                  </a:cubicBezTo>
                  <a:cubicBezTo>
                    <a:pt x="776764" y="3098959"/>
                    <a:pt x="789146" y="3131344"/>
                    <a:pt x="795814" y="3162776"/>
                  </a:cubicBezTo>
                  <a:cubicBezTo>
                    <a:pt x="796766" y="3166586"/>
                    <a:pt x="796766" y="3170396"/>
                    <a:pt x="797719" y="3174206"/>
                  </a:cubicBezTo>
                  <a:lnTo>
                    <a:pt x="157639" y="3174206"/>
                  </a:lnTo>
                  <a:cubicBezTo>
                    <a:pt x="157639" y="3170396"/>
                    <a:pt x="157639" y="3166586"/>
                    <a:pt x="158591" y="3162776"/>
                  </a:cubicBezTo>
                  <a:close/>
                  <a:moveTo>
                    <a:pt x="236696" y="3391376"/>
                  </a:moveTo>
                  <a:cubicBezTo>
                    <a:pt x="220504" y="3369469"/>
                    <a:pt x="205264" y="3346609"/>
                    <a:pt x="193834" y="3324701"/>
                  </a:cubicBezTo>
                  <a:cubicBezTo>
                    <a:pt x="179546" y="3298031"/>
                    <a:pt x="169069" y="3271361"/>
                    <a:pt x="163354" y="3244691"/>
                  </a:cubicBezTo>
                  <a:lnTo>
                    <a:pt x="796766" y="3244691"/>
                  </a:lnTo>
                  <a:cubicBezTo>
                    <a:pt x="792004" y="3271361"/>
                    <a:pt x="782479" y="3298031"/>
                    <a:pt x="770096" y="3324701"/>
                  </a:cubicBezTo>
                  <a:cubicBezTo>
                    <a:pt x="759619" y="3347561"/>
                    <a:pt x="746284" y="3369469"/>
                    <a:pt x="730091" y="3391376"/>
                  </a:cubicBezTo>
                  <a:cubicBezTo>
                    <a:pt x="726281" y="3397091"/>
                    <a:pt x="721519" y="3402806"/>
                    <a:pt x="717709" y="3408521"/>
                  </a:cubicBezTo>
                  <a:lnTo>
                    <a:pt x="250984" y="3408521"/>
                  </a:lnTo>
                  <a:cubicBezTo>
                    <a:pt x="245269" y="3402806"/>
                    <a:pt x="240506" y="3397091"/>
                    <a:pt x="236696" y="3391376"/>
                  </a:cubicBezTo>
                  <a:close/>
                </a:path>
              </a:pathLst>
            </a:custGeom>
            <a:grpFill/>
            <a:ln w="9525" cap="flat">
              <a:noFill/>
              <a:prstDash val="solid"/>
              <a:miter/>
            </a:ln>
          </p:spPr>
          <p:txBody>
            <a:bodyPr rtlCol="0" anchor="ctr"/>
            <a:lstStyle/>
            <a:p>
              <a:endParaRPr lang="en-US" dirty="0"/>
            </a:p>
          </p:txBody>
        </p:sp>
      </p:grpSp>
      <p:grpSp>
        <p:nvGrpSpPr>
          <p:cNvPr id="614" name="Group 613">
            <a:extLst>
              <a:ext uri="{FF2B5EF4-FFF2-40B4-BE49-F238E27FC236}">
                <a16:creationId xmlns:a16="http://schemas.microsoft.com/office/drawing/2014/main" id="{D1C8C66F-565A-4DE8-BE26-BA5BC930DEEB}"/>
              </a:ext>
            </a:extLst>
          </p:cNvPr>
          <p:cNvGrpSpPr/>
          <p:nvPr userDrawn="1"/>
        </p:nvGrpSpPr>
        <p:grpSpPr>
          <a:xfrm>
            <a:off x="11170" y="472600"/>
            <a:ext cx="3398860" cy="6236782"/>
            <a:chOff x="11170" y="472600"/>
            <a:chExt cx="3398860" cy="6236782"/>
          </a:xfrm>
          <a:gradFill>
            <a:gsLst>
              <a:gs pos="93000">
                <a:schemeClr val="accent1">
                  <a:lumMod val="81000"/>
                </a:schemeClr>
              </a:gs>
              <a:gs pos="33000">
                <a:schemeClr val="accent1">
                  <a:lumMod val="90000"/>
                </a:schemeClr>
              </a:gs>
            </a:gsLst>
            <a:lin ang="10800000" scaled="1"/>
          </a:gradFill>
        </p:grpSpPr>
        <p:grpSp>
          <p:nvGrpSpPr>
            <p:cNvPr id="574" name="Group 573">
              <a:extLst>
                <a:ext uri="{FF2B5EF4-FFF2-40B4-BE49-F238E27FC236}">
                  <a16:creationId xmlns:a16="http://schemas.microsoft.com/office/drawing/2014/main" id="{B8882349-D833-4C0B-BD24-63BB8656D5D7}"/>
                </a:ext>
              </a:extLst>
            </p:cNvPr>
            <p:cNvGrpSpPr/>
            <p:nvPr userDrawn="1"/>
          </p:nvGrpSpPr>
          <p:grpSpPr>
            <a:xfrm rot="2885641">
              <a:off x="-30246" y="565979"/>
              <a:ext cx="1888205" cy="1701448"/>
              <a:chOff x="5884197" y="3445640"/>
              <a:chExt cx="1888205" cy="1701448"/>
            </a:xfrm>
            <a:grpFill/>
          </p:grpSpPr>
          <p:cxnSp>
            <p:nvCxnSpPr>
              <p:cNvPr id="575" name="Straight Connector 574">
                <a:extLst>
                  <a:ext uri="{FF2B5EF4-FFF2-40B4-BE49-F238E27FC236}">
                    <a16:creationId xmlns:a16="http://schemas.microsoft.com/office/drawing/2014/main" id="{B750D35F-5468-49EC-89C0-3A18A0B96339}"/>
                  </a:ext>
                </a:extLst>
              </p:cNvPr>
              <p:cNvCxnSpPr>
                <a:cxnSpLocks/>
              </p:cNvCxnSpPr>
              <p:nvPr/>
            </p:nvCxnSpPr>
            <p:spPr>
              <a:xfrm flipH="1" flipV="1">
                <a:off x="6045862" y="3579224"/>
                <a:ext cx="253165" cy="80343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74B75543-7638-48B6-842F-8DF0E43A1010}"/>
                  </a:ext>
                </a:extLst>
              </p:cNvPr>
              <p:cNvCxnSpPr>
                <a:cxnSpLocks/>
              </p:cNvCxnSpPr>
              <p:nvPr/>
            </p:nvCxnSpPr>
            <p:spPr>
              <a:xfrm>
                <a:off x="6307804" y="4382663"/>
                <a:ext cx="754727" cy="113626"/>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7" name="Straight Connector 576">
                <a:extLst>
                  <a:ext uri="{FF2B5EF4-FFF2-40B4-BE49-F238E27FC236}">
                    <a16:creationId xmlns:a16="http://schemas.microsoft.com/office/drawing/2014/main" id="{F695C379-7F4B-414F-83C3-0C5682AD47F9}"/>
                  </a:ext>
                </a:extLst>
              </p:cNvPr>
              <p:cNvCxnSpPr>
                <a:cxnSpLocks/>
              </p:cNvCxnSpPr>
              <p:nvPr/>
            </p:nvCxnSpPr>
            <p:spPr>
              <a:xfrm flipH="1">
                <a:off x="7053754" y="3560075"/>
                <a:ext cx="590803" cy="9362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385D1C1F-2002-4098-8B66-D7D0836D11A2}"/>
                  </a:ext>
                </a:extLst>
              </p:cNvPr>
              <p:cNvCxnSpPr>
                <a:cxnSpLocks/>
              </p:cNvCxnSpPr>
              <p:nvPr/>
            </p:nvCxnSpPr>
            <p:spPr>
              <a:xfrm flipH="1" flipV="1">
                <a:off x="7062531" y="4496289"/>
                <a:ext cx="286624" cy="65079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07D05259-DE62-457C-B709-858E9E3534B1}"/>
                  </a:ext>
                </a:extLst>
              </p:cNvPr>
              <p:cNvCxnSpPr>
                <a:cxnSpLocks/>
              </p:cNvCxnSpPr>
              <p:nvPr/>
            </p:nvCxnSpPr>
            <p:spPr>
              <a:xfrm flipV="1">
                <a:off x="5884197" y="4382663"/>
                <a:ext cx="414830" cy="31562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BC99ED62-AF3C-4567-9F06-750F7EBBF3B8}"/>
                  </a:ext>
                </a:extLst>
              </p:cNvPr>
              <p:cNvCxnSpPr>
                <a:cxnSpLocks/>
              </p:cNvCxnSpPr>
              <p:nvPr/>
            </p:nvCxnSpPr>
            <p:spPr>
              <a:xfrm flipH="1">
                <a:off x="7062531" y="4210875"/>
                <a:ext cx="709871" cy="2854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81" name="Oval 580">
                <a:extLst>
                  <a:ext uri="{FF2B5EF4-FFF2-40B4-BE49-F238E27FC236}">
                    <a16:creationId xmlns:a16="http://schemas.microsoft.com/office/drawing/2014/main" id="{7633CBC9-77E8-4927-A270-46954C9DF437}"/>
                  </a:ext>
                </a:extLst>
              </p:cNvPr>
              <p:cNvSpPr/>
              <p:nvPr/>
            </p:nvSpPr>
            <p:spPr>
              <a:xfrm>
                <a:off x="6925909" y="4353582"/>
                <a:ext cx="286624" cy="286624"/>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 name="Oval 581">
                <a:extLst>
                  <a:ext uri="{FF2B5EF4-FFF2-40B4-BE49-F238E27FC236}">
                    <a16:creationId xmlns:a16="http://schemas.microsoft.com/office/drawing/2014/main" id="{2D12ED10-6A25-4FDE-BF79-8716090CF7C7}"/>
                  </a:ext>
                </a:extLst>
              </p:cNvPr>
              <p:cNvSpPr/>
              <p:nvPr/>
            </p:nvSpPr>
            <p:spPr>
              <a:xfrm>
                <a:off x="7530122" y="3445640"/>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Oval 582">
                <a:extLst>
                  <a:ext uri="{FF2B5EF4-FFF2-40B4-BE49-F238E27FC236}">
                    <a16:creationId xmlns:a16="http://schemas.microsoft.com/office/drawing/2014/main" id="{939F2FA9-DEC0-47FE-A2D7-9E9553DF9448}"/>
                  </a:ext>
                </a:extLst>
              </p:cNvPr>
              <p:cNvSpPr/>
              <p:nvPr/>
            </p:nvSpPr>
            <p:spPr>
              <a:xfrm>
                <a:off x="6184592" y="4268228"/>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4" name="Group 583">
              <a:extLst>
                <a:ext uri="{FF2B5EF4-FFF2-40B4-BE49-F238E27FC236}">
                  <a16:creationId xmlns:a16="http://schemas.microsoft.com/office/drawing/2014/main" id="{94244470-0351-4D74-B98C-E2AA2D3759B0}"/>
                </a:ext>
              </a:extLst>
            </p:cNvPr>
            <p:cNvGrpSpPr/>
            <p:nvPr userDrawn="1"/>
          </p:nvGrpSpPr>
          <p:grpSpPr>
            <a:xfrm rot="2885641">
              <a:off x="149974" y="4914556"/>
              <a:ext cx="1888205" cy="1701448"/>
              <a:chOff x="5884197" y="3445640"/>
              <a:chExt cx="1888205" cy="1701448"/>
            </a:xfrm>
            <a:grpFill/>
          </p:grpSpPr>
          <p:cxnSp>
            <p:nvCxnSpPr>
              <p:cNvPr id="585" name="Straight Connector 584">
                <a:extLst>
                  <a:ext uri="{FF2B5EF4-FFF2-40B4-BE49-F238E27FC236}">
                    <a16:creationId xmlns:a16="http://schemas.microsoft.com/office/drawing/2014/main" id="{D2AA1FF5-FCB4-481E-98AC-5FF273AEFE12}"/>
                  </a:ext>
                </a:extLst>
              </p:cNvPr>
              <p:cNvCxnSpPr>
                <a:cxnSpLocks/>
              </p:cNvCxnSpPr>
              <p:nvPr/>
            </p:nvCxnSpPr>
            <p:spPr>
              <a:xfrm flipH="1" flipV="1">
                <a:off x="6045862" y="3579224"/>
                <a:ext cx="253165" cy="80343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6" name="Straight Connector 585">
                <a:extLst>
                  <a:ext uri="{FF2B5EF4-FFF2-40B4-BE49-F238E27FC236}">
                    <a16:creationId xmlns:a16="http://schemas.microsoft.com/office/drawing/2014/main" id="{0CB433A7-E912-4B57-8FBA-D6121A1EA786}"/>
                  </a:ext>
                </a:extLst>
              </p:cNvPr>
              <p:cNvCxnSpPr>
                <a:cxnSpLocks/>
              </p:cNvCxnSpPr>
              <p:nvPr/>
            </p:nvCxnSpPr>
            <p:spPr>
              <a:xfrm>
                <a:off x="6307804" y="4382663"/>
                <a:ext cx="754727" cy="113626"/>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7" name="Straight Connector 586">
                <a:extLst>
                  <a:ext uri="{FF2B5EF4-FFF2-40B4-BE49-F238E27FC236}">
                    <a16:creationId xmlns:a16="http://schemas.microsoft.com/office/drawing/2014/main" id="{4DC1AD19-9595-4F06-A1F2-F46477971103}"/>
                  </a:ext>
                </a:extLst>
              </p:cNvPr>
              <p:cNvCxnSpPr>
                <a:cxnSpLocks/>
              </p:cNvCxnSpPr>
              <p:nvPr/>
            </p:nvCxnSpPr>
            <p:spPr>
              <a:xfrm flipH="1">
                <a:off x="7053754" y="3560075"/>
                <a:ext cx="590803" cy="9362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8" name="Straight Connector 587">
                <a:extLst>
                  <a:ext uri="{FF2B5EF4-FFF2-40B4-BE49-F238E27FC236}">
                    <a16:creationId xmlns:a16="http://schemas.microsoft.com/office/drawing/2014/main" id="{8BCC94C4-14F9-4A56-BF56-F4F20D9ED22E}"/>
                  </a:ext>
                </a:extLst>
              </p:cNvPr>
              <p:cNvCxnSpPr>
                <a:cxnSpLocks/>
              </p:cNvCxnSpPr>
              <p:nvPr/>
            </p:nvCxnSpPr>
            <p:spPr>
              <a:xfrm flipH="1" flipV="1">
                <a:off x="7062531" y="4496289"/>
                <a:ext cx="286624" cy="65079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9" name="Straight Connector 588">
                <a:extLst>
                  <a:ext uri="{FF2B5EF4-FFF2-40B4-BE49-F238E27FC236}">
                    <a16:creationId xmlns:a16="http://schemas.microsoft.com/office/drawing/2014/main" id="{CD0001A4-1BD3-475C-B157-0F549086469A}"/>
                  </a:ext>
                </a:extLst>
              </p:cNvPr>
              <p:cNvCxnSpPr>
                <a:cxnSpLocks/>
              </p:cNvCxnSpPr>
              <p:nvPr/>
            </p:nvCxnSpPr>
            <p:spPr>
              <a:xfrm flipV="1">
                <a:off x="5884197" y="4382663"/>
                <a:ext cx="414830" cy="31562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0" name="Straight Connector 589">
                <a:extLst>
                  <a:ext uri="{FF2B5EF4-FFF2-40B4-BE49-F238E27FC236}">
                    <a16:creationId xmlns:a16="http://schemas.microsoft.com/office/drawing/2014/main" id="{B505CDD1-E67C-47A4-A5AA-58748285D124}"/>
                  </a:ext>
                </a:extLst>
              </p:cNvPr>
              <p:cNvCxnSpPr>
                <a:cxnSpLocks/>
              </p:cNvCxnSpPr>
              <p:nvPr/>
            </p:nvCxnSpPr>
            <p:spPr>
              <a:xfrm flipH="1">
                <a:off x="7062531" y="4210875"/>
                <a:ext cx="709871" cy="2854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91" name="Oval 590">
                <a:extLst>
                  <a:ext uri="{FF2B5EF4-FFF2-40B4-BE49-F238E27FC236}">
                    <a16:creationId xmlns:a16="http://schemas.microsoft.com/office/drawing/2014/main" id="{ECD0D724-4D6F-4C75-A1C1-856BB1890ACD}"/>
                  </a:ext>
                </a:extLst>
              </p:cNvPr>
              <p:cNvSpPr/>
              <p:nvPr/>
            </p:nvSpPr>
            <p:spPr>
              <a:xfrm>
                <a:off x="6925909" y="4353582"/>
                <a:ext cx="286624" cy="286624"/>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Oval 591">
                <a:extLst>
                  <a:ext uri="{FF2B5EF4-FFF2-40B4-BE49-F238E27FC236}">
                    <a16:creationId xmlns:a16="http://schemas.microsoft.com/office/drawing/2014/main" id="{5C99316B-C82C-42F0-AAC9-8F3B0DCEAE1F}"/>
                  </a:ext>
                </a:extLst>
              </p:cNvPr>
              <p:cNvSpPr/>
              <p:nvPr/>
            </p:nvSpPr>
            <p:spPr>
              <a:xfrm>
                <a:off x="7530122" y="3445640"/>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 name="Oval 592">
                <a:extLst>
                  <a:ext uri="{FF2B5EF4-FFF2-40B4-BE49-F238E27FC236}">
                    <a16:creationId xmlns:a16="http://schemas.microsoft.com/office/drawing/2014/main" id="{8EE43BA7-16D6-4A7C-9390-AADDDF6AD3AA}"/>
                  </a:ext>
                </a:extLst>
              </p:cNvPr>
              <p:cNvSpPr/>
              <p:nvPr/>
            </p:nvSpPr>
            <p:spPr>
              <a:xfrm>
                <a:off x="6184592" y="4268228"/>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4" name="Group 593">
              <a:extLst>
                <a:ext uri="{FF2B5EF4-FFF2-40B4-BE49-F238E27FC236}">
                  <a16:creationId xmlns:a16="http://schemas.microsoft.com/office/drawing/2014/main" id="{3C6C8749-A045-4199-9990-E33448D3F751}"/>
                </a:ext>
              </a:extLst>
            </p:cNvPr>
            <p:cNvGrpSpPr/>
            <p:nvPr userDrawn="1"/>
          </p:nvGrpSpPr>
          <p:grpSpPr>
            <a:xfrm rot="21145992">
              <a:off x="11170" y="2947542"/>
              <a:ext cx="1888205" cy="1701448"/>
              <a:chOff x="5884197" y="3445640"/>
              <a:chExt cx="1888205" cy="1701448"/>
            </a:xfrm>
            <a:grpFill/>
          </p:grpSpPr>
          <p:cxnSp>
            <p:nvCxnSpPr>
              <p:cNvPr id="595" name="Straight Connector 594">
                <a:extLst>
                  <a:ext uri="{FF2B5EF4-FFF2-40B4-BE49-F238E27FC236}">
                    <a16:creationId xmlns:a16="http://schemas.microsoft.com/office/drawing/2014/main" id="{126B43C4-AA5C-466B-A4D7-E4947D23C6C8}"/>
                  </a:ext>
                </a:extLst>
              </p:cNvPr>
              <p:cNvCxnSpPr>
                <a:cxnSpLocks/>
              </p:cNvCxnSpPr>
              <p:nvPr/>
            </p:nvCxnSpPr>
            <p:spPr>
              <a:xfrm flipH="1" flipV="1">
                <a:off x="6045862" y="3579224"/>
                <a:ext cx="253165" cy="80343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6" name="Straight Connector 595">
                <a:extLst>
                  <a:ext uri="{FF2B5EF4-FFF2-40B4-BE49-F238E27FC236}">
                    <a16:creationId xmlns:a16="http://schemas.microsoft.com/office/drawing/2014/main" id="{EF8481FF-8960-4663-B19F-D9CDB52C403E}"/>
                  </a:ext>
                </a:extLst>
              </p:cNvPr>
              <p:cNvCxnSpPr>
                <a:cxnSpLocks/>
              </p:cNvCxnSpPr>
              <p:nvPr/>
            </p:nvCxnSpPr>
            <p:spPr>
              <a:xfrm>
                <a:off x="6307804" y="4382663"/>
                <a:ext cx="754727" cy="113626"/>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7" name="Straight Connector 596">
                <a:extLst>
                  <a:ext uri="{FF2B5EF4-FFF2-40B4-BE49-F238E27FC236}">
                    <a16:creationId xmlns:a16="http://schemas.microsoft.com/office/drawing/2014/main" id="{1EA5EAAD-7E92-4F27-A934-CA20462C0835}"/>
                  </a:ext>
                </a:extLst>
              </p:cNvPr>
              <p:cNvCxnSpPr>
                <a:cxnSpLocks/>
              </p:cNvCxnSpPr>
              <p:nvPr/>
            </p:nvCxnSpPr>
            <p:spPr>
              <a:xfrm flipH="1">
                <a:off x="7053754" y="3560075"/>
                <a:ext cx="590803" cy="9362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8" name="Straight Connector 597">
                <a:extLst>
                  <a:ext uri="{FF2B5EF4-FFF2-40B4-BE49-F238E27FC236}">
                    <a16:creationId xmlns:a16="http://schemas.microsoft.com/office/drawing/2014/main" id="{F1A68994-E636-4369-8632-C61BB42B8858}"/>
                  </a:ext>
                </a:extLst>
              </p:cNvPr>
              <p:cNvCxnSpPr>
                <a:cxnSpLocks/>
              </p:cNvCxnSpPr>
              <p:nvPr/>
            </p:nvCxnSpPr>
            <p:spPr>
              <a:xfrm flipH="1" flipV="1">
                <a:off x="7062531" y="4496289"/>
                <a:ext cx="286624" cy="65079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9" name="Straight Connector 598">
                <a:extLst>
                  <a:ext uri="{FF2B5EF4-FFF2-40B4-BE49-F238E27FC236}">
                    <a16:creationId xmlns:a16="http://schemas.microsoft.com/office/drawing/2014/main" id="{D4348280-285C-4042-944D-B7F1315FD5CA}"/>
                  </a:ext>
                </a:extLst>
              </p:cNvPr>
              <p:cNvCxnSpPr>
                <a:cxnSpLocks/>
              </p:cNvCxnSpPr>
              <p:nvPr/>
            </p:nvCxnSpPr>
            <p:spPr>
              <a:xfrm flipV="1">
                <a:off x="5884197" y="4382663"/>
                <a:ext cx="414830" cy="31562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00" name="Straight Connector 599">
                <a:extLst>
                  <a:ext uri="{FF2B5EF4-FFF2-40B4-BE49-F238E27FC236}">
                    <a16:creationId xmlns:a16="http://schemas.microsoft.com/office/drawing/2014/main" id="{2A7143A5-3F3D-42D3-990A-60C4FB011A6C}"/>
                  </a:ext>
                </a:extLst>
              </p:cNvPr>
              <p:cNvCxnSpPr>
                <a:cxnSpLocks/>
              </p:cNvCxnSpPr>
              <p:nvPr/>
            </p:nvCxnSpPr>
            <p:spPr>
              <a:xfrm flipH="1">
                <a:off x="7062531" y="4210875"/>
                <a:ext cx="709871" cy="2854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601" name="Oval 600">
                <a:extLst>
                  <a:ext uri="{FF2B5EF4-FFF2-40B4-BE49-F238E27FC236}">
                    <a16:creationId xmlns:a16="http://schemas.microsoft.com/office/drawing/2014/main" id="{FC667DF0-7462-4C4E-A1EB-6723D8DEA4DC}"/>
                  </a:ext>
                </a:extLst>
              </p:cNvPr>
              <p:cNvSpPr/>
              <p:nvPr/>
            </p:nvSpPr>
            <p:spPr>
              <a:xfrm>
                <a:off x="6925909" y="4353582"/>
                <a:ext cx="286624" cy="286624"/>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Oval 601">
                <a:extLst>
                  <a:ext uri="{FF2B5EF4-FFF2-40B4-BE49-F238E27FC236}">
                    <a16:creationId xmlns:a16="http://schemas.microsoft.com/office/drawing/2014/main" id="{A55BF341-694B-46AC-8138-ED60700A89AC}"/>
                  </a:ext>
                </a:extLst>
              </p:cNvPr>
              <p:cNvSpPr/>
              <p:nvPr/>
            </p:nvSpPr>
            <p:spPr>
              <a:xfrm>
                <a:off x="7530122" y="3445640"/>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Oval 602">
                <a:extLst>
                  <a:ext uri="{FF2B5EF4-FFF2-40B4-BE49-F238E27FC236}">
                    <a16:creationId xmlns:a16="http://schemas.microsoft.com/office/drawing/2014/main" id="{0A062096-1FD1-449B-AC1F-449D34E3BFEF}"/>
                  </a:ext>
                </a:extLst>
              </p:cNvPr>
              <p:cNvSpPr/>
              <p:nvPr/>
            </p:nvSpPr>
            <p:spPr>
              <a:xfrm>
                <a:off x="6184592" y="4268228"/>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 name="Group 603">
              <a:extLst>
                <a:ext uri="{FF2B5EF4-FFF2-40B4-BE49-F238E27FC236}">
                  <a16:creationId xmlns:a16="http://schemas.microsoft.com/office/drawing/2014/main" id="{A1924915-B223-4B30-8B2E-9BC80787DCDB}"/>
                </a:ext>
              </a:extLst>
            </p:cNvPr>
            <p:cNvGrpSpPr/>
            <p:nvPr userDrawn="1"/>
          </p:nvGrpSpPr>
          <p:grpSpPr>
            <a:xfrm>
              <a:off x="1353578" y="2112857"/>
              <a:ext cx="1202555" cy="888358"/>
              <a:chOff x="3442589" y="5410039"/>
              <a:chExt cx="1202555" cy="888358"/>
            </a:xfrm>
            <a:grpFill/>
          </p:grpSpPr>
          <p:sp>
            <p:nvSpPr>
              <p:cNvPr id="605" name="Oval 604">
                <a:extLst>
                  <a:ext uri="{FF2B5EF4-FFF2-40B4-BE49-F238E27FC236}">
                    <a16:creationId xmlns:a16="http://schemas.microsoft.com/office/drawing/2014/main" id="{5A887C32-719E-4702-9A77-90D16F5F2CEA}"/>
                  </a:ext>
                </a:extLst>
              </p:cNvPr>
              <p:cNvSpPr/>
              <p:nvPr/>
            </p:nvSpPr>
            <p:spPr>
              <a:xfrm>
                <a:off x="4194644" y="5845659"/>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6" name="Straight Connector 605">
                <a:extLst>
                  <a:ext uri="{FF2B5EF4-FFF2-40B4-BE49-F238E27FC236}">
                    <a16:creationId xmlns:a16="http://schemas.microsoft.com/office/drawing/2014/main" id="{2ED762E0-AA9D-4F79-B80D-16CBD7606AF6}"/>
                  </a:ext>
                </a:extLst>
              </p:cNvPr>
              <p:cNvCxnSpPr>
                <a:cxnSpLocks/>
              </p:cNvCxnSpPr>
              <p:nvPr/>
            </p:nvCxnSpPr>
            <p:spPr>
              <a:xfrm>
                <a:off x="3442589" y="5639826"/>
                <a:ext cx="867151" cy="32026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07" name="Straight Connector 606">
                <a:extLst>
                  <a:ext uri="{FF2B5EF4-FFF2-40B4-BE49-F238E27FC236}">
                    <a16:creationId xmlns:a16="http://schemas.microsoft.com/office/drawing/2014/main" id="{C185762C-E4CF-45F2-84AF-C0829960ECBB}"/>
                  </a:ext>
                </a:extLst>
              </p:cNvPr>
              <p:cNvCxnSpPr>
                <a:cxnSpLocks/>
              </p:cNvCxnSpPr>
              <p:nvPr/>
            </p:nvCxnSpPr>
            <p:spPr>
              <a:xfrm>
                <a:off x="4309740" y="5960094"/>
                <a:ext cx="167702" cy="338303"/>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08" name="Straight Connector 607">
                <a:extLst>
                  <a:ext uri="{FF2B5EF4-FFF2-40B4-BE49-F238E27FC236}">
                    <a16:creationId xmlns:a16="http://schemas.microsoft.com/office/drawing/2014/main" id="{73A98454-8982-498C-9F59-0412661C0DC9}"/>
                  </a:ext>
                </a:extLst>
              </p:cNvPr>
              <p:cNvCxnSpPr>
                <a:cxnSpLocks/>
              </p:cNvCxnSpPr>
              <p:nvPr/>
            </p:nvCxnSpPr>
            <p:spPr>
              <a:xfrm flipV="1">
                <a:off x="4309740" y="5410039"/>
                <a:ext cx="335404" cy="550055"/>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609" name="Group 608">
              <a:extLst>
                <a:ext uri="{FF2B5EF4-FFF2-40B4-BE49-F238E27FC236}">
                  <a16:creationId xmlns:a16="http://schemas.microsoft.com/office/drawing/2014/main" id="{03E1A37F-B18B-4A1C-A237-8DCAAAD6E531}"/>
                </a:ext>
              </a:extLst>
            </p:cNvPr>
            <p:cNvGrpSpPr/>
            <p:nvPr userDrawn="1"/>
          </p:nvGrpSpPr>
          <p:grpSpPr>
            <a:xfrm rot="15049643">
              <a:off x="2364573" y="5496095"/>
              <a:ext cx="1202555" cy="888358"/>
              <a:chOff x="3442589" y="5410039"/>
              <a:chExt cx="1202555" cy="888358"/>
            </a:xfrm>
            <a:grpFill/>
          </p:grpSpPr>
          <p:sp>
            <p:nvSpPr>
              <p:cNvPr id="610" name="Oval 609">
                <a:extLst>
                  <a:ext uri="{FF2B5EF4-FFF2-40B4-BE49-F238E27FC236}">
                    <a16:creationId xmlns:a16="http://schemas.microsoft.com/office/drawing/2014/main" id="{DFDFEFCE-8802-46F8-B845-D8EDBCD53A5C}"/>
                  </a:ext>
                </a:extLst>
              </p:cNvPr>
              <p:cNvSpPr/>
              <p:nvPr/>
            </p:nvSpPr>
            <p:spPr>
              <a:xfrm>
                <a:off x="4194644" y="5845659"/>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1" name="Straight Connector 610">
                <a:extLst>
                  <a:ext uri="{FF2B5EF4-FFF2-40B4-BE49-F238E27FC236}">
                    <a16:creationId xmlns:a16="http://schemas.microsoft.com/office/drawing/2014/main" id="{D185E355-1F2D-44BE-B900-5F9F037EBF3D}"/>
                  </a:ext>
                </a:extLst>
              </p:cNvPr>
              <p:cNvCxnSpPr>
                <a:cxnSpLocks/>
              </p:cNvCxnSpPr>
              <p:nvPr/>
            </p:nvCxnSpPr>
            <p:spPr>
              <a:xfrm>
                <a:off x="3442589" y="5639826"/>
                <a:ext cx="867151" cy="32026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12" name="Straight Connector 611">
                <a:extLst>
                  <a:ext uri="{FF2B5EF4-FFF2-40B4-BE49-F238E27FC236}">
                    <a16:creationId xmlns:a16="http://schemas.microsoft.com/office/drawing/2014/main" id="{9D98C8B1-41B9-4874-942A-C66E906E8201}"/>
                  </a:ext>
                </a:extLst>
              </p:cNvPr>
              <p:cNvCxnSpPr>
                <a:cxnSpLocks/>
              </p:cNvCxnSpPr>
              <p:nvPr/>
            </p:nvCxnSpPr>
            <p:spPr>
              <a:xfrm>
                <a:off x="4309740" y="5960094"/>
                <a:ext cx="167702" cy="338303"/>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13" name="Straight Connector 612">
                <a:extLst>
                  <a:ext uri="{FF2B5EF4-FFF2-40B4-BE49-F238E27FC236}">
                    <a16:creationId xmlns:a16="http://schemas.microsoft.com/office/drawing/2014/main" id="{49EABE8B-C98C-49E2-9DD2-FBC3FAAFBB88}"/>
                  </a:ext>
                </a:extLst>
              </p:cNvPr>
              <p:cNvCxnSpPr>
                <a:cxnSpLocks/>
              </p:cNvCxnSpPr>
              <p:nvPr/>
            </p:nvCxnSpPr>
            <p:spPr>
              <a:xfrm flipV="1">
                <a:off x="4309740" y="5410039"/>
                <a:ext cx="335404" cy="550055"/>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85214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Style slide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9429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7448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0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750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8" name="Oval 2">
            <a:extLst>
              <a:ext uri="{FF2B5EF4-FFF2-40B4-BE49-F238E27FC236}">
                <a16:creationId xmlns:a16="http://schemas.microsoft.com/office/drawing/2014/main" id="{F3FFAF36-2C4B-400A-925A-732215955DA6}"/>
              </a:ext>
            </a:extLst>
          </p:cNvPr>
          <p:cNvSpPr/>
          <p:nvPr userDrawn="1"/>
        </p:nvSpPr>
        <p:spPr>
          <a:xfrm rot="19437896">
            <a:off x="1838780" y="2362240"/>
            <a:ext cx="1511918"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9" name="Oval 2">
            <a:extLst>
              <a:ext uri="{FF2B5EF4-FFF2-40B4-BE49-F238E27FC236}">
                <a16:creationId xmlns:a16="http://schemas.microsoft.com/office/drawing/2014/main" id="{B378E988-CF50-42D9-BB8A-C7CC41B0FF82}"/>
              </a:ext>
            </a:extLst>
          </p:cNvPr>
          <p:cNvSpPr/>
          <p:nvPr userDrawn="1"/>
        </p:nvSpPr>
        <p:spPr>
          <a:xfrm rot="3709911">
            <a:off x="2854980" y="1774880"/>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0" name="Oval 2">
            <a:extLst>
              <a:ext uri="{FF2B5EF4-FFF2-40B4-BE49-F238E27FC236}">
                <a16:creationId xmlns:a16="http://schemas.microsoft.com/office/drawing/2014/main" id="{882B12CC-1A46-4380-988F-674F427BDFAA}"/>
              </a:ext>
            </a:extLst>
          </p:cNvPr>
          <p:cNvSpPr/>
          <p:nvPr userDrawn="1"/>
        </p:nvSpPr>
        <p:spPr>
          <a:xfrm>
            <a:off x="1048873" y="497779"/>
            <a:ext cx="898072" cy="82271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1" name="Oval 2">
            <a:extLst>
              <a:ext uri="{FF2B5EF4-FFF2-40B4-BE49-F238E27FC236}">
                <a16:creationId xmlns:a16="http://schemas.microsoft.com/office/drawing/2014/main" id="{9E0B5CE1-6191-492E-979D-03E880B959B9}"/>
              </a:ext>
            </a:extLst>
          </p:cNvPr>
          <p:cNvSpPr/>
          <p:nvPr userDrawn="1"/>
        </p:nvSpPr>
        <p:spPr>
          <a:xfrm rot="19437896">
            <a:off x="3270239" y="533348"/>
            <a:ext cx="1511918"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2" name="Oval 2">
            <a:extLst>
              <a:ext uri="{FF2B5EF4-FFF2-40B4-BE49-F238E27FC236}">
                <a16:creationId xmlns:a16="http://schemas.microsoft.com/office/drawing/2014/main" id="{0A67EB8D-45A4-4910-AADE-A48602E910EF}"/>
              </a:ext>
            </a:extLst>
          </p:cNvPr>
          <p:cNvSpPr/>
          <p:nvPr userDrawn="1"/>
        </p:nvSpPr>
        <p:spPr>
          <a:xfrm rot="3709911">
            <a:off x="237016" y="1454775"/>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3" name="Oval 2">
            <a:extLst>
              <a:ext uri="{FF2B5EF4-FFF2-40B4-BE49-F238E27FC236}">
                <a16:creationId xmlns:a16="http://schemas.microsoft.com/office/drawing/2014/main" id="{A0CF3B62-DB0F-4638-94E6-97B858867087}"/>
              </a:ext>
            </a:extLst>
          </p:cNvPr>
          <p:cNvSpPr/>
          <p:nvPr userDrawn="1"/>
        </p:nvSpPr>
        <p:spPr>
          <a:xfrm rot="8100000">
            <a:off x="998505" y="1013950"/>
            <a:ext cx="1844452"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4" name="Oval 2">
            <a:extLst>
              <a:ext uri="{FF2B5EF4-FFF2-40B4-BE49-F238E27FC236}">
                <a16:creationId xmlns:a16="http://schemas.microsoft.com/office/drawing/2014/main" id="{D57B7012-81D1-4191-8692-189F53B11026}"/>
              </a:ext>
            </a:extLst>
          </p:cNvPr>
          <p:cNvSpPr/>
          <p:nvPr userDrawn="1"/>
        </p:nvSpPr>
        <p:spPr>
          <a:xfrm rot="5157174">
            <a:off x="3514632" y="1701234"/>
            <a:ext cx="1231676" cy="11283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5" name="Oval 2">
            <a:extLst>
              <a:ext uri="{FF2B5EF4-FFF2-40B4-BE49-F238E27FC236}">
                <a16:creationId xmlns:a16="http://schemas.microsoft.com/office/drawing/2014/main" id="{8B8C5338-F012-4C7E-9ACF-B5A004F58BC4}"/>
              </a:ext>
            </a:extLst>
          </p:cNvPr>
          <p:cNvSpPr/>
          <p:nvPr userDrawn="1"/>
        </p:nvSpPr>
        <p:spPr>
          <a:xfrm rot="900000">
            <a:off x="3586510" y="2731196"/>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6" name="Oval 2">
            <a:extLst>
              <a:ext uri="{FF2B5EF4-FFF2-40B4-BE49-F238E27FC236}">
                <a16:creationId xmlns:a16="http://schemas.microsoft.com/office/drawing/2014/main" id="{F14FC152-57DA-44B2-A3EA-C4C08418F158}"/>
              </a:ext>
            </a:extLst>
          </p:cNvPr>
          <p:cNvSpPr/>
          <p:nvPr userDrawn="1"/>
        </p:nvSpPr>
        <p:spPr>
          <a:xfrm rot="900000">
            <a:off x="1168343" y="3259592"/>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7" name="Oval 2">
            <a:extLst>
              <a:ext uri="{FF2B5EF4-FFF2-40B4-BE49-F238E27FC236}">
                <a16:creationId xmlns:a16="http://schemas.microsoft.com/office/drawing/2014/main" id="{547F32D0-9CB1-4705-8640-A43951E0E605}"/>
              </a:ext>
            </a:extLst>
          </p:cNvPr>
          <p:cNvSpPr/>
          <p:nvPr userDrawn="1"/>
        </p:nvSpPr>
        <p:spPr>
          <a:xfrm rot="3709911">
            <a:off x="214059" y="3424670"/>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9" name="Oval 2">
            <a:extLst>
              <a:ext uri="{FF2B5EF4-FFF2-40B4-BE49-F238E27FC236}">
                <a16:creationId xmlns:a16="http://schemas.microsoft.com/office/drawing/2014/main" id="{21073768-FD4E-4493-888D-9732C93ED0D8}"/>
              </a:ext>
            </a:extLst>
          </p:cNvPr>
          <p:cNvSpPr/>
          <p:nvPr userDrawn="1"/>
        </p:nvSpPr>
        <p:spPr>
          <a:xfrm rot="8100000">
            <a:off x="4838833" y="581154"/>
            <a:ext cx="778758" cy="71341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0" name="Oval 2">
            <a:extLst>
              <a:ext uri="{FF2B5EF4-FFF2-40B4-BE49-F238E27FC236}">
                <a16:creationId xmlns:a16="http://schemas.microsoft.com/office/drawing/2014/main" id="{1D42871E-8273-4BDC-8CA1-94B1735D8EDF}"/>
              </a:ext>
            </a:extLst>
          </p:cNvPr>
          <p:cNvSpPr/>
          <p:nvPr userDrawn="1"/>
        </p:nvSpPr>
        <p:spPr>
          <a:xfrm rot="19437896">
            <a:off x="4863418" y="1780896"/>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1" name="Oval 2">
            <a:extLst>
              <a:ext uri="{FF2B5EF4-FFF2-40B4-BE49-F238E27FC236}">
                <a16:creationId xmlns:a16="http://schemas.microsoft.com/office/drawing/2014/main" id="{CE15439B-0BDE-4539-A86A-60E9DC33FD77}"/>
              </a:ext>
            </a:extLst>
          </p:cNvPr>
          <p:cNvSpPr/>
          <p:nvPr userDrawn="1"/>
        </p:nvSpPr>
        <p:spPr>
          <a:xfrm rot="900000">
            <a:off x="2051612" y="2186572"/>
            <a:ext cx="821418" cy="7524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2" name="Oval 2">
            <a:extLst>
              <a:ext uri="{FF2B5EF4-FFF2-40B4-BE49-F238E27FC236}">
                <a16:creationId xmlns:a16="http://schemas.microsoft.com/office/drawing/2014/main" id="{6298CC55-4945-46BD-8615-24E6D3295A86}"/>
              </a:ext>
            </a:extLst>
          </p:cNvPr>
          <p:cNvSpPr/>
          <p:nvPr userDrawn="1"/>
        </p:nvSpPr>
        <p:spPr>
          <a:xfrm rot="3709911">
            <a:off x="2616634" y="3622577"/>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3" name="Oval 2">
            <a:extLst>
              <a:ext uri="{FF2B5EF4-FFF2-40B4-BE49-F238E27FC236}">
                <a16:creationId xmlns:a16="http://schemas.microsoft.com/office/drawing/2014/main" id="{A0796784-D231-4ABA-8910-4D81ACFFD485}"/>
              </a:ext>
            </a:extLst>
          </p:cNvPr>
          <p:cNvSpPr/>
          <p:nvPr userDrawn="1"/>
        </p:nvSpPr>
        <p:spPr>
          <a:xfrm rot="3709911">
            <a:off x="2933966" y="330776"/>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4" name="Oval 2">
            <a:extLst>
              <a:ext uri="{FF2B5EF4-FFF2-40B4-BE49-F238E27FC236}">
                <a16:creationId xmlns:a16="http://schemas.microsoft.com/office/drawing/2014/main" id="{90FD235E-0A91-4D21-B439-5C7942717E86}"/>
              </a:ext>
            </a:extLst>
          </p:cNvPr>
          <p:cNvSpPr/>
          <p:nvPr userDrawn="1"/>
        </p:nvSpPr>
        <p:spPr>
          <a:xfrm rot="900000">
            <a:off x="5193686" y="3075597"/>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6" name="Oval 2">
            <a:extLst>
              <a:ext uri="{FF2B5EF4-FFF2-40B4-BE49-F238E27FC236}">
                <a16:creationId xmlns:a16="http://schemas.microsoft.com/office/drawing/2014/main" id="{0EFA984F-F0B3-4CAF-8E35-AF3B5ED34BB8}"/>
              </a:ext>
            </a:extLst>
          </p:cNvPr>
          <p:cNvSpPr/>
          <p:nvPr userDrawn="1"/>
        </p:nvSpPr>
        <p:spPr>
          <a:xfrm rot="3709911">
            <a:off x="2070340" y="582744"/>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7" name="Oval 2">
            <a:extLst>
              <a:ext uri="{FF2B5EF4-FFF2-40B4-BE49-F238E27FC236}">
                <a16:creationId xmlns:a16="http://schemas.microsoft.com/office/drawing/2014/main" id="{716C2270-FE55-45F4-830A-CEEE330AAB4B}"/>
              </a:ext>
            </a:extLst>
          </p:cNvPr>
          <p:cNvSpPr/>
          <p:nvPr userDrawn="1"/>
        </p:nvSpPr>
        <p:spPr>
          <a:xfrm rot="19437896">
            <a:off x="398767" y="424638"/>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8" name="Oval 2">
            <a:extLst>
              <a:ext uri="{FF2B5EF4-FFF2-40B4-BE49-F238E27FC236}">
                <a16:creationId xmlns:a16="http://schemas.microsoft.com/office/drawing/2014/main" id="{E437DF43-9E19-4E00-ADE0-77136E44B427}"/>
              </a:ext>
            </a:extLst>
          </p:cNvPr>
          <p:cNvSpPr/>
          <p:nvPr userDrawn="1"/>
        </p:nvSpPr>
        <p:spPr>
          <a:xfrm rot="19437896">
            <a:off x="539123" y="2595464"/>
            <a:ext cx="826258" cy="7569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3" name="Oval 2">
            <a:extLst>
              <a:ext uri="{FF2B5EF4-FFF2-40B4-BE49-F238E27FC236}">
                <a16:creationId xmlns:a16="http://schemas.microsoft.com/office/drawing/2014/main" id="{E6275495-B5CE-4EF7-B942-C32B042C1551}"/>
              </a:ext>
            </a:extLst>
          </p:cNvPr>
          <p:cNvSpPr/>
          <p:nvPr userDrawn="1"/>
        </p:nvSpPr>
        <p:spPr>
          <a:xfrm rot="19437896">
            <a:off x="4270899" y="5258009"/>
            <a:ext cx="1858078" cy="170216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4" name="Oval 2">
            <a:extLst>
              <a:ext uri="{FF2B5EF4-FFF2-40B4-BE49-F238E27FC236}">
                <a16:creationId xmlns:a16="http://schemas.microsoft.com/office/drawing/2014/main" id="{6E4E7F37-8DDA-43E6-815F-6D9BA7B8A2D5}"/>
              </a:ext>
            </a:extLst>
          </p:cNvPr>
          <p:cNvSpPr/>
          <p:nvPr userDrawn="1"/>
        </p:nvSpPr>
        <p:spPr>
          <a:xfrm rot="3709911">
            <a:off x="1553212" y="5870073"/>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5" name="Oval 2">
            <a:extLst>
              <a:ext uri="{FF2B5EF4-FFF2-40B4-BE49-F238E27FC236}">
                <a16:creationId xmlns:a16="http://schemas.microsoft.com/office/drawing/2014/main" id="{B94DBAFA-3F1D-47A1-839E-3719DE3EBC6E}"/>
              </a:ext>
            </a:extLst>
          </p:cNvPr>
          <p:cNvSpPr/>
          <p:nvPr userDrawn="1"/>
        </p:nvSpPr>
        <p:spPr>
          <a:xfrm>
            <a:off x="660460" y="4701812"/>
            <a:ext cx="898072" cy="82271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6" name="Oval 2">
            <a:extLst>
              <a:ext uri="{FF2B5EF4-FFF2-40B4-BE49-F238E27FC236}">
                <a16:creationId xmlns:a16="http://schemas.microsoft.com/office/drawing/2014/main" id="{5F0DE6B8-9DA6-48F5-AF04-7278BEE6A96F}"/>
              </a:ext>
            </a:extLst>
          </p:cNvPr>
          <p:cNvSpPr/>
          <p:nvPr userDrawn="1"/>
        </p:nvSpPr>
        <p:spPr>
          <a:xfrm rot="19437896">
            <a:off x="2314619" y="4700669"/>
            <a:ext cx="1511918"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8" name="Oval 2">
            <a:extLst>
              <a:ext uri="{FF2B5EF4-FFF2-40B4-BE49-F238E27FC236}">
                <a16:creationId xmlns:a16="http://schemas.microsoft.com/office/drawing/2014/main" id="{56472159-3837-4012-8E16-16B2FD021F97}"/>
              </a:ext>
            </a:extLst>
          </p:cNvPr>
          <p:cNvSpPr/>
          <p:nvPr userDrawn="1"/>
        </p:nvSpPr>
        <p:spPr>
          <a:xfrm rot="8100000">
            <a:off x="-424473" y="5170061"/>
            <a:ext cx="2266749" cy="207654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9" name="Oval 2">
            <a:extLst>
              <a:ext uri="{FF2B5EF4-FFF2-40B4-BE49-F238E27FC236}">
                <a16:creationId xmlns:a16="http://schemas.microsoft.com/office/drawing/2014/main" id="{F2D9B3CB-56C4-44F0-923E-75E14486D199}"/>
              </a:ext>
            </a:extLst>
          </p:cNvPr>
          <p:cNvSpPr/>
          <p:nvPr userDrawn="1"/>
        </p:nvSpPr>
        <p:spPr>
          <a:xfrm rot="5157174">
            <a:off x="2212864" y="5796427"/>
            <a:ext cx="1231676" cy="11283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0" name="Oval 2">
            <a:extLst>
              <a:ext uri="{FF2B5EF4-FFF2-40B4-BE49-F238E27FC236}">
                <a16:creationId xmlns:a16="http://schemas.microsoft.com/office/drawing/2014/main" id="{C5F6E746-37D8-4A7A-AD33-6B6B1D014BD4}"/>
              </a:ext>
            </a:extLst>
          </p:cNvPr>
          <p:cNvSpPr/>
          <p:nvPr userDrawn="1"/>
        </p:nvSpPr>
        <p:spPr>
          <a:xfrm rot="900000">
            <a:off x="321825" y="4090744"/>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1" name="Oval 2">
            <a:extLst>
              <a:ext uri="{FF2B5EF4-FFF2-40B4-BE49-F238E27FC236}">
                <a16:creationId xmlns:a16="http://schemas.microsoft.com/office/drawing/2014/main" id="{379CFB22-212D-4552-83FB-F9C38030B6EA}"/>
              </a:ext>
            </a:extLst>
          </p:cNvPr>
          <p:cNvSpPr/>
          <p:nvPr userDrawn="1"/>
        </p:nvSpPr>
        <p:spPr>
          <a:xfrm rot="900000">
            <a:off x="1600041" y="4650431"/>
            <a:ext cx="1132658" cy="103761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2" name="Oval 2">
            <a:extLst>
              <a:ext uri="{FF2B5EF4-FFF2-40B4-BE49-F238E27FC236}">
                <a16:creationId xmlns:a16="http://schemas.microsoft.com/office/drawing/2014/main" id="{116A01F3-5E4C-410E-93C1-F085D04D1170}"/>
              </a:ext>
            </a:extLst>
          </p:cNvPr>
          <p:cNvSpPr/>
          <p:nvPr userDrawn="1"/>
        </p:nvSpPr>
        <p:spPr>
          <a:xfrm rot="3709911">
            <a:off x="4429414" y="2983033"/>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3" name="Oval 2">
            <a:extLst>
              <a:ext uri="{FF2B5EF4-FFF2-40B4-BE49-F238E27FC236}">
                <a16:creationId xmlns:a16="http://schemas.microsoft.com/office/drawing/2014/main" id="{EF0F6281-4283-4BFA-9BD6-03D8CD575F45}"/>
              </a:ext>
            </a:extLst>
          </p:cNvPr>
          <p:cNvSpPr/>
          <p:nvPr userDrawn="1"/>
        </p:nvSpPr>
        <p:spPr>
          <a:xfrm rot="8100000">
            <a:off x="3377267" y="3485261"/>
            <a:ext cx="778758" cy="71341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4" name="Oval 2">
            <a:extLst>
              <a:ext uri="{FF2B5EF4-FFF2-40B4-BE49-F238E27FC236}">
                <a16:creationId xmlns:a16="http://schemas.microsoft.com/office/drawing/2014/main" id="{70C0120E-1DA4-4408-BBA5-0C14EA77E097}"/>
              </a:ext>
            </a:extLst>
          </p:cNvPr>
          <p:cNvSpPr/>
          <p:nvPr userDrawn="1"/>
        </p:nvSpPr>
        <p:spPr>
          <a:xfrm rot="19437896">
            <a:off x="3561650" y="5876089"/>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5" name="Oval 2">
            <a:extLst>
              <a:ext uri="{FF2B5EF4-FFF2-40B4-BE49-F238E27FC236}">
                <a16:creationId xmlns:a16="http://schemas.microsoft.com/office/drawing/2014/main" id="{3C952919-975B-4539-9278-27219E721DA4}"/>
              </a:ext>
            </a:extLst>
          </p:cNvPr>
          <p:cNvSpPr/>
          <p:nvPr userDrawn="1"/>
        </p:nvSpPr>
        <p:spPr>
          <a:xfrm rot="900000">
            <a:off x="4245490" y="3608737"/>
            <a:ext cx="821418" cy="7524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6" name="Oval 2">
            <a:extLst>
              <a:ext uri="{FF2B5EF4-FFF2-40B4-BE49-F238E27FC236}">
                <a16:creationId xmlns:a16="http://schemas.microsoft.com/office/drawing/2014/main" id="{D5306C3F-626B-4D03-80B7-B6706B651F76}"/>
              </a:ext>
            </a:extLst>
          </p:cNvPr>
          <p:cNvSpPr/>
          <p:nvPr userDrawn="1"/>
        </p:nvSpPr>
        <p:spPr>
          <a:xfrm rot="3709911">
            <a:off x="3599311" y="4368286"/>
            <a:ext cx="1038426" cy="9512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7" name="Oval 2">
            <a:extLst>
              <a:ext uri="{FF2B5EF4-FFF2-40B4-BE49-F238E27FC236}">
                <a16:creationId xmlns:a16="http://schemas.microsoft.com/office/drawing/2014/main" id="{993DAAA7-9B09-4DD2-9187-75E3581900E1}"/>
              </a:ext>
            </a:extLst>
          </p:cNvPr>
          <p:cNvSpPr/>
          <p:nvPr userDrawn="1"/>
        </p:nvSpPr>
        <p:spPr>
          <a:xfrm rot="3709911">
            <a:off x="1848179" y="4037013"/>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9" name="Oval 2">
            <a:extLst>
              <a:ext uri="{FF2B5EF4-FFF2-40B4-BE49-F238E27FC236}">
                <a16:creationId xmlns:a16="http://schemas.microsoft.com/office/drawing/2014/main" id="{58EAD41B-5683-47F8-B4DF-FEB698E8D5C9}"/>
              </a:ext>
            </a:extLst>
          </p:cNvPr>
          <p:cNvSpPr/>
          <p:nvPr userDrawn="1"/>
        </p:nvSpPr>
        <p:spPr>
          <a:xfrm rot="900000">
            <a:off x="3336589" y="5100329"/>
            <a:ext cx="815880" cy="74741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2" name="Oval 2">
            <a:extLst>
              <a:ext uri="{FF2B5EF4-FFF2-40B4-BE49-F238E27FC236}">
                <a16:creationId xmlns:a16="http://schemas.microsoft.com/office/drawing/2014/main" id="{7F47E53E-A714-49C8-9CF6-E8CEA0D64CE8}"/>
              </a:ext>
            </a:extLst>
          </p:cNvPr>
          <p:cNvSpPr/>
          <p:nvPr userDrawn="1"/>
        </p:nvSpPr>
        <p:spPr>
          <a:xfrm rot="19437896">
            <a:off x="-857233" y="6604006"/>
            <a:ext cx="1015434" cy="93022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3" name="Oval 2">
            <a:extLst>
              <a:ext uri="{FF2B5EF4-FFF2-40B4-BE49-F238E27FC236}">
                <a16:creationId xmlns:a16="http://schemas.microsoft.com/office/drawing/2014/main" id="{A538598F-4ECE-4AE8-8B4F-F99AEF364E8B}"/>
              </a:ext>
            </a:extLst>
          </p:cNvPr>
          <p:cNvSpPr/>
          <p:nvPr userDrawn="1"/>
        </p:nvSpPr>
        <p:spPr>
          <a:xfrm rot="19437896">
            <a:off x="4773279" y="4383116"/>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4" name="Oval 2">
            <a:extLst>
              <a:ext uri="{FF2B5EF4-FFF2-40B4-BE49-F238E27FC236}">
                <a16:creationId xmlns:a16="http://schemas.microsoft.com/office/drawing/2014/main" id="{034275C5-196F-49DE-9AF5-76EB1B2D8275}"/>
              </a:ext>
            </a:extLst>
          </p:cNvPr>
          <p:cNvSpPr/>
          <p:nvPr userDrawn="1"/>
        </p:nvSpPr>
        <p:spPr>
          <a:xfrm rot="8100000">
            <a:off x="2818578" y="1990373"/>
            <a:ext cx="1844452"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5" name="Oval 2">
            <a:extLst>
              <a:ext uri="{FF2B5EF4-FFF2-40B4-BE49-F238E27FC236}">
                <a16:creationId xmlns:a16="http://schemas.microsoft.com/office/drawing/2014/main" id="{C3F37386-5866-4EED-9107-2A36F47353AE}"/>
              </a:ext>
            </a:extLst>
          </p:cNvPr>
          <p:cNvSpPr/>
          <p:nvPr userDrawn="1"/>
        </p:nvSpPr>
        <p:spPr>
          <a:xfrm rot="8100000">
            <a:off x="4228067" y="4747085"/>
            <a:ext cx="1844452"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Tree>
    <p:extLst>
      <p:ext uri="{BB962C8B-B14F-4D97-AF65-F5344CB8AC3E}">
        <p14:creationId xmlns:p14="http://schemas.microsoft.com/office/powerpoint/2010/main" val="3370167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711C7802-0270-441B-9D57-6EB560169063}"/>
              </a:ext>
            </a:extLst>
          </p:cNvPr>
          <p:cNvSpPr>
            <a:spLocks noGrp="1"/>
          </p:cNvSpPr>
          <p:nvPr>
            <p:ph type="pic" sz="quarter" idx="42" hasCustomPrompt="1"/>
          </p:nvPr>
        </p:nvSpPr>
        <p:spPr>
          <a:xfrm>
            <a:off x="4895311" y="2263302"/>
            <a:ext cx="1690628" cy="1690816"/>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2" name="Picture Placeholder 2">
            <a:extLst>
              <a:ext uri="{FF2B5EF4-FFF2-40B4-BE49-F238E27FC236}">
                <a16:creationId xmlns:a16="http://schemas.microsoft.com/office/drawing/2014/main" id="{866C92F7-2E27-469F-AEAC-8DBEC5FE7725}"/>
              </a:ext>
            </a:extLst>
          </p:cNvPr>
          <p:cNvSpPr>
            <a:spLocks noGrp="1"/>
          </p:cNvSpPr>
          <p:nvPr>
            <p:ph type="pic" sz="quarter" idx="43" hasCustomPrompt="1"/>
          </p:nvPr>
        </p:nvSpPr>
        <p:spPr>
          <a:xfrm>
            <a:off x="7295743" y="2263302"/>
            <a:ext cx="1690628" cy="1690816"/>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3" name="Picture Placeholder 2">
            <a:extLst>
              <a:ext uri="{FF2B5EF4-FFF2-40B4-BE49-F238E27FC236}">
                <a16:creationId xmlns:a16="http://schemas.microsoft.com/office/drawing/2014/main" id="{97FCFEA9-28B7-4A1C-8BC7-F3F635A8BB6F}"/>
              </a:ext>
            </a:extLst>
          </p:cNvPr>
          <p:cNvSpPr>
            <a:spLocks noGrp="1"/>
          </p:cNvSpPr>
          <p:nvPr>
            <p:ph type="pic" sz="quarter" idx="44" hasCustomPrompt="1"/>
          </p:nvPr>
        </p:nvSpPr>
        <p:spPr>
          <a:xfrm>
            <a:off x="9696174" y="2263302"/>
            <a:ext cx="1690628" cy="1690816"/>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1926913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Style slide layou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F16A93B-6921-4C70-8BB4-714FCAD39A32}"/>
              </a:ext>
            </a:extLst>
          </p:cNvPr>
          <p:cNvSpPr>
            <a:spLocks noGrp="1"/>
          </p:cNvSpPr>
          <p:nvPr>
            <p:ph type="pic" sz="quarter" idx="42" hasCustomPrompt="1"/>
          </p:nvPr>
        </p:nvSpPr>
        <p:spPr>
          <a:xfrm>
            <a:off x="2827782" y="2898848"/>
            <a:ext cx="1190833" cy="1952967"/>
          </a:xfrm>
          <a:custGeom>
            <a:avLst/>
            <a:gdLst>
              <a:gd name="connsiteX0" fmla="*/ 0 w 1190833"/>
              <a:gd name="connsiteY0" fmla="*/ 0 h 1952967"/>
              <a:gd name="connsiteX1" fmla="*/ 1190833 w 1190833"/>
              <a:gd name="connsiteY1" fmla="*/ 0 h 1952967"/>
              <a:gd name="connsiteX2" fmla="*/ 1190833 w 1190833"/>
              <a:gd name="connsiteY2" fmla="*/ 1952967 h 1952967"/>
              <a:gd name="connsiteX3" fmla="*/ 0 w 1190833"/>
              <a:gd name="connsiteY3" fmla="*/ 1952967 h 1952967"/>
            </a:gdLst>
            <a:ahLst/>
            <a:cxnLst>
              <a:cxn ang="0">
                <a:pos x="connsiteX0" y="connsiteY0"/>
              </a:cxn>
              <a:cxn ang="0">
                <a:pos x="connsiteX1" y="connsiteY1"/>
              </a:cxn>
              <a:cxn ang="0">
                <a:pos x="connsiteX2" y="connsiteY2"/>
              </a:cxn>
              <a:cxn ang="0">
                <a:pos x="connsiteX3" y="connsiteY3"/>
              </a:cxn>
            </a:cxnLst>
            <a:rect l="l" t="t" r="r" b="b"/>
            <a:pathLst>
              <a:path w="1190833" h="1952967">
                <a:moveTo>
                  <a:pt x="0" y="0"/>
                </a:moveTo>
                <a:lnTo>
                  <a:pt x="1190833" y="0"/>
                </a:lnTo>
                <a:lnTo>
                  <a:pt x="1190833" y="1952967"/>
                </a:lnTo>
                <a:lnTo>
                  <a:pt x="0" y="1952967"/>
                </a:lnTo>
                <a:close/>
              </a:path>
            </a:pathLst>
          </a:custGeom>
          <a:solidFill>
            <a:schemeClr val="bg1">
              <a:lumMod val="95000"/>
            </a:schemeClr>
          </a:solidFill>
        </p:spPr>
        <p:txBody>
          <a:bodyPr wrap="square" anchor="ctr">
            <a:noAutofit/>
          </a:bodyP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17354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0_Images and Contents Layou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Picture Placeholder 2"/>
          <p:cNvSpPr>
            <a:spLocks noGrp="1"/>
          </p:cNvSpPr>
          <p:nvPr>
            <p:ph type="pic" idx="15" hasCustomPrompt="1"/>
          </p:nvPr>
        </p:nvSpPr>
        <p:spPr>
          <a:xfrm>
            <a:off x="0" y="4365104"/>
            <a:ext cx="4223792"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6" hasCustomPrompt="1"/>
          </p:nvPr>
        </p:nvSpPr>
        <p:spPr>
          <a:xfrm>
            <a:off x="7968208" y="0"/>
            <a:ext cx="4223792"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194098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6AE611C2-19EC-4180-B746-B8E5A871E714}"/>
              </a:ext>
            </a:extLst>
          </p:cNvPr>
          <p:cNvSpPr>
            <a:spLocks noGrp="1"/>
          </p:cNvSpPr>
          <p:nvPr>
            <p:ph type="pic" idx="15" hasCustomPrompt="1"/>
          </p:nvPr>
        </p:nvSpPr>
        <p:spPr>
          <a:xfrm>
            <a:off x="0" y="0"/>
            <a:ext cx="4223792"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AB31A7D8-3817-4D41-B0AC-6F6407DDD546}"/>
              </a:ext>
            </a:extLst>
          </p:cNvPr>
          <p:cNvSpPr>
            <a:spLocks noGrp="1"/>
          </p:cNvSpPr>
          <p:nvPr>
            <p:ph type="pic" idx="16" hasCustomPrompt="1"/>
          </p:nvPr>
        </p:nvSpPr>
        <p:spPr>
          <a:xfrm>
            <a:off x="7968208" y="4365104"/>
            <a:ext cx="4223792"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201079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0_Images &amp; Contents Layout">
    <p:spTree>
      <p:nvGrpSpPr>
        <p:cNvPr id="1" name=""/>
        <p:cNvGrpSpPr/>
        <p:nvPr/>
      </p:nvGrpSpPr>
      <p:grpSpPr>
        <a:xfrm>
          <a:off x="0" y="0"/>
          <a:ext cx="0" cy="0"/>
          <a:chOff x="0" y="0"/>
          <a:chExt cx="0" cy="0"/>
        </a:xfrm>
      </p:grpSpPr>
      <p:sp>
        <p:nvSpPr>
          <p:cNvPr id="4" name="Rectangle 3"/>
          <p:cNvSpPr/>
          <p:nvPr userDrawn="1"/>
        </p:nvSpPr>
        <p:spPr>
          <a:xfrm>
            <a:off x="0" y="2789276"/>
            <a:ext cx="12192000" cy="4068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Picture Placeholder 2"/>
          <p:cNvSpPr>
            <a:spLocks noGrp="1"/>
          </p:cNvSpPr>
          <p:nvPr>
            <p:ph type="pic" idx="1" hasCustomPrompt="1"/>
          </p:nvPr>
        </p:nvSpPr>
        <p:spPr>
          <a:xfrm>
            <a:off x="6096000" y="3302815"/>
            <a:ext cx="6096000" cy="3041647"/>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2396798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132057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it-IT"/>
              <a:t>Fare clic per modificare lo stile del titolo</a:t>
            </a:r>
            <a:endParaRPr lang="en-US" dirty="0"/>
          </a:p>
        </p:txBody>
      </p:sp>
      <p:sp>
        <p:nvSpPr>
          <p:cNvPr id="12" name="Content Placeholder 2"/>
          <p:cNvSpPr>
            <a:spLocks noGrp="1"/>
          </p:cNvSpPr>
          <p:nvPr>
            <p:ph sz="quarter" idx="13"/>
          </p:nvPr>
        </p:nvSpPr>
        <p:spPr>
          <a:xfrm>
            <a:off x="913773" y="2367094"/>
            <a:ext cx="10363827" cy="342410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27653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7"/>
            <a:ext cx="8689976" cy="2509213"/>
          </a:xfrm>
        </p:spPr>
        <p:txBody>
          <a:bodyPr anchor="b">
            <a:normAutofit/>
          </a:bodyPr>
          <a:lstStyle>
            <a:lvl1pPr algn="ctr">
              <a:defRPr sz="4800"/>
            </a:lvl1pPr>
          </a:lstStyle>
          <a:p>
            <a:r>
              <a:rPr lang="it-IT"/>
              <a:t>Fare clic per modificare lo stile del titolo</a:t>
            </a:r>
            <a:endParaRPr lang="en-US" dirty="0"/>
          </a:p>
        </p:txBody>
      </p:sp>
      <p:sp>
        <p:nvSpPr>
          <p:cNvPr id="3" name="Subtitle 2"/>
          <p:cNvSpPr>
            <a:spLocks noGrp="1"/>
          </p:cNvSpPr>
          <p:nvPr>
            <p:ph type="subTitle" idx="1"/>
          </p:nvPr>
        </p:nvSpPr>
        <p:spPr>
          <a:xfrm>
            <a:off x="1751012" y="3886202"/>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305403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p:cNvSpPr>
            <a:spLocks noGrp="1"/>
          </p:cNvSpPr>
          <p:nvPr>
            <p:ph idx="1"/>
          </p:nvPr>
        </p:nvSpPr>
        <p:spPr>
          <a:xfrm>
            <a:off x="318052" y="1921394"/>
            <a:ext cx="11489635" cy="3933177"/>
          </a:xfrm>
          <a:prstGeom prst="rect">
            <a:avLst/>
          </a:prstGeom>
        </p:spPr>
        <p:txBody>
          <a:bodyPr lIns="228600" rIns="228600"/>
          <a:lstStyle>
            <a:lvl1pPr>
              <a:defRPr sz="2400">
                <a:solidFill>
                  <a:srgbClr val="000000"/>
                </a:solidFill>
              </a:defRPr>
            </a:lvl1pPr>
            <a:lvl2pPr>
              <a:defRPr sz="2400"/>
            </a:lvl2pPr>
            <a:lvl3pPr>
              <a:defRPr sz="2133">
                <a:solidFill>
                  <a:srgbClr val="004758"/>
                </a:solidFill>
              </a:defRPr>
            </a:lvl3pPr>
            <a:lvl4pPr>
              <a:defRPr sz="1867">
                <a:solidFill>
                  <a:srgbClr val="603D64"/>
                </a:solidFill>
              </a:defRPr>
            </a:lvl4pPr>
            <a:lvl5pPr>
              <a:defRPr sz="1867">
                <a:solidFill>
                  <a:srgbClr val="00627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p:nvPr>
        </p:nvSpPr>
        <p:spPr>
          <a:xfrm>
            <a:off x="318052" y="751273"/>
            <a:ext cx="11489635" cy="1170120"/>
          </a:xfrm>
          <a:prstGeom prst="rect">
            <a:avLst/>
          </a:prstGeom>
        </p:spPr>
        <p:txBody>
          <a:bodyPr lIns="91440" tIns="91440" rIns="91440"/>
          <a:lstStyle>
            <a:lvl1pPr marL="243834" algn="ctr">
              <a:defRPr sz="3200" b="1">
                <a:solidFill>
                  <a:srgbClr val="004758"/>
                </a:solidFill>
              </a:defRPr>
            </a:lvl1pPr>
          </a:lstStyle>
          <a:p>
            <a:r>
              <a:rPr lang="en-US" dirty="0"/>
              <a:t>Click to edit Master title style</a:t>
            </a:r>
          </a:p>
        </p:txBody>
      </p:sp>
    </p:spTree>
    <p:extLst>
      <p:ext uri="{BB962C8B-B14F-4D97-AF65-F5344CB8AC3E}">
        <p14:creationId xmlns:p14="http://schemas.microsoft.com/office/powerpoint/2010/main" val="3742928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03BFF7-ED3F-4A82-9510-D3977EC7DEA3}" type="datetimeFigureOut">
              <a:rPr lang="it-IT" smtClean="0"/>
              <a:t>07/05/2019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4BDE2FFA-83F2-4250-83F0-C356C844A293}" type="slidenum">
              <a:rPr lang="it-IT" smtClean="0"/>
              <a:t>‹N›</a:t>
            </a:fld>
            <a:endParaRPr lang="it-IT"/>
          </a:p>
        </p:txBody>
      </p:sp>
    </p:spTree>
    <p:extLst>
      <p:ext uri="{BB962C8B-B14F-4D97-AF65-F5344CB8AC3E}">
        <p14:creationId xmlns:p14="http://schemas.microsoft.com/office/powerpoint/2010/main" val="7757051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yl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3767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646006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289733"/>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Fully Editable Shapes</a:t>
            </a:r>
          </a:p>
        </p:txBody>
      </p:sp>
    </p:spTree>
    <p:extLst>
      <p:ext uri="{BB962C8B-B14F-4D97-AF65-F5344CB8AC3E}">
        <p14:creationId xmlns:p14="http://schemas.microsoft.com/office/powerpoint/2010/main" val="1409218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898601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F5875FE7-E5ED-4E41-9EB7-B5DE447AD05E}"/>
              </a:ext>
            </a:extLst>
          </p:cNvPr>
          <p:cNvSpPr>
            <a:spLocks/>
          </p:cNvSpPr>
          <p:nvPr userDrawn="1"/>
        </p:nvSpPr>
        <p:spPr bwMode="auto">
          <a:xfrm>
            <a:off x="0" y="2596"/>
            <a:ext cx="11682484" cy="6855404"/>
          </a:xfrm>
          <a:custGeom>
            <a:avLst/>
            <a:gdLst>
              <a:gd name="connsiteX0" fmla="*/ 135716 w 11682484"/>
              <a:gd name="connsiteY0" fmla="*/ 0 h 6855404"/>
              <a:gd name="connsiteX1" fmla="*/ 1583140 w 11682484"/>
              <a:gd name="connsiteY1" fmla="*/ 1348532 h 6855404"/>
              <a:gd name="connsiteX2" fmla="*/ 11682484 w 11682484"/>
              <a:gd name="connsiteY2" fmla="*/ 4114823 h 6855404"/>
              <a:gd name="connsiteX3" fmla="*/ 11682484 w 11682484"/>
              <a:gd name="connsiteY3" fmla="*/ 6855404 h 6855404"/>
              <a:gd name="connsiteX4" fmla="*/ 9707328 w 11682484"/>
              <a:gd name="connsiteY4" fmla="*/ 6855404 h 6855404"/>
              <a:gd name="connsiteX5" fmla="*/ 9569988 w 11682484"/>
              <a:gd name="connsiteY5" fmla="*/ 6685097 h 6855404"/>
              <a:gd name="connsiteX6" fmla="*/ 5598025 w 11682484"/>
              <a:gd name="connsiteY6" fmla="*/ 3691219 h 6855404"/>
              <a:gd name="connsiteX7" fmla="*/ 2821856 w 11682484"/>
              <a:gd name="connsiteY7" fmla="*/ 3599026 h 6855404"/>
              <a:gd name="connsiteX8" fmla="*/ 63756 w 11682484"/>
              <a:gd name="connsiteY8" fmla="*/ 6602507 h 6855404"/>
              <a:gd name="connsiteX9" fmla="*/ 3589 w 11682484"/>
              <a:gd name="connsiteY9" fmla="*/ 6855404 h 6855404"/>
              <a:gd name="connsiteX10" fmla="*/ 0 w 11682484"/>
              <a:gd name="connsiteY10" fmla="*/ 6855404 h 6855404"/>
              <a:gd name="connsiteX11" fmla="*/ 0 w 11682484"/>
              <a:gd name="connsiteY11" fmla="*/ 5728147 h 6855404"/>
              <a:gd name="connsiteX12" fmla="*/ 0 w 11682484"/>
              <a:gd name="connsiteY12" fmla="*/ 1967486 h 6855404"/>
              <a:gd name="connsiteX13" fmla="*/ 0 w 11682484"/>
              <a:gd name="connsiteY13" fmla="*/ 825147 h 6855404"/>
              <a:gd name="connsiteX14" fmla="*/ 1 w 11682484"/>
              <a:gd name="connsiteY14" fmla="*/ 825147 h 6855404"/>
              <a:gd name="connsiteX15" fmla="*/ 1 w 11682484"/>
              <a:gd name="connsiteY15" fmla="*/ 479227 h 6855404"/>
              <a:gd name="connsiteX16" fmla="*/ 1 w 11682484"/>
              <a:gd name="connsiteY16" fmla="*/ 346491 h 6855404"/>
              <a:gd name="connsiteX17" fmla="*/ 2 w 11682484"/>
              <a:gd name="connsiteY17" fmla="*/ 346491 h 6855404"/>
              <a:gd name="connsiteX18" fmla="*/ 2 w 11682484"/>
              <a:gd name="connsiteY18" fmla="*/ 571 h 6855404"/>
              <a:gd name="connsiteX19" fmla="*/ 127322 w 11682484"/>
              <a:gd name="connsiteY19" fmla="*/ 31 h 685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682484" h="6855404">
                <a:moveTo>
                  <a:pt x="135716" y="0"/>
                </a:moveTo>
                <a:lnTo>
                  <a:pt x="1583140" y="1348532"/>
                </a:lnTo>
                <a:lnTo>
                  <a:pt x="11682484" y="4114823"/>
                </a:lnTo>
                <a:lnTo>
                  <a:pt x="11682484" y="6855404"/>
                </a:lnTo>
                <a:lnTo>
                  <a:pt x="9707328" y="6855404"/>
                </a:lnTo>
                <a:lnTo>
                  <a:pt x="9569988" y="6685097"/>
                </a:lnTo>
                <a:cubicBezTo>
                  <a:pt x="8411292" y="5293196"/>
                  <a:pt x="7168522" y="4300079"/>
                  <a:pt x="5598025" y="3691219"/>
                </a:cubicBezTo>
                <a:cubicBezTo>
                  <a:pt x="4810593" y="3386702"/>
                  <a:pt x="3628101" y="3319652"/>
                  <a:pt x="2821856" y="3599026"/>
                </a:cubicBezTo>
                <a:cubicBezTo>
                  <a:pt x="1476436" y="4020704"/>
                  <a:pt x="428633" y="5267408"/>
                  <a:pt x="63756" y="6602507"/>
                </a:cubicBezTo>
                <a:lnTo>
                  <a:pt x="3589" y="6855404"/>
                </a:lnTo>
                <a:lnTo>
                  <a:pt x="0" y="6855404"/>
                </a:lnTo>
                <a:lnTo>
                  <a:pt x="0" y="5728147"/>
                </a:lnTo>
                <a:lnTo>
                  <a:pt x="0" y="1967486"/>
                </a:lnTo>
                <a:lnTo>
                  <a:pt x="0" y="825147"/>
                </a:lnTo>
                <a:lnTo>
                  <a:pt x="1" y="825147"/>
                </a:lnTo>
                <a:lnTo>
                  <a:pt x="1" y="479227"/>
                </a:lnTo>
                <a:lnTo>
                  <a:pt x="1" y="346491"/>
                </a:lnTo>
                <a:lnTo>
                  <a:pt x="2" y="346491"/>
                </a:lnTo>
                <a:lnTo>
                  <a:pt x="2" y="571"/>
                </a:lnTo>
                <a:cubicBezTo>
                  <a:pt x="2" y="571"/>
                  <a:pt x="46193" y="353"/>
                  <a:pt x="127322" y="3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21" name="Freeform: Shape 20">
            <a:extLst>
              <a:ext uri="{FF2B5EF4-FFF2-40B4-BE49-F238E27FC236}">
                <a16:creationId xmlns:a16="http://schemas.microsoft.com/office/drawing/2014/main" id="{1218F5CF-15FE-4EEB-9CE3-3FBB4D1D799E}"/>
              </a:ext>
            </a:extLst>
          </p:cNvPr>
          <p:cNvSpPr>
            <a:spLocks/>
          </p:cNvSpPr>
          <p:nvPr userDrawn="1"/>
        </p:nvSpPr>
        <p:spPr bwMode="auto">
          <a:xfrm rot="213804">
            <a:off x="-19171" y="109604"/>
            <a:ext cx="12075996" cy="2051564"/>
          </a:xfrm>
          <a:custGeom>
            <a:avLst/>
            <a:gdLst>
              <a:gd name="connsiteX0" fmla="*/ 1 w 12075996"/>
              <a:gd name="connsiteY0" fmla="*/ 264203 h 2051564"/>
              <a:gd name="connsiteX1" fmla="*/ 4242639 w 12075996"/>
              <a:gd name="connsiteY1" fmla="*/ 0 h 2051564"/>
              <a:gd name="connsiteX2" fmla="*/ 4506096 w 12075996"/>
              <a:gd name="connsiteY2" fmla="*/ 105217 h 2051564"/>
              <a:gd name="connsiteX3" fmla="*/ 7760587 w 12075996"/>
              <a:gd name="connsiteY3" fmla="*/ 1449725 h 2051564"/>
              <a:gd name="connsiteX4" fmla="*/ 12023712 w 12075996"/>
              <a:gd name="connsiteY4" fmla="*/ 181916 h 2051564"/>
              <a:gd name="connsiteX5" fmla="*/ 12075996 w 12075996"/>
              <a:gd name="connsiteY5" fmla="*/ 38560 h 2051564"/>
              <a:gd name="connsiteX6" fmla="*/ 12075996 w 12075996"/>
              <a:gd name="connsiteY6" fmla="*/ 49656 h 2051564"/>
              <a:gd name="connsiteX7" fmla="*/ 12034949 w 12075996"/>
              <a:gd name="connsiteY7" fmla="*/ 192180 h 2051564"/>
              <a:gd name="connsiteX8" fmla="*/ 7869859 w 12075996"/>
              <a:gd name="connsiteY8" fmla="*/ 1752181 h 2051564"/>
              <a:gd name="connsiteX9" fmla="*/ 3235820 w 12075996"/>
              <a:gd name="connsiteY9" fmla="*/ 242456 h 2051564"/>
              <a:gd name="connsiteX10" fmla="*/ 1558466 w 12075996"/>
              <a:gd name="connsiteY10" fmla="*/ 338976 h 2051564"/>
              <a:gd name="connsiteX11" fmla="*/ 220 w 12075996"/>
              <a:gd name="connsiteY11" fmla="*/ 450295 h 2051564"/>
              <a:gd name="connsiteX12" fmla="*/ 881 w 12075996"/>
              <a:gd name="connsiteY12" fmla="*/ 459818 h 2051564"/>
              <a:gd name="connsiteX13" fmla="*/ 0 w 12075996"/>
              <a:gd name="connsiteY13" fmla="*/ 459516 h 2051564"/>
              <a:gd name="connsiteX14" fmla="*/ 0 w 12075996"/>
              <a:gd name="connsiteY14" fmla="*/ 429248 h 2051564"/>
              <a:gd name="connsiteX15" fmla="*/ 1 w 12075996"/>
              <a:gd name="connsiteY15" fmla="*/ 429248 h 205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075996" h="2051564">
                <a:moveTo>
                  <a:pt x="1" y="264203"/>
                </a:moveTo>
                <a:lnTo>
                  <a:pt x="4242639" y="0"/>
                </a:lnTo>
                <a:lnTo>
                  <a:pt x="4506096" y="105217"/>
                </a:lnTo>
                <a:cubicBezTo>
                  <a:pt x="5593744" y="542784"/>
                  <a:pt x="6923737" y="1110296"/>
                  <a:pt x="7760587" y="1449725"/>
                </a:cubicBezTo>
                <a:cubicBezTo>
                  <a:pt x="10618004" y="2616266"/>
                  <a:pt x="11666948" y="1084938"/>
                  <a:pt x="12023712" y="181916"/>
                </a:cubicBezTo>
                <a:lnTo>
                  <a:pt x="12075996" y="38560"/>
                </a:lnTo>
                <a:lnTo>
                  <a:pt x="12075996" y="49656"/>
                </a:lnTo>
                <a:lnTo>
                  <a:pt x="12034949" y="192180"/>
                </a:lnTo>
                <a:cubicBezTo>
                  <a:pt x="11741579" y="1117741"/>
                  <a:pt x="10801203" y="2718034"/>
                  <a:pt x="7869859" y="1752181"/>
                </a:cubicBezTo>
                <a:cubicBezTo>
                  <a:pt x="6621354" y="1343948"/>
                  <a:pt x="4298591" y="526574"/>
                  <a:pt x="3235820" y="242456"/>
                </a:cubicBezTo>
                <a:cubicBezTo>
                  <a:pt x="3156415" y="232591"/>
                  <a:pt x="2347516" y="284550"/>
                  <a:pt x="1558466" y="338976"/>
                </a:cubicBezTo>
                <a:cubicBezTo>
                  <a:pt x="769418" y="393403"/>
                  <a:pt x="220" y="450295"/>
                  <a:pt x="220" y="450295"/>
                </a:cubicBezTo>
                <a:lnTo>
                  <a:pt x="881" y="459818"/>
                </a:lnTo>
                <a:lnTo>
                  <a:pt x="0" y="459516"/>
                </a:lnTo>
                <a:lnTo>
                  <a:pt x="0" y="429248"/>
                </a:lnTo>
                <a:lnTo>
                  <a:pt x="1" y="429248"/>
                </a:ln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10" name="Freeform: Shape 9">
            <a:extLst>
              <a:ext uri="{FF2B5EF4-FFF2-40B4-BE49-F238E27FC236}">
                <a16:creationId xmlns:a16="http://schemas.microsoft.com/office/drawing/2014/main" id="{2815AE85-5663-49FF-822D-A9BCC638FE7E}"/>
              </a:ext>
            </a:extLst>
          </p:cNvPr>
          <p:cNvSpPr>
            <a:spLocks/>
          </p:cNvSpPr>
          <p:nvPr userDrawn="1"/>
        </p:nvSpPr>
        <p:spPr bwMode="auto">
          <a:xfrm>
            <a:off x="-2" y="0"/>
            <a:ext cx="12192002" cy="6858000"/>
          </a:xfrm>
          <a:custGeom>
            <a:avLst/>
            <a:gdLst>
              <a:gd name="connsiteX0" fmla="*/ 1562216 w 12192002"/>
              <a:gd name="connsiteY0" fmla="*/ 24 h 6847230"/>
              <a:gd name="connsiteX1" fmla="*/ 3242227 w 12192002"/>
              <a:gd name="connsiteY1" fmla="*/ 19898 h 6847230"/>
              <a:gd name="connsiteX2" fmla="*/ 7760587 w 12192002"/>
              <a:gd name="connsiteY2" fmla="*/ 1846920 h 6847230"/>
              <a:gd name="connsiteX3" fmla="*/ 12192002 w 12192002"/>
              <a:gd name="connsiteY3" fmla="*/ 3162 h 6847230"/>
              <a:gd name="connsiteX4" fmla="*/ 12192002 w 12192002"/>
              <a:gd name="connsiteY4" fmla="*/ 1143708 h 6847230"/>
              <a:gd name="connsiteX5" fmla="*/ 12192002 w 12192002"/>
              <a:gd name="connsiteY5" fmla="*/ 6847230 h 6847230"/>
              <a:gd name="connsiteX6" fmla="*/ 10130702 w 12192002"/>
              <a:gd name="connsiteY6" fmla="*/ 6847230 h 6847230"/>
              <a:gd name="connsiteX7" fmla="*/ 9987372 w 12192002"/>
              <a:gd name="connsiteY7" fmla="*/ 6677190 h 6847230"/>
              <a:gd name="connsiteX8" fmla="*/ 5842176 w 12192002"/>
              <a:gd name="connsiteY8" fmla="*/ 3688014 h 6847230"/>
              <a:gd name="connsiteX9" fmla="*/ 2944928 w 12192002"/>
              <a:gd name="connsiteY9" fmla="*/ 3595966 h 6847230"/>
              <a:gd name="connsiteX10" fmla="*/ 66537 w 12192002"/>
              <a:gd name="connsiteY10" fmla="*/ 6594730 h 6847230"/>
              <a:gd name="connsiteX11" fmla="*/ 3745 w 12192002"/>
              <a:gd name="connsiteY11" fmla="*/ 6847230 h 6847230"/>
              <a:gd name="connsiteX12" fmla="*/ 0 w 12192002"/>
              <a:gd name="connsiteY12" fmla="*/ 6847230 h 6847230"/>
              <a:gd name="connsiteX13" fmla="*/ 0 w 12192002"/>
              <a:gd name="connsiteY13" fmla="*/ 5721743 h 6847230"/>
              <a:gd name="connsiteX14" fmla="*/ 0 w 12192002"/>
              <a:gd name="connsiteY14" fmla="*/ 1966988 h 6847230"/>
              <a:gd name="connsiteX15" fmla="*/ 0 w 12192002"/>
              <a:gd name="connsiteY15" fmla="*/ 826443 h 6847230"/>
              <a:gd name="connsiteX16" fmla="*/ 1 w 12192002"/>
              <a:gd name="connsiteY16" fmla="*/ 826443 h 6847230"/>
              <a:gd name="connsiteX17" fmla="*/ 1 w 12192002"/>
              <a:gd name="connsiteY17" fmla="*/ 481066 h 6847230"/>
              <a:gd name="connsiteX18" fmla="*/ 1 w 12192002"/>
              <a:gd name="connsiteY18" fmla="*/ 348539 h 6847230"/>
              <a:gd name="connsiteX19" fmla="*/ 2 w 12192002"/>
              <a:gd name="connsiteY19" fmla="*/ 348539 h 6847230"/>
              <a:gd name="connsiteX20" fmla="*/ 2 w 12192002"/>
              <a:gd name="connsiteY20" fmla="*/ 3162 h 6847230"/>
              <a:gd name="connsiteX21" fmla="*/ 1562216 w 12192002"/>
              <a:gd name="connsiteY21" fmla="*/ 24 h 684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92002" h="6847230">
                <a:moveTo>
                  <a:pt x="1562216" y="24"/>
                </a:moveTo>
                <a:cubicBezTo>
                  <a:pt x="2353140" y="373"/>
                  <a:pt x="3163696" y="4557"/>
                  <a:pt x="3242227" y="19898"/>
                </a:cubicBezTo>
                <a:cubicBezTo>
                  <a:pt x="4282770" y="376934"/>
                  <a:pt x="6543351" y="1353205"/>
                  <a:pt x="7760587" y="1846920"/>
                </a:cubicBezTo>
                <a:cubicBezTo>
                  <a:pt x="11661915" y="3439636"/>
                  <a:pt x="12192002" y="3162"/>
                  <a:pt x="12192002" y="3162"/>
                </a:cubicBezTo>
                <a:lnTo>
                  <a:pt x="12192002" y="1143708"/>
                </a:lnTo>
                <a:lnTo>
                  <a:pt x="12192002" y="6847230"/>
                </a:lnTo>
                <a:lnTo>
                  <a:pt x="10130702" y="6847230"/>
                </a:lnTo>
                <a:lnTo>
                  <a:pt x="9987372" y="6677190"/>
                </a:lnTo>
                <a:cubicBezTo>
                  <a:pt x="8778141" y="5287475"/>
                  <a:pt x="7481169" y="4295918"/>
                  <a:pt x="5842176" y="3688014"/>
                </a:cubicBezTo>
                <a:cubicBezTo>
                  <a:pt x="5020401" y="3383975"/>
                  <a:pt x="3786336" y="3317031"/>
                  <a:pt x="2944928" y="3595966"/>
                </a:cubicBezTo>
                <a:cubicBezTo>
                  <a:pt x="1540829" y="4016982"/>
                  <a:pt x="447327" y="5261728"/>
                  <a:pt x="66537" y="6594730"/>
                </a:cubicBezTo>
                <a:lnTo>
                  <a:pt x="3745" y="6847230"/>
                </a:lnTo>
                <a:lnTo>
                  <a:pt x="0" y="6847230"/>
                </a:lnTo>
                <a:lnTo>
                  <a:pt x="0" y="5721743"/>
                </a:lnTo>
                <a:lnTo>
                  <a:pt x="0" y="1966988"/>
                </a:lnTo>
                <a:lnTo>
                  <a:pt x="0" y="826443"/>
                </a:lnTo>
                <a:lnTo>
                  <a:pt x="1" y="826443"/>
                </a:lnTo>
                <a:lnTo>
                  <a:pt x="1" y="481066"/>
                </a:lnTo>
                <a:lnTo>
                  <a:pt x="1" y="348539"/>
                </a:lnTo>
                <a:lnTo>
                  <a:pt x="2" y="348539"/>
                </a:lnTo>
                <a:lnTo>
                  <a:pt x="2" y="3162"/>
                </a:lnTo>
                <a:cubicBezTo>
                  <a:pt x="2" y="3162"/>
                  <a:pt x="771293" y="-324"/>
                  <a:pt x="1562216" y="2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30" name="Freeform: Shape 29">
            <a:extLst>
              <a:ext uri="{FF2B5EF4-FFF2-40B4-BE49-F238E27FC236}">
                <a16:creationId xmlns:a16="http://schemas.microsoft.com/office/drawing/2014/main" id="{ABA38739-135D-4AF4-8B9D-F28B606324BD}"/>
              </a:ext>
            </a:extLst>
          </p:cNvPr>
          <p:cNvSpPr/>
          <p:nvPr userDrawn="1"/>
        </p:nvSpPr>
        <p:spPr>
          <a:xfrm>
            <a:off x="342402" y="0"/>
            <a:ext cx="1784313" cy="6858000"/>
          </a:xfrm>
          <a:custGeom>
            <a:avLst/>
            <a:gdLst>
              <a:gd name="connsiteX0" fmla="*/ 652884 w 1784313"/>
              <a:gd name="connsiteY0" fmla="*/ 6458598 h 6858000"/>
              <a:gd name="connsiteX1" fmla="*/ 802318 w 1784313"/>
              <a:gd name="connsiteY1" fmla="*/ 6581346 h 6858000"/>
              <a:gd name="connsiteX2" fmla="*/ 857467 w 1784313"/>
              <a:gd name="connsiteY2" fmla="*/ 6627600 h 6858000"/>
              <a:gd name="connsiteX3" fmla="*/ 637290 w 1784313"/>
              <a:gd name="connsiteY3" fmla="*/ 6822898 h 6858000"/>
              <a:gd name="connsiteX4" fmla="*/ 601533 w 1784313"/>
              <a:gd name="connsiteY4" fmla="*/ 6858000 h 6858000"/>
              <a:gd name="connsiteX5" fmla="*/ 238242 w 1784313"/>
              <a:gd name="connsiteY5" fmla="*/ 6858000 h 6858000"/>
              <a:gd name="connsiteX6" fmla="*/ 298552 w 1784313"/>
              <a:gd name="connsiteY6" fmla="*/ 6787944 h 6858000"/>
              <a:gd name="connsiteX7" fmla="*/ 652884 w 1784313"/>
              <a:gd name="connsiteY7" fmla="*/ 6458598 h 6858000"/>
              <a:gd name="connsiteX8" fmla="*/ 291752 w 1784313"/>
              <a:gd name="connsiteY8" fmla="*/ 5513960 h 6858000"/>
              <a:gd name="connsiteX9" fmla="*/ 348680 w 1784313"/>
              <a:gd name="connsiteY9" fmla="*/ 5663394 h 6858000"/>
              <a:gd name="connsiteX10" fmla="*/ 428733 w 1784313"/>
              <a:gd name="connsiteY10" fmla="*/ 5787923 h 6858000"/>
              <a:gd name="connsiteX11" fmla="*/ 455418 w 1784313"/>
              <a:gd name="connsiteY11" fmla="*/ 5819944 h 6858000"/>
              <a:gd name="connsiteX12" fmla="*/ 1327117 w 1784313"/>
              <a:gd name="connsiteY12" fmla="*/ 5819944 h 6858000"/>
              <a:gd name="connsiteX13" fmla="*/ 1350243 w 1784313"/>
              <a:gd name="connsiteY13" fmla="*/ 5787923 h 6858000"/>
              <a:gd name="connsiteX14" fmla="*/ 1424960 w 1784313"/>
              <a:gd name="connsiteY14" fmla="*/ 5663394 h 6858000"/>
              <a:gd name="connsiteX15" fmla="*/ 1474771 w 1784313"/>
              <a:gd name="connsiteY15" fmla="*/ 5513960 h 6858000"/>
              <a:gd name="connsiteX16" fmla="*/ 410943 w 1784313"/>
              <a:gd name="connsiteY16" fmla="*/ 5078112 h 6858000"/>
              <a:gd name="connsiteX17" fmla="*/ 343342 w 1784313"/>
              <a:gd name="connsiteY17" fmla="*/ 5183070 h 6858000"/>
              <a:gd name="connsiteX18" fmla="*/ 282856 w 1784313"/>
              <a:gd name="connsiteY18" fmla="*/ 5360968 h 6858000"/>
              <a:gd name="connsiteX19" fmla="*/ 281078 w 1784313"/>
              <a:gd name="connsiteY19" fmla="*/ 5382316 h 6858000"/>
              <a:gd name="connsiteX20" fmla="*/ 1476551 w 1784313"/>
              <a:gd name="connsiteY20" fmla="*/ 5382316 h 6858000"/>
              <a:gd name="connsiteX21" fmla="*/ 1472993 w 1784313"/>
              <a:gd name="connsiteY21" fmla="*/ 5360968 h 6858000"/>
              <a:gd name="connsiteX22" fmla="*/ 1405392 w 1784313"/>
              <a:gd name="connsiteY22" fmla="*/ 5183070 h 6858000"/>
              <a:gd name="connsiteX23" fmla="*/ 1337791 w 1784313"/>
              <a:gd name="connsiteY23" fmla="*/ 5078112 h 6858000"/>
              <a:gd name="connsiteX24" fmla="*/ 435849 w 1784313"/>
              <a:gd name="connsiteY24" fmla="*/ 3537517 h 6858000"/>
              <a:gd name="connsiteX25" fmla="*/ 480324 w 1784313"/>
              <a:gd name="connsiteY25" fmla="*/ 3676278 h 6858000"/>
              <a:gd name="connsiteX26" fmla="*/ 540809 w 1784313"/>
              <a:gd name="connsiteY26" fmla="*/ 3800806 h 6858000"/>
              <a:gd name="connsiteX27" fmla="*/ 556819 w 1784313"/>
              <a:gd name="connsiteY27" fmla="*/ 3825712 h 6858000"/>
              <a:gd name="connsiteX28" fmla="*/ 556819 w 1784313"/>
              <a:gd name="connsiteY28" fmla="*/ 3827490 h 6858000"/>
              <a:gd name="connsiteX29" fmla="*/ 1353801 w 1784313"/>
              <a:gd name="connsiteY29" fmla="*/ 3827490 h 6858000"/>
              <a:gd name="connsiteX30" fmla="*/ 1369813 w 1784313"/>
              <a:gd name="connsiteY30" fmla="*/ 3802584 h 6858000"/>
              <a:gd name="connsiteX31" fmla="*/ 1396497 w 1784313"/>
              <a:gd name="connsiteY31" fmla="*/ 3756331 h 6858000"/>
              <a:gd name="connsiteX32" fmla="*/ 1394718 w 1784313"/>
              <a:gd name="connsiteY32" fmla="*/ 3756331 h 6858000"/>
              <a:gd name="connsiteX33" fmla="*/ 1432076 w 1784313"/>
              <a:gd name="connsiteY33" fmla="*/ 3676277 h 6858000"/>
              <a:gd name="connsiteX34" fmla="*/ 1471213 w 1784313"/>
              <a:gd name="connsiteY34" fmla="*/ 3537517 h 6858000"/>
              <a:gd name="connsiteX35" fmla="*/ 1017575 w 1784313"/>
              <a:gd name="connsiteY35" fmla="*/ 3537517 h 6858000"/>
              <a:gd name="connsiteX36" fmla="*/ 1015795 w 1784313"/>
              <a:gd name="connsiteY36" fmla="*/ 3537517 h 6858000"/>
              <a:gd name="connsiteX37" fmla="*/ 508787 w 1784313"/>
              <a:gd name="connsiteY37" fmla="*/ 3121236 h 6858000"/>
              <a:gd name="connsiteX38" fmla="*/ 464312 w 1784313"/>
              <a:gd name="connsiteY38" fmla="*/ 3194174 h 6858000"/>
              <a:gd name="connsiteX39" fmla="*/ 418059 w 1784313"/>
              <a:gd name="connsiteY39" fmla="*/ 3372072 h 6858000"/>
              <a:gd name="connsiteX40" fmla="*/ 419839 w 1784313"/>
              <a:gd name="connsiteY40" fmla="*/ 3411209 h 6858000"/>
              <a:gd name="connsiteX41" fmla="*/ 1015795 w 1784313"/>
              <a:gd name="connsiteY41" fmla="*/ 3411209 h 6858000"/>
              <a:gd name="connsiteX42" fmla="*/ 1017575 w 1784313"/>
              <a:gd name="connsiteY42" fmla="*/ 3411209 h 6858000"/>
              <a:gd name="connsiteX43" fmla="*/ 1478329 w 1784313"/>
              <a:gd name="connsiteY43" fmla="*/ 3411209 h 6858000"/>
              <a:gd name="connsiteX44" fmla="*/ 1474772 w 1784313"/>
              <a:gd name="connsiteY44" fmla="*/ 3372071 h 6858000"/>
              <a:gd name="connsiteX45" fmla="*/ 1426740 w 1784313"/>
              <a:gd name="connsiteY45" fmla="*/ 3194174 h 6858000"/>
              <a:gd name="connsiteX46" fmla="*/ 1423182 w 1784313"/>
              <a:gd name="connsiteY46" fmla="*/ 3185280 h 6858000"/>
              <a:gd name="connsiteX47" fmla="*/ 1391161 w 1784313"/>
              <a:gd name="connsiteY47" fmla="*/ 3121237 h 6858000"/>
              <a:gd name="connsiteX48" fmla="*/ 458976 w 1784313"/>
              <a:gd name="connsiteY48" fmla="*/ 1634012 h 6858000"/>
              <a:gd name="connsiteX49" fmla="*/ 498114 w 1784313"/>
              <a:gd name="connsiteY49" fmla="*/ 1794120 h 6858000"/>
              <a:gd name="connsiteX50" fmla="*/ 558599 w 1784313"/>
              <a:gd name="connsiteY50" fmla="*/ 1918648 h 6858000"/>
              <a:gd name="connsiteX51" fmla="*/ 562157 w 1784313"/>
              <a:gd name="connsiteY51" fmla="*/ 1922206 h 6858000"/>
              <a:gd name="connsiteX52" fmla="*/ 1394718 w 1784313"/>
              <a:gd name="connsiteY52" fmla="*/ 1922206 h 6858000"/>
              <a:gd name="connsiteX53" fmla="*/ 1396497 w 1784313"/>
              <a:gd name="connsiteY53" fmla="*/ 1918648 h 6858000"/>
              <a:gd name="connsiteX54" fmla="*/ 1456982 w 1784313"/>
              <a:gd name="connsiteY54" fmla="*/ 1794120 h 6858000"/>
              <a:gd name="connsiteX55" fmla="*/ 1497899 w 1784313"/>
              <a:gd name="connsiteY55" fmla="*/ 1634012 h 6858000"/>
              <a:gd name="connsiteX56" fmla="*/ 560377 w 1784313"/>
              <a:gd name="connsiteY56" fmla="*/ 1217731 h 6858000"/>
              <a:gd name="connsiteX57" fmla="*/ 519461 w 1784313"/>
              <a:gd name="connsiteY57" fmla="*/ 1294226 h 6858000"/>
              <a:gd name="connsiteX58" fmla="*/ 458976 w 1784313"/>
              <a:gd name="connsiteY58" fmla="*/ 1472124 h 6858000"/>
              <a:gd name="connsiteX59" fmla="*/ 453638 w 1784313"/>
              <a:gd name="connsiteY59" fmla="*/ 1507703 h 6858000"/>
              <a:gd name="connsiteX60" fmla="*/ 1503235 w 1784313"/>
              <a:gd name="connsiteY60" fmla="*/ 1507703 h 6858000"/>
              <a:gd name="connsiteX61" fmla="*/ 1499677 w 1784313"/>
              <a:gd name="connsiteY61" fmla="*/ 1472124 h 6858000"/>
              <a:gd name="connsiteX62" fmla="*/ 1444530 w 1784313"/>
              <a:gd name="connsiteY62" fmla="*/ 1294226 h 6858000"/>
              <a:gd name="connsiteX63" fmla="*/ 1405392 w 1784313"/>
              <a:gd name="connsiteY63" fmla="*/ 1217731 h 6858000"/>
              <a:gd name="connsiteX64" fmla="*/ 1196463 w 1784313"/>
              <a:gd name="connsiteY64" fmla="*/ 0 h 6858000"/>
              <a:gd name="connsiteX65" fmla="*/ 1527579 w 1784313"/>
              <a:gd name="connsiteY65" fmla="*/ 0 h 6858000"/>
              <a:gd name="connsiteX66" fmla="*/ 1524583 w 1784313"/>
              <a:gd name="connsiteY66" fmla="*/ 6246 h 6858000"/>
              <a:gd name="connsiteX67" fmla="*/ 1167009 w 1784313"/>
              <a:gd name="connsiteY67" fmla="*/ 467002 h 6858000"/>
              <a:gd name="connsiteX68" fmla="*/ 1149220 w 1784313"/>
              <a:gd name="connsiteY68" fmla="*/ 488350 h 6858000"/>
              <a:gd name="connsiteX69" fmla="*/ 1131430 w 1784313"/>
              <a:gd name="connsiteY69" fmla="*/ 509698 h 6858000"/>
              <a:gd name="connsiteX70" fmla="*/ 1019353 w 1784313"/>
              <a:gd name="connsiteY70" fmla="*/ 637784 h 6858000"/>
              <a:gd name="connsiteX71" fmla="*/ 957090 w 1784313"/>
              <a:gd name="connsiteY71" fmla="*/ 707163 h 6858000"/>
              <a:gd name="connsiteX72" fmla="*/ 939300 w 1784313"/>
              <a:gd name="connsiteY72" fmla="*/ 728511 h 6858000"/>
              <a:gd name="connsiteX73" fmla="*/ 921511 w 1784313"/>
              <a:gd name="connsiteY73" fmla="*/ 749859 h 6858000"/>
              <a:gd name="connsiteX74" fmla="*/ 640432 w 1784313"/>
              <a:gd name="connsiteY74" fmla="*/ 1098538 h 6858000"/>
              <a:gd name="connsiteX75" fmla="*/ 1323559 w 1784313"/>
              <a:gd name="connsiteY75" fmla="*/ 1098538 h 6858000"/>
              <a:gd name="connsiteX76" fmla="*/ 1001563 w 1784313"/>
              <a:gd name="connsiteY76" fmla="*/ 746301 h 6858000"/>
              <a:gd name="connsiteX77" fmla="*/ 1069165 w 1784313"/>
              <a:gd name="connsiteY77" fmla="*/ 669806 h 6858000"/>
              <a:gd name="connsiteX78" fmla="*/ 1175903 w 1784313"/>
              <a:gd name="connsiteY78" fmla="*/ 547056 h 6858000"/>
              <a:gd name="connsiteX79" fmla="*/ 1784313 w 1784313"/>
              <a:gd name="connsiteY79" fmla="*/ 1545063 h 6858000"/>
              <a:gd name="connsiteX80" fmla="*/ 1238168 w 1784313"/>
              <a:gd name="connsiteY80" fmla="*/ 2495036 h 6858000"/>
              <a:gd name="connsiteX81" fmla="*/ 1117198 w 1784313"/>
              <a:gd name="connsiteY81" fmla="*/ 2397192 h 6858000"/>
              <a:gd name="connsiteX82" fmla="*/ 1030027 w 1784313"/>
              <a:gd name="connsiteY82" fmla="*/ 2327813 h 6858000"/>
              <a:gd name="connsiteX83" fmla="*/ 1309327 w 1784313"/>
              <a:gd name="connsiteY83" fmla="*/ 2050292 h 6858000"/>
              <a:gd name="connsiteX84" fmla="*/ 652884 w 1784313"/>
              <a:gd name="connsiteY84" fmla="*/ 2050292 h 6858000"/>
              <a:gd name="connsiteX85" fmla="*/ 942858 w 1784313"/>
              <a:gd name="connsiteY85" fmla="*/ 2327813 h 6858000"/>
              <a:gd name="connsiteX86" fmla="*/ 964206 w 1784313"/>
              <a:gd name="connsiteY86" fmla="*/ 2345603 h 6858000"/>
              <a:gd name="connsiteX87" fmla="*/ 985554 w 1784313"/>
              <a:gd name="connsiteY87" fmla="*/ 2363392 h 6858000"/>
              <a:gd name="connsiteX88" fmla="*/ 1076281 w 1784313"/>
              <a:gd name="connsiteY88" fmla="*/ 2436330 h 6858000"/>
              <a:gd name="connsiteX89" fmla="*/ 1193693 w 1784313"/>
              <a:gd name="connsiteY89" fmla="*/ 2530616 h 6858000"/>
              <a:gd name="connsiteX90" fmla="*/ 1215041 w 1784313"/>
              <a:gd name="connsiteY90" fmla="*/ 2548406 h 6858000"/>
              <a:gd name="connsiteX91" fmla="*/ 1236389 w 1784313"/>
              <a:gd name="connsiteY91" fmla="*/ 2566196 h 6858000"/>
              <a:gd name="connsiteX92" fmla="*/ 1718492 w 1784313"/>
              <a:gd name="connsiteY92" fmla="*/ 3187058 h 6858000"/>
              <a:gd name="connsiteX93" fmla="*/ 1716713 w 1784313"/>
              <a:gd name="connsiteY93" fmla="*/ 3187058 h 6858000"/>
              <a:gd name="connsiteX94" fmla="*/ 1755850 w 1784313"/>
              <a:gd name="connsiteY94" fmla="*/ 3445010 h 6858000"/>
              <a:gd name="connsiteX95" fmla="*/ 1693587 w 1784313"/>
              <a:gd name="connsiteY95" fmla="*/ 3756331 h 6858000"/>
              <a:gd name="connsiteX96" fmla="*/ 1695365 w 1784313"/>
              <a:gd name="connsiteY96" fmla="*/ 3756331 h 6858000"/>
              <a:gd name="connsiteX97" fmla="*/ 1152777 w 1784313"/>
              <a:gd name="connsiteY97" fmla="*/ 4414552 h 6858000"/>
              <a:gd name="connsiteX98" fmla="*/ 1131430 w 1784313"/>
              <a:gd name="connsiteY98" fmla="*/ 4432342 h 6858000"/>
              <a:gd name="connsiteX99" fmla="*/ 1110082 w 1784313"/>
              <a:gd name="connsiteY99" fmla="*/ 4450132 h 6858000"/>
              <a:gd name="connsiteX100" fmla="*/ 935742 w 1784313"/>
              <a:gd name="connsiteY100" fmla="*/ 4590672 h 6858000"/>
              <a:gd name="connsiteX101" fmla="*/ 901941 w 1784313"/>
              <a:gd name="connsiteY101" fmla="*/ 4617356 h 6858000"/>
              <a:gd name="connsiteX102" fmla="*/ 878815 w 1784313"/>
              <a:gd name="connsiteY102" fmla="*/ 4635145 h 6858000"/>
              <a:gd name="connsiteX103" fmla="*/ 857467 w 1784313"/>
              <a:gd name="connsiteY103" fmla="*/ 4652935 h 6858000"/>
              <a:gd name="connsiteX104" fmla="*/ 524797 w 1784313"/>
              <a:gd name="connsiteY104" fmla="*/ 4946467 h 6858000"/>
              <a:gd name="connsiteX105" fmla="*/ 1234610 w 1784313"/>
              <a:gd name="connsiteY105" fmla="*/ 4946467 h 6858000"/>
              <a:gd name="connsiteX106" fmla="*/ 948194 w 1784313"/>
              <a:gd name="connsiteY106" fmla="*/ 4656493 h 6858000"/>
              <a:gd name="connsiteX107" fmla="*/ 980216 w 1784313"/>
              <a:gd name="connsiteY107" fmla="*/ 4631587 h 6858000"/>
              <a:gd name="connsiteX108" fmla="*/ 1154556 w 1784313"/>
              <a:gd name="connsiteY108" fmla="*/ 4489269 h 6858000"/>
              <a:gd name="connsiteX109" fmla="*/ 1761188 w 1784313"/>
              <a:gd name="connsiteY109" fmla="*/ 5435685 h 6858000"/>
              <a:gd name="connsiteX110" fmla="*/ 1149220 w 1784313"/>
              <a:gd name="connsiteY110" fmla="*/ 6382101 h 6858000"/>
              <a:gd name="connsiteX111" fmla="*/ 1074503 w 1784313"/>
              <a:gd name="connsiteY111" fmla="*/ 6319838 h 6858000"/>
              <a:gd name="connsiteX112" fmla="*/ 944636 w 1784313"/>
              <a:gd name="connsiteY112" fmla="*/ 6213099 h 6858000"/>
              <a:gd name="connsiteX113" fmla="*/ 1216821 w 1784313"/>
              <a:gd name="connsiteY113" fmla="*/ 5953368 h 6858000"/>
              <a:gd name="connsiteX114" fmla="*/ 572831 w 1784313"/>
              <a:gd name="connsiteY114" fmla="*/ 5953368 h 6858000"/>
              <a:gd name="connsiteX115" fmla="*/ 857467 w 1784313"/>
              <a:gd name="connsiteY115" fmla="*/ 6213099 h 6858000"/>
              <a:gd name="connsiteX116" fmla="*/ 878815 w 1784313"/>
              <a:gd name="connsiteY116" fmla="*/ 6230889 h 6858000"/>
              <a:gd name="connsiteX117" fmla="*/ 900163 w 1784313"/>
              <a:gd name="connsiteY117" fmla="*/ 6248679 h 6858000"/>
              <a:gd name="connsiteX118" fmla="*/ 1031807 w 1784313"/>
              <a:gd name="connsiteY118" fmla="*/ 6358975 h 6858000"/>
              <a:gd name="connsiteX119" fmla="*/ 1104744 w 1784313"/>
              <a:gd name="connsiteY119" fmla="*/ 6419461 h 6858000"/>
              <a:gd name="connsiteX120" fmla="*/ 1126092 w 1784313"/>
              <a:gd name="connsiteY120" fmla="*/ 6437250 h 6858000"/>
              <a:gd name="connsiteX121" fmla="*/ 1147440 w 1784313"/>
              <a:gd name="connsiteY121" fmla="*/ 6455040 h 6858000"/>
              <a:gd name="connsiteX122" fmla="*/ 1456655 w 1784313"/>
              <a:gd name="connsiteY122" fmla="*/ 6730940 h 6858000"/>
              <a:gd name="connsiteX123" fmla="*/ 1574943 w 1784313"/>
              <a:gd name="connsiteY123" fmla="*/ 6858000 h 6858000"/>
              <a:gd name="connsiteX124" fmla="*/ 1205808 w 1784313"/>
              <a:gd name="connsiteY124" fmla="*/ 6858000 h 6858000"/>
              <a:gd name="connsiteX125" fmla="*/ 1110361 w 1784313"/>
              <a:gd name="connsiteY125" fmla="*/ 6768562 h 6858000"/>
              <a:gd name="connsiteX126" fmla="*/ 941078 w 1784313"/>
              <a:gd name="connsiteY126" fmla="*/ 6624042 h 6858000"/>
              <a:gd name="connsiteX127" fmla="*/ 919730 w 1784313"/>
              <a:gd name="connsiteY127" fmla="*/ 6606252 h 6858000"/>
              <a:gd name="connsiteX128" fmla="*/ 898383 w 1784313"/>
              <a:gd name="connsiteY128" fmla="*/ 6588462 h 6858000"/>
              <a:gd name="connsiteX129" fmla="*/ 839677 w 1784313"/>
              <a:gd name="connsiteY129" fmla="*/ 6540431 h 6858000"/>
              <a:gd name="connsiteX130" fmla="*/ 693801 w 1784313"/>
              <a:gd name="connsiteY130" fmla="*/ 6419461 h 6858000"/>
              <a:gd name="connsiteX131" fmla="*/ 672454 w 1784313"/>
              <a:gd name="connsiteY131" fmla="*/ 6401671 h 6858000"/>
              <a:gd name="connsiteX132" fmla="*/ 651106 w 1784313"/>
              <a:gd name="connsiteY132" fmla="*/ 6383881 h 6858000"/>
              <a:gd name="connsiteX133" fmla="*/ 0 w 1784313"/>
              <a:gd name="connsiteY133" fmla="*/ 5416117 h 6858000"/>
              <a:gd name="connsiteX134" fmla="*/ 672454 w 1784313"/>
              <a:gd name="connsiteY134" fmla="*/ 4462585 h 6858000"/>
              <a:gd name="connsiteX135" fmla="*/ 693801 w 1784313"/>
              <a:gd name="connsiteY135" fmla="*/ 4444796 h 6858000"/>
              <a:gd name="connsiteX136" fmla="*/ 715149 w 1784313"/>
              <a:gd name="connsiteY136" fmla="*/ 4427006 h 6858000"/>
              <a:gd name="connsiteX137" fmla="*/ 752506 w 1784313"/>
              <a:gd name="connsiteY137" fmla="*/ 4396762 h 6858000"/>
              <a:gd name="connsiteX138" fmla="*/ 923288 w 1784313"/>
              <a:gd name="connsiteY138" fmla="*/ 4259782 h 6858000"/>
              <a:gd name="connsiteX139" fmla="*/ 944636 w 1784313"/>
              <a:gd name="connsiteY139" fmla="*/ 4241992 h 6858000"/>
              <a:gd name="connsiteX140" fmla="*/ 965984 w 1784313"/>
              <a:gd name="connsiteY140" fmla="*/ 4224202 h 6858000"/>
              <a:gd name="connsiteX141" fmla="*/ 1257736 w 1784313"/>
              <a:gd name="connsiteY141" fmla="*/ 3944902 h 6858000"/>
              <a:gd name="connsiteX142" fmla="*/ 642210 w 1784313"/>
              <a:gd name="connsiteY142" fmla="*/ 3944902 h 6858000"/>
              <a:gd name="connsiteX143" fmla="*/ 882373 w 1784313"/>
              <a:gd name="connsiteY143" fmla="*/ 4220645 h 6858000"/>
              <a:gd name="connsiteX144" fmla="*/ 711591 w 1784313"/>
              <a:gd name="connsiteY144" fmla="*/ 4357625 h 6858000"/>
              <a:gd name="connsiteX145" fmla="*/ 674232 w 1784313"/>
              <a:gd name="connsiteY145" fmla="*/ 4387868 h 6858000"/>
              <a:gd name="connsiteX146" fmla="*/ 138760 w 1784313"/>
              <a:gd name="connsiteY146" fmla="*/ 3366735 h 6858000"/>
              <a:gd name="connsiteX147" fmla="*/ 727601 w 1784313"/>
              <a:gd name="connsiteY147" fmla="*/ 2555522 h 6858000"/>
              <a:gd name="connsiteX148" fmla="*/ 850351 w 1784313"/>
              <a:gd name="connsiteY148" fmla="*/ 2655145 h 6858000"/>
              <a:gd name="connsiteX149" fmla="*/ 937520 w 1784313"/>
              <a:gd name="connsiteY149" fmla="*/ 2724524 h 6858000"/>
              <a:gd name="connsiteX150" fmla="*/ 619084 w 1784313"/>
              <a:gd name="connsiteY150" fmla="*/ 2991370 h 6858000"/>
              <a:gd name="connsiteX151" fmla="*/ 1307548 w 1784313"/>
              <a:gd name="connsiteY151" fmla="*/ 2991370 h 6858000"/>
              <a:gd name="connsiteX152" fmla="*/ 1030027 w 1784313"/>
              <a:gd name="connsiteY152" fmla="*/ 2726303 h 6858000"/>
              <a:gd name="connsiteX153" fmla="*/ 1008679 w 1784313"/>
              <a:gd name="connsiteY153" fmla="*/ 2708514 h 6858000"/>
              <a:gd name="connsiteX154" fmla="*/ 985553 w 1784313"/>
              <a:gd name="connsiteY154" fmla="*/ 2690724 h 6858000"/>
              <a:gd name="connsiteX155" fmla="*/ 893047 w 1784313"/>
              <a:gd name="connsiteY155" fmla="*/ 2616007 h 6858000"/>
              <a:gd name="connsiteX156" fmla="*/ 775634 w 1784313"/>
              <a:gd name="connsiteY156" fmla="*/ 2521720 h 6858000"/>
              <a:gd name="connsiteX157" fmla="*/ 754286 w 1784313"/>
              <a:gd name="connsiteY157" fmla="*/ 2503931 h 6858000"/>
              <a:gd name="connsiteX158" fmla="*/ 732939 w 1784313"/>
              <a:gd name="connsiteY158" fmla="*/ 2486141 h 6858000"/>
              <a:gd name="connsiteX159" fmla="*/ 177898 w 1784313"/>
              <a:gd name="connsiteY159" fmla="*/ 1537947 h 6858000"/>
              <a:gd name="connsiteX160" fmla="*/ 732939 w 1784313"/>
              <a:gd name="connsiteY160" fmla="*/ 557729 h 6858000"/>
              <a:gd name="connsiteX161" fmla="*/ 750728 w 1784313"/>
              <a:gd name="connsiteY161" fmla="*/ 536382 h 6858000"/>
              <a:gd name="connsiteX162" fmla="*/ 768518 w 1784313"/>
              <a:gd name="connsiteY162" fmla="*/ 515034 h 6858000"/>
              <a:gd name="connsiteX163" fmla="*/ 804098 w 1784313"/>
              <a:gd name="connsiteY163" fmla="*/ 475896 h 6858000"/>
              <a:gd name="connsiteX164" fmla="*/ 942858 w 1784313"/>
              <a:gd name="connsiteY164" fmla="*/ 317568 h 6858000"/>
              <a:gd name="connsiteX165" fmla="*/ 960648 w 1784313"/>
              <a:gd name="connsiteY165" fmla="*/ 296221 h 6858000"/>
              <a:gd name="connsiteX166" fmla="*/ 978438 w 1784313"/>
              <a:gd name="connsiteY166" fmla="*/ 274873 h 6858000"/>
              <a:gd name="connsiteX167" fmla="*/ 1141881 w 1784313"/>
              <a:gd name="connsiteY167" fmla="*/ 75850 h 6858000"/>
              <a:gd name="connsiteX168" fmla="*/ 293257 w 1784313"/>
              <a:gd name="connsiteY168" fmla="*/ 0 h 6858000"/>
              <a:gd name="connsiteX169" fmla="*/ 612950 w 1784313"/>
              <a:gd name="connsiteY169" fmla="*/ 0 h 6858000"/>
              <a:gd name="connsiteX170" fmla="*/ 687130 w 1784313"/>
              <a:gd name="connsiteY170" fmla="*/ 82299 h 6858000"/>
              <a:gd name="connsiteX171" fmla="*/ 898384 w 1784313"/>
              <a:gd name="connsiteY171" fmla="*/ 278431 h 6858000"/>
              <a:gd name="connsiteX172" fmla="*/ 754286 w 1784313"/>
              <a:gd name="connsiteY172" fmla="*/ 443875 h 6858000"/>
              <a:gd name="connsiteX173" fmla="*/ 725823 w 1784313"/>
              <a:gd name="connsiteY173" fmla="*/ 477677 h 6858000"/>
              <a:gd name="connsiteX174" fmla="*/ 295310 w 1784313"/>
              <a:gd name="connsiteY174" fmla="*/ 4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1784313" h="6858000">
                <a:moveTo>
                  <a:pt x="652884" y="6458598"/>
                </a:moveTo>
                <a:cubicBezTo>
                  <a:pt x="700917" y="6499513"/>
                  <a:pt x="750728" y="6540431"/>
                  <a:pt x="802318" y="6581346"/>
                </a:cubicBezTo>
                <a:cubicBezTo>
                  <a:pt x="820108" y="6597358"/>
                  <a:pt x="839677" y="6611590"/>
                  <a:pt x="857467" y="6627600"/>
                </a:cubicBezTo>
                <a:cubicBezTo>
                  <a:pt x="780526" y="6693422"/>
                  <a:pt x="705920" y="6758466"/>
                  <a:pt x="637290" y="6822898"/>
                </a:cubicBezTo>
                <a:lnTo>
                  <a:pt x="601533" y="6858000"/>
                </a:lnTo>
                <a:lnTo>
                  <a:pt x="238242" y="6858000"/>
                </a:lnTo>
                <a:lnTo>
                  <a:pt x="298552" y="6787944"/>
                </a:lnTo>
                <a:cubicBezTo>
                  <a:pt x="403466" y="6675160"/>
                  <a:pt x="526799" y="6566004"/>
                  <a:pt x="652884" y="6458598"/>
                </a:cubicBezTo>
                <a:close/>
                <a:moveTo>
                  <a:pt x="291752" y="5513960"/>
                </a:moveTo>
                <a:cubicBezTo>
                  <a:pt x="302426" y="5563772"/>
                  <a:pt x="321994" y="5613583"/>
                  <a:pt x="348680" y="5663394"/>
                </a:cubicBezTo>
                <a:cubicBezTo>
                  <a:pt x="370027" y="5704312"/>
                  <a:pt x="398491" y="5747007"/>
                  <a:pt x="428733" y="5787923"/>
                </a:cubicBezTo>
                <a:cubicBezTo>
                  <a:pt x="435849" y="5798597"/>
                  <a:pt x="444744" y="5809270"/>
                  <a:pt x="455418" y="5819944"/>
                </a:cubicBezTo>
                <a:lnTo>
                  <a:pt x="1327117" y="5819944"/>
                </a:lnTo>
                <a:cubicBezTo>
                  <a:pt x="1334233" y="5809270"/>
                  <a:pt x="1343127" y="5798597"/>
                  <a:pt x="1350243" y="5787923"/>
                </a:cubicBezTo>
                <a:cubicBezTo>
                  <a:pt x="1380487" y="5747007"/>
                  <a:pt x="1405392" y="5706090"/>
                  <a:pt x="1424960" y="5663394"/>
                </a:cubicBezTo>
                <a:cubicBezTo>
                  <a:pt x="1448088" y="5613583"/>
                  <a:pt x="1465878" y="5563772"/>
                  <a:pt x="1474771" y="5513960"/>
                </a:cubicBezTo>
                <a:close/>
                <a:moveTo>
                  <a:pt x="410943" y="5078112"/>
                </a:moveTo>
                <a:cubicBezTo>
                  <a:pt x="386037" y="5111911"/>
                  <a:pt x="362911" y="5147491"/>
                  <a:pt x="343342" y="5183070"/>
                </a:cubicBezTo>
                <a:cubicBezTo>
                  <a:pt x="311320" y="5239998"/>
                  <a:pt x="291752" y="5300483"/>
                  <a:pt x="282856" y="5360968"/>
                </a:cubicBezTo>
                <a:cubicBezTo>
                  <a:pt x="281079" y="5368084"/>
                  <a:pt x="281079" y="5375200"/>
                  <a:pt x="281078" y="5382316"/>
                </a:cubicBezTo>
                <a:lnTo>
                  <a:pt x="1476551" y="5382316"/>
                </a:lnTo>
                <a:cubicBezTo>
                  <a:pt x="1474771" y="5375200"/>
                  <a:pt x="1474771" y="5368084"/>
                  <a:pt x="1472993" y="5360968"/>
                </a:cubicBezTo>
                <a:cubicBezTo>
                  <a:pt x="1460540" y="5302263"/>
                  <a:pt x="1437414" y="5241778"/>
                  <a:pt x="1405392" y="5183070"/>
                </a:cubicBezTo>
                <a:cubicBezTo>
                  <a:pt x="1385823" y="5147491"/>
                  <a:pt x="1362697" y="5113691"/>
                  <a:pt x="1337791" y="5078112"/>
                </a:cubicBezTo>
                <a:close/>
                <a:moveTo>
                  <a:pt x="435849" y="3537517"/>
                </a:moveTo>
                <a:cubicBezTo>
                  <a:pt x="446522" y="3583771"/>
                  <a:pt x="462534" y="3630024"/>
                  <a:pt x="480324" y="3676278"/>
                </a:cubicBezTo>
                <a:cubicBezTo>
                  <a:pt x="496334" y="3718973"/>
                  <a:pt x="517681" y="3759888"/>
                  <a:pt x="540809" y="3800806"/>
                </a:cubicBezTo>
                <a:cubicBezTo>
                  <a:pt x="546145" y="3807922"/>
                  <a:pt x="551483" y="3816816"/>
                  <a:pt x="556819" y="3825712"/>
                </a:cubicBezTo>
                <a:lnTo>
                  <a:pt x="556819" y="3827490"/>
                </a:lnTo>
                <a:lnTo>
                  <a:pt x="1353801" y="3827490"/>
                </a:lnTo>
                <a:cubicBezTo>
                  <a:pt x="1359139" y="3820374"/>
                  <a:pt x="1364475" y="3811480"/>
                  <a:pt x="1369813" y="3802584"/>
                </a:cubicBezTo>
                <a:cubicBezTo>
                  <a:pt x="1378707" y="3786574"/>
                  <a:pt x="1387603" y="3772342"/>
                  <a:pt x="1396497" y="3756331"/>
                </a:cubicBezTo>
                <a:lnTo>
                  <a:pt x="1394718" y="3756331"/>
                </a:lnTo>
                <a:cubicBezTo>
                  <a:pt x="1408950" y="3729647"/>
                  <a:pt x="1421402" y="3702961"/>
                  <a:pt x="1432076" y="3676277"/>
                </a:cubicBezTo>
                <a:cubicBezTo>
                  <a:pt x="1449866" y="3631802"/>
                  <a:pt x="1464098" y="3585549"/>
                  <a:pt x="1471213" y="3537517"/>
                </a:cubicBezTo>
                <a:lnTo>
                  <a:pt x="1017575" y="3537517"/>
                </a:lnTo>
                <a:lnTo>
                  <a:pt x="1015795" y="3537517"/>
                </a:lnTo>
                <a:close/>
                <a:moveTo>
                  <a:pt x="508787" y="3121236"/>
                </a:moveTo>
                <a:cubicBezTo>
                  <a:pt x="492776" y="3146142"/>
                  <a:pt x="476766" y="3169268"/>
                  <a:pt x="464312" y="3194174"/>
                </a:cubicBezTo>
                <a:cubicBezTo>
                  <a:pt x="435849" y="3251101"/>
                  <a:pt x="418059" y="3309808"/>
                  <a:pt x="418059" y="3372072"/>
                </a:cubicBezTo>
                <a:cubicBezTo>
                  <a:pt x="418059" y="3384526"/>
                  <a:pt x="418059" y="3398757"/>
                  <a:pt x="419839" y="3411209"/>
                </a:cubicBezTo>
                <a:lnTo>
                  <a:pt x="1015795" y="3411209"/>
                </a:lnTo>
                <a:lnTo>
                  <a:pt x="1017575" y="3411209"/>
                </a:lnTo>
                <a:lnTo>
                  <a:pt x="1478329" y="3411209"/>
                </a:lnTo>
                <a:cubicBezTo>
                  <a:pt x="1476551" y="3396977"/>
                  <a:pt x="1476551" y="3384525"/>
                  <a:pt x="1474772" y="3372071"/>
                </a:cubicBezTo>
                <a:cubicBezTo>
                  <a:pt x="1467656" y="3309808"/>
                  <a:pt x="1451646" y="3249323"/>
                  <a:pt x="1426740" y="3194174"/>
                </a:cubicBezTo>
                <a:cubicBezTo>
                  <a:pt x="1426740" y="3190616"/>
                  <a:pt x="1424960" y="3188838"/>
                  <a:pt x="1423182" y="3185280"/>
                </a:cubicBezTo>
                <a:cubicBezTo>
                  <a:pt x="1414286" y="3163932"/>
                  <a:pt x="1403612" y="3142584"/>
                  <a:pt x="1391161" y="3121237"/>
                </a:cubicBezTo>
                <a:close/>
                <a:moveTo>
                  <a:pt x="458976" y="1634012"/>
                </a:moveTo>
                <a:cubicBezTo>
                  <a:pt x="466092" y="1689159"/>
                  <a:pt x="478544" y="1742528"/>
                  <a:pt x="498114" y="1794120"/>
                </a:cubicBezTo>
                <a:cubicBezTo>
                  <a:pt x="514124" y="1836815"/>
                  <a:pt x="535471" y="1879510"/>
                  <a:pt x="558599" y="1918648"/>
                </a:cubicBezTo>
                <a:cubicBezTo>
                  <a:pt x="560377" y="1920426"/>
                  <a:pt x="560377" y="1920426"/>
                  <a:pt x="562157" y="1922206"/>
                </a:cubicBezTo>
                <a:lnTo>
                  <a:pt x="1394718" y="1922206"/>
                </a:lnTo>
                <a:cubicBezTo>
                  <a:pt x="1394719" y="1920426"/>
                  <a:pt x="1396497" y="1920426"/>
                  <a:pt x="1396497" y="1918648"/>
                </a:cubicBezTo>
                <a:cubicBezTo>
                  <a:pt x="1419624" y="1879510"/>
                  <a:pt x="1440972" y="1836815"/>
                  <a:pt x="1456982" y="1794120"/>
                </a:cubicBezTo>
                <a:cubicBezTo>
                  <a:pt x="1476551" y="1744308"/>
                  <a:pt x="1490783" y="1689159"/>
                  <a:pt x="1497899" y="1634012"/>
                </a:cubicBezTo>
                <a:close/>
                <a:moveTo>
                  <a:pt x="560377" y="1217731"/>
                </a:moveTo>
                <a:cubicBezTo>
                  <a:pt x="546145" y="1244415"/>
                  <a:pt x="531913" y="1269320"/>
                  <a:pt x="519461" y="1294226"/>
                </a:cubicBezTo>
                <a:cubicBezTo>
                  <a:pt x="489218" y="1354711"/>
                  <a:pt x="467870" y="1415197"/>
                  <a:pt x="458976" y="1472124"/>
                </a:cubicBezTo>
                <a:cubicBezTo>
                  <a:pt x="457196" y="1484577"/>
                  <a:pt x="455418" y="1497029"/>
                  <a:pt x="453638" y="1507703"/>
                </a:cubicBezTo>
                <a:lnTo>
                  <a:pt x="1503235" y="1507703"/>
                </a:lnTo>
                <a:cubicBezTo>
                  <a:pt x="1503235" y="1495251"/>
                  <a:pt x="1501457" y="1484577"/>
                  <a:pt x="1499677" y="1472124"/>
                </a:cubicBezTo>
                <a:cubicBezTo>
                  <a:pt x="1490783" y="1413418"/>
                  <a:pt x="1471214" y="1352933"/>
                  <a:pt x="1444530" y="1294226"/>
                </a:cubicBezTo>
                <a:cubicBezTo>
                  <a:pt x="1433856" y="1267542"/>
                  <a:pt x="1419624" y="1242637"/>
                  <a:pt x="1405392" y="1217731"/>
                </a:cubicBezTo>
                <a:close/>
                <a:moveTo>
                  <a:pt x="1196463" y="0"/>
                </a:moveTo>
                <a:lnTo>
                  <a:pt x="1527579" y="0"/>
                </a:lnTo>
                <a:lnTo>
                  <a:pt x="1524583" y="6246"/>
                </a:lnTo>
                <a:cubicBezTo>
                  <a:pt x="1432076" y="171692"/>
                  <a:pt x="1295096" y="319346"/>
                  <a:pt x="1167009" y="467002"/>
                </a:cubicBezTo>
                <a:cubicBezTo>
                  <a:pt x="1161671" y="474118"/>
                  <a:pt x="1154556" y="481234"/>
                  <a:pt x="1149220" y="488350"/>
                </a:cubicBezTo>
                <a:cubicBezTo>
                  <a:pt x="1143882" y="495466"/>
                  <a:pt x="1136766" y="502582"/>
                  <a:pt x="1131430" y="509698"/>
                </a:cubicBezTo>
                <a:cubicBezTo>
                  <a:pt x="1094070" y="552393"/>
                  <a:pt x="1056712" y="595089"/>
                  <a:pt x="1019353" y="637784"/>
                </a:cubicBezTo>
                <a:cubicBezTo>
                  <a:pt x="998005" y="660910"/>
                  <a:pt x="976658" y="684037"/>
                  <a:pt x="957090" y="707163"/>
                </a:cubicBezTo>
                <a:cubicBezTo>
                  <a:pt x="951752" y="714279"/>
                  <a:pt x="944636" y="721395"/>
                  <a:pt x="939300" y="728511"/>
                </a:cubicBezTo>
                <a:cubicBezTo>
                  <a:pt x="933962" y="735627"/>
                  <a:pt x="926846" y="742743"/>
                  <a:pt x="921511" y="749859"/>
                </a:cubicBezTo>
                <a:cubicBezTo>
                  <a:pt x="816550" y="869051"/>
                  <a:pt x="720485" y="986464"/>
                  <a:pt x="640432" y="1098538"/>
                </a:cubicBezTo>
                <a:lnTo>
                  <a:pt x="1323559" y="1098538"/>
                </a:lnTo>
                <a:cubicBezTo>
                  <a:pt x="1234610" y="981126"/>
                  <a:pt x="1122534" y="865493"/>
                  <a:pt x="1001563" y="746301"/>
                </a:cubicBezTo>
                <a:cubicBezTo>
                  <a:pt x="1024691" y="721395"/>
                  <a:pt x="1046039" y="694712"/>
                  <a:pt x="1069165" y="669806"/>
                </a:cubicBezTo>
                <a:cubicBezTo>
                  <a:pt x="1104744" y="628888"/>
                  <a:pt x="1140324" y="587973"/>
                  <a:pt x="1175903" y="547056"/>
                </a:cubicBezTo>
                <a:cubicBezTo>
                  <a:pt x="1501457" y="861935"/>
                  <a:pt x="1784314" y="1171477"/>
                  <a:pt x="1784313" y="1545063"/>
                </a:cubicBezTo>
                <a:cubicBezTo>
                  <a:pt x="1784314" y="1956006"/>
                  <a:pt x="1529921" y="2247758"/>
                  <a:pt x="1238168" y="2495036"/>
                </a:cubicBezTo>
                <a:cubicBezTo>
                  <a:pt x="1197251" y="2461235"/>
                  <a:pt x="1158114" y="2429214"/>
                  <a:pt x="1117198" y="2397192"/>
                </a:cubicBezTo>
                <a:cubicBezTo>
                  <a:pt x="1088734" y="2374066"/>
                  <a:pt x="1058491" y="2350939"/>
                  <a:pt x="1030027" y="2327813"/>
                </a:cubicBezTo>
                <a:cubicBezTo>
                  <a:pt x="1133208" y="2240642"/>
                  <a:pt x="1231052" y="2148135"/>
                  <a:pt x="1309327" y="2050292"/>
                </a:cubicBezTo>
                <a:lnTo>
                  <a:pt x="652884" y="2050292"/>
                </a:lnTo>
                <a:cubicBezTo>
                  <a:pt x="734717" y="2148135"/>
                  <a:pt x="836119" y="2238864"/>
                  <a:pt x="942858" y="2327813"/>
                </a:cubicBezTo>
                <a:cubicBezTo>
                  <a:pt x="949974" y="2333149"/>
                  <a:pt x="957090" y="2340265"/>
                  <a:pt x="964206" y="2345603"/>
                </a:cubicBezTo>
                <a:cubicBezTo>
                  <a:pt x="971322" y="2350938"/>
                  <a:pt x="978438" y="2358054"/>
                  <a:pt x="985554" y="2363392"/>
                </a:cubicBezTo>
                <a:cubicBezTo>
                  <a:pt x="1015795" y="2386518"/>
                  <a:pt x="1046039" y="2411424"/>
                  <a:pt x="1076281" y="2436330"/>
                </a:cubicBezTo>
                <a:cubicBezTo>
                  <a:pt x="1115418" y="2468351"/>
                  <a:pt x="1154555" y="2498595"/>
                  <a:pt x="1193693" y="2530616"/>
                </a:cubicBezTo>
                <a:cubicBezTo>
                  <a:pt x="1200809" y="2535952"/>
                  <a:pt x="1207925" y="2543068"/>
                  <a:pt x="1215041" y="2548406"/>
                </a:cubicBezTo>
                <a:cubicBezTo>
                  <a:pt x="1222157" y="2553742"/>
                  <a:pt x="1229272" y="2560858"/>
                  <a:pt x="1236389" y="2566196"/>
                </a:cubicBezTo>
                <a:cubicBezTo>
                  <a:pt x="1446308" y="2742313"/>
                  <a:pt x="1638437" y="2934443"/>
                  <a:pt x="1718492" y="3187058"/>
                </a:cubicBezTo>
                <a:lnTo>
                  <a:pt x="1716713" y="3187058"/>
                </a:lnTo>
                <a:cubicBezTo>
                  <a:pt x="1741618" y="3267113"/>
                  <a:pt x="1755850" y="3352504"/>
                  <a:pt x="1755850" y="3445010"/>
                </a:cubicBezTo>
                <a:cubicBezTo>
                  <a:pt x="1755850" y="3555307"/>
                  <a:pt x="1732724" y="3658488"/>
                  <a:pt x="1693587" y="3756331"/>
                </a:cubicBezTo>
                <a:lnTo>
                  <a:pt x="1695365" y="3756331"/>
                </a:lnTo>
                <a:cubicBezTo>
                  <a:pt x="1593964" y="4008945"/>
                  <a:pt x="1380487" y="4222423"/>
                  <a:pt x="1152777" y="4414552"/>
                </a:cubicBezTo>
                <a:cubicBezTo>
                  <a:pt x="1145661" y="4419890"/>
                  <a:pt x="1138546" y="4427006"/>
                  <a:pt x="1131430" y="4432342"/>
                </a:cubicBezTo>
                <a:cubicBezTo>
                  <a:pt x="1124314" y="4437680"/>
                  <a:pt x="1117198" y="4444796"/>
                  <a:pt x="1110082" y="4450132"/>
                </a:cubicBezTo>
                <a:cubicBezTo>
                  <a:pt x="1051375" y="4498165"/>
                  <a:pt x="992669" y="4544418"/>
                  <a:pt x="935742" y="4590672"/>
                </a:cubicBezTo>
                <a:cubicBezTo>
                  <a:pt x="923288" y="4599566"/>
                  <a:pt x="912615" y="4608462"/>
                  <a:pt x="901941" y="4617356"/>
                </a:cubicBezTo>
                <a:cubicBezTo>
                  <a:pt x="893047" y="4622693"/>
                  <a:pt x="885931" y="4629809"/>
                  <a:pt x="878815" y="4635145"/>
                </a:cubicBezTo>
                <a:cubicBezTo>
                  <a:pt x="871699" y="4640483"/>
                  <a:pt x="864583" y="4647599"/>
                  <a:pt x="857467" y="4652935"/>
                </a:cubicBezTo>
                <a:cubicBezTo>
                  <a:pt x="736497" y="4752558"/>
                  <a:pt x="620862" y="4848623"/>
                  <a:pt x="524797" y="4946467"/>
                </a:cubicBezTo>
                <a:lnTo>
                  <a:pt x="1234610" y="4946467"/>
                </a:lnTo>
                <a:cubicBezTo>
                  <a:pt x="1150997" y="4850403"/>
                  <a:pt x="1051375" y="4754338"/>
                  <a:pt x="948194" y="4656493"/>
                </a:cubicBezTo>
                <a:cubicBezTo>
                  <a:pt x="958868" y="4649377"/>
                  <a:pt x="969542" y="4640483"/>
                  <a:pt x="980216" y="4631587"/>
                </a:cubicBezTo>
                <a:cubicBezTo>
                  <a:pt x="1037143" y="4585334"/>
                  <a:pt x="1095850" y="4537303"/>
                  <a:pt x="1154556" y="4489269"/>
                </a:cubicBezTo>
                <a:cubicBezTo>
                  <a:pt x="1471214" y="4791695"/>
                  <a:pt x="1761188" y="5079890"/>
                  <a:pt x="1761188" y="5435685"/>
                </a:cubicBezTo>
                <a:cubicBezTo>
                  <a:pt x="1761188" y="5795039"/>
                  <a:pt x="1474772" y="6097465"/>
                  <a:pt x="1149220" y="6382101"/>
                </a:cubicBezTo>
                <a:cubicBezTo>
                  <a:pt x="1124314" y="6360753"/>
                  <a:pt x="1099408" y="6341186"/>
                  <a:pt x="1074503" y="6319838"/>
                </a:cubicBezTo>
                <a:cubicBezTo>
                  <a:pt x="1031807" y="6284258"/>
                  <a:pt x="987332" y="6248679"/>
                  <a:pt x="944636" y="6213099"/>
                </a:cubicBezTo>
                <a:cubicBezTo>
                  <a:pt x="1042481" y="6127708"/>
                  <a:pt x="1134988" y="6040537"/>
                  <a:pt x="1216821" y="5953368"/>
                </a:cubicBezTo>
                <a:lnTo>
                  <a:pt x="572831" y="5953368"/>
                </a:lnTo>
                <a:cubicBezTo>
                  <a:pt x="658222" y="6040537"/>
                  <a:pt x="756065" y="6127708"/>
                  <a:pt x="857467" y="6213099"/>
                </a:cubicBezTo>
                <a:cubicBezTo>
                  <a:pt x="864583" y="6218435"/>
                  <a:pt x="871699" y="6225551"/>
                  <a:pt x="878815" y="6230889"/>
                </a:cubicBezTo>
                <a:cubicBezTo>
                  <a:pt x="885931" y="6236225"/>
                  <a:pt x="893047" y="6243341"/>
                  <a:pt x="900163" y="6248679"/>
                </a:cubicBezTo>
                <a:cubicBezTo>
                  <a:pt x="942858" y="6286036"/>
                  <a:pt x="987332" y="6323396"/>
                  <a:pt x="1031807" y="6358975"/>
                </a:cubicBezTo>
                <a:cubicBezTo>
                  <a:pt x="1056713" y="6378543"/>
                  <a:pt x="1079839" y="6399891"/>
                  <a:pt x="1104744" y="6419461"/>
                </a:cubicBezTo>
                <a:cubicBezTo>
                  <a:pt x="1111860" y="6424797"/>
                  <a:pt x="1118976" y="6431912"/>
                  <a:pt x="1126092" y="6437250"/>
                </a:cubicBezTo>
                <a:cubicBezTo>
                  <a:pt x="1133208" y="6442586"/>
                  <a:pt x="1140324" y="6449702"/>
                  <a:pt x="1147440" y="6455040"/>
                </a:cubicBezTo>
                <a:cubicBezTo>
                  <a:pt x="1255847" y="6545657"/>
                  <a:pt x="1361995" y="6637316"/>
                  <a:pt x="1456655" y="6730940"/>
                </a:cubicBezTo>
                <a:lnTo>
                  <a:pt x="1574943" y="6858000"/>
                </a:lnTo>
                <a:lnTo>
                  <a:pt x="1205808" y="6858000"/>
                </a:lnTo>
                <a:lnTo>
                  <a:pt x="1110361" y="6768562"/>
                </a:lnTo>
                <a:cubicBezTo>
                  <a:pt x="1055802" y="6720295"/>
                  <a:pt x="998784" y="6672075"/>
                  <a:pt x="941078" y="6624042"/>
                </a:cubicBezTo>
                <a:cubicBezTo>
                  <a:pt x="933962" y="6618706"/>
                  <a:pt x="926846" y="6611590"/>
                  <a:pt x="919730" y="6606252"/>
                </a:cubicBezTo>
                <a:cubicBezTo>
                  <a:pt x="912615" y="6600916"/>
                  <a:pt x="905499" y="6593800"/>
                  <a:pt x="898383" y="6588462"/>
                </a:cubicBezTo>
                <a:cubicBezTo>
                  <a:pt x="878815" y="6572453"/>
                  <a:pt x="859245" y="6556441"/>
                  <a:pt x="839677" y="6540431"/>
                </a:cubicBezTo>
                <a:cubicBezTo>
                  <a:pt x="791644" y="6501294"/>
                  <a:pt x="741833" y="6460376"/>
                  <a:pt x="693801" y="6419461"/>
                </a:cubicBezTo>
                <a:cubicBezTo>
                  <a:pt x="686685" y="6414123"/>
                  <a:pt x="679569" y="6407007"/>
                  <a:pt x="672454" y="6401671"/>
                </a:cubicBezTo>
                <a:cubicBezTo>
                  <a:pt x="665338" y="6396333"/>
                  <a:pt x="658222" y="6389217"/>
                  <a:pt x="651106" y="6383881"/>
                </a:cubicBezTo>
                <a:cubicBezTo>
                  <a:pt x="305984" y="6090349"/>
                  <a:pt x="0" y="5782587"/>
                  <a:pt x="0" y="5416117"/>
                </a:cubicBezTo>
                <a:cubicBezTo>
                  <a:pt x="0" y="5035416"/>
                  <a:pt x="327332" y="4743664"/>
                  <a:pt x="672454" y="4462585"/>
                </a:cubicBezTo>
                <a:cubicBezTo>
                  <a:pt x="679570" y="4457248"/>
                  <a:pt x="686685" y="4450132"/>
                  <a:pt x="693801" y="4444796"/>
                </a:cubicBezTo>
                <a:cubicBezTo>
                  <a:pt x="700917" y="4439458"/>
                  <a:pt x="708033" y="4432342"/>
                  <a:pt x="715149" y="4427006"/>
                </a:cubicBezTo>
                <a:cubicBezTo>
                  <a:pt x="727601" y="4416332"/>
                  <a:pt x="740055" y="4407436"/>
                  <a:pt x="752506" y="4396762"/>
                </a:cubicBezTo>
                <a:cubicBezTo>
                  <a:pt x="809434" y="4352289"/>
                  <a:pt x="868141" y="4306035"/>
                  <a:pt x="923288" y="4259782"/>
                </a:cubicBezTo>
                <a:cubicBezTo>
                  <a:pt x="930404" y="4254444"/>
                  <a:pt x="937520" y="4247328"/>
                  <a:pt x="944636" y="4241992"/>
                </a:cubicBezTo>
                <a:cubicBezTo>
                  <a:pt x="951752" y="4236654"/>
                  <a:pt x="958868" y="4229538"/>
                  <a:pt x="965984" y="4224202"/>
                </a:cubicBezTo>
                <a:cubicBezTo>
                  <a:pt x="1072723" y="4133474"/>
                  <a:pt x="1174125" y="4040967"/>
                  <a:pt x="1257736" y="3944902"/>
                </a:cubicBezTo>
                <a:lnTo>
                  <a:pt x="642210" y="3944902"/>
                </a:lnTo>
                <a:cubicBezTo>
                  <a:pt x="711591" y="4039189"/>
                  <a:pt x="795202" y="4131696"/>
                  <a:pt x="882373" y="4220645"/>
                </a:cubicBezTo>
                <a:cubicBezTo>
                  <a:pt x="825445" y="4266898"/>
                  <a:pt x="768518" y="4311371"/>
                  <a:pt x="711591" y="4357625"/>
                </a:cubicBezTo>
                <a:cubicBezTo>
                  <a:pt x="699137" y="4368299"/>
                  <a:pt x="686685" y="4377195"/>
                  <a:pt x="674232" y="4387868"/>
                </a:cubicBezTo>
                <a:cubicBezTo>
                  <a:pt x="391375" y="4099674"/>
                  <a:pt x="138760" y="3772342"/>
                  <a:pt x="138760" y="3366735"/>
                </a:cubicBezTo>
                <a:cubicBezTo>
                  <a:pt x="138760" y="3032288"/>
                  <a:pt x="416281" y="2797463"/>
                  <a:pt x="727601" y="2555522"/>
                </a:cubicBezTo>
                <a:cubicBezTo>
                  <a:pt x="768518" y="2589321"/>
                  <a:pt x="809434" y="2623123"/>
                  <a:pt x="850351" y="2655145"/>
                </a:cubicBezTo>
                <a:cubicBezTo>
                  <a:pt x="880593" y="2678270"/>
                  <a:pt x="909057" y="2701398"/>
                  <a:pt x="937520" y="2724524"/>
                </a:cubicBezTo>
                <a:cubicBezTo>
                  <a:pt x="818330" y="2817031"/>
                  <a:pt x="708033" y="2904201"/>
                  <a:pt x="619084" y="2991370"/>
                </a:cubicBezTo>
                <a:lnTo>
                  <a:pt x="1307548" y="2991370"/>
                </a:lnTo>
                <a:cubicBezTo>
                  <a:pt x="1231053" y="2900643"/>
                  <a:pt x="1134988" y="2813473"/>
                  <a:pt x="1030027" y="2726303"/>
                </a:cubicBezTo>
                <a:cubicBezTo>
                  <a:pt x="1022911" y="2720966"/>
                  <a:pt x="1015795" y="2713850"/>
                  <a:pt x="1008679" y="2708514"/>
                </a:cubicBezTo>
                <a:cubicBezTo>
                  <a:pt x="999785" y="2703176"/>
                  <a:pt x="992669" y="2696060"/>
                  <a:pt x="985553" y="2690724"/>
                </a:cubicBezTo>
                <a:cubicBezTo>
                  <a:pt x="955310" y="2665818"/>
                  <a:pt x="925069" y="2640913"/>
                  <a:pt x="893047" y="2616007"/>
                </a:cubicBezTo>
                <a:cubicBezTo>
                  <a:pt x="853909" y="2585764"/>
                  <a:pt x="814772" y="2553742"/>
                  <a:pt x="775634" y="2521720"/>
                </a:cubicBezTo>
                <a:cubicBezTo>
                  <a:pt x="768518" y="2516384"/>
                  <a:pt x="761402" y="2509269"/>
                  <a:pt x="754286" y="2503931"/>
                </a:cubicBezTo>
                <a:cubicBezTo>
                  <a:pt x="747170" y="2498595"/>
                  <a:pt x="740055" y="2491479"/>
                  <a:pt x="732939" y="2486141"/>
                </a:cubicBezTo>
                <a:cubicBezTo>
                  <a:pt x="448302" y="2247758"/>
                  <a:pt x="177898" y="1964901"/>
                  <a:pt x="177898" y="1537947"/>
                </a:cubicBezTo>
                <a:cubicBezTo>
                  <a:pt x="177898" y="1215951"/>
                  <a:pt x="439406" y="895735"/>
                  <a:pt x="732939" y="557729"/>
                </a:cubicBezTo>
                <a:cubicBezTo>
                  <a:pt x="738275" y="550614"/>
                  <a:pt x="743613" y="543498"/>
                  <a:pt x="750728" y="536382"/>
                </a:cubicBezTo>
                <a:cubicBezTo>
                  <a:pt x="756064" y="529266"/>
                  <a:pt x="761402" y="522150"/>
                  <a:pt x="768518" y="515034"/>
                </a:cubicBezTo>
                <a:cubicBezTo>
                  <a:pt x="780970" y="502582"/>
                  <a:pt x="791644" y="490128"/>
                  <a:pt x="804098" y="475896"/>
                </a:cubicBezTo>
                <a:cubicBezTo>
                  <a:pt x="850351" y="424307"/>
                  <a:pt x="896605" y="370938"/>
                  <a:pt x="942858" y="317568"/>
                </a:cubicBezTo>
                <a:cubicBezTo>
                  <a:pt x="948194" y="310452"/>
                  <a:pt x="955310" y="303337"/>
                  <a:pt x="960648" y="296221"/>
                </a:cubicBezTo>
                <a:cubicBezTo>
                  <a:pt x="965984" y="289105"/>
                  <a:pt x="973100" y="281989"/>
                  <a:pt x="978438" y="274873"/>
                </a:cubicBezTo>
                <a:cubicBezTo>
                  <a:pt x="1034475" y="209051"/>
                  <a:pt x="1089623" y="142784"/>
                  <a:pt x="1141881" y="75850"/>
                </a:cubicBezTo>
                <a:close/>
                <a:moveTo>
                  <a:pt x="293257" y="0"/>
                </a:moveTo>
                <a:lnTo>
                  <a:pt x="612950" y="0"/>
                </a:lnTo>
                <a:lnTo>
                  <a:pt x="687130" y="82299"/>
                </a:lnTo>
                <a:cubicBezTo>
                  <a:pt x="754287" y="148566"/>
                  <a:pt x="829893" y="211719"/>
                  <a:pt x="898384" y="278431"/>
                </a:cubicBezTo>
                <a:cubicBezTo>
                  <a:pt x="850351" y="333579"/>
                  <a:pt x="802319" y="388728"/>
                  <a:pt x="754286" y="443875"/>
                </a:cubicBezTo>
                <a:cubicBezTo>
                  <a:pt x="745392" y="454549"/>
                  <a:pt x="734718" y="467003"/>
                  <a:pt x="725823" y="477677"/>
                </a:cubicBezTo>
                <a:cubicBezTo>
                  <a:pt x="571053" y="328243"/>
                  <a:pt x="393155" y="185925"/>
                  <a:pt x="295310" y="4469"/>
                </a:cubicBezTo>
                <a:close/>
              </a:path>
            </a:pathLst>
          </a:custGeom>
          <a:solidFill>
            <a:schemeClr val="accent4">
              <a:alpha val="40000"/>
            </a:schemeClr>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3526015566"/>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519159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tyle slide layout">
    <p:bg>
      <p:bgPr>
        <a:solidFill>
          <a:schemeClr val="accent1"/>
        </a:solidFill>
        <a:effectLst/>
      </p:bgPr>
    </p:bg>
    <p:spTree>
      <p:nvGrpSpPr>
        <p:cNvPr id="1" name=""/>
        <p:cNvGrpSpPr/>
        <p:nvPr/>
      </p:nvGrpSpPr>
      <p:grpSpPr>
        <a:xfrm>
          <a:off x="0" y="0"/>
          <a:ext cx="0" cy="0"/>
          <a:chOff x="0" y="0"/>
          <a:chExt cx="0" cy="0"/>
        </a:xfrm>
      </p:grpSpPr>
      <p:sp>
        <p:nvSpPr>
          <p:cNvPr id="559" name="Freeform: Shape 558">
            <a:extLst>
              <a:ext uri="{FF2B5EF4-FFF2-40B4-BE49-F238E27FC236}">
                <a16:creationId xmlns:a16="http://schemas.microsoft.com/office/drawing/2014/main" id="{C9957A36-A56E-47BD-BCD7-E58C8386058C}"/>
              </a:ext>
            </a:extLst>
          </p:cNvPr>
          <p:cNvSpPr/>
          <p:nvPr/>
        </p:nvSpPr>
        <p:spPr>
          <a:xfrm rot="7811536">
            <a:off x="2659062" y="-2148677"/>
            <a:ext cx="3757650" cy="11821019"/>
          </a:xfrm>
          <a:custGeom>
            <a:avLst/>
            <a:gdLst>
              <a:gd name="connsiteX0" fmla="*/ 891494 w 3757650"/>
              <a:gd name="connsiteY0" fmla="*/ 5336549 h 11821019"/>
              <a:gd name="connsiteX1" fmla="*/ 2164916 w 3757650"/>
              <a:gd name="connsiteY1" fmla="*/ 5336549 h 11821019"/>
              <a:gd name="connsiteX2" fmla="*/ 2168720 w 3757650"/>
              <a:gd name="connsiteY2" fmla="*/ 5336550 h 11821019"/>
              <a:gd name="connsiteX3" fmla="*/ 3153246 w 3757650"/>
              <a:gd name="connsiteY3" fmla="*/ 5336550 h 11821019"/>
              <a:gd name="connsiteX4" fmla="*/ 3145644 w 3757650"/>
              <a:gd name="connsiteY4" fmla="*/ 5252920 h 11821019"/>
              <a:gd name="connsiteX5" fmla="*/ 3043012 w 3757650"/>
              <a:gd name="connsiteY5" fmla="*/ 4872795 h 11821019"/>
              <a:gd name="connsiteX6" fmla="*/ 3035409 w 3757650"/>
              <a:gd name="connsiteY6" fmla="*/ 4853791 h 11821019"/>
              <a:gd name="connsiteX7" fmla="*/ 2966986 w 3757650"/>
              <a:gd name="connsiteY7" fmla="*/ 4716943 h 11821019"/>
              <a:gd name="connsiteX8" fmla="*/ 1081557 w 3757650"/>
              <a:gd name="connsiteY8" fmla="*/ 4716945 h 11821019"/>
              <a:gd name="connsiteX9" fmla="*/ 986524 w 3757650"/>
              <a:gd name="connsiteY9" fmla="*/ 4872795 h 11821019"/>
              <a:gd name="connsiteX10" fmla="*/ 887691 w 3757650"/>
              <a:gd name="connsiteY10" fmla="*/ 5252922 h 11821019"/>
              <a:gd name="connsiteX11" fmla="*/ 891494 w 3757650"/>
              <a:gd name="connsiteY11" fmla="*/ 5336549 h 11821019"/>
              <a:gd name="connsiteX12" fmla="*/ 1184189 w 3757650"/>
              <a:gd name="connsiteY12" fmla="*/ 6226046 h 11821019"/>
              <a:gd name="connsiteX13" fmla="*/ 2887157 w 3757650"/>
              <a:gd name="connsiteY13" fmla="*/ 6226046 h 11821019"/>
              <a:gd name="connsiteX14" fmla="*/ 2921371 w 3757650"/>
              <a:gd name="connsiteY14" fmla="*/ 6172828 h 11821019"/>
              <a:gd name="connsiteX15" fmla="*/ 2978388 w 3757650"/>
              <a:gd name="connsiteY15" fmla="*/ 6073994 h 11821019"/>
              <a:gd name="connsiteX16" fmla="*/ 2974589 w 3757650"/>
              <a:gd name="connsiteY16" fmla="*/ 6073996 h 11821019"/>
              <a:gd name="connsiteX17" fmla="*/ 3054414 w 3757650"/>
              <a:gd name="connsiteY17" fmla="*/ 5902941 h 11821019"/>
              <a:gd name="connsiteX18" fmla="*/ 3138040 w 3757650"/>
              <a:gd name="connsiteY18" fmla="*/ 5606442 h 11821019"/>
              <a:gd name="connsiteX19" fmla="*/ 2168720 w 3757650"/>
              <a:gd name="connsiteY19" fmla="*/ 5606441 h 11821019"/>
              <a:gd name="connsiteX20" fmla="*/ 2164916 w 3757650"/>
              <a:gd name="connsiteY20" fmla="*/ 5606440 h 11821019"/>
              <a:gd name="connsiteX21" fmla="*/ 925703 w 3757650"/>
              <a:gd name="connsiteY21" fmla="*/ 5606440 h 11821019"/>
              <a:gd name="connsiteX22" fmla="*/ 1020737 w 3757650"/>
              <a:gd name="connsiteY22" fmla="*/ 5902940 h 11821019"/>
              <a:gd name="connsiteX23" fmla="*/ 1149980 w 3757650"/>
              <a:gd name="connsiteY23" fmla="*/ 6169028 h 11821019"/>
              <a:gd name="connsiteX24" fmla="*/ 1184190 w 3757650"/>
              <a:gd name="connsiteY24" fmla="*/ 6222247 h 11821019"/>
              <a:gd name="connsiteX25" fmla="*/ 594995 w 3757650"/>
              <a:gd name="connsiteY25" fmla="*/ 9548352 h 11821019"/>
              <a:gd name="connsiteX26" fmla="*/ 3149447 w 3757650"/>
              <a:gd name="connsiteY26" fmla="*/ 9548353 h 11821019"/>
              <a:gd name="connsiteX27" fmla="*/ 3141845 w 3757650"/>
              <a:gd name="connsiteY27" fmla="*/ 9502738 h 11821019"/>
              <a:gd name="connsiteX28" fmla="*/ 2997396 w 3757650"/>
              <a:gd name="connsiteY28" fmla="*/ 9122611 h 11821019"/>
              <a:gd name="connsiteX29" fmla="*/ 2852948 w 3757650"/>
              <a:gd name="connsiteY29" fmla="*/ 8898338 h 11821019"/>
              <a:gd name="connsiteX30" fmla="*/ 872486 w 3757650"/>
              <a:gd name="connsiteY30" fmla="*/ 8898337 h 11821019"/>
              <a:gd name="connsiteX31" fmla="*/ 728037 w 3757650"/>
              <a:gd name="connsiteY31" fmla="*/ 9122611 h 11821019"/>
              <a:gd name="connsiteX32" fmla="*/ 598794 w 3757650"/>
              <a:gd name="connsiteY32" fmla="*/ 9502738 h 11821019"/>
              <a:gd name="connsiteX33" fmla="*/ 594995 w 3757650"/>
              <a:gd name="connsiteY33" fmla="*/ 9548352 h 11821019"/>
              <a:gd name="connsiteX34" fmla="*/ 967519 w 3757650"/>
              <a:gd name="connsiteY34" fmla="*/ 10483463 h 11821019"/>
              <a:gd name="connsiteX35" fmla="*/ 2830141 w 3757650"/>
              <a:gd name="connsiteY35" fmla="*/ 10483464 h 11821019"/>
              <a:gd name="connsiteX36" fmla="*/ 2879555 w 3757650"/>
              <a:gd name="connsiteY36" fmla="*/ 10415041 h 11821019"/>
              <a:gd name="connsiteX37" fmla="*/ 3039208 w 3757650"/>
              <a:gd name="connsiteY37" fmla="*/ 10148953 h 11821019"/>
              <a:gd name="connsiteX38" fmla="*/ 3145644 w 3757650"/>
              <a:gd name="connsiteY38" fmla="*/ 9829647 h 11821019"/>
              <a:gd name="connsiteX39" fmla="*/ 617803 w 3757650"/>
              <a:gd name="connsiteY39" fmla="*/ 9829645 h 11821019"/>
              <a:gd name="connsiteX40" fmla="*/ 739443 w 3757650"/>
              <a:gd name="connsiteY40" fmla="*/ 10148952 h 11821019"/>
              <a:gd name="connsiteX41" fmla="*/ 910498 w 3757650"/>
              <a:gd name="connsiteY41" fmla="*/ 10415041 h 11821019"/>
              <a:gd name="connsiteX42" fmla="*/ 967519 w 3757650"/>
              <a:gd name="connsiteY42" fmla="*/ 10483463 h 11821019"/>
              <a:gd name="connsiteX43" fmla="*/ 1947609 w 3757650"/>
              <a:gd name="connsiteY43" fmla="*/ 11821019 h 11821019"/>
              <a:gd name="connsiteX44" fmla="*/ 0 w 3757650"/>
              <a:gd name="connsiteY44" fmla="*/ 9515704 h 11821019"/>
              <a:gd name="connsiteX45" fmla="*/ 2430 w 3757650"/>
              <a:gd name="connsiteY45" fmla="*/ 9470239 h 11821019"/>
              <a:gd name="connsiteX46" fmla="*/ 1431274 w 3757650"/>
              <a:gd name="connsiteY46" fmla="*/ 7583099 h 11821019"/>
              <a:gd name="connsiteX47" fmla="*/ 1476889 w 3757650"/>
              <a:gd name="connsiteY47" fmla="*/ 7545086 h 11821019"/>
              <a:gd name="connsiteX48" fmla="*/ 1522503 w 3757650"/>
              <a:gd name="connsiteY48" fmla="*/ 7507074 h 11821019"/>
              <a:gd name="connsiteX49" fmla="*/ 1602329 w 3757650"/>
              <a:gd name="connsiteY49" fmla="*/ 7442450 h 11821019"/>
              <a:gd name="connsiteX50" fmla="*/ 1967251 w 3757650"/>
              <a:gd name="connsiteY50" fmla="*/ 7149755 h 11821019"/>
              <a:gd name="connsiteX51" fmla="*/ 2012866 w 3757650"/>
              <a:gd name="connsiteY51" fmla="*/ 7111743 h 11821019"/>
              <a:gd name="connsiteX52" fmla="*/ 2058481 w 3757650"/>
              <a:gd name="connsiteY52" fmla="*/ 7073728 h 11821019"/>
              <a:gd name="connsiteX53" fmla="*/ 2681889 w 3757650"/>
              <a:gd name="connsiteY53" fmla="*/ 6476928 h 11821019"/>
              <a:gd name="connsiteX54" fmla="*/ 1366651 w 3757650"/>
              <a:gd name="connsiteY54" fmla="*/ 6476929 h 11821019"/>
              <a:gd name="connsiteX55" fmla="*/ 1879824 w 3757650"/>
              <a:gd name="connsiteY55" fmla="*/ 7066128 h 11821019"/>
              <a:gd name="connsiteX56" fmla="*/ 1514902 w 3757650"/>
              <a:gd name="connsiteY56" fmla="*/ 7358823 h 11821019"/>
              <a:gd name="connsiteX57" fmla="*/ 1435073 w 3757650"/>
              <a:gd name="connsiteY57" fmla="*/ 7423447 h 11821019"/>
              <a:gd name="connsiteX58" fmla="*/ 290894 w 3757650"/>
              <a:gd name="connsiteY58" fmla="*/ 5241519 h 11821019"/>
              <a:gd name="connsiteX59" fmla="*/ 1549110 w 3757650"/>
              <a:gd name="connsiteY59" fmla="*/ 3508142 h 11821019"/>
              <a:gd name="connsiteX60" fmla="*/ 1811402 w 3757650"/>
              <a:gd name="connsiteY60" fmla="*/ 3721013 h 11821019"/>
              <a:gd name="connsiteX61" fmla="*/ 1997661 w 3757650"/>
              <a:gd name="connsiteY61" fmla="*/ 3869261 h 11821019"/>
              <a:gd name="connsiteX62" fmla="*/ 1317236 w 3757650"/>
              <a:gd name="connsiteY62" fmla="*/ 4439450 h 11821019"/>
              <a:gd name="connsiteX63" fmla="*/ 2788325 w 3757650"/>
              <a:gd name="connsiteY63" fmla="*/ 4439450 h 11821019"/>
              <a:gd name="connsiteX64" fmla="*/ 2195327 w 3757650"/>
              <a:gd name="connsiteY64" fmla="*/ 3873062 h 11821019"/>
              <a:gd name="connsiteX65" fmla="*/ 2149712 w 3757650"/>
              <a:gd name="connsiteY65" fmla="*/ 3835051 h 11821019"/>
              <a:gd name="connsiteX66" fmla="*/ 2100297 w 3757650"/>
              <a:gd name="connsiteY66" fmla="*/ 3797039 h 11821019"/>
              <a:gd name="connsiteX67" fmla="*/ 1902631 w 3757650"/>
              <a:gd name="connsiteY67" fmla="*/ 3637385 h 11821019"/>
              <a:gd name="connsiteX68" fmla="*/ 1651747 w 3757650"/>
              <a:gd name="connsiteY68" fmla="*/ 3435915 h 11821019"/>
              <a:gd name="connsiteX69" fmla="*/ 1606132 w 3757650"/>
              <a:gd name="connsiteY69" fmla="*/ 3397902 h 11821019"/>
              <a:gd name="connsiteX70" fmla="*/ 1560517 w 3757650"/>
              <a:gd name="connsiteY70" fmla="*/ 3359891 h 11821019"/>
              <a:gd name="connsiteX71" fmla="*/ 374521 w 3757650"/>
              <a:gd name="connsiteY71" fmla="*/ 1333817 h 11821019"/>
              <a:gd name="connsiteX72" fmla="*/ 909631 w 3757650"/>
              <a:gd name="connsiteY72" fmla="*/ 38007 h 11821019"/>
              <a:gd name="connsiteX73" fmla="*/ 938621 w 3757650"/>
              <a:gd name="connsiteY73" fmla="*/ 0 h 11821019"/>
              <a:gd name="connsiteX74" fmla="*/ 1487416 w 3757650"/>
              <a:gd name="connsiteY74" fmla="*/ 649589 h 11821019"/>
              <a:gd name="connsiteX75" fmla="*/ 1191792 w 3757650"/>
              <a:gd name="connsiteY75" fmla="*/ 649589 h 11821019"/>
              <a:gd name="connsiteX76" fmla="*/ 1104365 w 3757650"/>
              <a:gd name="connsiteY76" fmla="*/ 813042 h 11821019"/>
              <a:gd name="connsiteX77" fmla="*/ 975122 w 3757650"/>
              <a:gd name="connsiteY77" fmla="*/ 1193168 h 11821019"/>
              <a:gd name="connsiteX78" fmla="*/ 963716 w 3757650"/>
              <a:gd name="connsiteY78" fmla="*/ 1269194 h 11821019"/>
              <a:gd name="connsiteX79" fmla="*/ 2010880 w 3757650"/>
              <a:gd name="connsiteY79" fmla="*/ 1269194 h 11821019"/>
              <a:gd name="connsiteX80" fmla="*/ 2238893 w 3757650"/>
              <a:gd name="connsiteY80" fmla="*/ 1539086 h 11821019"/>
              <a:gd name="connsiteX81" fmla="*/ 975122 w 3757650"/>
              <a:gd name="connsiteY81" fmla="*/ 1539086 h 11821019"/>
              <a:gd name="connsiteX82" fmla="*/ 1058750 w 3757650"/>
              <a:gd name="connsiteY82" fmla="*/ 1881200 h 11821019"/>
              <a:gd name="connsiteX83" fmla="*/ 1187993 w 3757650"/>
              <a:gd name="connsiteY83" fmla="*/ 2147288 h 11821019"/>
              <a:gd name="connsiteX84" fmla="*/ 1195595 w 3757650"/>
              <a:gd name="connsiteY84" fmla="*/ 2154891 h 11821019"/>
              <a:gd name="connsiteX85" fmla="*/ 2759147 w 3757650"/>
              <a:gd name="connsiteY85" fmla="*/ 2154891 h 11821019"/>
              <a:gd name="connsiteX86" fmla="*/ 3266382 w 3757650"/>
              <a:gd name="connsiteY86" fmla="*/ 2755289 h 11821019"/>
              <a:gd name="connsiteX87" fmla="*/ 3085419 w 3757650"/>
              <a:gd name="connsiteY87" fmla="*/ 2962302 h 11821019"/>
              <a:gd name="connsiteX88" fmla="*/ 2640077 w 3757650"/>
              <a:gd name="connsiteY88" fmla="*/ 3378899 h 11821019"/>
              <a:gd name="connsiteX89" fmla="*/ 2381591 w 3757650"/>
              <a:gd name="connsiteY89" fmla="*/ 3169826 h 11821019"/>
              <a:gd name="connsiteX90" fmla="*/ 2195327 w 3757650"/>
              <a:gd name="connsiteY90" fmla="*/ 3021580 h 11821019"/>
              <a:gd name="connsiteX91" fmla="*/ 2792128 w 3757650"/>
              <a:gd name="connsiteY91" fmla="*/ 2428581 h 11821019"/>
              <a:gd name="connsiteX92" fmla="*/ 1389458 w 3757650"/>
              <a:gd name="connsiteY92" fmla="*/ 2428582 h 11821019"/>
              <a:gd name="connsiteX93" fmla="*/ 2009067 w 3757650"/>
              <a:gd name="connsiteY93" fmla="*/ 3021580 h 11821019"/>
              <a:gd name="connsiteX94" fmla="*/ 2054681 w 3757650"/>
              <a:gd name="connsiteY94" fmla="*/ 3059592 h 11821019"/>
              <a:gd name="connsiteX95" fmla="*/ 2100297 w 3757650"/>
              <a:gd name="connsiteY95" fmla="*/ 3097605 h 11821019"/>
              <a:gd name="connsiteX96" fmla="*/ 2294159 w 3757650"/>
              <a:gd name="connsiteY96" fmla="*/ 3253455 h 11821019"/>
              <a:gd name="connsiteX97" fmla="*/ 2545042 w 3757650"/>
              <a:gd name="connsiteY97" fmla="*/ 3454923 h 11821019"/>
              <a:gd name="connsiteX98" fmla="*/ 2590658 w 3757650"/>
              <a:gd name="connsiteY98" fmla="*/ 3492937 h 11821019"/>
              <a:gd name="connsiteX99" fmla="*/ 2636274 w 3757650"/>
              <a:gd name="connsiteY99" fmla="*/ 3530950 h 11821019"/>
              <a:gd name="connsiteX100" fmla="*/ 3666419 w 3757650"/>
              <a:gd name="connsiteY100" fmla="*/ 4857590 h 11821019"/>
              <a:gd name="connsiteX101" fmla="*/ 3662616 w 3757650"/>
              <a:gd name="connsiteY101" fmla="*/ 4857590 h 11821019"/>
              <a:gd name="connsiteX102" fmla="*/ 3746244 w 3757650"/>
              <a:gd name="connsiteY102" fmla="*/ 5408775 h 11821019"/>
              <a:gd name="connsiteX103" fmla="*/ 3613201 w 3757650"/>
              <a:gd name="connsiteY103" fmla="*/ 6073994 h 11821019"/>
              <a:gd name="connsiteX104" fmla="*/ 3617001 w 3757650"/>
              <a:gd name="connsiteY104" fmla="*/ 6073994 h 11821019"/>
              <a:gd name="connsiteX105" fmla="*/ 2457616 w 3757650"/>
              <a:gd name="connsiteY105" fmla="*/ 7480464 h 11821019"/>
              <a:gd name="connsiteX106" fmla="*/ 2412001 w 3757650"/>
              <a:gd name="connsiteY106" fmla="*/ 7518476 h 11821019"/>
              <a:gd name="connsiteX107" fmla="*/ 2366386 w 3757650"/>
              <a:gd name="connsiteY107" fmla="*/ 7556489 h 11821019"/>
              <a:gd name="connsiteX108" fmla="*/ 1993862 w 3757650"/>
              <a:gd name="connsiteY108" fmla="*/ 7856791 h 11821019"/>
              <a:gd name="connsiteX109" fmla="*/ 1921636 w 3757650"/>
              <a:gd name="connsiteY109" fmla="*/ 7913808 h 11821019"/>
              <a:gd name="connsiteX110" fmla="*/ 1872220 w 3757650"/>
              <a:gd name="connsiteY110" fmla="*/ 7951820 h 11821019"/>
              <a:gd name="connsiteX111" fmla="*/ 1826606 w 3757650"/>
              <a:gd name="connsiteY111" fmla="*/ 7989834 h 11821019"/>
              <a:gd name="connsiteX112" fmla="*/ 1115766 w 3757650"/>
              <a:gd name="connsiteY112" fmla="*/ 8617044 h 11821019"/>
              <a:gd name="connsiteX113" fmla="*/ 2632475 w 3757650"/>
              <a:gd name="connsiteY113" fmla="*/ 8617045 h 11821019"/>
              <a:gd name="connsiteX114" fmla="*/ 2020469 w 3757650"/>
              <a:gd name="connsiteY114" fmla="*/ 7997435 h 11821019"/>
              <a:gd name="connsiteX115" fmla="*/ 2088891 w 3757650"/>
              <a:gd name="connsiteY115" fmla="*/ 7944217 h 11821019"/>
              <a:gd name="connsiteX116" fmla="*/ 2461416 w 3757650"/>
              <a:gd name="connsiteY116" fmla="*/ 7640117 h 11821019"/>
              <a:gd name="connsiteX117" fmla="*/ 3757650 w 3757650"/>
              <a:gd name="connsiteY117" fmla="*/ 9662391 h 11821019"/>
              <a:gd name="connsiteX118" fmla="*/ 3527324 w 3757650"/>
              <a:gd name="connsiteY118" fmla="*/ 10479322 h 11821019"/>
              <a:gd name="connsiteX119" fmla="*/ 3517429 w 3757650"/>
              <a:gd name="connsiteY119" fmla="*/ 10494781 h 11821019"/>
              <a:gd name="connsiteX120" fmla="*/ 2278257 w 3757650"/>
              <a:gd name="connsiteY120" fmla="*/ 11541675 h 11821019"/>
              <a:gd name="connsiteX121" fmla="*/ 2012866 w 3757650"/>
              <a:gd name="connsiteY121" fmla="*/ 11323547 h 11821019"/>
              <a:gd name="connsiteX122" fmla="*/ 2594462 w 3757650"/>
              <a:gd name="connsiteY122" fmla="*/ 10768562 h 11821019"/>
              <a:gd name="connsiteX123" fmla="*/ 1218403 w 3757650"/>
              <a:gd name="connsiteY123" fmla="*/ 10768562 h 11821019"/>
              <a:gd name="connsiteX124" fmla="*/ 1826606 w 3757650"/>
              <a:gd name="connsiteY124" fmla="*/ 11323547 h 11821019"/>
              <a:gd name="connsiteX125" fmla="*/ 1872221 w 3757650"/>
              <a:gd name="connsiteY125" fmla="*/ 11361560 h 11821019"/>
              <a:gd name="connsiteX126" fmla="*/ 1917836 w 3757650"/>
              <a:gd name="connsiteY126" fmla="*/ 11399572 h 11821019"/>
              <a:gd name="connsiteX127" fmla="*/ 2183247 w 3757650"/>
              <a:gd name="connsiteY127" fmla="*/ 11621943 h 1182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3757650" h="11821019">
                <a:moveTo>
                  <a:pt x="891494" y="5336549"/>
                </a:moveTo>
                <a:lnTo>
                  <a:pt x="2164916" y="5336549"/>
                </a:lnTo>
                <a:lnTo>
                  <a:pt x="2168720" y="5336550"/>
                </a:lnTo>
                <a:lnTo>
                  <a:pt x="3153246" y="5336550"/>
                </a:lnTo>
                <a:cubicBezTo>
                  <a:pt x="3149446" y="5306138"/>
                  <a:pt x="3149448" y="5279532"/>
                  <a:pt x="3145644" y="5252920"/>
                </a:cubicBezTo>
                <a:cubicBezTo>
                  <a:pt x="3130438" y="5119877"/>
                  <a:pt x="3096230" y="4990635"/>
                  <a:pt x="3043012" y="4872795"/>
                </a:cubicBezTo>
                <a:cubicBezTo>
                  <a:pt x="3043011" y="4865192"/>
                  <a:pt x="3039209" y="4861392"/>
                  <a:pt x="3035409" y="4853791"/>
                </a:cubicBezTo>
                <a:cubicBezTo>
                  <a:pt x="3016400" y="4808176"/>
                  <a:pt x="2993593" y="4762559"/>
                  <a:pt x="2966986" y="4716943"/>
                </a:cubicBezTo>
                <a:lnTo>
                  <a:pt x="1081557" y="4716945"/>
                </a:lnTo>
                <a:cubicBezTo>
                  <a:pt x="1047344" y="4770161"/>
                  <a:pt x="1013135" y="4819576"/>
                  <a:pt x="986524" y="4872795"/>
                </a:cubicBezTo>
                <a:cubicBezTo>
                  <a:pt x="925704" y="4994435"/>
                  <a:pt x="887691" y="5119879"/>
                  <a:pt x="887691" y="5252922"/>
                </a:cubicBezTo>
                <a:cubicBezTo>
                  <a:pt x="887691" y="5279533"/>
                  <a:pt x="887691" y="5309942"/>
                  <a:pt x="891494" y="5336549"/>
                </a:cubicBezTo>
                <a:close/>
                <a:moveTo>
                  <a:pt x="1184189" y="6226046"/>
                </a:moveTo>
                <a:lnTo>
                  <a:pt x="2887157" y="6226046"/>
                </a:lnTo>
                <a:cubicBezTo>
                  <a:pt x="2898563" y="6210841"/>
                  <a:pt x="2909965" y="6191836"/>
                  <a:pt x="2921371" y="6172828"/>
                </a:cubicBezTo>
                <a:cubicBezTo>
                  <a:pt x="2940375" y="6138616"/>
                  <a:pt x="2959383" y="6108208"/>
                  <a:pt x="2978388" y="6073994"/>
                </a:cubicBezTo>
                <a:lnTo>
                  <a:pt x="2974589" y="6073996"/>
                </a:lnTo>
                <a:cubicBezTo>
                  <a:pt x="3004999" y="6016977"/>
                  <a:pt x="3031605" y="5959957"/>
                  <a:pt x="3054414" y="5902941"/>
                </a:cubicBezTo>
                <a:cubicBezTo>
                  <a:pt x="3092426" y="5807905"/>
                  <a:pt x="3122836" y="5709072"/>
                  <a:pt x="3138040" y="5606442"/>
                </a:cubicBezTo>
                <a:lnTo>
                  <a:pt x="2168720" y="5606441"/>
                </a:lnTo>
                <a:lnTo>
                  <a:pt x="2164916" y="5606440"/>
                </a:lnTo>
                <a:lnTo>
                  <a:pt x="925703" y="5606440"/>
                </a:lnTo>
                <a:cubicBezTo>
                  <a:pt x="948511" y="5705274"/>
                  <a:pt x="982724" y="5804106"/>
                  <a:pt x="1020737" y="5902940"/>
                </a:cubicBezTo>
                <a:cubicBezTo>
                  <a:pt x="1054947" y="5994170"/>
                  <a:pt x="1100562" y="6081598"/>
                  <a:pt x="1149980" y="6169028"/>
                </a:cubicBezTo>
                <a:cubicBezTo>
                  <a:pt x="1161382" y="6184232"/>
                  <a:pt x="1172788" y="6203238"/>
                  <a:pt x="1184190" y="6222247"/>
                </a:cubicBezTo>
                <a:close/>
                <a:moveTo>
                  <a:pt x="594995" y="9548352"/>
                </a:moveTo>
                <a:lnTo>
                  <a:pt x="3149447" y="9548353"/>
                </a:lnTo>
                <a:cubicBezTo>
                  <a:pt x="3145644" y="9533148"/>
                  <a:pt x="3145644" y="9517943"/>
                  <a:pt x="3141845" y="9502738"/>
                </a:cubicBezTo>
                <a:cubicBezTo>
                  <a:pt x="3115234" y="9377299"/>
                  <a:pt x="3065819" y="9248055"/>
                  <a:pt x="2997396" y="9122611"/>
                </a:cubicBezTo>
                <a:cubicBezTo>
                  <a:pt x="2955580" y="9046585"/>
                  <a:pt x="2906166" y="8974364"/>
                  <a:pt x="2852948" y="8898338"/>
                </a:cubicBezTo>
                <a:lnTo>
                  <a:pt x="872486" y="8898337"/>
                </a:lnTo>
                <a:cubicBezTo>
                  <a:pt x="819268" y="8970561"/>
                  <a:pt x="769853" y="9046586"/>
                  <a:pt x="728037" y="9122611"/>
                </a:cubicBezTo>
                <a:cubicBezTo>
                  <a:pt x="659615" y="9244252"/>
                  <a:pt x="617803" y="9373495"/>
                  <a:pt x="598794" y="9502738"/>
                </a:cubicBezTo>
                <a:cubicBezTo>
                  <a:pt x="594995" y="9517943"/>
                  <a:pt x="594995" y="9533148"/>
                  <a:pt x="594995" y="9548352"/>
                </a:cubicBezTo>
                <a:close/>
                <a:moveTo>
                  <a:pt x="967519" y="10483463"/>
                </a:moveTo>
                <a:lnTo>
                  <a:pt x="2830141" y="10483464"/>
                </a:lnTo>
                <a:cubicBezTo>
                  <a:pt x="2845346" y="10460657"/>
                  <a:pt x="2864350" y="10437849"/>
                  <a:pt x="2879555" y="10415041"/>
                </a:cubicBezTo>
                <a:cubicBezTo>
                  <a:pt x="2944179" y="10327615"/>
                  <a:pt x="2997397" y="10240184"/>
                  <a:pt x="3039208" y="10148953"/>
                </a:cubicBezTo>
                <a:cubicBezTo>
                  <a:pt x="3088627" y="10042518"/>
                  <a:pt x="3126639" y="9936082"/>
                  <a:pt x="3145644" y="9829647"/>
                </a:cubicBezTo>
                <a:lnTo>
                  <a:pt x="617803" y="9829645"/>
                </a:lnTo>
                <a:cubicBezTo>
                  <a:pt x="640610" y="9936082"/>
                  <a:pt x="682422" y="10042518"/>
                  <a:pt x="739443" y="10148952"/>
                </a:cubicBezTo>
                <a:cubicBezTo>
                  <a:pt x="785058" y="10236385"/>
                  <a:pt x="845879" y="10327615"/>
                  <a:pt x="910498" y="10415041"/>
                </a:cubicBezTo>
                <a:cubicBezTo>
                  <a:pt x="925703" y="10437850"/>
                  <a:pt x="944712" y="10460657"/>
                  <a:pt x="967519" y="10483463"/>
                </a:cubicBezTo>
                <a:close/>
                <a:moveTo>
                  <a:pt x="1947609" y="11821019"/>
                </a:moveTo>
                <a:lnTo>
                  <a:pt x="0" y="9515704"/>
                </a:lnTo>
                <a:lnTo>
                  <a:pt x="2430" y="9470239"/>
                </a:lnTo>
                <a:cubicBezTo>
                  <a:pt x="81972" y="8729271"/>
                  <a:pt x="739918" y="8146162"/>
                  <a:pt x="1431274" y="7583099"/>
                </a:cubicBezTo>
                <a:cubicBezTo>
                  <a:pt x="1446479" y="7571693"/>
                  <a:pt x="1461683" y="7556489"/>
                  <a:pt x="1476889" y="7545086"/>
                </a:cubicBezTo>
                <a:cubicBezTo>
                  <a:pt x="1492094" y="7533682"/>
                  <a:pt x="1507299" y="7518476"/>
                  <a:pt x="1522503" y="7507074"/>
                </a:cubicBezTo>
                <a:cubicBezTo>
                  <a:pt x="1549111" y="7484267"/>
                  <a:pt x="1575722" y="7465259"/>
                  <a:pt x="1602329" y="7442450"/>
                </a:cubicBezTo>
                <a:cubicBezTo>
                  <a:pt x="1723969" y="7347419"/>
                  <a:pt x="1849413" y="7248587"/>
                  <a:pt x="1967251" y="7149755"/>
                </a:cubicBezTo>
                <a:cubicBezTo>
                  <a:pt x="1982456" y="7138350"/>
                  <a:pt x="1997661" y="7123146"/>
                  <a:pt x="2012866" y="7111743"/>
                </a:cubicBezTo>
                <a:cubicBezTo>
                  <a:pt x="2028071" y="7100337"/>
                  <a:pt x="2043276" y="7085132"/>
                  <a:pt x="2058481" y="7073728"/>
                </a:cubicBezTo>
                <a:cubicBezTo>
                  <a:pt x="2286557" y="6879865"/>
                  <a:pt x="2503231" y="6682198"/>
                  <a:pt x="2681889" y="6476928"/>
                </a:cubicBezTo>
                <a:lnTo>
                  <a:pt x="1366651" y="6476929"/>
                </a:lnTo>
                <a:cubicBezTo>
                  <a:pt x="1514902" y="6678397"/>
                  <a:pt x="1693558" y="6876062"/>
                  <a:pt x="1879824" y="7066128"/>
                </a:cubicBezTo>
                <a:cubicBezTo>
                  <a:pt x="1758183" y="7164961"/>
                  <a:pt x="1636542" y="7259990"/>
                  <a:pt x="1514902" y="7358823"/>
                </a:cubicBezTo>
                <a:cubicBezTo>
                  <a:pt x="1488291" y="7381631"/>
                  <a:pt x="1461684" y="7400639"/>
                  <a:pt x="1435073" y="7423447"/>
                </a:cubicBezTo>
                <a:cubicBezTo>
                  <a:pt x="830674" y="6807640"/>
                  <a:pt x="290894" y="6108208"/>
                  <a:pt x="290894" y="5241519"/>
                </a:cubicBezTo>
                <a:cubicBezTo>
                  <a:pt x="290894" y="4526882"/>
                  <a:pt x="883892" y="4025113"/>
                  <a:pt x="1549110" y="3508142"/>
                </a:cubicBezTo>
                <a:cubicBezTo>
                  <a:pt x="1636542" y="3580364"/>
                  <a:pt x="1723969" y="3652590"/>
                  <a:pt x="1811402" y="3721013"/>
                </a:cubicBezTo>
                <a:cubicBezTo>
                  <a:pt x="1876021" y="3770428"/>
                  <a:pt x="1936841" y="3819846"/>
                  <a:pt x="1997661" y="3869261"/>
                </a:cubicBezTo>
                <a:cubicBezTo>
                  <a:pt x="1742978" y="4066927"/>
                  <a:pt x="1507299" y="4253189"/>
                  <a:pt x="1317236" y="4439450"/>
                </a:cubicBezTo>
                <a:lnTo>
                  <a:pt x="2788325" y="4439450"/>
                </a:lnTo>
                <a:cubicBezTo>
                  <a:pt x="2624872" y="4245588"/>
                  <a:pt x="2419603" y="4059323"/>
                  <a:pt x="2195327" y="3873062"/>
                </a:cubicBezTo>
                <a:cubicBezTo>
                  <a:pt x="2180122" y="3861658"/>
                  <a:pt x="2164917" y="3846453"/>
                  <a:pt x="2149712" y="3835051"/>
                </a:cubicBezTo>
                <a:cubicBezTo>
                  <a:pt x="2130707" y="3823645"/>
                  <a:pt x="2115502" y="3808439"/>
                  <a:pt x="2100297" y="3797039"/>
                </a:cubicBezTo>
                <a:cubicBezTo>
                  <a:pt x="2035673" y="3743820"/>
                  <a:pt x="1971054" y="3690603"/>
                  <a:pt x="1902631" y="3637385"/>
                </a:cubicBezTo>
                <a:cubicBezTo>
                  <a:pt x="1819002" y="3572762"/>
                  <a:pt x="1735376" y="3504338"/>
                  <a:pt x="1651747" y="3435915"/>
                </a:cubicBezTo>
                <a:cubicBezTo>
                  <a:pt x="1636542" y="3424513"/>
                  <a:pt x="1621337" y="3409309"/>
                  <a:pt x="1606132" y="3397902"/>
                </a:cubicBezTo>
                <a:cubicBezTo>
                  <a:pt x="1590928" y="3386501"/>
                  <a:pt x="1575722" y="3371296"/>
                  <a:pt x="1560517" y="3359891"/>
                </a:cubicBezTo>
                <a:cubicBezTo>
                  <a:pt x="952314" y="2850521"/>
                  <a:pt x="374522" y="2246121"/>
                  <a:pt x="374521" y="1333817"/>
                </a:cubicBezTo>
                <a:cubicBezTo>
                  <a:pt x="374522" y="903798"/>
                  <a:pt x="592797" y="475264"/>
                  <a:pt x="909631" y="38007"/>
                </a:cubicBezTo>
                <a:lnTo>
                  <a:pt x="938621" y="0"/>
                </a:lnTo>
                <a:lnTo>
                  <a:pt x="1487416" y="649589"/>
                </a:lnTo>
                <a:lnTo>
                  <a:pt x="1191792" y="649589"/>
                </a:lnTo>
                <a:cubicBezTo>
                  <a:pt x="1161382" y="706606"/>
                  <a:pt x="1130971" y="759824"/>
                  <a:pt x="1104365" y="813042"/>
                </a:cubicBezTo>
                <a:cubicBezTo>
                  <a:pt x="1039741" y="942284"/>
                  <a:pt x="994126" y="1071528"/>
                  <a:pt x="975122" y="1193168"/>
                </a:cubicBezTo>
                <a:cubicBezTo>
                  <a:pt x="971318" y="1219779"/>
                  <a:pt x="967519" y="1246386"/>
                  <a:pt x="963716" y="1269194"/>
                </a:cubicBezTo>
                <a:lnTo>
                  <a:pt x="2010880" y="1269194"/>
                </a:lnTo>
                <a:lnTo>
                  <a:pt x="2238893" y="1539086"/>
                </a:lnTo>
                <a:lnTo>
                  <a:pt x="975122" y="1539086"/>
                </a:lnTo>
                <a:cubicBezTo>
                  <a:pt x="990327" y="1656923"/>
                  <a:pt x="1016934" y="1770961"/>
                  <a:pt x="1058750" y="1881200"/>
                </a:cubicBezTo>
                <a:cubicBezTo>
                  <a:pt x="1092959" y="1972430"/>
                  <a:pt x="1138574" y="2063661"/>
                  <a:pt x="1187993" y="2147288"/>
                </a:cubicBezTo>
                <a:cubicBezTo>
                  <a:pt x="1191792" y="2151088"/>
                  <a:pt x="1191792" y="2151088"/>
                  <a:pt x="1195595" y="2154891"/>
                </a:cubicBezTo>
                <a:lnTo>
                  <a:pt x="2759147" y="2154891"/>
                </a:lnTo>
                <a:lnTo>
                  <a:pt x="3266382" y="2755289"/>
                </a:lnTo>
                <a:lnTo>
                  <a:pt x="3085419" y="2962302"/>
                </a:lnTo>
                <a:cubicBezTo>
                  <a:pt x="2946790" y="3108770"/>
                  <a:pt x="2795929" y="3246803"/>
                  <a:pt x="2640077" y="3378899"/>
                </a:cubicBezTo>
                <a:cubicBezTo>
                  <a:pt x="2552646" y="3306672"/>
                  <a:pt x="2469018" y="3238250"/>
                  <a:pt x="2381591" y="3169826"/>
                </a:cubicBezTo>
                <a:cubicBezTo>
                  <a:pt x="2320769" y="3120413"/>
                  <a:pt x="2256147" y="3070994"/>
                  <a:pt x="2195327" y="3021580"/>
                </a:cubicBezTo>
                <a:cubicBezTo>
                  <a:pt x="2415800" y="2835316"/>
                  <a:pt x="2624872" y="2637650"/>
                  <a:pt x="2792128" y="2428581"/>
                </a:cubicBezTo>
                <a:lnTo>
                  <a:pt x="1389458" y="2428582"/>
                </a:lnTo>
                <a:cubicBezTo>
                  <a:pt x="1564316" y="2637650"/>
                  <a:pt x="1780991" y="2831516"/>
                  <a:pt x="2009067" y="3021580"/>
                </a:cubicBezTo>
                <a:cubicBezTo>
                  <a:pt x="2024272" y="3032982"/>
                  <a:pt x="2039477" y="3048187"/>
                  <a:pt x="2054681" y="3059592"/>
                </a:cubicBezTo>
                <a:cubicBezTo>
                  <a:pt x="2069887" y="3070994"/>
                  <a:pt x="2085092" y="3086199"/>
                  <a:pt x="2100297" y="3097605"/>
                </a:cubicBezTo>
                <a:cubicBezTo>
                  <a:pt x="2164917" y="3147020"/>
                  <a:pt x="2229538" y="3200238"/>
                  <a:pt x="2294159" y="3253455"/>
                </a:cubicBezTo>
                <a:cubicBezTo>
                  <a:pt x="2377787" y="3321878"/>
                  <a:pt x="2461416" y="3386501"/>
                  <a:pt x="2545042" y="3454923"/>
                </a:cubicBezTo>
                <a:cubicBezTo>
                  <a:pt x="2560248" y="3466326"/>
                  <a:pt x="2575453" y="3481530"/>
                  <a:pt x="2590658" y="3492937"/>
                </a:cubicBezTo>
                <a:cubicBezTo>
                  <a:pt x="2605863" y="3504338"/>
                  <a:pt x="2621069" y="3519544"/>
                  <a:pt x="2636274" y="3530950"/>
                </a:cubicBezTo>
                <a:cubicBezTo>
                  <a:pt x="3084823" y="3907273"/>
                  <a:pt x="3495360" y="4317809"/>
                  <a:pt x="3666419" y="4857590"/>
                </a:cubicBezTo>
                <a:lnTo>
                  <a:pt x="3662616" y="4857590"/>
                </a:lnTo>
                <a:cubicBezTo>
                  <a:pt x="3715834" y="5028649"/>
                  <a:pt x="3746244" y="5211108"/>
                  <a:pt x="3746244" y="5408775"/>
                </a:cubicBezTo>
                <a:cubicBezTo>
                  <a:pt x="3746244" y="5644454"/>
                  <a:pt x="3696829" y="5864928"/>
                  <a:pt x="3613201" y="6073994"/>
                </a:cubicBezTo>
                <a:lnTo>
                  <a:pt x="3617001" y="6073994"/>
                </a:lnTo>
                <a:cubicBezTo>
                  <a:pt x="3400329" y="6613775"/>
                  <a:pt x="2944179" y="7069927"/>
                  <a:pt x="2457616" y="7480464"/>
                </a:cubicBezTo>
                <a:cubicBezTo>
                  <a:pt x="2442411" y="7491868"/>
                  <a:pt x="2427206" y="7507074"/>
                  <a:pt x="2412001" y="7518476"/>
                </a:cubicBezTo>
                <a:cubicBezTo>
                  <a:pt x="2396796" y="7529882"/>
                  <a:pt x="2381591" y="7545087"/>
                  <a:pt x="2366386" y="7556489"/>
                </a:cubicBezTo>
                <a:cubicBezTo>
                  <a:pt x="2240942" y="7659125"/>
                  <a:pt x="2115502" y="7757958"/>
                  <a:pt x="1993862" y="7856791"/>
                </a:cubicBezTo>
                <a:cubicBezTo>
                  <a:pt x="1967251" y="7875795"/>
                  <a:pt x="1944443" y="7894803"/>
                  <a:pt x="1921636" y="7913808"/>
                </a:cubicBezTo>
                <a:cubicBezTo>
                  <a:pt x="1902631" y="7925214"/>
                  <a:pt x="1887426" y="7940419"/>
                  <a:pt x="1872220" y="7951820"/>
                </a:cubicBezTo>
                <a:cubicBezTo>
                  <a:pt x="1857016" y="7963227"/>
                  <a:pt x="1841811" y="7978431"/>
                  <a:pt x="1826606" y="7989834"/>
                </a:cubicBezTo>
                <a:cubicBezTo>
                  <a:pt x="1568120" y="8202705"/>
                  <a:pt x="1321035" y="8407973"/>
                  <a:pt x="1115766" y="8617044"/>
                </a:cubicBezTo>
                <a:lnTo>
                  <a:pt x="2632475" y="8617045"/>
                </a:lnTo>
                <a:cubicBezTo>
                  <a:pt x="2453812" y="8411776"/>
                  <a:pt x="2240942" y="8206508"/>
                  <a:pt x="2020469" y="7997435"/>
                </a:cubicBezTo>
                <a:cubicBezTo>
                  <a:pt x="2043276" y="7982230"/>
                  <a:pt x="2066084" y="7963227"/>
                  <a:pt x="2088891" y="7944217"/>
                </a:cubicBezTo>
                <a:cubicBezTo>
                  <a:pt x="2210531" y="7845385"/>
                  <a:pt x="2335976" y="7742752"/>
                  <a:pt x="2461416" y="7640117"/>
                </a:cubicBezTo>
                <a:cubicBezTo>
                  <a:pt x="3138041" y="8286332"/>
                  <a:pt x="3757650" y="8902138"/>
                  <a:pt x="3757650" y="9662391"/>
                </a:cubicBezTo>
                <a:cubicBezTo>
                  <a:pt x="3757650" y="9950337"/>
                  <a:pt x="3671587" y="10221177"/>
                  <a:pt x="3527324" y="10479322"/>
                </a:cubicBezTo>
                <a:lnTo>
                  <a:pt x="3517429" y="10494781"/>
                </a:lnTo>
                <a:lnTo>
                  <a:pt x="2278257" y="11541675"/>
                </a:lnTo>
                <a:lnTo>
                  <a:pt x="2012866" y="11323547"/>
                </a:lnTo>
                <a:cubicBezTo>
                  <a:pt x="2221938" y="11141086"/>
                  <a:pt x="2419604" y="10954822"/>
                  <a:pt x="2594462" y="10768562"/>
                </a:cubicBezTo>
                <a:lnTo>
                  <a:pt x="1218403" y="10768562"/>
                </a:lnTo>
                <a:cubicBezTo>
                  <a:pt x="1400864" y="10954820"/>
                  <a:pt x="1609932" y="11141086"/>
                  <a:pt x="1826606" y="11323547"/>
                </a:cubicBezTo>
                <a:cubicBezTo>
                  <a:pt x="1841811" y="11334949"/>
                  <a:pt x="1857016" y="11350154"/>
                  <a:pt x="1872221" y="11361560"/>
                </a:cubicBezTo>
                <a:cubicBezTo>
                  <a:pt x="1887426" y="11372961"/>
                  <a:pt x="1902631" y="11388167"/>
                  <a:pt x="1917836" y="11399572"/>
                </a:cubicBezTo>
                <a:lnTo>
                  <a:pt x="2183247" y="11621943"/>
                </a:lnTo>
                <a:close/>
              </a:path>
            </a:pathLst>
          </a:custGeom>
          <a:solidFill>
            <a:schemeClr val="accent2">
              <a:alpha val="28000"/>
            </a:schemeClr>
          </a:solidFill>
          <a:ln w="9525" cap="flat">
            <a:noFill/>
            <a:prstDash val="solid"/>
            <a:miter/>
          </a:ln>
        </p:spPr>
        <p:txBody>
          <a:bodyPr wrap="square" rtlCol="0" anchor="ctr">
            <a:noAutofit/>
          </a:bodyPr>
          <a:lstStyle/>
          <a:p>
            <a:endParaRPr lang="en-US"/>
          </a:p>
        </p:txBody>
      </p:sp>
      <p:sp>
        <p:nvSpPr>
          <p:cNvPr id="573" name="Freeform: Shape 572">
            <a:extLst>
              <a:ext uri="{FF2B5EF4-FFF2-40B4-BE49-F238E27FC236}">
                <a16:creationId xmlns:a16="http://schemas.microsoft.com/office/drawing/2014/main" id="{C1980C87-9FE6-4920-A98A-6BE370D8939F}"/>
              </a:ext>
            </a:extLst>
          </p:cNvPr>
          <p:cNvSpPr/>
          <p:nvPr/>
        </p:nvSpPr>
        <p:spPr>
          <a:xfrm rot="14230131">
            <a:off x="869637" y="89021"/>
            <a:ext cx="840223" cy="3564014"/>
          </a:xfrm>
          <a:custGeom>
            <a:avLst/>
            <a:gdLst>
              <a:gd name="connsiteX0" fmla="*/ 415585 w 840223"/>
              <a:gd name="connsiteY0" fmla="*/ 273907 h 3564014"/>
              <a:gd name="connsiteX1" fmla="*/ 348926 w 840223"/>
              <a:gd name="connsiteY1" fmla="*/ 350440 h 3564014"/>
              <a:gd name="connsiteX2" fmla="*/ 335759 w 840223"/>
              <a:gd name="connsiteY2" fmla="*/ 366076 h 3564014"/>
              <a:gd name="connsiteX3" fmla="*/ 136608 w 840223"/>
              <a:gd name="connsiteY3" fmla="*/ 147174 h 3564014"/>
              <a:gd name="connsiteX4" fmla="*/ 87746 w 840223"/>
              <a:gd name="connsiteY4" fmla="*/ 20442 h 3564014"/>
              <a:gd name="connsiteX5" fmla="*/ 84187 w 840223"/>
              <a:gd name="connsiteY5" fmla="*/ 0 h 3564014"/>
              <a:gd name="connsiteX6" fmla="*/ 262577 w 840223"/>
              <a:gd name="connsiteY6" fmla="*/ 115102 h 3564014"/>
              <a:gd name="connsiteX7" fmla="*/ 275093 w 840223"/>
              <a:gd name="connsiteY7" fmla="*/ 135730 h 3564014"/>
              <a:gd name="connsiteX8" fmla="*/ 415585 w 840223"/>
              <a:gd name="connsiteY8" fmla="*/ 273907 h 3564014"/>
              <a:gd name="connsiteX9" fmla="*/ 695383 w 840223"/>
              <a:gd name="connsiteY9" fmla="*/ 842556 h 3564014"/>
              <a:gd name="connsiteX10" fmla="*/ 693737 w 840223"/>
              <a:gd name="connsiteY10" fmla="*/ 826097 h 3564014"/>
              <a:gd name="connsiteX11" fmla="*/ 668227 w 840223"/>
              <a:gd name="connsiteY11" fmla="*/ 743804 h 3564014"/>
              <a:gd name="connsiteX12" fmla="*/ 650122 w 840223"/>
              <a:gd name="connsiteY12" fmla="*/ 708418 h 3564014"/>
              <a:gd name="connsiteX13" fmla="*/ 259226 w 840223"/>
              <a:gd name="connsiteY13" fmla="*/ 708418 h 3564014"/>
              <a:gd name="connsiteX14" fmla="*/ 240298 w 840223"/>
              <a:gd name="connsiteY14" fmla="*/ 743804 h 3564014"/>
              <a:gd name="connsiteX15" fmla="*/ 212319 w 840223"/>
              <a:gd name="connsiteY15" fmla="*/ 826098 h 3564014"/>
              <a:gd name="connsiteX16" fmla="*/ 209849 w 840223"/>
              <a:gd name="connsiteY16" fmla="*/ 842556 h 3564014"/>
              <a:gd name="connsiteX17" fmla="*/ 645184 w 840223"/>
              <a:gd name="connsiteY17" fmla="*/ 1034301 h 3564014"/>
              <a:gd name="connsiteX18" fmla="*/ 646007 w 840223"/>
              <a:gd name="connsiteY18" fmla="*/ 1032655 h 3564014"/>
              <a:gd name="connsiteX19" fmla="*/ 673987 w 840223"/>
              <a:gd name="connsiteY19" fmla="*/ 975050 h 3564014"/>
              <a:gd name="connsiteX20" fmla="*/ 692915 w 840223"/>
              <a:gd name="connsiteY20" fmla="*/ 900985 h 3564014"/>
              <a:gd name="connsiteX21" fmla="*/ 212319 w 840223"/>
              <a:gd name="connsiteY21" fmla="*/ 900985 h 3564014"/>
              <a:gd name="connsiteX22" fmla="*/ 230423 w 840223"/>
              <a:gd name="connsiteY22" fmla="*/ 975050 h 3564014"/>
              <a:gd name="connsiteX23" fmla="*/ 258403 w 840223"/>
              <a:gd name="connsiteY23" fmla="*/ 1032655 h 3564014"/>
              <a:gd name="connsiteX24" fmla="*/ 260049 w 840223"/>
              <a:gd name="connsiteY24" fmla="*/ 1034301 h 3564014"/>
              <a:gd name="connsiteX25" fmla="*/ 683862 w 840223"/>
              <a:gd name="connsiteY25" fmla="*/ 1723100 h 3564014"/>
              <a:gd name="connsiteX26" fmla="*/ 682216 w 840223"/>
              <a:gd name="connsiteY26" fmla="*/ 1704996 h 3564014"/>
              <a:gd name="connsiteX27" fmla="*/ 659997 w 840223"/>
              <a:gd name="connsiteY27" fmla="*/ 1622702 h 3564014"/>
              <a:gd name="connsiteX28" fmla="*/ 658351 w 840223"/>
              <a:gd name="connsiteY28" fmla="*/ 1618588 h 3564014"/>
              <a:gd name="connsiteX29" fmla="*/ 643539 w 840223"/>
              <a:gd name="connsiteY29" fmla="*/ 1588962 h 3564014"/>
              <a:gd name="connsiteX30" fmla="*/ 235361 w 840223"/>
              <a:gd name="connsiteY30" fmla="*/ 1588962 h 3564014"/>
              <a:gd name="connsiteX31" fmla="*/ 214787 w 840223"/>
              <a:gd name="connsiteY31" fmla="*/ 1622702 h 3564014"/>
              <a:gd name="connsiteX32" fmla="*/ 193391 w 840223"/>
              <a:gd name="connsiteY32" fmla="*/ 1704996 h 3564014"/>
              <a:gd name="connsiteX33" fmla="*/ 194214 w 840223"/>
              <a:gd name="connsiteY33" fmla="*/ 1723100 h 3564014"/>
              <a:gd name="connsiteX34" fmla="*/ 469898 w 840223"/>
              <a:gd name="connsiteY34" fmla="*/ 1723100 h 3564014"/>
              <a:gd name="connsiteX35" fmla="*/ 470721 w 840223"/>
              <a:gd name="connsiteY35" fmla="*/ 1723100 h 3564014"/>
              <a:gd name="connsiteX36" fmla="*/ 626256 w 840223"/>
              <a:gd name="connsiteY36" fmla="*/ 1915668 h 3564014"/>
              <a:gd name="connsiteX37" fmla="*/ 633663 w 840223"/>
              <a:gd name="connsiteY37" fmla="*/ 1904147 h 3564014"/>
              <a:gd name="connsiteX38" fmla="*/ 646007 w 840223"/>
              <a:gd name="connsiteY38" fmla="*/ 1882750 h 3564014"/>
              <a:gd name="connsiteX39" fmla="*/ 645184 w 840223"/>
              <a:gd name="connsiteY39" fmla="*/ 1882750 h 3564014"/>
              <a:gd name="connsiteX40" fmla="*/ 662466 w 840223"/>
              <a:gd name="connsiteY40" fmla="*/ 1845719 h 3564014"/>
              <a:gd name="connsiteX41" fmla="*/ 680570 w 840223"/>
              <a:gd name="connsiteY41" fmla="*/ 1781529 h 3564014"/>
              <a:gd name="connsiteX42" fmla="*/ 470721 w 840223"/>
              <a:gd name="connsiteY42" fmla="*/ 1781529 h 3564014"/>
              <a:gd name="connsiteX43" fmla="*/ 469898 w 840223"/>
              <a:gd name="connsiteY43" fmla="*/ 1781529 h 3564014"/>
              <a:gd name="connsiteX44" fmla="*/ 201620 w 840223"/>
              <a:gd name="connsiteY44" fmla="*/ 1781529 h 3564014"/>
              <a:gd name="connsiteX45" fmla="*/ 222194 w 840223"/>
              <a:gd name="connsiteY45" fmla="*/ 1845718 h 3564014"/>
              <a:gd name="connsiteX46" fmla="*/ 250174 w 840223"/>
              <a:gd name="connsiteY46" fmla="*/ 1903324 h 3564014"/>
              <a:gd name="connsiteX47" fmla="*/ 257580 w 840223"/>
              <a:gd name="connsiteY47" fmla="*/ 1914845 h 3564014"/>
              <a:gd name="connsiteX48" fmla="*/ 257580 w 840223"/>
              <a:gd name="connsiteY48" fmla="*/ 1915668 h 3564014"/>
              <a:gd name="connsiteX49" fmla="*/ 683040 w 840223"/>
              <a:gd name="connsiteY49" fmla="*/ 2634916 h 3564014"/>
              <a:gd name="connsiteX50" fmla="*/ 681394 w 840223"/>
              <a:gd name="connsiteY50" fmla="*/ 2625041 h 3564014"/>
              <a:gd name="connsiteX51" fmla="*/ 650122 w 840223"/>
              <a:gd name="connsiteY51" fmla="*/ 2542747 h 3564014"/>
              <a:gd name="connsiteX52" fmla="*/ 618850 w 840223"/>
              <a:gd name="connsiteY52" fmla="*/ 2494194 h 3564014"/>
              <a:gd name="connsiteX53" fmla="*/ 190099 w 840223"/>
              <a:gd name="connsiteY53" fmla="*/ 2494194 h 3564014"/>
              <a:gd name="connsiteX54" fmla="*/ 158827 w 840223"/>
              <a:gd name="connsiteY54" fmla="*/ 2542747 h 3564014"/>
              <a:gd name="connsiteX55" fmla="*/ 130847 w 840223"/>
              <a:gd name="connsiteY55" fmla="*/ 2625041 h 3564014"/>
              <a:gd name="connsiteX56" fmla="*/ 130025 w 840223"/>
              <a:gd name="connsiteY56" fmla="*/ 2634916 h 3564014"/>
              <a:gd name="connsiteX57" fmla="*/ 624610 w 840223"/>
              <a:gd name="connsiteY57" fmla="*/ 2822546 h 3564014"/>
              <a:gd name="connsiteX58" fmla="*/ 659174 w 840223"/>
              <a:gd name="connsiteY58" fmla="*/ 2764940 h 3564014"/>
              <a:gd name="connsiteX59" fmla="*/ 682216 w 840223"/>
              <a:gd name="connsiteY59" fmla="*/ 2695813 h 3564014"/>
              <a:gd name="connsiteX60" fmla="*/ 134962 w 840223"/>
              <a:gd name="connsiteY60" fmla="*/ 2695813 h 3564014"/>
              <a:gd name="connsiteX61" fmla="*/ 161296 w 840223"/>
              <a:gd name="connsiteY61" fmla="*/ 2764940 h 3564014"/>
              <a:gd name="connsiteX62" fmla="*/ 198328 w 840223"/>
              <a:gd name="connsiteY62" fmla="*/ 2822546 h 3564014"/>
              <a:gd name="connsiteX63" fmla="*/ 210673 w 840223"/>
              <a:gd name="connsiteY63" fmla="*/ 2837359 h 3564014"/>
              <a:gd name="connsiteX64" fmla="*/ 613913 w 840223"/>
              <a:gd name="connsiteY64" fmla="*/ 2837359 h 3564014"/>
              <a:gd name="connsiteX65" fmla="*/ 624610 w 840223"/>
              <a:gd name="connsiteY65" fmla="*/ 2822546 h 3564014"/>
              <a:gd name="connsiteX66" fmla="*/ 396657 w 840223"/>
              <a:gd name="connsiteY66" fmla="*/ 3210973 h 3564014"/>
              <a:gd name="connsiteX67" fmla="*/ 129201 w 840223"/>
              <a:gd name="connsiteY67" fmla="*/ 3564014 h 3564014"/>
              <a:gd name="connsiteX68" fmla="*/ 0 w 840223"/>
              <a:gd name="connsiteY68" fmla="*/ 3564014 h 3564014"/>
              <a:gd name="connsiteX69" fmla="*/ 302018 w 840223"/>
              <a:gd name="connsiteY69" fmla="*/ 3132794 h 3564014"/>
              <a:gd name="connsiteX70" fmla="*/ 371145 w 840223"/>
              <a:gd name="connsiteY70" fmla="*/ 3189577 h 3564014"/>
              <a:gd name="connsiteX71" fmla="*/ 396657 w 840223"/>
              <a:gd name="connsiteY71" fmla="*/ 3210973 h 3564014"/>
              <a:gd name="connsiteX72" fmla="*/ 840220 w 840223"/>
              <a:gd name="connsiteY72" fmla="*/ 3562368 h 3564014"/>
              <a:gd name="connsiteX73" fmla="*/ 711020 w 840223"/>
              <a:gd name="connsiteY73" fmla="*/ 3562368 h 3564014"/>
              <a:gd name="connsiteX74" fmla="*/ 435335 w 840223"/>
              <a:gd name="connsiteY74" fmla="*/ 3209327 h 3564014"/>
              <a:gd name="connsiteX75" fmla="*/ 425459 w 840223"/>
              <a:gd name="connsiteY75" fmla="*/ 3201098 h 3564014"/>
              <a:gd name="connsiteX76" fmla="*/ 415584 w 840223"/>
              <a:gd name="connsiteY76" fmla="*/ 3192868 h 3564014"/>
              <a:gd name="connsiteX77" fmla="*/ 388427 w 840223"/>
              <a:gd name="connsiteY77" fmla="*/ 3170649 h 3564014"/>
              <a:gd name="connsiteX78" fmla="*/ 320946 w 840223"/>
              <a:gd name="connsiteY78" fmla="*/ 3114689 h 3564014"/>
              <a:gd name="connsiteX79" fmla="*/ 311071 w 840223"/>
              <a:gd name="connsiteY79" fmla="*/ 3106460 h 3564014"/>
              <a:gd name="connsiteX80" fmla="*/ 301196 w 840223"/>
              <a:gd name="connsiteY80" fmla="*/ 3098231 h 3564014"/>
              <a:gd name="connsiteX81" fmla="*/ 0 w 840223"/>
              <a:gd name="connsiteY81" fmla="*/ 2650552 h 3564014"/>
              <a:gd name="connsiteX82" fmla="*/ 311071 w 840223"/>
              <a:gd name="connsiteY82" fmla="*/ 2209457 h 3564014"/>
              <a:gd name="connsiteX83" fmla="*/ 320947 w 840223"/>
              <a:gd name="connsiteY83" fmla="*/ 2201228 h 3564014"/>
              <a:gd name="connsiteX84" fmla="*/ 330822 w 840223"/>
              <a:gd name="connsiteY84" fmla="*/ 2192998 h 3564014"/>
              <a:gd name="connsiteX85" fmla="*/ 348103 w 840223"/>
              <a:gd name="connsiteY85" fmla="*/ 2179008 h 3564014"/>
              <a:gd name="connsiteX86" fmla="*/ 427105 w 840223"/>
              <a:gd name="connsiteY86" fmla="*/ 2115642 h 3564014"/>
              <a:gd name="connsiteX87" fmla="*/ 436980 w 840223"/>
              <a:gd name="connsiteY87" fmla="*/ 2107413 h 3564014"/>
              <a:gd name="connsiteX88" fmla="*/ 446856 w 840223"/>
              <a:gd name="connsiteY88" fmla="*/ 2099184 h 3564014"/>
              <a:gd name="connsiteX89" fmla="*/ 581818 w 840223"/>
              <a:gd name="connsiteY89" fmla="*/ 1969982 h 3564014"/>
              <a:gd name="connsiteX90" fmla="*/ 297081 w 840223"/>
              <a:gd name="connsiteY90" fmla="*/ 1969982 h 3564014"/>
              <a:gd name="connsiteX91" fmla="*/ 408178 w 840223"/>
              <a:gd name="connsiteY91" fmla="*/ 2097538 h 3564014"/>
              <a:gd name="connsiteX92" fmla="*/ 329176 w 840223"/>
              <a:gd name="connsiteY92" fmla="*/ 2160903 h 3564014"/>
              <a:gd name="connsiteX93" fmla="*/ 311894 w 840223"/>
              <a:gd name="connsiteY93" fmla="*/ 2174894 h 3564014"/>
              <a:gd name="connsiteX94" fmla="*/ 64190 w 840223"/>
              <a:gd name="connsiteY94" fmla="*/ 1702527 h 3564014"/>
              <a:gd name="connsiteX95" fmla="*/ 336582 w 840223"/>
              <a:gd name="connsiteY95" fmla="*/ 1327267 h 3564014"/>
              <a:gd name="connsiteX96" fmla="*/ 393365 w 840223"/>
              <a:gd name="connsiteY96" fmla="*/ 1373352 h 3564014"/>
              <a:gd name="connsiteX97" fmla="*/ 433689 w 840223"/>
              <a:gd name="connsiteY97" fmla="*/ 1405446 h 3564014"/>
              <a:gd name="connsiteX98" fmla="*/ 286383 w 840223"/>
              <a:gd name="connsiteY98" fmla="*/ 1528887 h 3564014"/>
              <a:gd name="connsiteX99" fmla="*/ 604860 w 840223"/>
              <a:gd name="connsiteY99" fmla="*/ 1528887 h 3564014"/>
              <a:gd name="connsiteX100" fmla="*/ 476482 w 840223"/>
              <a:gd name="connsiteY100" fmla="*/ 1406269 h 3564014"/>
              <a:gd name="connsiteX101" fmla="*/ 466606 w 840223"/>
              <a:gd name="connsiteY101" fmla="*/ 1398040 h 3564014"/>
              <a:gd name="connsiteX102" fmla="*/ 455908 w 840223"/>
              <a:gd name="connsiteY102" fmla="*/ 1389811 h 3564014"/>
              <a:gd name="connsiteX103" fmla="*/ 413116 w 840223"/>
              <a:gd name="connsiteY103" fmla="*/ 1355247 h 3564014"/>
              <a:gd name="connsiteX104" fmla="*/ 358802 w 840223"/>
              <a:gd name="connsiteY104" fmla="*/ 1311631 h 3564014"/>
              <a:gd name="connsiteX105" fmla="*/ 348926 w 840223"/>
              <a:gd name="connsiteY105" fmla="*/ 1303402 h 3564014"/>
              <a:gd name="connsiteX106" fmla="*/ 339051 w 840223"/>
              <a:gd name="connsiteY106" fmla="*/ 1295172 h 3564014"/>
              <a:gd name="connsiteX107" fmla="*/ 82294 w 840223"/>
              <a:gd name="connsiteY107" fmla="*/ 856547 h 3564014"/>
              <a:gd name="connsiteX108" fmla="*/ 339051 w 840223"/>
              <a:gd name="connsiteY108" fmla="*/ 403107 h 3564014"/>
              <a:gd name="connsiteX109" fmla="*/ 347281 w 840223"/>
              <a:gd name="connsiteY109" fmla="*/ 393232 h 3564014"/>
              <a:gd name="connsiteX110" fmla="*/ 355510 w 840223"/>
              <a:gd name="connsiteY110" fmla="*/ 383357 h 3564014"/>
              <a:gd name="connsiteX111" fmla="*/ 371969 w 840223"/>
              <a:gd name="connsiteY111" fmla="*/ 365252 h 3564014"/>
              <a:gd name="connsiteX112" fmla="*/ 436158 w 840223"/>
              <a:gd name="connsiteY112" fmla="*/ 292011 h 3564014"/>
              <a:gd name="connsiteX113" fmla="*/ 444387 w 840223"/>
              <a:gd name="connsiteY113" fmla="*/ 282136 h 3564014"/>
              <a:gd name="connsiteX114" fmla="*/ 452617 w 840223"/>
              <a:gd name="connsiteY114" fmla="*/ 272260 h 3564014"/>
              <a:gd name="connsiteX115" fmla="*/ 471157 w 840223"/>
              <a:gd name="connsiteY115" fmla="*/ 249683 h 3564014"/>
              <a:gd name="connsiteX116" fmla="*/ 576947 w 840223"/>
              <a:gd name="connsiteY116" fmla="*/ 317942 h 3564014"/>
              <a:gd name="connsiteX117" fmla="*/ 539848 w 840223"/>
              <a:gd name="connsiteY117" fmla="*/ 361138 h 3564014"/>
              <a:gd name="connsiteX118" fmla="*/ 531619 w 840223"/>
              <a:gd name="connsiteY118" fmla="*/ 371013 h 3564014"/>
              <a:gd name="connsiteX119" fmla="*/ 523390 w 840223"/>
              <a:gd name="connsiteY119" fmla="*/ 380888 h 3564014"/>
              <a:gd name="connsiteX120" fmla="*/ 471544 w 840223"/>
              <a:gd name="connsiteY120" fmla="*/ 440140 h 3564014"/>
              <a:gd name="connsiteX121" fmla="*/ 442741 w 840223"/>
              <a:gd name="connsiteY121" fmla="*/ 472234 h 3564014"/>
              <a:gd name="connsiteX122" fmla="*/ 434512 w 840223"/>
              <a:gd name="connsiteY122" fmla="*/ 482109 h 3564014"/>
              <a:gd name="connsiteX123" fmla="*/ 426283 w 840223"/>
              <a:gd name="connsiteY123" fmla="*/ 491984 h 3564014"/>
              <a:gd name="connsiteX124" fmla="*/ 296258 w 840223"/>
              <a:gd name="connsiteY124" fmla="*/ 653280 h 3564014"/>
              <a:gd name="connsiteX125" fmla="*/ 612267 w 840223"/>
              <a:gd name="connsiteY125" fmla="*/ 653280 h 3564014"/>
              <a:gd name="connsiteX126" fmla="*/ 463314 w 840223"/>
              <a:gd name="connsiteY126" fmla="*/ 490339 h 3564014"/>
              <a:gd name="connsiteX127" fmla="*/ 494586 w 840223"/>
              <a:gd name="connsiteY127" fmla="*/ 454953 h 3564014"/>
              <a:gd name="connsiteX128" fmla="*/ 543962 w 840223"/>
              <a:gd name="connsiteY128" fmla="*/ 398169 h 3564014"/>
              <a:gd name="connsiteX129" fmla="*/ 825408 w 840223"/>
              <a:gd name="connsiteY129" fmla="*/ 859838 h 3564014"/>
              <a:gd name="connsiteX130" fmla="*/ 572766 w 840223"/>
              <a:gd name="connsiteY130" fmla="*/ 1299287 h 3564014"/>
              <a:gd name="connsiteX131" fmla="*/ 516806 w 840223"/>
              <a:gd name="connsiteY131" fmla="*/ 1254025 h 3564014"/>
              <a:gd name="connsiteX132" fmla="*/ 476482 w 840223"/>
              <a:gd name="connsiteY132" fmla="*/ 1221931 h 3564014"/>
              <a:gd name="connsiteX133" fmla="*/ 605683 w 840223"/>
              <a:gd name="connsiteY133" fmla="*/ 1093553 h 3564014"/>
              <a:gd name="connsiteX134" fmla="*/ 302018 w 840223"/>
              <a:gd name="connsiteY134" fmla="*/ 1093553 h 3564014"/>
              <a:gd name="connsiteX135" fmla="*/ 436158 w 840223"/>
              <a:gd name="connsiteY135" fmla="*/ 1221931 h 3564014"/>
              <a:gd name="connsiteX136" fmla="*/ 446033 w 840223"/>
              <a:gd name="connsiteY136" fmla="*/ 1230161 h 3564014"/>
              <a:gd name="connsiteX137" fmla="*/ 455908 w 840223"/>
              <a:gd name="connsiteY137" fmla="*/ 1238390 h 3564014"/>
              <a:gd name="connsiteX138" fmla="*/ 497878 w 840223"/>
              <a:gd name="connsiteY138" fmla="*/ 1272130 h 3564014"/>
              <a:gd name="connsiteX139" fmla="*/ 552192 w 840223"/>
              <a:gd name="connsiteY139" fmla="*/ 1315746 h 3564014"/>
              <a:gd name="connsiteX140" fmla="*/ 562067 w 840223"/>
              <a:gd name="connsiteY140" fmla="*/ 1323976 h 3564014"/>
              <a:gd name="connsiteX141" fmla="*/ 571942 w 840223"/>
              <a:gd name="connsiteY141" fmla="*/ 1332205 h 3564014"/>
              <a:gd name="connsiteX142" fmla="*/ 794959 w 840223"/>
              <a:gd name="connsiteY142" fmla="*/ 1619410 h 3564014"/>
              <a:gd name="connsiteX143" fmla="*/ 794136 w 840223"/>
              <a:gd name="connsiteY143" fmla="*/ 1619410 h 3564014"/>
              <a:gd name="connsiteX144" fmla="*/ 812241 w 840223"/>
              <a:gd name="connsiteY144" fmla="*/ 1738737 h 3564014"/>
              <a:gd name="connsiteX145" fmla="*/ 783438 w 840223"/>
              <a:gd name="connsiteY145" fmla="*/ 1882750 h 3564014"/>
              <a:gd name="connsiteX146" fmla="*/ 784261 w 840223"/>
              <a:gd name="connsiteY146" fmla="*/ 1882750 h 3564014"/>
              <a:gd name="connsiteX147" fmla="*/ 533265 w 840223"/>
              <a:gd name="connsiteY147" fmla="*/ 2187237 h 3564014"/>
              <a:gd name="connsiteX148" fmla="*/ 523389 w 840223"/>
              <a:gd name="connsiteY148" fmla="*/ 2195467 h 3564014"/>
              <a:gd name="connsiteX149" fmla="*/ 513514 w 840223"/>
              <a:gd name="connsiteY149" fmla="*/ 2203696 h 3564014"/>
              <a:gd name="connsiteX150" fmla="*/ 432866 w 840223"/>
              <a:gd name="connsiteY150" fmla="*/ 2268709 h 3564014"/>
              <a:gd name="connsiteX151" fmla="*/ 417230 w 840223"/>
              <a:gd name="connsiteY151" fmla="*/ 2281052 h 3564014"/>
              <a:gd name="connsiteX152" fmla="*/ 406532 w 840223"/>
              <a:gd name="connsiteY152" fmla="*/ 2289282 h 3564014"/>
              <a:gd name="connsiteX153" fmla="*/ 396657 w 840223"/>
              <a:gd name="connsiteY153" fmla="*/ 2297511 h 3564014"/>
              <a:gd name="connsiteX154" fmla="*/ 242767 w 840223"/>
              <a:gd name="connsiteY154" fmla="*/ 2433296 h 3564014"/>
              <a:gd name="connsiteX155" fmla="*/ 571120 w 840223"/>
              <a:gd name="connsiteY155" fmla="*/ 2433296 h 3564014"/>
              <a:gd name="connsiteX156" fmla="*/ 438626 w 840223"/>
              <a:gd name="connsiteY156" fmla="*/ 2299157 h 3564014"/>
              <a:gd name="connsiteX157" fmla="*/ 453439 w 840223"/>
              <a:gd name="connsiteY157" fmla="*/ 2287636 h 3564014"/>
              <a:gd name="connsiteX158" fmla="*/ 534087 w 840223"/>
              <a:gd name="connsiteY158" fmla="*/ 2221801 h 3564014"/>
              <a:gd name="connsiteX159" fmla="*/ 814710 w 840223"/>
              <a:gd name="connsiteY159" fmla="*/ 2659604 h 3564014"/>
              <a:gd name="connsiteX160" fmla="*/ 531619 w 840223"/>
              <a:gd name="connsiteY160" fmla="*/ 3097407 h 3564014"/>
              <a:gd name="connsiteX161" fmla="*/ 497055 w 840223"/>
              <a:gd name="connsiteY161" fmla="*/ 3068605 h 3564014"/>
              <a:gd name="connsiteX162" fmla="*/ 436981 w 840223"/>
              <a:gd name="connsiteY162" fmla="*/ 3019229 h 3564014"/>
              <a:gd name="connsiteX163" fmla="*/ 562891 w 840223"/>
              <a:gd name="connsiteY163" fmla="*/ 2899080 h 3564014"/>
              <a:gd name="connsiteX164" fmla="*/ 264987 w 840223"/>
              <a:gd name="connsiteY164" fmla="*/ 2899080 h 3564014"/>
              <a:gd name="connsiteX165" fmla="*/ 396657 w 840223"/>
              <a:gd name="connsiteY165" fmla="*/ 3019229 h 3564014"/>
              <a:gd name="connsiteX166" fmla="*/ 406532 w 840223"/>
              <a:gd name="connsiteY166" fmla="*/ 3027458 h 3564014"/>
              <a:gd name="connsiteX167" fmla="*/ 416407 w 840223"/>
              <a:gd name="connsiteY167" fmla="*/ 3035687 h 3564014"/>
              <a:gd name="connsiteX168" fmla="*/ 477305 w 840223"/>
              <a:gd name="connsiteY168" fmla="*/ 3086710 h 3564014"/>
              <a:gd name="connsiteX169" fmla="*/ 511045 w 840223"/>
              <a:gd name="connsiteY169" fmla="*/ 3114689 h 3564014"/>
              <a:gd name="connsiteX170" fmla="*/ 520920 w 840223"/>
              <a:gd name="connsiteY170" fmla="*/ 3122919 h 3564014"/>
              <a:gd name="connsiteX171" fmla="*/ 530795 w 840223"/>
              <a:gd name="connsiteY171" fmla="*/ 3131148 h 3564014"/>
              <a:gd name="connsiteX172" fmla="*/ 840220 w 840223"/>
              <a:gd name="connsiteY172" fmla="*/ 3562368 h 356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840223" h="3564014">
                <a:moveTo>
                  <a:pt x="415585" y="273907"/>
                </a:moveTo>
                <a:cubicBezTo>
                  <a:pt x="393365" y="299417"/>
                  <a:pt x="371146" y="324929"/>
                  <a:pt x="348926" y="350440"/>
                </a:cubicBezTo>
                <a:cubicBezTo>
                  <a:pt x="344812" y="355377"/>
                  <a:pt x="339874" y="361138"/>
                  <a:pt x="335759" y="366076"/>
                </a:cubicBezTo>
                <a:cubicBezTo>
                  <a:pt x="264164" y="296949"/>
                  <a:pt x="181870" y="231114"/>
                  <a:pt x="136608" y="147174"/>
                </a:cubicBezTo>
                <a:cubicBezTo>
                  <a:pt x="113565" y="104382"/>
                  <a:pt x="97724" y="62000"/>
                  <a:pt x="87746" y="20442"/>
                </a:cubicBezTo>
                <a:lnTo>
                  <a:pt x="84187" y="0"/>
                </a:lnTo>
                <a:lnTo>
                  <a:pt x="262577" y="115102"/>
                </a:lnTo>
                <a:lnTo>
                  <a:pt x="275093" y="135730"/>
                </a:lnTo>
                <a:cubicBezTo>
                  <a:pt x="313128" y="185030"/>
                  <a:pt x="368060" y="227616"/>
                  <a:pt x="415585" y="273907"/>
                </a:cubicBezTo>
                <a:close/>
                <a:moveTo>
                  <a:pt x="695383" y="842556"/>
                </a:moveTo>
                <a:cubicBezTo>
                  <a:pt x="695383" y="836796"/>
                  <a:pt x="694561" y="831858"/>
                  <a:pt x="693737" y="826097"/>
                </a:cubicBezTo>
                <a:cubicBezTo>
                  <a:pt x="689623" y="798941"/>
                  <a:pt x="680570" y="770961"/>
                  <a:pt x="668227" y="743804"/>
                </a:cubicBezTo>
                <a:cubicBezTo>
                  <a:pt x="663289" y="731460"/>
                  <a:pt x="656705" y="719939"/>
                  <a:pt x="650122" y="708418"/>
                </a:cubicBezTo>
                <a:lnTo>
                  <a:pt x="259226" y="708418"/>
                </a:lnTo>
                <a:cubicBezTo>
                  <a:pt x="252642" y="720761"/>
                  <a:pt x="246059" y="732283"/>
                  <a:pt x="240298" y="743804"/>
                </a:cubicBezTo>
                <a:cubicBezTo>
                  <a:pt x="226308" y="771784"/>
                  <a:pt x="216433" y="799763"/>
                  <a:pt x="212319" y="826098"/>
                </a:cubicBezTo>
                <a:cubicBezTo>
                  <a:pt x="211495" y="831859"/>
                  <a:pt x="210673" y="837619"/>
                  <a:pt x="209849" y="842556"/>
                </a:cubicBezTo>
                <a:close/>
                <a:moveTo>
                  <a:pt x="645184" y="1034301"/>
                </a:moveTo>
                <a:cubicBezTo>
                  <a:pt x="645184" y="1033478"/>
                  <a:pt x="646007" y="1033478"/>
                  <a:pt x="646007" y="1032655"/>
                </a:cubicBezTo>
                <a:cubicBezTo>
                  <a:pt x="656706" y="1014551"/>
                  <a:pt x="666581" y="994800"/>
                  <a:pt x="673987" y="975050"/>
                </a:cubicBezTo>
                <a:cubicBezTo>
                  <a:pt x="683040" y="952007"/>
                  <a:pt x="689623" y="926496"/>
                  <a:pt x="692915" y="900985"/>
                </a:cubicBezTo>
                <a:lnTo>
                  <a:pt x="212319" y="900985"/>
                </a:lnTo>
                <a:cubicBezTo>
                  <a:pt x="215610" y="926496"/>
                  <a:pt x="221370" y="951184"/>
                  <a:pt x="230423" y="975050"/>
                </a:cubicBezTo>
                <a:cubicBezTo>
                  <a:pt x="237829" y="994800"/>
                  <a:pt x="247704" y="1014551"/>
                  <a:pt x="258403" y="1032655"/>
                </a:cubicBezTo>
                <a:cubicBezTo>
                  <a:pt x="259226" y="1033478"/>
                  <a:pt x="259226" y="1033478"/>
                  <a:pt x="260049" y="1034301"/>
                </a:cubicBezTo>
                <a:close/>
                <a:moveTo>
                  <a:pt x="683862" y="1723100"/>
                </a:moveTo>
                <a:cubicBezTo>
                  <a:pt x="683040" y="1716517"/>
                  <a:pt x="683040" y="1710757"/>
                  <a:pt x="682216" y="1704996"/>
                </a:cubicBezTo>
                <a:cubicBezTo>
                  <a:pt x="678924" y="1676193"/>
                  <a:pt x="671518" y="1648213"/>
                  <a:pt x="659997" y="1622702"/>
                </a:cubicBezTo>
                <a:cubicBezTo>
                  <a:pt x="659997" y="1621056"/>
                  <a:pt x="659174" y="1620233"/>
                  <a:pt x="658351" y="1618588"/>
                </a:cubicBezTo>
                <a:cubicBezTo>
                  <a:pt x="654236" y="1608712"/>
                  <a:pt x="649299" y="1598837"/>
                  <a:pt x="643539" y="1588962"/>
                </a:cubicBezTo>
                <a:lnTo>
                  <a:pt x="235361" y="1588962"/>
                </a:lnTo>
                <a:cubicBezTo>
                  <a:pt x="227954" y="1600483"/>
                  <a:pt x="220548" y="1611181"/>
                  <a:pt x="214787" y="1622702"/>
                </a:cubicBezTo>
                <a:cubicBezTo>
                  <a:pt x="201620" y="1649036"/>
                  <a:pt x="193391" y="1676193"/>
                  <a:pt x="193391" y="1704996"/>
                </a:cubicBezTo>
                <a:cubicBezTo>
                  <a:pt x="193391" y="1710757"/>
                  <a:pt x="193391" y="1717340"/>
                  <a:pt x="194214" y="1723100"/>
                </a:cubicBezTo>
                <a:lnTo>
                  <a:pt x="469898" y="1723100"/>
                </a:lnTo>
                <a:lnTo>
                  <a:pt x="470721" y="1723100"/>
                </a:lnTo>
                <a:close/>
                <a:moveTo>
                  <a:pt x="626256" y="1915668"/>
                </a:moveTo>
                <a:cubicBezTo>
                  <a:pt x="628726" y="1912376"/>
                  <a:pt x="631194" y="1908262"/>
                  <a:pt x="633663" y="1904147"/>
                </a:cubicBezTo>
                <a:cubicBezTo>
                  <a:pt x="637778" y="1896741"/>
                  <a:pt x="641893" y="1890157"/>
                  <a:pt x="646007" y="1882750"/>
                </a:cubicBezTo>
                <a:lnTo>
                  <a:pt x="645184" y="1882750"/>
                </a:lnTo>
                <a:cubicBezTo>
                  <a:pt x="651768" y="1870407"/>
                  <a:pt x="657528" y="1858062"/>
                  <a:pt x="662466" y="1845719"/>
                </a:cubicBezTo>
                <a:cubicBezTo>
                  <a:pt x="670695" y="1825145"/>
                  <a:pt x="677279" y="1803748"/>
                  <a:pt x="680570" y="1781529"/>
                </a:cubicBezTo>
                <a:lnTo>
                  <a:pt x="470721" y="1781529"/>
                </a:lnTo>
                <a:lnTo>
                  <a:pt x="469898" y="1781529"/>
                </a:lnTo>
                <a:lnTo>
                  <a:pt x="201620" y="1781529"/>
                </a:lnTo>
                <a:cubicBezTo>
                  <a:pt x="206558" y="1802926"/>
                  <a:pt x="213965" y="1824322"/>
                  <a:pt x="222194" y="1845718"/>
                </a:cubicBezTo>
                <a:cubicBezTo>
                  <a:pt x="229600" y="1865469"/>
                  <a:pt x="239475" y="1884396"/>
                  <a:pt x="250174" y="1903324"/>
                </a:cubicBezTo>
                <a:cubicBezTo>
                  <a:pt x="252642" y="1906616"/>
                  <a:pt x="255111" y="1910730"/>
                  <a:pt x="257580" y="1914845"/>
                </a:cubicBezTo>
                <a:lnTo>
                  <a:pt x="257580" y="1915668"/>
                </a:lnTo>
                <a:close/>
                <a:moveTo>
                  <a:pt x="683040" y="2634916"/>
                </a:moveTo>
                <a:cubicBezTo>
                  <a:pt x="682216" y="2631624"/>
                  <a:pt x="682216" y="2628332"/>
                  <a:pt x="681394" y="2625041"/>
                </a:cubicBezTo>
                <a:cubicBezTo>
                  <a:pt x="675633" y="2597884"/>
                  <a:pt x="664935" y="2569904"/>
                  <a:pt x="650122" y="2542747"/>
                </a:cubicBezTo>
                <a:cubicBezTo>
                  <a:pt x="641069" y="2526288"/>
                  <a:pt x="630371" y="2510653"/>
                  <a:pt x="618850" y="2494194"/>
                </a:cubicBezTo>
                <a:lnTo>
                  <a:pt x="190099" y="2494194"/>
                </a:lnTo>
                <a:cubicBezTo>
                  <a:pt x="178578" y="2509829"/>
                  <a:pt x="167880" y="2526288"/>
                  <a:pt x="158827" y="2542747"/>
                </a:cubicBezTo>
                <a:cubicBezTo>
                  <a:pt x="144014" y="2569081"/>
                  <a:pt x="134962" y="2597061"/>
                  <a:pt x="130847" y="2625041"/>
                </a:cubicBezTo>
                <a:cubicBezTo>
                  <a:pt x="130025" y="2628332"/>
                  <a:pt x="130025" y="2631624"/>
                  <a:pt x="130025" y="2634916"/>
                </a:cubicBezTo>
                <a:close/>
                <a:moveTo>
                  <a:pt x="624610" y="2822546"/>
                </a:moveTo>
                <a:cubicBezTo>
                  <a:pt x="638601" y="2803619"/>
                  <a:pt x="650122" y="2784691"/>
                  <a:pt x="659174" y="2764940"/>
                </a:cubicBezTo>
                <a:cubicBezTo>
                  <a:pt x="669873" y="2741898"/>
                  <a:pt x="678102" y="2718856"/>
                  <a:pt x="682216" y="2695813"/>
                </a:cubicBezTo>
                <a:lnTo>
                  <a:pt x="134962" y="2695813"/>
                </a:lnTo>
                <a:cubicBezTo>
                  <a:pt x="139900" y="2718856"/>
                  <a:pt x="148952" y="2741898"/>
                  <a:pt x="161296" y="2764940"/>
                </a:cubicBezTo>
                <a:cubicBezTo>
                  <a:pt x="171172" y="2783868"/>
                  <a:pt x="184339" y="2803619"/>
                  <a:pt x="198328" y="2822546"/>
                </a:cubicBezTo>
                <a:cubicBezTo>
                  <a:pt x="201620" y="2827484"/>
                  <a:pt x="205735" y="2832421"/>
                  <a:pt x="210673" y="2837359"/>
                </a:cubicBezTo>
                <a:lnTo>
                  <a:pt x="613913" y="2837359"/>
                </a:lnTo>
                <a:cubicBezTo>
                  <a:pt x="617204" y="2832421"/>
                  <a:pt x="621319" y="2827484"/>
                  <a:pt x="624610" y="2822546"/>
                </a:cubicBezTo>
                <a:close/>
                <a:moveTo>
                  <a:pt x="396657" y="3210973"/>
                </a:moveTo>
                <a:cubicBezTo>
                  <a:pt x="254288" y="3332768"/>
                  <a:pt x="129201" y="3448802"/>
                  <a:pt x="129201" y="3564014"/>
                </a:cubicBezTo>
                <a:lnTo>
                  <a:pt x="0" y="3564014"/>
                </a:lnTo>
                <a:cubicBezTo>
                  <a:pt x="0" y="3403540"/>
                  <a:pt x="146483" y="3265287"/>
                  <a:pt x="302018" y="3132794"/>
                </a:cubicBezTo>
                <a:cubicBezTo>
                  <a:pt x="324238" y="3151721"/>
                  <a:pt x="347280" y="3170649"/>
                  <a:pt x="371145" y="3189577"/>
                </a:cubicBezTo>
                <a:cubicBezTo>
                  <a:pt x="379375" y="3196983"/>
                  <a:pt x="388427" y="3203567"/>
                  <a:pt x="396657" y="3210973"/>
                </a:cubicBezTo>
                <a:close/>
                <a:moveTo>
                  <a:pt x="840220" y="3562368"/>
                </a:moveTo>
                <a:lnTo>
                  <a:pt x="711020" y="3562368"/>
                </a:lnTo>
                <a:cubicBezTo>
                  <a:pt x="711019" y="3448802"/>
                  <a:pt x="577703" y="3327830"/>
                  <a:pt x="435335" y="3209327"/>
                </a:cubicBezTo>
                <a:cubicBezTo>
                  <a:pt x="432043" y="3206858"/>
                  <a:pt x="428751" y="3203567"/>
                  <a:pt x="425459" y="3201098"/>
                </a:cubicBezTo>
                <a:cubicBezTo>
                  <a:pt x="422168" y="3198629"/>
                  <a:pt x="418876" y="3195337"/>
                  <a:pt x="415584" y="3192868"/>
                </a:cubicBezTo>
                <a:cubicBezTo>
                  <a:pt x="406532" y="3185462"/>
                  <a:pt x="397479" y="3178055"/>
                  <a:pt x="388427" y="3170649"/>
                </a:cubicBezTo>
                <a:cubicBezTo>
                  <a:pt x="366208" y="3152545"/>
                  <a:pt x="343165" y="3133617"/>
                  <a:pt x="320946" y="3114689"/>
                </a:cubicBezTo>
                <a:cubicBezTo>
                  <a:pt x="317655" y="3112220"/>
                  <a:pt x="314363" y="3108928"/>
                  <a:pt x="311071" y="3106460"/>
                </a:cubicBezTo>
                <a:cubicBezTo>
                  <a:pt x="307779" y="3103991"/>
                  <a:pt x="304488" y="3100699"/>
                  <a:pt x="301196" y="3098231"/>
                </a:cubicBezTo>
                <a:cubicBezTo>
                  <a:pt x="141546" y="2962445"/>
                  <a:pt x="0" y="2820077"/>
                  <a:pt x="0" y="2650552"/>
                </a:cubicBezTo>
                <a:cubicBezTo>
                  <a:pt x="0" y="2474443"/>
                  <a:pt x="151421" y="2339481"/>
                  <a:pt x="311071" y="2209457"/>
                </a:cubicBezTo>
                <a:cubicBezTo>
                  <a:pt x="314363" y="2206988"/>
                  <a:pt x="317655" y="2203696"/>
                  <a:pt x="320947" y="2201228"/>
                </a:cubicBezTo>
                <a:cubicBezTo>
                  <a:pt x="324238" y="2198759"/>
                  <a:pt x="327530" y="2195467"/>
                  <a:pt x="330822" y="2192998"/>
                </a:cubicBezTo>
                <a:cubicBezTo>
                  <a:pt x="336582" y="2188061"/>
                  <a:pt x="342343" y="2183946"/>
                  <a:pt x="348103" y="2179008"/>
                </a:cubicBezTo>
                <a:cubicBezTo>
                  <a:pt x="374437" y="2158435"/>
                  <a:pt x="401595" y="2137039"/>
                  <a:pt x="427105" y="2115642"/>
                </a:cubicBezTo>
                <a:cubicBezTo>
                  <a:pt x="430397" y="2113173"/>
                  <a:pt x="433689" y="2109881"/>
                  <a:pt x="436980" y="2107413"/>
                </a:cubicBezTo>
                <a:cubicBezTo>
                  <a:pt x="440272" y="2104944"/>
                  <a:pt x="443564" y="2101652"/>
                  <a:pt x="446856" y="2099184"/>
                </a:cubicBezTo>
                <a:cubicBezTo>
                  <a:pt x="496232" y="2057213"/>
                  <a:pt x="543140" y="2014420"/>
                  <a:pt x="581818" y="1969982"/>
                </a:cubicBezTo>
                <a:lnTo>
                  <a:pt x="297081" y="1969982"/>
                </a:lnTo>
                <a:cubicBezTo>
                  <a:pt x="329176" y="2013598"/>
                  <a:pt x="367854" y="2056391"/>
                  <a:pt x="408178" y="2097538"/>
                </a:cubicBezTo>
                <a:cubicBezTo>
                  <a:pt x="381844" y="2118934"/>
                  <a:pt x="355510" y="2139507"/>
                  <a:pt x="329176" y="2160903"/>
                </a:cubicBezTo>
                <a:cubicBezTo>
                  <a:pt x="323415" y="2165841"/>
                  <a:pt x="317655" y="2169956"/>
                  <a:pt x="311894" y="2174894"/>
                </a:cubicBezTo>
                <a:cubicBezTo>
                  <a:pt x="181047" y="2041578"/>
                  <a:pt x="64190" y="1890157"/>
                  <a:pt x="64190" y="1702527"/>
                </a:cubicBezTo>
                <a:cubicBezTo>
                  <a:pt x="64190" y="1547815"/>
                  <a:pt x="192568" y="1439187"/>
                  <a:pt x="336582" y="1327267"/>
                </a:cubicBezTo>
                <a:cubicBezTo>
                  <a:pt x="355510" y="1342903"/>
                  <a:pt x="374437" y="1358539"/>
                  <a:pt x="393365" y="1373352"/>
                </a:cubicBezTo>
                <a:cubicBezTo>
                  <a:pt x="407355" y="1384050"/>
                  <a:pt x="420522" y="1394748"/>
                  <a:pt x="433689" y="1405446"/>
                </a:cubicBezTo>
                <a:cubicBezTo>
                  <a:pt x="378552" y="1448239"/>
                  <a:pt x="327530" y="1488563"/>
                  <a:pt x="286383" y="1528887"/>
                </a:cubicBezTo>
                <a:lnTo>
                  <a:pt x="604860" y="1528887"/>
                </a:lnTo>
                <a:cubicBezTo>
                  <a:pt x="569474" y="1486917"/>
                  <a:pt x="525035" y="1446593"/>
                  <a:pt x="476482" y="1406269"/>
                </a:cubicBezTo>
                <a:cubicBezTo>
                  <a:pt x="473190" y="1403800"/>
                  <a:pt x="469898" y="1400508"/>
                  <a:pt x="466606" y="1398040"/>
                </a:cubicBezTo>
                <a:cubicBezTo>
                  <a:pt x="462492" y="1395571"/>
                  <a:pt x="459200" y="1392279"/>
                  <a:pt x="455908" y="1389811"/>
                </a:cubicBezTo>
                <a:cubicBezTo>
                  <a:pt x="441918" y="1378289"/>
                  <a:pt x="427929" y="1366768"/>
                  <a:pt x="413116" y="1355247"/>
                </a:cubicBezTo>
                <a:cubicBezTo>
                  <a:pt x="395011" y="1341257"/>
                  <a:pt x="376906" y="1326444"/>
                  <a:pt x="358802" y="1311631"/>
                </a:cubicBezTo>
                <a:cubicBezTo>
                  <a:pt x="355510" y="1309163"/>
                  <a:pt x="352218" y="1305871"/>
                  <a:pt x="348926" y="1303402"/>
                </a:cubicBezTo>
                <a:cubicBezTo>
                  <a:pt x="345635" y="1300933"/>
                  <a:pt x="342343" y="1297642"/>
                  <a:pt x="339051" y="1295172"/>
                </a:cubicBezTo>
                <a:cubicBezTo>
                  <a:pt x="207381" y="1184899"/>
                  <a:pt x="82294" y="1054052"/>
                  <a:pt x="82294" y="856547"/>
                </a:cubicBezTo>
                <a:cubicBezTo>
                  <a:pt x="82294" y="707594"/>
                  <a:pt x="203266" y="559465"/>
                  <a:pt x="339051" y="403107"/>
                </a:cubicBezTo>
                <a:cubicBezTo>
                  <a:pt x="341519" y="399815"/>
                  <a:pt x="343989" y="396524"/>
                  <a:pt x="347281" y="393232"/>
                </a:cubicBezTo>
                <a:cubicBezTo>
                  <a:pt x="349749" y="389940"/>
                  <a:pt x="352218" y="386648"/>
                  <a:pt x="355510" y="383357"/>
                </a:cubicBezTo>
                <a:cubicBezTo>
                  <a:pt x="361270" y="377596"/>
                  <a:pt x="366208" y="371835"/>
                  <a:pt x="371969" y="365252"/>
                </a:cubicBezTo>
                <a:cubicBezTo>
                  <a:pt x="393365" y="341387"/>
                  <a:pt x="414762" y="316699"/>
                  <a:pt x="436158" y="292011"/>
                </a:cubicBezTo>
                <a:cubicBezTo>
                  <a:pt x="438626" y="288719"/>
                  <a:pt x="441918" y="285427"/>
                  <a:pt x="444387" y="282136"/>
                </a:cubicBezTo>
                <a:cubicBezTo>
                  <a:pt x="446856" y="278844"/>
                  <a:pt x="450148" y="275552"/>
                  <a:pt x="452617" y="272260"/>
                </a:cubicBezTo>
                <a:lnTo>
                  <a:pt x="471157" y="249683"/>
                </a:lnTo>
                <a:lnTo>
                  <a:pt x="576947" y="317942"/>
                </a:lnTo>
                <a:lnTo>
                  <a:pt x="539848" y="361138"/>
                </a:lnTo>
                <a:cubicBezTo>
                  <a:pt x="537379" y="364429"/>
                  <a:pt x="534087" y="367721"/>
                  <a:pt x="531619" y="371013"/>
                </a:cubicBezTo>
                <a:cubicBezTo>
                  <a:pt x="529150" y="374305"/>
                  <a:pt x="525858" y="377596"/>
                  <a:pt x="523390" y="380888"/>
                </a:cubicBezTo>
                <a:cubicBezTo>
                  <a:pt x="506107" y="400639"/>
                  <a:pt x="488826" y="420389"/>
                  <a:pt x="471544" y="440140"/>
                </a:cubicBezTo>
                <a:cubicBezTo>
                  <a:pt x="461669" y="450838"/>
                  <a:pt x="451793" y="461536"/>
                  <a:pt x="442741" y="472234"/>
                </a:cubicBezTo>
                <a:cubicBezTo>
                  <a:pt x="440272" y="475526"/>
                  <a:pt x="436981" y="478818"/>
                  <a:pt x="434512" y="482109"/>
                </a:cubicBezTo>
                <a:cubicBezTo>
                  <a:pt x="432043" y="485401"/>
                  <a:pt x="428751" y="488693"/>
                  <a:pt x="426283" y="491984"/>
                </a:cubicBezTo>
                <a:cubicBezTo>
                  <a:pt x="377729" y="547122"/>
                  <a:pt x="333290" y="601436"/>
                  <a:pt x="296258" y="653280"/>
                </a:cubicBezTo>
                <a:lnTo>
                  <a:pt x="612267" y="653280"/>
                </a:lnTo>
                <a:cubicBezTo>
                  <a:pt x="571120" y="598966"/>
                  <a:pt x="519274" y="545476"/>
                  <a:pt x="463314" y="490339"/>
                </a:cubicBezTo>
                <a:cubicBezTo>
                  <a:pt x="474013" y="478818"/>
                  <a:pt x="483888" y="466474"/>
                  <a:pt x="494586" y="454953"/>
                </a:cubicBezTo>
                <a:cubicBezTo>
                  <a:pt x="511045" y="436025"/>
                  <a:pt x="527504" y="417098"/>
                  <a:pt x="543962" y="398169"/>
                </a:cubicBezTo>
                <a:cubicBezTo>
                  <a:pt x="694561" y="543830"/>
                  <a:pt x="825408" y="687021"/>
                  <a:pt x="825408" y="859838"/>
                </a:cubicBezTo>
                <a:cubicBezTo>
                  <a:pt x="825408" y="1049937"/>
                  <a:pt x="707728" y="1184899"/>
                  <a:pt x="572766" y="1299287"/>
                </a:cubicBezTo>
                <a:cubicBezTo>
                  <a:pt x="553838" y="1283651"/>
                  <a:pt x="535733" y="1268838"/>
                  <a:pt x="516806" y="1254025"/>
                </a:cubicBezTo>
                <a:cubicBezTo>
                  <a:pt x="503639" y="1243328"/>
                  <a:pt x="489649" y="1232629"/>
                  <a:pt x="476482" y="1221931"/>
                </a:cubicBezTo>
                <a:cubicBezTo>
                  <a:pt x="524212" y="1181607"/>
                  <a:pt x="569474" y="1138814"/>
                  <a:pt x="605683" y="1093553"/>
                </a:cubicBezTo>
                <a:lnTo>
                  <a:pt x="302018" y="1093553"/>
                </a:lnTo>
                <a:cubicBezTo>
                  <a:pt x="339874" y="1138814"/>
                  <a:pt x="386782" y="1180784"/>
                  <a:pt x="436158" y="1221931"/>
                </a:cubicBezTo>
                <a:cubicBezTo>
                  <a:pt x="439450" y="1224400"/>
                  <a:pt x="442741" y="1227691"/>
                  <a:pt x="446033" y="1230161"/>
                </a:cubicBezTo>
                <a:cubicBezTo>
                  <a:pt x="449325" y="1232629"/>
                  <a:pt x="452617" y="1235921"/>
                  <a:pt x="455908" y="1238390"/>
                </a:cubicBezTo>
                <a:cubicBezTo>
                  <a:pt x="469898" y="1249088"/>
                  <a:pt x="483888" y="1260609"/>
                  <a:pt x="497878" y="1272130"/>
                </a:cubicBezTo>
                <a:cubicBezTo>
                  <a:pt x="515983" y="1286943"/>
                  <a:pt x="534087" y="1300933"/>
                  <a:pt x="552192" y="1315746"/>
                </a:cubicBezTo>
                <a:cubicBezTo>
                  <a:pt x="555484" y="1318215"/>
                  <a:pt x="558775" y="1321506"/>
                  <a:pt x="562067" y="1323976"/>
                </a:cubicBezTo>
                <a:cubicBezTo>
                  <a:pt x="565359" y="1326444"/>
                  <a:pt x="568651" y="1329736"/>
                  <a:pt x="571942" y="1332205"/>
                </a:cubicBezTo>
                <a:cubicBezTo>
                  <a:pt x="669049" y="1413675"/>
                  <a:pt x="757927" y="1502553"/>
                  <a:pt x="794959" y="1619410"/>
                </a:cubicBezTo>
                <a:lnTo>
                  <a:pt x="794136" y="1619410"/>
                </a:lnTo>
                <a:cubicBezTo>
                  <a:pt x="805657" y="1656443"/>
                  <a:pt x="812241" y="1695944"/>
                  <a:pt x="812241" y="1738737"/>
                </a:cubicBezTo>
                <a:cubicBezTo>
                  <a:pt x="812241" y="1789759"/>
                  <a:pt x="801543" y="1837489"/>
                  <a:pt x="783438" y="1882750"/>
                </a:cubicBezTo>
                <a:lnTo>
                  <a:pt x="784261" y="1882750"/>
                </a:lnTo>
                <a:cubicBezTo>
                  <a:pt x="737354" y="1999608"/>
                  <a:pt x="638601" y="2098360"/>
                  <a:pt x="533265" y="2187237"/>
                </a:cubicBezTo>
                <a:cubicBezTo>
                  <a:pt x="529973" y="2189707"/>
                  <a:pt x="526681" y="2192998"/>
                  <a:pt x="523389" y="2195467"/>
                </a:cubicBezTo>
                <a:cubicBezTo>
                  <a:pt x="520098" y="2197936"/>
                  <a:pt x="516806" y="2201228"/>
                  <a:pt x="513514" y="2203696"/>
                </a:cubicBezTo>
                <a:cubicBezTo>
                  <a:pt x="486357" y="2225916"/>
                  <a:pt x="459200" y="2247312"/>
                  <a:pt x="432866" y="2268709"/>
                </a:cubicBezTo>
                <a:cubicBezTo>
                  <a:pt x="427105" y="2272823"/>
                  <a:pt x="422168" y="2276938"/>
                  <a:pt x="417230" y="2281052"/>
                </a:cubicBezTo>
                <a:cubicBezTo>
                  <a:pt x="413116" y="2283522"/>
                  <a:pt x="409824" y="2286813"/>
                  <a:pt x="406532" y="2289282"/>
                </a:cubicBezTo>
                <a:cubicBezTo>
                  <a:pt x="403240" y="2291751"/>
                  <a:pt x="399949" y="2295043"/>
                  <a:pt x="396657" y="2297511"/>
                </a:cubicBezTo>
                <a:cubicBezTo>
                  <a:pt x="340697" y="2343596"/>
                  <a:pt x="287206" y="2388034"/>
                  <a:pt x="242767" y="2433296"/>
                </a:cubicBezTo>
                <a:lnTo>
                  <a:pt x="571120" y="2433296"/>
                </a:lnTo>
                <a:cubicBezTo>
                  <a:pt x="532441" y="2388858"/>
                  <a:pt x="486357" y="2344419"/>
                  <a:pt x="438626" y="2299157"/>
                </a:cubicBezTo>
                <a:cubicBezTo>
                  <a:pt x="443564" y="2295865"/>
                  <a:pt x="448502" y="2291751"/>
                  <a:pt x="453439" y="2287636"/>
                </a:cubicBezTo>
                <a:cubicBezTo>
                  <a:pt x="479773" y="2266240"/>
                  <a:pt x="506931" y="2244021"/>
                  <a:pt x="534087" y="2221801"/>
                </a:cubicBezTo>
                <a:cubicBezTo>
                  <a:pt x="680570" y="2361700"/>
                  <a:pt x="814710" y="2495016"/>
                  <a:pt x="814710" y="2659604"/>
                </a:cubicBezTo>
                <a:cubicBezTo>
                  <a:pt x="814710" y="2825838"/>
                  <a:pt x="682216" y="2965737"/>
                  <a:pt x="531619" y="3097407"/>
                </a:cubicBezTo>
                <a:cubicBezTo>
                  <a:pt x="520098" y="3087532"/>
                  <a:pt x="508577" y="3078480"/>
                  <a:pt x="497055" y="3068605"/>
                </a:cubicBezTo>
                <a:cubicBezTo>
                  <a:pt x="477305" y="3052146"/>
                  <a:pt x="456731" y="3035687"/>
                  <a:pt x="436981" y="3019229"/>
                </a:cubicBezTo>
                <a:cubicBezTo>
                  <a:pt x="482243" y="2979728"/>
                  <a:pt x="525035" y="2939403"/>
                  <a:pt x="562891" y="2899080"/>
                </a:cubicBezTo>
                <a:lnTo>
                  <a:pt x="264987" y="2899080"/>
                </a:lnTo>
                <a:cubicBezTo>
                  <a:pt x="304488" y="2939403"/>
                  <a:pt x="349749" y="2979728"/>
                  <a:pt x="396657" y="3019229"/>
                </a:cubicBezTo>
                <a:cubicBezTo>
                  <a:pt x="399949" y="3021697"/>
                  <a:pt x="403240" y="3024989"/>
                  <a:pt x="406532" y="3027458"/>
                </a:cubicBezTo>
                <a:cubicBezTo>
                  <a:pt x="409824" y="3029926"/>
                  <a:pt x="413116" y="3033218"/>
                  <a:pt x="416407" y="3035687"/>
                </a:cubicBezTo>
                <a:cubicBezTo>
                  <a:pt x="436158" y="3052969"/>
                  <a:pt x="456731" y="3070251"/>
                  <a:pt x="477305" y="3086710"/>
                </a:cubicBezTo>
                <a:cubicBezTo>
                  <a:pt x="488826" y="3095761"/>
                  <a:pt x="499524" y="3105637"/>
                  <a:pt x="511045" y="3114689"/>
                </a:cubicBezTo>
                <a:cubicBezTo>
                  <a:pt x="514337" y="3117158"/>
                  <a:pt x="517629" y="3120450"/>
                  <a:pt x="520920" y="3122919"/>
                </a:cubicBezTo>
                <a:cubicBezTo>
                  <a:pt x="524212" y="3125387"/>
                  <a:pt x="527504" y="3128679"/>
                  <a:pt x="530795" y="3131148"/>
                </a:cubicBezTo>
                <a:cubicBezTo>
                  <a:pt x="691269" y="3265287"/>
                  <a:pt x="841044" y="3404364"/>
                  <a:pt x="840220" y="3562368"/>
                </a:cubicBezTo>
                <a:close/>
              </a:path>
            </a:pathLst>
          </a:custGeom>
          <a:solidFill>
            <a:schemeClr val="accent2"/>
          </a:solidFill>
          <a:ln w="9525" cap="flat">
            <a:noFill/>
            <a:prstDash val="solid"/>
            <a:miter/>
          </a:ln>
        </p:spPr>
        <p:txBody>
          <a:bodyPr wrap="square" rtlCol="0" anchor="ctr">
            <a:noAutofit/>
          </a:bodyPr>
          <a:lstStyle/>
          <a:p>
            <a:endParaRPr lang="en-US"/>
          </a:p>
        </p:txBody>
      </p:sp>
      <p:sp>
        <p:nvSpPr>
          <p:cNvPr id="571" name="Freeform: Shape 570">
            <a:extLst>
              <a:ext uri="{FF2B5EF4-FFF2-40B4-BE49-F238E27FC236}">
                <a16:creationId xmlns:a16="http://schemas.microsoft.com/office/drawing/2014/main" id="{9B14B12C-7B22-4D86-9860-BEE024252259}"/>
              </a:ext>
            </a:extLst>
          </p:cNvPr>
          <p:cNvSpPr/>
          <p:nvPr userDrawn="1"/>
        </p:nvSpPr>
        <p:spPr>
          <a:xfrm rot="1800000">
            <a:off x="1871585" y="-680720"/>
            <a:ext cx="1784313" cy="7923565"/>
          </a:xfrm>
          <a:custGeom>
            <a:avLst/>
            <a:gdLst>
              <a:gd name="connsiteX0" fmla="*/ 652884 w 1784313"/>
              <a:gd name="connsiteY0" fmla="*/ 6991381 h 7923565"/>
              <a:gd name="connsiteX1" fmla="*/ 802318 w 1784313"/>
              <a:gd name="connsiteY1" fmla="*/ 7114129 h 7923565"/>
              <a:gd name="connsiteX2" fmla="*/ 857467 w 1784313"/>
              <a:gd name="connsiteY2" fmla="*/ 7160383 h 7923565"/>
              <a:gd name="connsiteX3" fmla="*/ 279299 w 1784313"/>
              <a:gd name="connsiteY3" fmla="*/ 7923565 h 7923565"/>
              <a:gd name="connsiteX4" fmla="*/ 0 w 1784313"/>
              <a:gd name="connsiteY4" fmla="*/ 7923565 h 7923565"/>
              <a:gd name="connsiteX5" fmla="*/ 652884 w 1784313"/>
              <a:gd name="connsiteY5" fmla="*/ 6991381 h 7923565"/>
              <a:gd name="connsiteX6" fmla="*/ 291752 w 1784313"/>
              <a:gd name="connsiteY6" fmla="*/ 6046743 h 7923565"/>
              <a:gd name="connsiteX7" fmla="*/ 348680 w 1784313"/>
              <a:gd name="connsiteY7" fmla="*/ 6196177 h 7923565"/>
              <a:gd name="connsiteX8" fmla="*/ 428733 w 1784313"/>
              <a:gd name="connsiteY8" fmla="*/ 6320706 h 7923565"/>
              <a:gd name="connsiteX9" fmla="*/ 455418 w 1784313"/>
              <a:gd name="connsiteY9" fmla="*/ 6352727 h 7923565"/>
              <a:gd name="connsiteX10" fmla="*/ 1327117 w 1784313"/>
              <a:gd name="connsiteY10" fmla="*/ 6352727 h 7923565"/>
              <a:gd name="connsiteX11" fmla="*/ 1350243 w 1784313"/>
              <a:gd name="connsiteY11" fmla="*/ 6320706 h 7923565"/>
              <a:gd name="connsiteX12" fmla="*/ 1424960 w 1784313"/>
              <a:gd name="connsiteY12" fmla="*/ 6196177 h 7923565"/>
              <a:gd name="connsiteX13" fmla="*/ 1474771 w 1784313"/>
              <a:gd name="connsiteY13" fmla="*/ 6046743 h 7923565"/>
              <a:gd name="connsiteX14" fmla="*/ 410943 w 1784313"/>
              <a:gd name="connsiteY14" fmla="*/ 5610895 h 7923565"/>
              <a:gd name="connsiteX15" fmla="*/ 343342 w 1784313"/>
              <a:gd name="connsiteY15" fmla="*/ 5715853 h 7923565"/>
              <a:gd name="connsiteX16" fmla="*/ 282856 w 1784313"/>
              <a:gd name="connsiteY16" fmla="*/ 5893751 h 7923565"/>
              <a:gd name="connsiteX17" fmla="*/ 281078 w 1784313"/>
              <a:gd name="connsiteY17" fmla="*/ 5915099 h 7923565"/>
              <a:gd name="connsiteX18" fmla="*/ 1476551 w 1784313"/>
              <a:gd name="connsiteY18" fmla="*/ 5915099 h 7923565"/>
              <a:gd name="connsiteX19" fmla="*/ 1472993 w 1784313"/>
              <a:gd name="connsiteY19" fmla="*/ 5893751 h 7923565"/>
              <a:gd name="connsiteX20" fmla="*/ 1405392 w 1784313"/>
              <a:gd name="connsiteY20" fmla="*/ 5715853 h 7923565"/>
              <a:gd name="connsiteX21" fmla="*/ 1337791 w 1784313"/>
              <a:gd name="connsiteY21" fmla="*/ 5610895 h 7923565"/>
              <a:gd name="connsiteX22" fmla="*/ 435849 w 1784313"/>
              <a:gd name="connsiteY22" fmla="*/ 4070300 h 7923565"/>
              <a:gd name="connsiteX23" fmla="*/ 480324 w 1784313"/>
              <a:gd name="connsiteY23" fmla="*/ 4209061 h 7923565"/>
              <a:gd name="connsiteX24" fmla="*/ 540809 w 1784313"/>
              <a:gd name="connsiteY24" fmla="*/ 4333589 h 7923565"/>
              <a:gd name="connsiteX25" fmla="*/ 556819 w 1784313"/>
              <a:gd name="connsiteY25" fmla="*/ 4358495 h 7923565"/>
              <a:gd name="connsiteX26" fmla="*/ 556819 w 1784313"/>
              <a:gd name="connsiteY26" fmla="*/ 4360273 h 7923565"/>
              <a:gd name="connsiteX27" fmla="*/ 1353801 w 1784313"/>
              <a:gd name="connsiteY27" fmla="*/ 4360273 h 7923565"/>
              <a:gd name="connsiteX28" fmla="*/ 1369813 w 1784313"/>
              <a:gd name="connsiteY28" fmla="*/ 4335367 h 7923565"/>
              <a:gd name="connsiteX29" fmla="*/ 1396497 w 1784313"/>
              <a:gd name="connsiteY29" fmla="*/ 4289114 h 7923565"/>
              <a:gd name="connsiteX30" fmla="*/ 1394718 w 1784313"/>
              <a:gd name="connsiteY30" fmla="*/ 4289114 h 7923565"/>
              <a:gd name="connsiteX31" fmla="*/ 1432076 w 1784313"/>
              <a:gd name="connsiteY31" fmla="*/ 4209060 h 7923565"/>
              <a:gd name="connsiteX32" fmla="*/ 1471213 w 1784313"/>
              <a:gd name="connsiteY32" fmla="*/ 4070300 h 7923565"/>
              <a:gd name="connsiteX33" fmla="*/ 1017575 w 1784313"/>
              <a:gd name="connsiteY33" fmla="*/ 4070300 h 7923565"/>
              <a:gd name="connsiteX34" fmla="*/ 1015795 w 1784313"/>
              <a:gd name="connsiteY34" fmla="*/ 4070300 h 7923565"/>
              <a:gd name="connsiteX35" fmla="*/ 508787 w 1784313"/>
              <a:gd name="connsiteY35" fmla="*/ 3654019 h 7923565"/>
              <a:gd name="connsiteX36" fmla="*/ 464312 w 1784313"/>
              <a:gd name="connsiteY36" fmla="*/ 3726957 h 7923565"/>
              <a:gd name="connsiteX37" fmla="*/ 418059 w 1784313"/>
              <a:gd name="connsiteY37" fmla="*/ 3904855 h 7923565"/>
              <a:gd name="connsiteX38" fmla="*/ 419839 w 1784313"/>
              <a:gd name="connsiteY38" fmla="*/ 3943992 h 7923565"/>
              <a:gd name="connsiteX39" fmla="*/ 1015795 w 1784313"/>
              <a:gd name="connsiteY39" fmla="*/ 3943992 h 7923565"/>
              <a:gd name="connsiteX40" fmla="*/ 1017575 w 1784313"/>
              <a:gd name="connsiteY40" fmla="*/ 3943992 h 7923565"/>
              <a:gd name="connsiteX41" fmla="*/ 1478329 w 1784313"/>
              <a:gd name="connsiteY41" fmla="*/ 3943992 h 7923565"/>
              <a:gd name="connsiteX42" fmla="*/ 1474772 w 1784313"/>
              <a:gd name="connsiteY42" fmla="*/ 3904854 h 7923565"/>
              <a:gd name="connsiteX43" fmla="*/ 1426740 w 1784313"/>
              <a:gd name="connsiteY43" fmla="*/ 3726957 h 7923565"/>
              <a:gd name="connsiteX44" fmla="*/ 1423182 w 1784313"/>
              <a:gd name="connsiteY44" fmla="*/ 3718063 h 7923565"/>
              <a:gd name="connsiteX45" fmla="*/ 1391161 w 1784313"/>
              <a:gd name="connsiteY45" fmla="*/ 3654020 h 7923565"/>
              <a:gd name="connsiteX46" fmla="*/ 458976 w 1784313"/>
              <a:gd name="connsiteY46" fmla="*/ 2166795 h 7923565"/>
              <a:gd name="connsiteX47" fmla="*/ 498114 w 1784313"/>
              <a:gd name="connsiteY47" fmla="*/ 2326903 h 7923565"/>
              <a:gd name="connsiteX48" fmla="*/ 558599 w 1784313"/>
              <a:gd name="connsiteY48" fmla="*/ 2451431 h 7923565"/>
              <a:gd name="connsiteX49" fmla="*/ 562157 w 1784313"/>
              <a:gd name="connsiteY49" fmla="*/ 2454989 h 7923565"/>
              <a:gd name="connsiteX50" fmla="*/ 1394718 w 1784313"/>
              <a:gd name="connsiteY50" fmla="*/ 2454989 h 7923565"/>
              <a:gd name="connsiteX51" fmla="*/ 1396497 w 1784313"/>
              <a:gd name="connsiteY51" fmla="*/ 2451431 h 7923565"/>
              <a:gd name="connsiteX52" fmla="*/ 1456982 w 1784313"/>
              <a:gd name="connsiteY52" fmla="*/ 2326903 h 7923565"/>
              <a:gd name="connsiteX53" fmla="*/ 1497899 w 1784313"/>
              <a:gd name="connsiteY53" fmla="*/ 2166795 h 7923565"/>
              <a:gd name="connsiteX54" fmla="*/ 560377 w 1784313"/>
              <a:gd name="connsiteY54" fmla="*/ 1750514 h 7923565"/>
              <a:gd name="connsiteX55" fmla="*/ 519461 w 1784313"/>
              <a:gd name="connsiteY55" fmla="*/ 1827009 h 7923565"/>
              <a:gd name="connsiteX56" fmla="*/ 458976 w 1784313"/>
              <a:gd name="connsiteY56" fmla="*/ 2004907 h 7923565"/>
              <a:gd name="connsiteX57" fmla="*/ 453638 w 1784313"/>
              <a:gd name="connsiteY57" fmla="*/ 2040486 h 7923565"/>
              <a:gd name="connsiteX58" fmla="*/ 1503235 w 1784313"/>
              <a:gd name="connsiteY58" fmla="*/ 2040486 h 7923565"/>
              <a:gd name="connsiteX59" fmla="*/ 1499677 w 1784313"/>
              <a:gd name="connsiteY59" fmla="*/ 2004907 h 7923565"/>
              <a:gd name="connsiteX60" fmla="*/ 1444530 w 1784313"/>
              <a:gd name="connsiteY60" fmla="*/ 1827009 h 7923565"/>
              <a:gd name="connsiteX61" fmla="*/ 1405392 w 1784313"/>
              <a:gd name="connsiteY61" fmla="*/ 1750514 h 7923565"/>
              <a:gd name="connsiteX62" fmla="*/ 1423182 w 1784313"/>
              <a:gd name="connsiteY62" fmla="*/ 0 h 7923565"/>
              <a:gd name="connsiteX63" fmla="*/ 1688249 w 1784313"/>
              <a:gd name="connsiteY63" fmla="*/ 0 h 7923565"/>
              <a:gd name="connsiteX64" fmla="*/ 1524583 w 1784313"/>
              <a:gd name="connsiteY64" fmla="*/ 539029 h 7923565"/>
              <a:gd name="connsiteX65" fmla="*/ 1167009 w 1784313"/>
              <a:gd name="connsiteY65" fmla="*/ 999785 h 7923565"/>
              <a:gd name="connsiteX66" fmla="*/ 1149220 w 1784313"/>
              <a:gd name="connsiteY66" fmla="*/ 1021133 h 7923565"/>
              <a:gd name="connsiteX67" fmla="*/ 1131430 w 1784313"/>
              <a:gd name="connsiteY67" fmla="*/ 1042481 h 7923565"/>
              <a:gd name="connsiteX68" fmla="*/ 1019353 w 1784313"/>
              <a:gd name="connsiteY68" fmla="*/ 1170567 h 7923565"/>
              <a:gd name="connsiteX69" fmla="*/ 957090 w 1784313"/>
              <a:gd name="connsiteY69" fmla="*/ 1239946 h 7923565"/>
              <a:gd name="connsiteX70" fmla="*/ 939300 w 1784313"/>
              <a:gd name="connsiteY70" fmla="*/ 1261294 h 7923565"/>
              <a:gd name="connsiteX71" fmla="*/ 921511 w 1784313"/>
              <a:gd name="connsiteY71" fmla="*/ 1282642 h 7923565"/>
              <a:gd name="connsiteX72" fmla="*/ 640432 w 1784313"/>
              <a:gd name="connsiteY72" fmla="*/ 1631321 h 7923565"/>
              <a:gd name="connsiteX73" fmla="*/ 1323559 w 1784313"/>
              <a:gd name="connsiteY73" fmla="*/ 1631321 h 7923565"/>
              <a:gd name="connsiteX74" fmla="*/ 1001563 w 1784313"/>
              <a:gd name="connsiteY74" fmla="*/ 1279084 h 7923565"/>
              <a:gd name="connsiteX75" fmla="*/ 1069165 w 1784313"/>
              <a:gd name="connsiteY75" fmla="*/ 1202589 h 7923565"/>
              <a:gd name="connsiteX76" fmla="*/ 1175903 w 1784313"/>
              <a:gd name="connsiteY76" fmla="*/ 1079839 h 7923565"/>
              <a:gd name="connsiteX77" fmla="*/ 1784313 w 1784313"/>
              <a:gd name="connsiteY77" fmla="*/ 2077846 h 7923565"/>
              <a:gd name="connsiteX78" fmla="*/ 1238168 w 1784313"/>
              <a:gd name="connsiteY78" fmla="*/ 3027819 h 7923565"/>
              <a:gd name="connsiteX79" fmla="*/ 1117198 w 1784313"/>
              <a:gd name="connsiteY79" fmla="*/ 2929975 h 7923565"/>
              <a:gd name="connsiteX80" fmla="*/ 1030027 w 1784313"/>
              <a:gd name="connsiteY80" fmla="*/ 2860596 h 7923565"/>
              <a:gd name="connsiteX81" fmla="*/ 1309327 w 1784313"/>
              <a:gd name="connsiteY81" fmla="*/ 2583075 h 7923565"/>
              <a:gd name="connsiteX82" fmla="*/ 652884 w 1784313"/>
              <a:gd name="connsiteY82" fmla="*/ 2583075 h 7923565"/>
              <a:gd name="connsiteX83" fmla="*/ 942858 w 1784313"/>
              <a:gd name="connsiteY83" fmla="*/ 2860596 h 7923565"/>
              <a:gd name="connsiteX84" fmla="*/ 964206 w 1784313"/>
              <a:gd name="connsiteY84" fmla="*/ 2878386 h 7923565"/>
              <a:gd name="connsiteX85" fmla="*/ 985554 w 1784313"/>
              <a:gd name="connsiteY85" fmla="*/ 2896175 h 7923565"/>
              <a:gd name="connsiteX86" fmla="*/ 1076281 w 1784313"/>
              <a:gd name="connsiteY86" fmla="*/ 2969113 h 7923565"/>
              <a:gd name="connsiteX87" fmla="*/ 1193693 w 1784313"/>
              <a:gd name="connsiteY87" fmla="*/ 3063399 h 7923565"/>
              <a:gd name="connsiteX88" fmla="*/ 1215041 w 1784313"/>
              <a:gd name="connsiteY88" fmla="*/ 3081189 h 7923565"/>
              <a:gd name="connsiteX89" fmla="*/ 1236389 w 1784313"/>
              <a:gd name="connsiteY89" fmla="*/ 3098979 h 7923565"/>
              <a:gd name="connsiteX90" fmla="*/ 1718492 w 1784313"/>
              <a:gd name="connsiteY90" fmla="*/ 3719841 h 7923565"/>
              <a:gd name="connsiteX91" fmla="*/ 1716713 w 1784313"/>
              <a:gd name="connsiteY91" fmla="*/ 3719841 h 7923565"/>
              <a:gd name="connsiteX92" fmla="*/ 1755850 w 1784313"/>
              <a:gd name="connsiteY92" fmla="*/ 3977793 h 7923565"/>
              <a:gd name="connsiteX93" fmla="*/ 1693587 w 1784313"/>
              <a:gd name="connsiteY93" fmla="*/ 4289114 h 7923565"/>
              <a:gd name="connsiteX94" fmla="*/ 1695365 w 1784313"/>
              <a:gd name="connsiteY94" fmla="*/ 4289114 h 7923565"/>
              <a:gd name="connsiteX95" fmla="*/ 1152777 w 1784313"/>
              <a:gd name="connsiteY95" fmla="*/ 4947335 h 7923565"/>
              <a:gd name="connsiteX96" fmla="*/ 1131430 w 1784313"/>
              <a:gd name="connsiteY96" fmla="*/ 4965125 h 7923565"/>
              <a:gd name="connsiteX97" fmla="*/ 1110082 w 1784313"/>
              <a:gd name="connsiteY97" fmla="*/ 4982915 h 7923565"/>
              <a:gd name="connsiteX98" fmla="*/ 935742 w 1784313"/>
              <a:gd name="connsiteY98" fmla="*/ 5123455 h 7923565"/>
              <a:gd name="connsiteX99" fmla="*/ 901941 w 1784313"/>
              <a:gd name="connsiteY99" fmla="*/ 5150139 h 7923565"/>
              <a:gd name="connsiteX100" fmla="*/ 878815 w 1784313"/>
              <a:gd name="connsiteY100" fmla="*/ 5167928 h 7923565"/>
              <a:gd name="connsiteX101" fmla="*/ 857467 w 1784313"/>
              <a:gd name="connsiteY101" fmla="*/ 5185718 h 7923565"/>
              <a:gd name="connsiteX102" fmla="*/ 524797 w 1784313"/>
              <a:gd name="connsiteY102" fmla="*/ 5479250 h 7923565"/>
              <a:gd name="connsiteX103" fmla="*/ 1234610 w 1784313"/>
              <a:gd name="connsiteY103" fmla="*/ 5479250 h 7923565"/>
              <a:gd name="connsiteX104" fmla="*/ 948194 w 1784313"/>
              <a:gd name="connsiteY104" fmla="*/ 5189276 h 7923565"/>
              <a:gd name="connsiteX105" fmla="*/ 980216 w 1784313"/>
              <a:gd name="connsiteY105" fmla="*/ 5164370 h 7923565"/>
              <a:gd name="connsiteX106" fmla="*/ 1154556 w 1784313"/>
              <a:gd name="connsiteY106" fmla="*/ 5022052 h 7923565"/>
              <a:gd name="connsiteX107" fmla="*/ 1761188 w 1784313"/>
              <a:gd name="connsiteY107" fmla="*/ 5968468 h 7923565"/>
              <a:gd name="connsiteX108" fmla="*/ 1149220 w 1784313"/>
              <a:gd name="connsiteY108" fmla="*/ 6914884 h 7923565"/>
              <a:gd name="connsiteX109" fmla="*/ 1074503 w 1784313"/>
              <a:gd name="connsiteY109" fmla="*/ 6852621 h 7923565"/>
              <a:gd name="connsiteX110" fmla="*/ 944636 w 1784313"/>
              <a:gd name="connsiteY110" fmla="*/ 6745882 h 7923565"/>
              <a:gd name="connsiteX111" fmla="*/ 1216821 w 1784313"/>
              <a:gd name="connsiteY111" fmla="*/ 6486151 h 7923565"/>
              <a:gd name="connsiteX112" fmla="*/ 572831 w 1784313"/>
              <a:gd name="connsiteY112" fmla="*/ 6486151 h 7923565"/>
              <a:gd name="connsiteX113" fmla="*/ 857467 w 1784313"/>
              <a:gd name="connsiteY113" fmla="*/ 6745882 h 7923565"/>
              <a:gd name="connsiteX114" fmla="*/ 878815 w 1784313"/>
              <a:gd name="connsiteY114" fmla="*/ 6763672 h 7923565"/>
              <a:gd name="connsiteX115" fmla="*/ 900163 w 1784313"/>
              <a:gd name="connsiteY115" fmla="*/ 6781462 h 7923565"/>
              <a:gd name="connsiteX116" fmla="*/ 1031807 w 1784313"/>
              <a:gd name="connsiteY116" fmla="*/ 6891758 h 7923565"/>
              <a:gd name="connsiteX117" fmla="*/ 1104744 w 1784313"/>
              <a:gd name="connsiteY117" fmla="*/ 6952244 h 7923565"/>
              <a:gd name="connsiteX118" fmla="*/ 1126092 w 1784313"/>
              <a:gd name="connsiteY118" fmla="*/ 6970033 h 7923565"/>
              <a:gd name="connsiteX119" fmla="*/ 1147440 w 1784313"/>
              <a:gd name="connsiteY119" fmla="*/ 6987823 h 7923565"/>
              <a:gd name="connsiteX120" fmla="*/ 1696943 w 1784313"/>
              <a:gd name="connsiteY120" fmla="*/ 7551415 h 7923565"/>
              <a:gd name="connsiteX121" fmla="*/ 1728168 w 1784313"/>
              <a:gd name="connsiteY121" fmla="*/ 7609403 h 7923565"/>
              <a:gd name="connsiteX122" fmla="*/ 1492092 w 1784313"/>
              <a:gd name="connsiteY122" fmla="*/ 7745701 h 7923565"/>
              <a:gd name="connsiteX123" fmla="*/ 1487198 w 1784313"/>
              <a:gd name="connsiteY123" fmla="*/ 7733214 h 7923565"/>
              <a:gd name="connsiteX124" fmla="*/ 941078 w 1784313"/>
              <a:gd name="connsiteY124" fmla="*/ 7156825 h 7923565"/>
              <a:gd name="connsiteX125" fmla="*/ 919730 w 1784313"/>
              <a:gd name="connsiteY125" fmla="*/ 7139035 h 7923565"/>
              <a:gd name="connsiteX126" fmla="*/ 898383 w 1784313"/>
              <a:gd name="connsiteY126" fmla="*/ 7121245 h 7923565"/>
              <a:gd name="connsiteX127" fmla="*/ 839677 w 1784313"/>
              <a:gd name="connsiteY127" fmla="*/ 7073214 h 7923565"/>
              <a:gd name="connsiteX128" fmla="*/ 693801 w 1784313"/>
              <a:gd name="connsiteY128" fmla="*/ 6952244 h 7923565"/>
              <a:gd name="connsiteX129" fmla="*/ 672454 w 1784313"/>
              <a:gd name="connsiteY129" fmla="*/ 6934454 h 7923565"/>
              <a:gd name="connsiteX130" fmla="*/ 651106 w 1784313"/>
              <a:gd name="connsiteY130" fmla="*/ 6916664 h 7923565"/>
              <a:gd name="connsiteX131" fmla="*/ 0 w 1784313"/>
              <a:gd name="connsiteY131" fmla="*/ 5948900 h 7923565"/>
              <a:gd name="connsiteX132" fmla="*/ 672454 w 1784313"/>
              <a:gd name="connsiteY132" fmla="*/ 4995368 h 7923565"/>
              <a:gd name="connsiteX133" fmla="*/ 693801 w 1784313"/>
              <a:gd name="connsiteY133" fmla="*/ 4977579 h 7923565"/>
              <a:gd name="connsiteX134" fmla="*/ 715149 w 1784313"/>
              <a:gd name="connsiteY134" fmla="*/ 4959789 h 7923565"/>
              <a:gd name="connsiteX135" fmla="*/ 752506 w 1784313"/>
              <a:gd name="connsiteY135" fmla="*/ 4929545 h 7923565"/>
              <a:gd name="connsiteX136" fmla="*/ 923288 w 1784313"/>
              <a:gd name="connsiteY136" fmla="*/ 4792565 h 7923565"/>
              <a:gd name="connsiteX137" fmla="*/ 944636 w 1784313"/>
              <a:gd name="connsiteY137" fmla="*/ 4774775 h 7923565"/>
              <a:gd name="connsiteX138" fmla="*/ 965984 w 1784313"/>
              <a:gd name="connsiteY138" fmla="*/ 4756985 h 7923565"/>
              <a:gd name="connsiteX139" fmla="*/ 1257736 w 1784313"/>
              <a:gd name="connsiteY139" fmla="*/ 4477685 h 7923565"/>
              <a:gd name="connsiteX140" fmla="*/ 642210 w 1784313"/>
              <a:gd name="connsiteY140" fmla="*/ 4477685 h 7923565"/>
              <a:gd name="connsiteX141" fmla="*/ 882373 w 1784313"/>
              <a:gd name="connsiteY141" fmla="*/ 4753428 h 7923565"/>
              <a:gd name="connsiteX142" fmla="*/ 711591 w 1784313"/>
              <a:gd name="connsiteY142" fmla="*/ 4890408 h 7923565"/>
              <a:gd name="connsiteX143" fmla="*/ 674232 w 1784313"/>
              <a:gd name="connsiteY143" fmla="*/ 4920651 h 7923565"/>
              <a:gd name="connsiteX144" fmla="*/ 138760 w 1784313"/>
              <a:gd name="connsiteY144" fmla="*/ 3899518 h 7923565"/>
              <a:gd name="connsiteX145" fmla="*/ 727601 w 1784313"/>
              <a:gd name="connsiteY145" fmla="*/ 3088305 h 7923565"/>
              <a:gd name="connsiteX146" fmla="*/ 850351 w 1784313"/>
              <a:gd name="connsiteY146" fmla="*/ 3187928 h 7923565"/>
              <a:gd name="connsiteX147" fmla="*/ 937520 w 1784313"/>
              <a:gd name="connsiteY147" fmla="*/ 3257307 h 7923565"/>
              <a:gd name="connsiteX148" fmla="*/ 619084 w 1784313"/>
              <a:gd name="connsiteY148" fmla="*/ 3524153 h 7923565"/>
              <a:gd name="connsiteX149" fmla="*/ 1307548 w 1784313"/>
              <a:gd name="connsiteY149" fmla="*/ 3524153 h 7923565"/>
              <a:gd name="connsiteX150" fmla="*/ 1030027 w 1784313"/>
              <a:gd name="connsiteY150" fmla="*/ 3259086 h 7923565"/>
              <a:gd name="connsiteX151" fmla="*/ 1008679 w 1784313"/>
              <a:gd name="connsiteY151" fmla="*/ 3241297 h 7923565"/>
              <a:gd name="connsiteX152" fmla="*/ 985553 w 1784313"/>
              <a:gd name="connsiteY152" fmla="*/ 3223507 h 7923565"/>
              <a:gd name="connsiteX153" fmla="*/ 893047 w 1784313"/>
              <a:gd name="connsiteY153" fmla="*/ 3148790 h 7923565"/>
              <a:gd name="connsiteX154" fmla="*/ 775634 w 1784313"/>
              <a:gd name="connsiteY154" fmla="*/ 3054503 h 7923565"/>
              <a:gd name="connsiteX155" fmla="*/ 754286 w 1784313"/>
              <a:gd name="connsiteY155" fmla="*/ 3036714 h 7923565"/>
              <a:gd name="connsiteX156" fmla="*/ 732939 w 1784313"/>
              <a:gd name="connsiteY156" fmla="*/ 3018924 h 7923565"/>
              <a:gd name="connsiteX157" fmla="*/ 177898 w 1784313"/>
              <a:gd name="connsiteY157" fmla="*/ 2070730 h 7923565"/>
              <a:gd name="connsiteX158" fmla="*/ 732939 w 1784313"/>
              <a:gd name="connsiteY158" fmla="*/ 1090512 h 7923565"/>
              <a:gd name="connsiteX159" fmla="*/ 750728 w 1784313"/>
              <a:gd name="connsiteY159" fmla="*/ 1069165 h 7923565"/>
              <a:gd name="connsiteX160" fmla="*/ 768518 w 1784313"/>
              <a:gd name="connsiteY160" fmla="*/ 1047817 h 7923565"/>
              <a:gd name="connsiteX161" fmla="*/ 804098 w 1784313"/>
              <a:gd name="connsiteY161" fmla="*/ 1008679 h 7923565"/>
              <a:gd name="connsiteX162" fmla="*/ 942858 w 1784313"/>
              <a:gd name="connsiteY162" fmla="*/ 850351 h 7923565"/>
              <a:gd name="connsiteX163" fmla="*/ 960648 w 1784313"/>
              <a:gd name="connsiteY163" fmla="*/ 829004 h 7923565"/>
              <a:gd name="connsiteX164" fmla="*/ 978438 w 1784313"/>
              <a:gd name="connsiteY164" fmla="*/ 807656 h 7923565"/>
              <a:gd name="connsiteX165" fmla="*/ 1287980 w 1784313"/>
              <a:gd name="connsiteY165" fmla="*/ 405607 h 7923565"/>
              <a:gd name="connsiteX166" fmla="*/ 1423182 w 1784313"/>
              <a:gd name="connsiteY166" fmla="*/ 0 h 7923565"/>
              <a:gd name="connsiteX167" fmla="*/ 514270 w 1784313"/>
              <a:gd name="connsiteY167" fmla="*/ 365613 h 7923565"/>
              <a:gd name="connsiteX168" fmla="*/ 526577 w 1784313"/>
              <a:gd name="connsiteY168" fmla="*/ 400270 h 7923565"/>
              <a:gd name="connsiteX169" fmla="*/ 898384 w 1784313"/>
              <a:gd name="connsiteY169" fmla="*/ 811214 h 7923565"/>
              <a:gd name="connsiteX170" fmla="*/ 754286 w 1784313"/>
              <a:gd name="connsiteY170" fmla="*/ 976658 h 7923565"/>
              <a:gd name="connsiteX171" fmla="*/ 725823 w 1784313"/>
              <a:gd name="connsiteY171" fmla="*/ 1010460 h 7923565"/>
              <a:gd name="connsiteX172" fmla="*/ 295310 w 1784313"/>
              <a:gd name="connsiteY172" fmla="*/ 537252 h 7923565"/>
              <a:gd name="connsiteX173" fmla="*/ 278887 w 1784313"/>
              <a:gd name="connsiteY173" fmla="*/ 501512 h 7923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784313" h="7923565">
                <a:moveTo>
                  <a:pt x="652884" y="6991381"/>
                </a:moveTo>
                <a:cubicBezTo>
                  <a:pt x="700917" y="7032296"/>
                  <a:pt x="750728" y="7073214"/>
                  <a:pt x="802318" y="7114129"/>
                </a:cubicBezTo>
                <a:cubicBezTo>
                  <a:pt x="820108" y="7130141"/>
                  <a:pt x="839677" y="7144373"/>
                  <a:pt x="857467" y="7160383"/>
                </a:cubicBezTo>
                <a:cubicBezTo>
                  <a:pt x="549703" y="7423671"/>
                  <a:pt x="279299" y="7674508"/>
                  <a:pt x="279299" y="7923565"/>
                </a:cubicBezTo>
                <a:lnTo>
                  <a:pt x="0" y="7923565"/>
                </a:lnTo>
                <a:cubicBezTo>
                  <a:pt x="0" y="7576663"/>
                  <a:pt x="316658" y="7277795"/>
                  <a:pt x="652884" y="6991381"/>
                </a:cubicBezTo>
                <a:close/>
                <a:moveTo>
                  <a:pt x="291752" y="6046743"/>
                </a:moveTo>
                <a:cubicBezTo>
                  <a:pt x="302426" y="6096555"/>
                  <a:pt x="321994" y="6146366"/>
                  <a:pt x="348680" y="6196177"/>
                </a:cubicBezTo>
                <a:cubicBezTo>
                  <a:pt x="370027" y="6237095"/>
                  <a:pt x="398491" y="6279790"/>
                  <a:pt x="428733" y="6320706"/>
                </a:cubicBezTo>
                <a:cubicBezTo>
                  <a:pt x="435849" y="6331380"/>
                  <a:pt x="444744" y="6342053"/>
                  <a:pt x="455418" y="6352727"/>
                </a:cubicBezTo>
                <a:lnTo>
                  <a:pt x="1327117" y="6352727"/>
                </a:lnTo>
                <a:cubicBezTo>
                  <a:pt x="1334233" y="6342053"/>
                  <a:pt x="1343127" y="6331380"/>
                  <a:pt x="1350243" y="6320706"/>
                </a:cubicBezTo>
                <a:cubicBezTo>
                  <a:pt x="1380487" y="6279790"/>
                  <a:pt x="1405392" y="6238873"/>
                  <a:pt x="1424960" y="6196177"/>
                </a:cubicBezTo>
                <a:cubicBezTo>
                  <a:pt x="1448088" y="6146366"/>
                  <a:pt x="1465878" y="6096555"/>
                  <a:pt x="1474771" y="6046743"/>
                </a:cubicBezTo>
                <a:close/>
                <a:moveTo>
                  <a:pt x="410943" y="5610895"/>
                </a:moveTo>
                <a:cubicBezTo>
                  <a:pt x="386037" y="5644694"/>
                  <a:pt x="362911" y="5680274"/>
                  <a:pt x="343342" y="5715853"/>
                </a:cubicBezTo>
                <a:cubicBezTo>
                  <a:pt x="311320" y="5772781"/>
                  <a:pt x="291752" y="5833266"/>
                  <a:pt x="282856" y="5893751"/>
                </a:cubicBezTo>
                <a:cubicBezTo>
                  <a:pt x="281079" y="5900867"/>
                  <a:pt x="281079" y="5907983"/>
                  <a:pt x="281078" y="5915099"/>
                </a:cubicBezTo>
                <a:lnTo>
                  <a:pt x="1476551" y="5915099"/>
                </a:lnTo>
                <a:cubicBezTo>
                  <a:pt x="1474771" y="5907983"/>
                  <a:pt x="1474771" y="5900867"/>
                  <a:pt x="1472993" y="5893751"/>
                </a:cubicBezTo>
                <a:cubicBezTo>
                  <a:pt x="1460540" y="5835046"/>
                  <a:pt x="1437414" y="5774561"/>
                  <a:pt x="1405392" y="5715853"/>
                </a:cubicBezTo>
                <a:cubicBezTo>
                  <a:pt x="1385823" y="5680274"/>
                  <a:pt x="1362697" y="5646474"/>
                  <a:pt x="1337791" y="5610895"/>
                </a:cubicBezTo>
                <a:close/>
                <a:moveTo>
                  <a:pt x="435849" y="4070300"/>
                </a:moveTo>
                <a:cubicBezTo>
                  <a:pt x="446522" y="4116554"/>
                  <a:pt x="462534" y="4162807"/>
                  <a:pt x="480324" y="4209061"/>
                </a:cubicBezTo>
                <a:cubicBezTo>
                  <a:pt x="496334" y="4251756"/>
                  <a:pt x="517681" y="4292671"/>
                  <a:pt x="540809" y="4333589"/>
                </a:cubicBezTo>
                <a:cubicBezTo>
                  <a:pt x="546145" y="4340705"/>
                  <a:pt x="551483" y="4349599"/>
                  <a:pt x="556819" y="4358495"/>
                </a:cubicBezTo>
                <a:lnTo>
                  <a:pt x="556819" y="4360273"/>
                </a:lnTo>
                <a:lnTo>
                  <a:pt x="1353801" y="4360273"/>
                </a:lnTo>
                <a:cubicBezTo>
                  <a:pt x="1359139" y="4353157"/>
                  <a:pt x="1364475" y="4344263"/>
                  <a:pt x="1369813" y="4335367"/>
                </a:cubicBezTo>
                <a:cubicBezTo>
                  <a:pt x="1378707" y="4319357"/>
                  <a:pt x="1387603" y="4305125"/>
                  <a:pt x="1396497" y="4289114"/>
                </a:cubicBezTo>
                <a:lnTo>
                  <a:pt x="1394718" y="4289114"/>
                </a:lnTo>
                <a:cubicBezTo>
                  <a:pt x="1408950" y="4262430"/>
                  <a:pt x="1421402" y="4235744"/>
                  <a:pt x="1432076" y="4209060"/>
                </a:cubicBezTo>
                <a:cubicBezTo>
                  <a:pt x="1449866" y="4164585"/>
                  <a:pt x="1464098" y="4118332"/>
                  <a:pt x="1471213" y="4070300"/>
                </a:cubicBezTo>
                <a:lnTo>
                  <a:pt x="1017575" y="4070300"/>
                </a:lnTo>
                <a:lnTo>
                  <a:pt x="1015795" y="4070300"/>
                </a:lnTo>
                <a:close/>
                <a:moveTo>
                  <a:pt x="508787" y="3654019"/>
                </a:moveTo>
                <a:cubicBezTo>
                  <a:pt x="492776" y="3678925"/>
                  <a:pt x="476766" y="3702051"/>
                  <a:pt x="464312" y="3726957"/>
                </a:cubicBezTo>
                <a:cubicBezTo>
                  <a:pt x="435849" y="3783884"/>
                  <a:pt x="418059" y="3842591"/>
                  <a:pt x="418059" y="3904855"/>
                </a:cubicBezTo>
                <a:cubicBezTo>
                  <a:pt x="418059" y="3917309"/>
                  <a:pt x="418059" y="3931540"/>
                  <a:pt x="419839" y="3943992"/>
                </a:cubicBezTo>
                <a:lnTo>
                  <a:pt x="1015795" y="3943992"/>
                </a:lnTo>
                <a:lnTo>
                  <a:pt x="1017575" y="3943992"/>
                </a:lnTo>
                <a:lnTo>
                  <a:pt x="1478329" y="3943992"/>
                </a:lnTo>
                <a:cubicBezTo>
                  <a:pt x="1476551" y="3929760"/>
                  <a:pt x="1476551" y="3917308"/>
                  <a:pt x="1474772" y="3904854"/>
                </a:cubicBezTo>
                <a:cubicBezTo>
                  <a:pt x="1467656" y="3842591"/>
                  <a:pt x="1451646" y="3782106"/>
                  <a:pt x="1426740" y="3726957"/>
                </a:cubicBezTo>
                <a:cubicBezTo>
                  <a:pt x="1426740" y="3723399"/>
                  <a:pt x="1424960" y="3721621"/>
                  <a:pt x="1423182" y="3718063"/>
                </a:cubicBezTo>
                <a:cubicBezTo>
                  <a:pt x="1414286" y="3696715"/>
                  <a:pt x="1403612" y="3675367"/>
                  <a:pt x="1391161" y="3654020"/>
                </a:cubicBezTo>
                <a:close/>
                <a:moveTo>
                  <a:pt x="458976" y="2166795"/>
                </a:moveTo>
                <a:cubicBezTo>
                  <a:pt x="466092" y="2221942"/>
                  <a:pt x="478544" y="2275311"/>
                  <a:pt x="498114" y="2326903"/>
                </a:cubicBezTo>
                <a:cubicBezTo>
                  <a:pt x="514124" y="2369598"/>
                  <a:pt x="535471" y="2412293"/>
                  <a:pt x="558599" y="2451431"/>
                </a:cubicBezTo>
                <a:cubicBezTo>
                  <a:pt x="560377" y="2453209"/>
                  <a:pt x="560377" y="2453209"/>
                  <a:pt x="562157" y="2454989"/>
                </a:cubicBezTo>
                <a:lnTo>
                  <a:pt x="1394718" y="2454989"/>
                </a:lnTo>
                <a:cubicBezTo>
                  <a:pt x="1394719" y="2453209"/>
                  <a:pt x="1396497" y="2453209"/>
                  <a:pt x="1396497" y="2451431"/>
                </a:cubicBezTo>
                <a:cubicBezTo>
                  <a:pt x="1419624" y="2412293"/>
                  <a:pt x="1440972" y="2369598"/>
                  <a:pt x="1456982" y="2326903"/>
                </a:cubicBezTo>
                <a:cubicBezTo>
                  <a:pt x="1476551" y="2277091"/>
                  <a:pt x="1490783" y="2221942"/>
                  <a:pt x="1497899" y="2166795"/>
                </a:cubicBezTo>
                <a:close/>
                <a:moveTo>
                  <a:pt x="560377" y="1750514"/>
                </a:moveTo>
                <a:cubicBezTo>
                  <a:pt x="546145" y="1777198"/>
                  <a:pt x="531913" y="1802103"/>
                  <a:pt x="519461" y="1827009"/>
                </a:cubicBezTo>
                <a:cubicBezTo>
                  <a:pt x="489218" y="1887494"/>
                  <a:pt x="467870" y="1947980"/>
                  <a:pt x="458976" y="2004907"/>
                </a:cubicBezTo>
                <a:cubicBezTo>
                  <a:pt x="457196" y="2017360"/>
                  <a:pt x="455418" y="2029812"/>
                  <a:pt x="453638" y="2040486"/>
                </a:cubicBezTo>
                <a:lnTo>
                  <a:pt x="1503235" y="2040486"/>
                </a:lnTo>
                <a:cubicBezTo>
                  <a:pt x="1503235" y="2028034"/>
                  <a:pt x="1501457" y="2017360"/>
                  <a:pt x="1499677" y="2004907"/>
                </a:cubicBezTo>
                <a:cubicBezTo>
                  <a:pt x="1490783" y="1946201"/>
                  <a:pt x="1471214" y="1885716"/>
                  <a:pt x="1444530" y="1827009"/>
                </a:cubicBezTo>
                <a:cubicBezTo>
                  <a:pt x="1433856" y="1800325"/>
                  <a:pt x="1419624" y="1775420"/>
                  <a:pt x="1405392" y="1750514"/>
                </a:cubicBezTo>
                <a:close/>
                <a:moveTo>
                  <a:pt x="1423182" y="0"/>
                </a:moveTo>
                <a:lnTo>
                  <a:pt x="1688249" y="0"/>
                </a:lnTo>
                <a:cubicBezTo>
                  <a:pt x="1677575" y="167224"/>
                  <a:pt x="1629544" y="345122"/>
                  <a:pt x="1524583" y="539029"/>
                </a:cubicBezTo>
                <a:cubicBezTo>
                  <a:pt x="1432076" y="704475"/>
                  <a:pt x="1295096" y="852129"/>
                  <a:pt x="1167009" y="999785"/>
                </a:cubicBezTo>
                <a:cubicBezTo>
                  <a:pt x="1161671" y="1006901"/>
                  <a:pt x="1154556" y="1014017"/>
                  <a:pt x="1149220" y="1021133"/>
                </a:cubicBezTo>
                <a:cubicBezTo>
                  <a:pt x="1143882" y="1028249"/>
                  <a:pt x="1136766" y="1035365"/>
                  <a:pt x="1131430" y="1042481"/>
                </a:cubicBezTo>
                <a:cubicBezTo>
                  <a:pt x="1094070" y="1085176"/>
                  <a:pt x="1056712" y="1127872"/>
                  <a:pt x="1019353" y="1170567"/>
                </a:cubicBezTo>
                <a:cubicBezTo>
                  <a:pt x="998005" y="1193693"/>
                  <a:pt x="976658" y="1216820"/>
                  <a:pt x="957090" y="1239946"/>
                </a:cubicBezTo>
                <a:cubicBezTo>
                  <a:pt x="951752" y="1247062"/>
                  <a:pt x="944636" y="1254178"/>
                  <a:pt x="939300" y="1261294"/>
                </a:cubicBezTo>
                <a:cubicBezTo>
                  <a:pt x="933962" y="1268410"/>
                  <a:pt x="926846" y="1275526"/>
                  <a:pt x="921511" y="1282642"/>
                </a:cubicBezTo>
                <a:cubicBezTo>
                  <a:pt x="816550" y="1401834"/>
                  <a:pt x="720485" y="1519247"/>
                  <a:pt x="640432" y="1631321"/>
                </a:cubicBezTo>
                <a:lnTo>
                  <a:pt x="1323559" y="1631321"/>
                </a:lnTo>
                <a:cubicBezTo>
                  <a:pt x="1234610" y="1513909"/>
                  <a:pt x="1122534" y="1398276"/>
                  <a:pt x="1001563" y="1279084"/>
                </a:cubicBezTo>
                <a:cubicBezTo>
                  <a:pt x="1024691" y="1254178"/>
                  <a:pt x="1046039" y="1227495"/>
                  <a:pt x="1069165" y="1202589"/>
                </a:cubicBezTo>
                <a:cubicBezTo>
                  <a:pt x="1104744" y="1161671"/>
                  <a:pt x="1140324" y="1120756"/>
                  <a:pt x="1175903" y="1079839"/>
                </a:cubicBezTo>
                <a:cubicBezTo>
                  <a:pt x="1501457" y="1394718"/>
                  <a:pt x="1784314" y="1704260"/>
                  <a:pt x="1784313" y="2077846"/>
                </a:cubicBezTo>
                <a:cubicBezTo>
                  <a:pt x="1784314" y="2488789"/>
                  <a:pt x="1529921" y="2780541"/>
                  <a:pt x="1238168" y="3027819"/>
                </a:cubicBezTo>
                <a:cubicBezTo>
                  <a:pt x="1197251" y="2994018"/>
                  <a:pt x="1158114" y="2961997"/>
                  <a:pt x="1117198" y="2929975"/>
                </a:cubicBezTo>
                <a:cubicBezTo>
                  <a:pt x="1088734" y="2906849"/>
                  <a:pt x="1058491" y="2883722"/>
                  <a:pt x="1030027" y="2860596"/>
                </a:cubicBezTo>
                <a:cubicBezTo>
                  <a:pt x="1133208" y="2773425"/>
                  <a:pt x="1231052" y="2680918"/>
                  <a:pt x="1309327" y="2583075"/>
                </a:cubicBezTo>
                <a:lnTo>
                  <a:pt x="652884" y="2583075"/>
                </a:lnTo>
                <a:cubicBezTo>
                  <a:pt x="734717" y="2680918"/>
                  <a:pt x="836119" y="2771647"/>
                  <a:pt x="942858" y="2860596"/>
                </a:cubicBezTo>
                <a:cubicBezTo>
                  <a:pt x="949974" y="2865932"/>
                  <a:pt x="957090" y="2873048"/>
                  <a:pt x="964206" y="2878386"/>
                </a:cubicBezTo>
                <a:cubicBezTo>
                  <a:pt x="971322" y="2883721"/>
                  <a:pt x="978438" y="2890837"/>
                  <a:pt x="985554" y="2896175"/>
                </a:cubicBezTo>
                <a:cubicBezTo>
                  <a:pt x="1015795" y="2919301"/>
                  <a:pt x="1046039" y="2944207"/>
                  <a:pt x="1076281" y="2969113"/>
                </a:cubicBezTo>
                <a:cubicBezTo>
                  <a:pt x="1115418" y="3001134"/>
                  <a:pt x="1154555" y="3031378"/>
                  <a:pt x="1193693" y="3063399"/>
                </a:cubicBezTo>
                <a:cubicBezTo>
                  <a:pt x="1200809" y="3068735"/>
                  <a:pt x="1207925" y="3075851"/>
                  <a:pt x="1215041" y="3081189"/>
                </a:cubicBezTo>
                <a:cubicBezTo>
                  <a:pt x="1222157" y="3086525"/>
                  <a:pt x="1229272" y="3093641"/>
                  <a:pt x="1236389" y="3098979"/>
                </a:cubicBezTo>
                <a:cubicBezTo>
                  <a:pt x="1446308" y="3275096"/>
                  <a:pt x="1638437" y="3467226"/>
                  <a:pt x="1718492" y="3719841"/>
                </a:cubicBezTo>
                <a:lnTo>
                  <a:pt x="1716713" y="3719841"/>
                </a:lnTo>
                <a:cubicBezTo>
                  <a:pt x="1741618" y="3799896"/>
                  <a:pt x="1755850" y="3885287"/>
                  <a:pt x="1755850" y="3977793"/>
                </a:cubicBezTo>
                <a:cubicBezTo>
                  <a:pt x="1755850" y="4088090"/>
                  <a:pt x="1732724" y="4191271"/>
                  <a:pt x="1693587" y="4289114"/>
                </a:cubicBezTo>
                <a:lnTo>
                  <a:pt x="1695365" y="4289114"/>
                </a:lnTo>
                <a:cubicBezTo>
                  <a:pt x="1593964" y="4541728"/>
                  <a:pt x="1380487" y="4755206"/>
                  <a:pt x="1152777" y="4947335"/>
                </a:cubicBezTo>
                <a:cubicBezTo>
                  <a:pt x="1145661" y="4952673"/>
                  <a:pt x="1138546" y="4959789"/>
                  <a:pt x="1131430" y="4965125"/>
                </a:cubicBezTo>
                <a:cubicBezTo>
                  <a:pt x="1124314" y="4970463"/>
                  <a:pt x="1117198" y="4977579"/>
                  <a:pt x="1110082" y="4982915"/>
                </a:cubicBezTo>
                <a:cubicBezTo>
                  <a:pt x="1051375" y="5030948"/>
                  <a:pt x="992669" y="5077201"/>
                  <a:pt x="935742" y="5123455"/>
                </a:cubicBezTo>
                <a:cubicBezTo>
                  <a:pt x="923288" y="5132349"/>
                  <a:pt x="912615" y="5141245"/>
                  <a:pt x="901941" y="5150139"/>
                </a:cubicBezTo>
                <a:cubicBezTo>
                  <a:pt x="893047" y="5155476"/>
                  <a:pt x="885931" y="5162592"/>
                  <a:pt x="878815" y="5167928"/>
                </a:cubicBezTo>
                <a:cubicBezTo>
                  <a:pt x="871699" y="5173266"/>
                  <a:pt x="864583" y="5180382"/>
                  <a:pt x="857467" y="5185718"/>
                </a:cubicBezTo>
                <a:cubicBezTo>
                  <a:pt x="736497" y="5285341"/>
                  <a:pt x="620862" y="5381406"/>
                  <a:pt x="524797" y="5479250"/>
                </a:cubicBezTo>
                <a:lnTo>
                  <a:pt x="1234610" y="5479250"/>
                </a:lnTo>
                <a:cubicBezTo>
                  <a:pt x="1150997" y="5383186"/>
                  <a:pt x="1051375" y="5287121"/>
                  <a:pt x="948194" y="5189276"/>
                </a:cubicBezTo>
                <a:cubicBezTo>
                  <a:pt x="958868" y="5182160"/>
                  <a:pt x="969542" y="5173266"/>
                  <a:pt x="980216" y="5164370"/>
                </a:cubicBezTo>
                <a:cubicBezTo>
                  <a:pt x="1037143" y="5118117"/>
                  <a:pt x="1095850" y="5070086"/>
                  <a:pt x="1154556" y="5022052"/>
                </a:cubicBezTo>
                <a:cubicBezTo>
                  <a:pt x="1471214" y="5324478"/>
                  <a:pt x="1761188" y="5612673"/>
                  <a:pt x="1761188" y="5968468"/>
                </a:cubicBezTo>
                <a:cubicBezTo>
                  <a:pt x="1761188" y="6327822"/>
                  <a:pt x="1474772" y="6630248"/>
                  <a:pt x="1149220" y="6914884"/>
                </a:cubicBezTo>
                <a:cubicBezTo>
                  <a:pt x="1124314" y="6893536"/>
                  <a:pt x="1099408" y="6873969"/>
                  <a:pt x="1074503" y="6852621"/>
                </a:cubicBezTo>
                <a:cubicBezTo>
                  <a:pt x="1031807" y="6817041"/>
                  <a:pt x="987332" y="6781462"/>
                  <a:pt x="944636" y="6745882"/>
                </a:cubicBezTo>
                <a:cubicBezTo>
                  <a:pt x="1042481" y="6660491"/>
                  <a:pt x="1134988" y="6573320"/>
                  <a:pt x="1216821" y="6486151"/>
                </a:cubicBezTo>
                <a:lnTo>
                  <a:pt x="572831" y="6486151"/>
                </a:lnTo>
                <a:cubicBezTo>
                  <a:pt x="658222" y="6573320"/>
                  <a:pt x="756065" y="6660491"/>
                  <a:pt x="857467" y="6745882"/>
                </a:cubicBezTo>
                <a:cubicBezTo>
                  <a:pt x="864583" y="6751218"/>
                  <a:pt x="871699" y="6758334"/>
                  <a:pt x="878815" y="6763672"/>
                </a:cubicBezTo>
                <a:cubicBezTo>
                  <a:pt x="885931" y="6769008"/>
                  <a:pt x="893047" y="6776124"/>
                  <a:pt x="900163" y="6781462"/>
                </a:cubicBezTo>
                <a:cubicBezTo>
                  <a:pt x="942858" y="6818819"/>
                  <a:pt x="987332" y="6856179"/>
                  <a:pt x="1031807" y="6891758"/>
                </a:cubicBezTo>
                <a:cubicBezTo>
                  <a:pt x="1056713" y="6911326"/>
                  <a:pt x="1079839" y="6932674"/>
                  <a:pt x="1104744" y="6952244"/>
                </a:cubicBezTo>
                <a:cubicBezTo>
                  <a:pt x="1111860" y="6957580"/>
                  <a:pt x="1118976" y="6964695"/>
                  <a:pt x="1126092" y="6970033"/>
                </a:cubicBezTo>
                <a:cubicBezTo>
                  <a:pt x="1133208" y="6975369"/>
                  <a:pt x="1140324" y="6982485"/>
                  <a:pt x="1147440" y="6987823"/>
                </a:cubicBezTo>
                <a:cubicBezTo>
                  <a:pt x="1364253" y="7169056"/>
                  <a:pt x="1572032" y="7354459"/>
                  <a:pt x="1696943" y="7551415"/>
                </a:cubicBezTo>
                <a:lnTo>
                  <a:pt x="1728168" y="7609403"/>
                </a:lnTo>
                <a:lnTo>
                  <a:pt x="1492092" y="7745701"/>
                </a:lnTo>
                <a:lnTo>
                  <a:pt x="1487198" y="7733214"/>
                </a:lnTo>
                <a:cubicBezTo>
                  <a:pt x="1391716" y="7544087"/>
                  <a:pt x="1171901" y="7348955"/>
                  <a:pt x="941078" y="7156825"/>
                </a:cubicBezTo>
                <a:cubicBezTo>
                  <a:pt x="933962" y="7151489"/>
                  <a:pt x="926846" y="7144373"/>
                  <a:pt x="919730" y="7139035"/>
                </a:cubicBezTo>
                <a:cubicBezTo>
                  <a:pt x="912615" y="7133699"/>
                  <a:pt x="905499" y="7126583"/>
                  <a:pt x="898383" y="7121245"/>
                </a:cubicBezTo>
                <a:cubicBezTo>
                  <a:pt x="878815" y="7105236"/>
                  <a:pt x="859245" y="7089224"/>
                  <a:pt x="839677" y="7073214"/>
                </a:cubicBezTo>
                <a:cubicBezTo>
                  <a:pt x="791644" y="7034077"/>
                  <a:pt x="741833" y="6993159"/>
                  <a:pt x="693801" y="6952244"/>
                </a:cubicBezTo>
                <a:cubicBezTo>
                  <a:pt x="686685" y="6946906"/>
                  <a:pt x="679569" y="6939790"/>
                  <a:pt x="672454" y="6934454"/>
                </a:cubicBezTo>
                <a:cubicBezTo>
                  <a:pt x="665338" y="6929116"/>
                  <a:pt x="658222" y="6922000"/>
                  <a:pt x="651106" y="6916664"/>
                </a:cubicBezTo>
                <a:cubicBezTo>
                  <a:pt x="305984" y="6623132"/>
                  <a:pt x="0" y="6315370"/>
                  <a:pt x="0" y="5948900"/>
                </a:cubicBezTo>
                <a:cubicBezTo>
                  <a:pt x="0" y="5568199"/>
                  <a:pt x="327332" y="5276447"/>
                  <a:pt x="672454" y="4995368"/>
                </a:cubicBezTo>
                <a:cubicBezTo>
                  <a:pt x="679570" y="4990031"/>
                  <a:pt x="686685" y="4982915"/>
                  <a:pt x="693801" y="4977579"/>
                </a:cubicBezTo>
                <a:cubicBezTo>
                  <a:pt x="700917" y="4972241"/>
                  <a:pt x="708033" y="4965125"/>
                  <a:pt x="715149" y="4959789"/>
                </a:cubicBezTo>
                <a:cubicBezTo>
                  <a:pt x="727601" y="4949115"/>
                  <a:pt x="740055" y="4940219"/>
                  <a:pt x="752506" y="4929545"/>
                </a:cubicBezTo>
                <a:cubicBezTo>
                  <a:pt x="809434" y="4885072"/>
                  <a:pt x="868141" y="4838818"/>
                  <a:pt x="923288" y="4792565"/>
                </a:cubicBezTo>
                <a:cubicBezTo>
                  <a:pt x="930404" y="4787227"/>
                  <a:pt x="937520" y="4780111"/>
                  <a:pt x="944636" y="4774775"/>
                </a:cubicBezTo>
                <a:cubicBezTo>
                  <a:pt x="951752" y="4769437"/>
                  <a:pt x="958868" y="4762321"/>
                  <a:pt x="965984" y="4756985"/>
                </a:cubicBezTo>
                <a:cubicBezTo>
                  <a:pt x="1072723" y="4666257"/>
                  <a:pt x="1174125" y="4573750"/>
                  <a:pt x="1257736" y="4477685"/>
                </a:cubicBezTo>
                <a:lnTo>
                  <a:pt x="642210" y="4477685"/>
                </a:lnTo>
                <a:cubicBezTo>
                  <a:pt x="711591" y="4571972"/>
                  <a:pt x="795202" y="4664479"/>
                  <a:pt x="882373" y="4753428"/>
                </a:cubicBezTo>
                <a:cubicBezTo>
                  <a:pt x="825445" y="4799681"/>
                  <a:pt x="768518" y="4844154"/>
                  <a:pt x="711591" y="4890408"/>
                </a:cubicBezTo>
                <a:cubicBezTo>
                  <a:pt x="699137" y="4901082"/>
                  <a:pt x="686685" y="4909978"/>
                  <a:pt x="674232" y="4920651"/>
                </a:cubicBezTo>
                <a:cubicBezTo>
                  <a:pt x="391375" y="4632457"/>
                  <a:pt x="138760" y="4305125"/>
                  <a:pt x="138760" y="3899518"/>
                </a:cubicBezTo>
                <a:cubicBezTo>
                  <a:pt x="138760" y="3565071"/>
                  <a:pt x="416281" y="3330246"/>
                  <a:pt x="727601" y="3088305"/>
                </a:cubicBezTo>
                <a:cubicBezTo>
                  <a:pt x="768518" y="3122104"/>
                  <a:pt x="809434" y="3155906"/>
                  <a:pt x="850351" y="3187928"/>
                </a:cubicBezTo>
                <a:cubicBezTo>
                  <a:pt x="880593" y="3211053"/>
                  <a:pt x="909057" y="3234181"/>
                  <a:pt x="937520" y="3257307"/>
                </a:cubicBezTo>
                <a:cubicBezTo>
                  <a:pt x="818330" y="3349814"/>
                  <a:pt x="708033" y="3436984"/>
                  <a:pt x="619084" y="3524153"/>
                </a:cubicBezTo>
                <a:lnTo>
                  <a:pt x="1307548" y="3524153"/>
                </a:lnTo>
                <a:cubicBezTo>
                  <a:pt x="1231053" y="3433426"/>
                  <a:pt x="1134988" y="3346256"/>
                  <a:pt x="1030027" y="3259086"/>
                </a:cubicBezTo>
                <a:cubicBezTo>
                  <a:pt x="1022911" y="3253749"/>
                  <a:pt x="1015795" y="3246633"/>
                  <a:pt x="1008679" y="3241297"/>
                </a:cubicBezTo>
                <a:cubicBezTo>
                  <a:pt x="999785" y="3235959"/>
                  <a:pt x="992669" y="3228843"/>
                  <a:pt x="985553" y="3223507"/>
                </a:cubicBezTo>
                <a:cubicBezTo>
                  <a:pt x="955310" y="3198601"/>
                  <a:pt x="925069" y="3173696"/>
                  <a:pt x="893047" y="3148790"/>
                </a:cubicBezTo>
                <a:cubicBezTo>
                  <a:pt x="853909" y="3118547"/>
                  <a:pt x="814772" y="3086525"/>
                  <a:pt x="775634" y="3054503"/>
                </a:cubicBezTo>
                <a:cubicBezTo>
                  <a:pt x="768518" y="3049167"/>
                  <a:pt x="761402" y="3042052"/>
                  <a:pt x="754286" y="3036714"/>
                </a:cubicBezTo>
                <a:cubicBezTo>
                  <a:pt x="747170" y="3031378"/>
                  <a:pt x="740055" y="3024262"/>
                  <a:pt x="732939" y="3018924"/>
                </a:cubicBezTo>
                <a:cubicBezTo>
                  <a:pt x="448302" y="2780541"/>
                  <a:pt x="177898" y="2497684"/>
                  <a:pt x="177898" y="2070730"/>
                </a:cubicBezTo>
                <a:cubicBezTo>
                  <a:pt x="177898" y="1748734"/>
                  <a:pt x="439406" y="1428518"/>
                  <a:pt x="732939" y="1090512"/>
                </a:cubicBezTo>
                <a:cubicBezTo>
                  <a:pt x="738275" y="1083397"/>
                  <a:pt x="743613" y="1076281"/>
                  <a:pt x="750728" y="1069165"/>
                </a:cubicBezTo>
                <a:cubicBezTo>
                  <a:pt x="756064" y="1062049"/>
                  <a:pt x="761402" y="1054933"/>
                  <a:pt x="768518" y="1047817"/>
                </a:cubicBezTo>
                <a:cubicBezTo>
                  <a:pt x="780970" y="1035365"/>
                  <a:pt x="791644" y="1022911"/>
                  <a:pt x="804098" y="1008679"/>
                </a:cubicBezTo>
                <a:cubicBezTo>
                  <a:pt x="850351" y="957090"/>
                  <a:pt x="896605" y="903721"/>
                  <a:pt x="942858" y="850351"/>
                </a:cubicBezTo>
                <a:cubicBezTo>
                  <a:pt x="948194" y="843235"/>
                  <a:pt x="955310" y="836120"/>
                  <a:pt x="960648" y="829004"/>
                </a:cubicBezTo>
                <a:cubicBezTo>
                  <a:pt x="965984" y="821888"/>
                  <a:pt x="973100" y="814772"/>
                  <a:pt x="978438" y="807656"/>
                </a:cubicBezTo>
                <a:cubicBezTo>
                  <a:pt x="1090512" y="676012"/>
                  <a:pt x="1199031" y="542587"/>
                  <a:pt x="1287980" y="405607"/>
                </a:cubicBezTo>
                <a:cubicBezTo>
                  <a:pt x="1366255" y="284637"/>
                  <a:pt x="1410728" y="142318"/>
                  <a:pt x="1423182" y="0"/>
                </a:cubicBezTo>
                <a:close/>
                <a:moveTo>
                  <a:pt x="514270" y="365613"/>
                </a:moveTo>
                <a:lnTo>
                  <a:pt x="526577" y="400270"/>
                </a:lnTo>
                <a:cubicBezTo>
                  <a:pt x="595958" y="558600"/>
                  <a:pt x="761402" y="677790"/>
                  <a:pt x="898384" y="811214"/>
                </a:cubicBezTo>
                <a:cubicBezTo>
                  <a:pt x="850351" y="866362"/>
                  <a:pt x="802319" y="921511"/>
                  <a:pt x="754286" y="976658"/>
                </a:cubicBezTo>
                <a:cubicBezTo>
                  <a:pt x="745392" y="987332"/>
                  <a:pt x="734718" y="999786"/>
                  <a:pt x="725823" y="1010460"/>
                </a:cubicBezTo>
                <a:cubicBezTo>
                  <a:pt x="571053" y="861026"/>
                  <a:pt x="393155" y="718708"/>
                  <a:pt x="295310" y="537252"/>
                </a:cubicBezTo>
                <a:lnTo>
                  <a:pt x="278887" y="501512"/>
                </a:lnTo>
                <a:close/>
              </a:path>
            </a:pathLst>
          </a:custGeom>
          <a:solidFill>
            <a:schemeClr val="accent4">
              <a:alpha val="28000"/>
            </a:schemeClr>
          </a:solidFill>
          <a:ln w="9525" cap="flat">
            <a:noFill/>
            <a:prstDash val="solid"/>
            <a:miter/>
          </a:ln>
        </p:spPr>
        <p:txBody>
          <a:bodyPr wrap="square" rtlCol="0" anchor="ctr">
            <a:noAutofit/>
          </a:bodyPr>
          <a:lstStyle/>
          <a:p>
            <a:endParaRPr lang="en-US"/>
          </a:p>
        </p:txBody>
      </p:sp>
      <p:grpSp>
        <p:nvGrpSpPr>
          <p:cNvPr id="37" name="Group 36">
            <a:extLst>
              <a:ext uri="{FF2B5EF4-FFF2-40B4-BE49-F238E27FC236}">
                <a16:creationId xmlns:a16="http://schemas.microsoft.com/office/drawing/2014/main" id="{CA82C110-2304-4BD0-A1A8-E8B8141F60CD}"/>
              </a:ext>
            </a:extLst>
          </p:cNvPr>
          <p:cNvGrpSpPr/>
          <p:nvPr userDrawn="1"/>
        </p:nvGrpSpPr>
        <p:grpSpPr>
          <a:xfrm rot="2377217" flipH="1">
            <a:off x="11091857" y="4908009"/>
            <a:ext cx="394771" cy="1874243"/>
            <a:chOff x="3228371" y="1912891"/>
            <a:chExt cx="981075" cy="4248150"/>
          </a:xfrm>
          <a:solidFill>
            <a:schemeClr val="accent2">
              <a:alpha val="74000"/>
            </a:schemeClr>
          </a:solidFill>
        </p:grpSpPr>
        <p:sp>
          <p:nvSpPr>
            <p:cNvPr id="38" name="Freeform: Shape 37">
              <a:extLst>
                <a:ext uri="{FF2B5EF4-FFF2-40B4-BE49-F238E27FC236}">
                  <a16:creationId xmlns:a16="http://schemas.microsoft.com/office/drawing/2014/main" id="{ACD23151-8D4C-4421-B6CD-020C2DF8592A}"/>
                </a:ext>
              </a:extLst>
            </p:cNvPr>
            <p:cNvSpPr/>
            <p:nvPr/>
          </p:nvSpPr>
          <p:spPr>
            <a:xfrm>
              <a:off x="3228371" y="5656216"/>
              <a:ext cx="466725" cy="504825"/>
            </a:xfrm>
            <a:custGeom>
              <a:avLst/>
              <a:gdLst>
                <a:gd name="connsiteX0" fmla="*/ 356711 w 466725"/>
                <a:gd name="connsiteY0" fmla="*/ 7144 h 504825"/>
                <a:gd name="connsiteX1" fmla="*/ 7144 w 466725"/>
                <a:gd name="connsiteY1" fmla="*/ 506254 h 504825"/>
                <a:gd name="connsiteX2" fmla="*/ 156686 w 466725"/>
                <a:gd name="connsiteY2" fmla="*/ 506254 h 504825"/>
                <a:gd name="connsiteX3" fmla="*/ 466249 w 466725"/>
                <a:gd name="connsiteY3" fmla="*/ 97631 h 504825"/>
                <a:gd name="connsiteX4" fmla="*/ 436721 w 466725"/>
                <a:gd name="connsiteY4" fmla="*/ 72866 h 504825"/>
                <a:gd name="connsiteX5" fmla="*/ 356711 w 466725"/>
                <a:gd name="connsiteY5" fmla="*/ 7144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04825">
                  <a:moveTo>
                    <a:pt x="356711" y="7144"/>
                  </a:moveTo>
                  <a:cubicBezTo>
                    <a:pt x="176689" y="160496"/>
                    <a:pt x="7144" y="320516"/>
                    <a:pt x="7144" y="506254"/>
                  </a:cubicBezTo>
                  <a:lnTo>
                    <a:pt x="156686" y="506254"/>
                  </a:lnTo>
                  <a:cubicBezTo>
                    <a:pt x="156686" y="372904"/>
                    <a:pt x="301466" y="238601"/>
                    <a:pt x="466249" y="97631"/>
                  </a:cubicBezTo>
                  <a:cubicBezTo>
                    <a:pt x="456724" y="89059"/>
                    <a:pt x="446246" y="81439"/>
                    <a:pt x="436721" y="72866"/>
                  </a:cubicBezTo>
                  <a:cubicBezTo>
                    <a:pt x="409099" y="50959"/>
                    <a:pt x="382429" y="29051"/>
                    <a:pt x="356711" y="7144"/>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2200F9E-63E5-4F6F-9509-13E64C4000FF}"/>
                </a:ext>
              </a:extLst>
            </p:cNvPr>
            <p:cNvSpPr/>
            <p:nvPr/>
          </p:nvSpPr>
          <p:spPr>
            <a:xfrm>
              <a:off x="3314064" y="1912891"/>
              <a:ext cx="409575" cy="552450"/>
            </a:xfrm>
            <a:custGeom>
              <a:avLst/>
              <a:gdLst>
                <a:gd name="connsiteX0" fmla="*/ 310071 w 409575"/>
                <a:gd name="connsiteY0" fmla="*/ 548164 h 552450"/>
                <a:gd name="connsiteX1" fmla="*/ 325311 w 409575"/>
                <a:gd name="connsiteY1" fmla="*/ 530066 h 552450"/>
                <a:gd name="connsiteX2" fmla="*/ 402464 w 409575"/>
                <a:gd name="connsiteY2" fmla="*/ 441484 h 552450"/>
                <a:gd name="connsiteX3" fmla="*/ 203391 w 409575"/>
                <a:gd name="connsiteY3" fmla="*/ 221456 h 552450"/>
                <a:gd name="connsiteX4" fmla="*/ 172911 w 409575"/>
                <a:gd name="connsiteY4" fmla="*/ 7144 h 552450"/>
                <a:gd name="connsiteX5" fmla="*/ 7176 w 409575"/>
                <a:gd name="connsiteY5" fmla="*/ 7144 h 552450"/>
                <a:gd name="connsiteX6" fmla="*/ 79566 w 409575"/>
                <a:gd name="connsiteY6" fmla="*/ 294799 h 552450"/>
                <a:gd name="connsiteX7" fmla="*/ 310071 w 409575"/>
                <a:gd name="connsiteY7" fmla="*/ 548164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75" h="552450">
                  <a:moveTo>
                    <a:pt x="310071" y="548164"/>
                  </a:moveTo>
                  <a:cubicBezTo>
                    <a:pt x="314834" y="542449"/>
                    <a:pt x="320549" y="535781"/>
                    <a:pt x="325311" y="530066"/>
                  </a:cubicBezTo>
                  <a:cubicBezTo>
                    <a:pt x="351029" y="500539"/>
                    <a:pt x="376746" y="471011"/>
                    <a:pt x="402464" y="441484"/>
                  </a:cubicBezTo>
                  <a:cubicBezTo>
                    <a:pt x="329121" y="370046"/>
                    <a:pt x="240539" y="306229"/>
                    <a:pt x="203391" y="221456"/>
                  </a:cubicBezTo>
                  <a:cubicBezTo>
                    <a:pt x="172911" y="151924"/>
                    <a:pt x="165291" y="79534"/>
                    <a:pt x="172911" y="7144"/>
                  </a:cubicBezTo>
                  <a:lnTo>
                    <a:pt x="7176" y="7144"/>
                  </a:lnTo>
                  <a:cubicBezTo>
                    <a:pt x="6224" y="98584"/>
                    <a:pt x="26226" y="195739"/>
                    <a:pt x="79566" y="294799"/>
                  </a:cubicBezTo>
                  <a:cubicBezTo>
                    <a:pt x="131954" y="391954"/>
                    <a:pt x="227204" y="468154"/>
                    <a:pt x="310071" y="548164"/>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1BE91227-4EAE-4734-A3BB-8AF88198C399}"/>
                </a:ext>
              </a:extLst>
            </p:cNvPr>
            <p:cNvSpPr/>
            <p:nvPr/>
          </p:nvSpPr>
          <p:spPr>
            <a:xfrm>
              <a:off x="3228371" y="1912891"/>
              <a:ext cx="981075" cy="4248150"/>
            </a:xfrm>
            <a:custGeom>
              <a:avLst/>
              <a:gdLst>
                <a:gd name="connsiteX0" fmla="*/ 621506 w 981075"/>
                <a:gd name="connsiteY0" fmla="*/ 3748564 h 4248150"/>
                <a:gd name="connsiteX1" fmla="*/ 610076 w 981075"/>
                <a:gd name="connsiteY1" fmla="*/ 3739039 h 4248150"/>
                <a:gd name="connsiteX2" fmla="*/ 598646 w 981075"/>
                <a:gd name="connsiteY2" fmla="*/ 3729514 h 4248150"/>
                <a:gd name="connsiteX3" fmla="*/ 559594 w 981075"/>
                <a:gd name="connsiteY3" fmla="*/ 3697129 h 4248150"/>
                <a:gd name="connsiteX4" fmla="*/ 489109 w 981075"/>
                <a:gd name="connsiteY4" fmla="*/ 3638074 h 4248150"/>
                <a:gd name="connsiteX5" fmla="*/ 477679 w 981075"/>
                <a:gd name="connsiteY5" fmla="*/ 3628549 h 4248150"/>
                <a:gd name="connsiteX6" fmla="*/ 466249 w 981075"/>
                <a:gd name="connsiteY6" fmla="*/ 3619024 h 4248150"/>
                <a:gd name="connsiteX7" fmla="*/ 313849 w 981075"/>
                <a:gd name="connsiteY7" fmla="*/ 3479959 h 4248150"/>
                <a:gd name="connsiteX8" fmla="*/ 658654 w 981075"/>
                <a:gd name="connsiteY8" fmla="*/ 3479959 h 4248150"/>
                <a:gd name="connsiteX9" fmla="*/ 512921 w 981075"/>
                <a:gd name="connsiteY9" fmla="*/ 3619024 h 4248150"/>
                <a:gd name="connsiteX10" fmla="*/ 582454 w 981075"/>
                <a:gd name="connsiteY10" fmla="*/ 3676174 h 4248150"/>
                <a:gd name="connsiteX11" fmla="*/ 622459 w 981075"/>
                <a:gd name="connsiteY11" fmla="*/ 3709511 h 4248150"/>
                <a:gd name="connsiteX12" fmla="*/ 950119 w 981075"/>
                <a:gd name="connsiteY12" fmla="*/ 3202781 h 4248150"/>
                <a:gd name="connsiteX13" fmla="*/ 625316 w 981075"/>
                <a:gd name="connsiteY13" fmla="*/ 2696051 h 4248150"/>
                <a:gd name="connsiteX14" fmla="*/ 531971 w 981075"/>
                <a:gd name="connsiteY14" fmla="*/ 2772251 h 4248150"/>
                <a:gd name="connsiteX15" fmla="*/ 514826 w 981075"/>
                <a:gd name="connsiteY15" fmla="*/ 2785586 h 4248150"/>
                <a:gd name="connsiteX16" fmla="*/ 668179 w 981075"/>
                <a:gd name="connsiteY16" fmla="*/ 2940844 h 4248150"/>
                <a:gd name="connsiteX17" fmla="*/ 288131 w 981075"/>
                <a:gd name="connsiteY17" fmla="*/ 2940844 h 4248150"/>
                <a:gd name="connsiteX18" fmla="*/ 466249 w 981075"/>
                <a:gd name="connsiteY18" fmla="*/ 2783681 h 4248150"/>
                <a:gd name="connsiteX19" fmla="*/ 477679 w 981075"/>
                <a:gd name="connsiteY19" fmla="*/ 2774156 h 4248150"/>
                <a:gd name="connsiteX20" fmla="*/ 490061 w 981075"/>
                <a:gd name="connsiteY20" fmla="*/ 2764631 h 4248150"/>
                <a:gd name="connsiteX21" fmla="*/ 508159 w 981075"/>
                <a:gd name="connsiteY21" fmla="*/ 2750344 h 4248150"/>
                <a:gd name="connsiteX22" fmla="*/ 601504 w 981075"/>
                <a:gd name="connsiteY22" fmla="*/ 2675096 h 4248150"/>
                <a:gd name="connsiteX23" fmla="*/ 612934 w 981075"/>
                <a:gd name="connsiteY23" fmla="*/ 2665571 h 4248150"/>
                <a:gd name="connsiteX24" fmla="*/ 624364 w 981075"/>
                <a:gd name="connsiteY24" fmla="*/ 2656046 h 4248150"/>
                <a:gd name="connsiteX25" fmla="*/ 914876 w 981075"/>
                <a:gd name="connsiteY25" fmla="*/ 2303621 h 4248150"/>
                <a:gd name="connsiteX26" fmla="*/ 913924 w 981075"/>
                <a:gd name="connsiteY26" fmla="*/ 2303621 h 4248150"/>
                <a:gd name="connsiteX27" fmla="*/ 947261 w 981075"/>
                <a:gd name="connsiteY27" fmla="*/ 2136934 h 4248150"/>
                <a:gd name="connsiteX28" fmla="*/ 926306 w 981075"/>
                <a:gd name="connsiteY28" fmla="*/ 1998821 h 4248150"/>
                <a:gd name="connsiteX29" fmla="*/ 927259 w 981075"/>
                <a:gd name="connsiteY29" fmla="*/ 1998821 h 4248150"/>
                <a:gd name="connsiteX30" fmla="*/ 669131 w 981075"/>
                <a:gd name="connsiteY30" fmla="*/ 1666399 h 4248150"/>
                <a:gd name="connsiteX31" fmla="*/ 657701 w 981075"/>
                <a:gd name="connsiteY31" fmla="*/ 1656874 h 4248150"/>
                <a:gd name="connsiteX32" fmla="*/ 646271 w 981075"/>
                <a:gd name="connsiteY32" fmla="*/ 1647349 h 4248150"/>
                <a:gd name="connsiteX33" fmla="*/ 583406 w 981075"/>
                <a:gd name="connsiteY33" fmla="*/ 1596866 h 4248150"/>
                <a:gd name="connsiteX34" fmla="*/ 534829 w 981075"/>
                <a:gd name="connsiteY34" fmla="*/ 1557814 h 4248150"/>
                <a:gd name="connsiteX35" fmla="*/ 523399 w 981075"/>
                <a:gd name="connsiteY35" fmla="*/ 1548289 h 4248150"/>
                <a:gd name="connsiteX36" fmla="*/ 511969 w 981075"/>
                <a:gd name="connsiteY36" fmla="*/ 1538764 h 4248150"/>
                <a:gd name="connsiteX37" fmla="*/ 356711 w 981075"/>
                <a:gd name="connsiteY37" fmla="*/ 1390174 h 4248150"/>
                <a:gd name="connsiteX38" fmla="*/ 708184 w 981075"/>
                <a:gd name="connsiteY38" fmla="*/ 1390174 h 4248150"/>
                <a:gd name="connsiteX39" fmla="*/ 558641 w 981075"/>
                <a:gd name="connsiteY39" fmla="*/ 1538764 h 4248150"/>
                <a:gd name="connsiteX40" fmla="*/ 605314 w 981075"/>
                <a:gd name="connsiteY40" fmla="*/ 1575911 h 4248150"/>
                <a:gd name="connsiteX41" fmla="*/ 670084 w 981075"/>
                <a:gd name="connsiteY41" fmla="*/ 1628299 h 4248150"/>
                <a:gd name="connsiteX42" fmla="*/ 962501 w 981075"/>
                <a:gd name="connsiteY42" fmla="*/ 1119664 h 4248150"/>
                <a:gd name="connsiteX43" fmla="*/ 636746 w 981075"/>
                <a:gd name="connsiteY43" fmla="*/ 585311 h 4248150"/>
                <a:gd name="connsiteX44" fmla="*/ 579596 w 981075"/>
                <a:gd name="connsiteY44" fmla="*/ 651034 h 4248150"/>
                <a:gd name="connsiteX45" fmla="*/ 543401 w 981075"/>
                <a:gd name="connsiteY45" fmla="*/ 691991 h 4248150"/>
                <a:gd name="connsiteX46" fmla="*/ 715804 w 981075"/>
                <a:gd name="connsiteY46" fmla="*/ 880586 h 4248150"/>
                <a:gd name="connsiteX47" fmla="*/ 350044 w 981075"/>
                <a:gd name="connsiteY47" fmla="*/ 880586 h 4248150"/>
                <a:gd name="connsiteX48" fmla="*/ 500539 w 981075"/>
                <a:gd name="connsiteY48" fmla="*/ 693896 h 4248150"/>
                <a:gd name="connsiteX49" fmla="*/ 510064 w 981075"/>
                <a:gd name="connsiteY49" fmla="*/ 682466 h 4248150"/>
                <a:gd name="connsiteX50" fmla="*/ 519589 w 981075"/>
                <a:gd name="connsiteY50" fmla="*/ 671036 h 4248150"/>
                <a:gd name="connsiteX51" fmla="*/ 552926 w 981075"/>
                <a:gd name="connsiteY51" fmla="*/ 633889 h 4248150"/>
                <a:gd name="connsiteX52" fmla="*/ 612934 w 981075"/>
                <a:gd name="connsiteY52" fmla="*/ 565309 h 4248150"/>
                <a:gd name="connsiteX53" fmla="*/ 622459 w 981075"/>
                <a:gd name="connsiteY53" fmla="*/ 553879 h 4248150"/>
                <a:gd name="connsiteX54" fmla="*/ 631984 w 981075"/>
                <a:gd name="connsiteY54" fmla="*/ 542449 h 4248150"/>
                <a:gd name="connsiteX55" fmla="*/ 823436 w 981075"/>
                <a:gd name="connsiteY55" fmla="*/ 295751 h 4248150"/>
                <a:gd name="connsiteX56" fmla="*/ 911066 w 981075"/>
                <a:gd name="connsiteY56" fmla="*/ 7144 h 4248150"/>
                <a:gd name="connsiteX57" fmla="*/ 769144 w 981075"/>
                <a:gd name="connsiteY57" fmla="*/ 7144 h 4248150"/>
                <a:gd name="connsiteX58" fmla="*/ 696754 w 981075"/>
                <a:gd name="connsiteY58" fmla="*/ 224314 h 4248150"/>
                <a:gd name="connsiteX59" fmla="*/ 531019 w 981075"/>
                <a:gd name="connsiteY59" fmla="*/ 439579 h 4248150"/>
                <a:gd name="connsiteX60" fmla="*/ 521494 w 981075"/>
                <a:gd name="connsiteY60" fmla="*/ 451009 h 4248150"/>
                <a:gd name="connsiteX61" fmla="*/ 511969 w 981075"/>
                <a:gd name="connsiteY61" fmla="*/ 462439 h 4248150"/>
                <a:gd name="connsiteX62" fmla="*/ 437674 w 981075"/>
                <a:gd name="connsiteY62" fmla="*/ 547211 h 4248150"/>
                <a:gd name="connsiteX63" fmla="*/ 418624 w 981075"/>
                <a:gd name="connsiteY63" fmla="*/ 568166 h 4248150"/>
                <a:gd name="connsiteX64" fmla="*/ 409099 w 981075"/>
                <a:gd name="connsiteY64" fmla="*/ 579596 h 4248150"/>
                <a:gd name="connsiteX65" fmla="*/ 399574 w 981075"/>
                <a:gd name="connsiteY65" fmla="*/ 591026 h 4248150"/>
                <a:gd name="connsiteX66" fmla="*/ 102394 w 981075"/>
                <a:gd name="connsiteY66" fmla="*/ 1115854 h 4248150"/>
                <a:gd name="connsiteX67" fmla="*/ 399574 w 981075"/>
                <a:gd name="connsiteY67" fmla="*/ 1623536 h 4248150"/>
                <a:gd name="connsiteX68" fmla="*/ 411004 w 981075"/>
                <a:gd name="connsiteY68" fmla="*/ 1633061 h 4248150"/>
                <a:gd name="connsiteX69" fmla="*/ 422434 w 981075"/>
                <a:gd name="connsiteY69" fmla="*/ 1642586 h 4248150"/>
                <a:gd name="connsiteX70" fmla="*/ 485299 w 981075"/>
                <a:gd name="connsiteY70" fmla="*/ 1693069 h 4248150"/>
                <a:gd name="connsiteX71" fmla="*/ 534829 w 981075"/>
                <a:gd name="connsiteY71" fmla="*/ 1733074 h 4248150"/>
                <a:gd name="connsiteX72" fmla="*/ 547211 w 981075"/>
                <a:gd name="connsiteY72" fmla="*/ 1742599 h 4248150"/>
                <a:gd name="connsiteX73" fmla="*/ 558641 w 981075"/>
                <a:gd name="connsiteY73" fmla="*/ 1752124 h 4248150"/>
                <a:gd name="connsiteX74" fmla="*/ 707231 w 981075"/>
                <a:gd name="connsiteY74" fmla="*/ 1894046 h 4248150"/>
                <a:gd name="connsiteX75" fmla="*/ 338614 w 981075"/>
                <a:gd name="connsiteY75" fmla="*/ 1894046 h 4248150"/>
                <a:gd name="connsiteX76" fmla="*/ 509111 w 981075"/>
                <a:gd name="connsiteY76" fmla="*/ 1751171 h 4248150"/>
                <a:gd name="connsiteX77" fmla="*/ 462439 w 981075"/>
                <a:gd name="connsiteY77" fmla="*/ 1714024 h 4248150"/>
                <a:gd name="connsiteX78" fmla="*/ 396716 w 981075"/>
                <a:gd name="connsiteY78" fmla="*/ 1660684 h 4248150"/>
                <a:gd name="connsiteX79" fmla="*/ 81439 w 981075"/>
                <a:gd name="connsiteY79" fmla="*/ 2095024 h 4248150"/>
                <a:gd name="connsiteX80" fmla="*/ 368141 w 981075"/>
                <a:gd name="connsiteY80" fmla="*/ 2641759 h 4248150"/>
                <a:gd name="connsiteX81" fmla="*/ 388144 w 981075"/>
                <a:gd name="connsiteY81" fmla="*/ 2625566 h 4248150"/>
                <a:gd name="connsiteX82" fmla="*/ 479584 w 981075"/>
                <a:gd name="connsiteY82" fmla="*/ 2552224 h 4248150"/>
                <a:gd name="connsiteX83" fmla="*/ 350996 w 981075"/>
                <a:gd name="connsiteY83" fmla="*/ 2404586 h 4248150"/>
                <a:gd name="connsiteX84" fmla="*/ 680561 w 981075"/>
                <a:gd name="connsiteY84" fmla="*/ 2404586 h 4248150"/>
                <a:gd name="connsiteX85" fmla="*/ 524351 w 981075"/>
                <a:gd name="connsiteY85" fmla="*/ 2554129 h 4248150"/>
                <a:gd name="connsiteX86" fmla="*/ 512921 w 981075"/>
                <a:gd name="connsiteY86" fmla="*/ 2563654 h 4248150"/>
                <a:gd name="connsiteX87" fmla="*/ 501491 w 981075"/>
                <a:gd name="connsiteY87" fmla="*/ 2573179 h 4248150"/>
                <a:gd name="connsiteX88" fmla="*/ 410051 w 981075"/>
                <a:gd name="connsiteY88" fmla="*/ 2646521 h 4248150"/>
                <a:gd name="connsiteX89" fmla="*/ 390049 w 981075"/>
                <a:gd name="connsiteY89" fmla="*/ 2662714 h 4248150"/>
                <a:gd name="connsiteX90" fmla="*/ 378619 w 981075"/>
                <a:gd name="connsiteY90" fmla="*/ 2672239 h 4248150"/>
                <a:gd name="connsiteX91" fmla="*/ 367189 w 981075"/>
                <a:gd name="connsiteY91" fmla="*/ 2681764 h 4248150"/>
                <a:gd name="connsiteX92" fmla="*/ 7144 w 981075"/>
                <a:gd name="connsiteY92" fmla="*/ 3192304 h 4248150"/>
                <a:gd name="connsiteX93" fmla="*/ 355759 w 981075"/>
                <a:gd name="connsiteY93" fmla="*/ 3710464 h 4248150"/>
                <a:gd name="connsiteX94" fmla="*/ 367189 w 981075"/>
                <a:gd name="connsiteY94" fmla="*/ 3719989 h 4248150"/>
                <a:gd name="connsiteX95" fmla="*/ 378619 w 981075"/>
                <a:gd name="connsiteY95" fmla="*/ 3729514 h 4248150"/>
                <a:gd name="connsiteX96" fmla="*/ 456724 w 981075"/>
                <a:gd name="connsiteY96" fmla="*/ 3794284 h 4248150"/>
                <a:gd name="connsiteX97" fmla="*/ 488156 w 981075"/>
                <a:gd name="connsiteY97" fmla="*/ 3820001 h 4248150"/>
                <a:gd name="connsiteX98" fmla="*/ 499586 w 981075"/>
                <a:gd name="connsiteY98" fmla="*/ 3829526 h 4248150"/>
                <a:gd name="connsiteX99" fmla="*/ 511016 w 981075"/>
                <a:gd name="connsiteY99" fmla="*/ 3839051 h 4248150"/>
                <a:gd name="connsiteX100" fmla="*/ 830104 w 981075"/>
                <a:gd name="connsiteY100" fmla="*/ 4247674 h 4248150"/>
                <a:gd name="connsiteX101" fmla="*/ 979646 w 981075"/>
                <a:gd name="connsiteY101" fmla="*/ 4247674 h 4248150"/>
                <a:gd name="connsiteX102" fmla="*/ 621506 w 981075"/>
                <a:gd name="connsiteY102" fmla="*/ 3748564 h 4248150"/>
                <a:gd name="connsiteX103" fmla="*/ 252889 w 981075"/>
                <a:gd name="connsiteY103" fmla="*/ 1080611 h 4248150"/>
                <a:gd name="connsiteX104" fmla="*/ 285274 w 981075"/>
                <a:gd name="connsiteY104" fmla="*/ 985361 h 4248150"/>
                <a:gd name="connsiteX105" fmla="*/ 307181 w 981075"/>
                <a:gd name="connsiteY105" fmla="*/ 944404 h 4248150"/>
                <a:gd name="connsiteX106" fmla="*/ 759619 w 981075"/>
                <a:gd name="connsiteY106" fmla="*/ 944404 h 4248150"/>
                <a:gd name="connsiteX107" fmla="*/ 780574 w 981075"/>
                <a:gd name="connsiteY107" fmla="*/ 985361 h 4248150"/>
                <a:gd name="connsiteX108" fmla="*/ 810101 w 981075"/>
                <a:gd name="connsiteY108" fmla="*/ 1080611 h 4248150"/>
                <a:gd name="connsiteX109" fmla="*/ 812006 w 981075"/>
                <a:gd name="connsiteY109" fmla="*/ 1099661 h 4248150"/>
                <a:gd name="connsiteX110" fmla="*/ 250031 w 981075"/>
                <a:gd name="connsiteY110" fmla="*/ 1099661 h 4248150"/>
                <a:gd name="connsiteX111" fmla="*/ 252889 w 981075"/>
                <a:gd name="connsiteY111" fmla="*/ 1080611 h 4248150"/>
                <a:gd name="connsiteX112" fmla="*/ 306229 w 981075"/>
                <a:gd name="connsiteY112" fmla="*/ 1319689 h 4248150"/>
                <a:gd name="connsiteX113" fmla="*/ 273844 w 981075"/>
                <a:gd name="connsiteY113" fmla="*/ 1253014 h 4248150"/>
                <a:gd name="connsiteX114" fmla="*/ 252889 w 981075"/>
                <a:gd name="connsiteY114" fmla="*/ 1167289 h 4248150"/>
                <a:gd name="connsiteX115" fmla="*/ 809149 w 981075"/>
                <a:gd name="connsiteY115" fmla="*/ 1167289 h 4248150"/>
                <a:gd name="connsiteX116" fmla="*/ 787241 w 981075"/>
                <a:gd name="connsiteY116" fmla="*/ 1253014 h 4248150"/>
                <a:gd name="connsiteX117" fmla="*/ 754856 w 981075"/>
                <a:gd name="connsiteY117" fmla="*/ 1319689 h 4248150"/>
                <a:gd name="connsiteX118" fmla="*/ 753904 w 981075"/>
                <a:gd name="connsiteY118" fmla="*/ 1321594 h 4248150"/>
                <a:gd name="connsiteX119" fmla="*/ 308134 w 981075"/>
                <a:gd name="connsiteY119" fmla="*/ 1321594 h 4248150"/>
                <a:gd name="connsiteX120" fmla="*/ 306229 w 981075"/>
                <a:gd name="connsiteY120" fmla="*/ 1319689 h 4248150"/>
                <a:gd name="connsiteX121" fmla="*/ 230981 w 981075"/>
                <a:gd name="connsiteY121" fmla="*/ 2097881 h 4248150"/>
                <a:gd name="connsiteX122" fmla="*/ 230981 w 981075"/>
                <a:gd name="connsiteY122" fmla="*/ 2097881 h 4248150"/>
                <a:gd name="connsiteX123" fmla="*/ 255746 w 981075"/>
                <a:gd name="connsiteY123" fmla="*/ 2002631 h 4248150"/>
                <a:gd name="connsiteX124" fmla="*/ 279559 w 981075"/>
                <a:gd name="connsiteY124" fmla="*/ 1963579 h 4248150"/>
                <a:gd name="connsiteX125" fmla="*/ 751999 w 981075"/>
                <a:gd name="connsiteY125" fmla="*/ 1963579 h 4248150"/>
                <a:gd name="connsiteX126" fmla="*/ 769144 w 981075"/>
                <a:gd name="connsiteY126" fmla="*/ 1997869 h 4248150"/>
                <a:gd name="connsiteX127" fmla="*/ 769144 w 981075"/>
                <a:gd name="connsiteY127" fmla="*/ 1997869 h 4248150"/>
                <a:gd name="connsiteX128" fmla="*/ 771049 w 981075"/>
                <a:gd name="connsiteY128" fmla="*/ 2002631 h 4248150"/>
                <a:gd name="connsiteX129" fmla="*/ 796766 w 981075"/>
                <a:gd name="connsiteY129" fmla="*/ 2097881 h 4248150"/>
                <a:gd name="connsiteX130" fmla="*/ 798671 w 981075"/>
                <a:gd name="connsiteY130" fmla="*/ 2118836 h 4248150"/>
                <a:gd name="connsiteX131" fmla="*/ 551974 w 981075"/>
                <a:gd name="connsiteY131" fmla="*/ 2118836 h 4248150"/>
                <a:gd name="connsiteX132" fmla="*/ 551021 w 981075"/>
                <a:gd name="connsiteY132" fmla="*/ 2118836 h 4248150"/>
                <a:gd name="connsiteX133" fmla="*/ 231934 w 981075"/>
                <a:gd name="connsiteY133" fmla="*/ 2118836 h 4248150"/>
                <a:gd name="connsiteX134" fmla="*/ 230981 w 981075"/>
                <a:gd name="connsiteY134" fmla="*/ 2097881 h 4248150"/>
                <a:gd name="connsiteX135" fmla="*/ 305276 w 981075"/>
                <a:gd name="connsiteY135" fmla="*/ 2340769 h 4248150"/>
                <a:gd name="connsiteX136" fmla="*/ 296704 w 981075"/>
                <a:gd name="connsiteY136" fmla="*/ 2327434 h 4248150"/>
                <a:gd name="connsiteX137" fmla="*/ 264319 w 981075"/>
                <a:gd name="connsiteY137" fmla="*/ 2260759 h 4248150"/>
                <a:gd name="connsiteX138" fmla="*/ 240506 w 981075"/>
                <a:gd name="connsiteY138" fmla="*/ 2186464 h 4248150"/>
                <a:gd name="connsiteX139" fmla="*/ 551021 w 981075"/>
                <a:gd name="connsiteY139" fmla="*/ 2186464 h 4248150"/>
                <a:gd name="connsiteX140" fmla="*/ 551974 w 981075"/>
                <a:gd name="connsiteY140" fmla="*/ 2186464 h 4248150"/>
                <a:gd name="connsiteX141" fmla="*/ 794861 w 981075"/>
                <a:gd name="connsiteY141" fmla="*/ 2186464 h 4248150"/>
                <a:gd name="connsiteX142" fmla="*/ 773906 w 981075"/>
                <a:gd name="connsiteY142" fmla="*/ 2260759 h 4248150"/>
                <a:gd name="connsiteX143" fmla="*/ 753904 w 981075"/>
                <a:gd name="connsiteY143" fmla="*/ 2303621 h 4248150"/>
                <a:gd name="connsiteX144" fmla="*/ 754856 w 981075"/>
                <a:gd name="connsiteY144" fmla="*/ 2303621 h 4248150"/>
                <a:gd name="connsiteX145" fmla="*/ 740569 w 981075"/>
                <a:gd name="connsiteY145" fmla="*/ 2328386 h 4248150"/>
                <a:gd name="connsiteX146" fmla="*/ 731996 w 981075"/>
                <a:gd name="connsiteY146" fmla="*/ 2341721 h 4248150"/>
                <a:gd name="connsiteX147" fmla="*/ 305276 w 981075"/>
                <a:gd name="connsiteY147" fmla="*/ 2341721 h 4248150"/>
                <a:gd name="connsiteX148" fmla="*/ 158591 w 981075"/>
                <a:gd name="connsiteY148" fmla="*/ 3162776 h 4248150"/>
                <a:gd name="connsiteX149" fmla="*/ 190976 w 981075"/>
                <a:gd name="connsiteY149" fmla="*/ 3067526 h 4248150"/>
                <a:gd name="connsiteX150" fmla="*/ 227171 w 981075"/>
                <a:gd name="connsiteY150" fmla="*/ 3011329 h 4248150"/>
                <a:gd name="connsiteX151" fmla="*/ 723424 w 981075"/>
                <a:gd name="connsiteY151" fmla="*/ 3011329 h 4248150"/>
                <a:gd name="connsiteX152" fmla="*/ 759619 w 981075"/>
                <a:gd name="connsiteY152" fmla="*/ 3067526 h 4248150"/>
                <a:gd name="connsiteX153" fmla="*/ 795814 w 981075"/>
                <a:gd name="connsiteY153" fmla="*/ 3162776 h 4248150"/>
                <a:gd name="connsiteX154" fmla="*/ 797719 w 981075"/>
                <a:gd name="connsiteY154" fmla="*/ 3174206 h 4248150"/>
                <a:gd name="connsiteX155" fmla="*/ 157639 w 981075"/>
                <a:gd name="connsiteY155" fmla="*/ 3174206 h 4248150"/>
                <a:gd name="connsiteX156" fmla="*/ 158591 w 981075"/>
                <a:gd name="connsiteY156" fmla="*/ 3162776 h 4248150"/>
                <a:gd name="connsiteX157" fmla="*/ 236696 w 981075"/>
                <a:gd name="connsiteY157" fmla="*/ 3391376 h 4248150"/>
                <a:gd name="connsiteX158" fmla="*/ 193834 w 981075"/>
                <a:gd name="connsiteY158" fmla="*/ 3324701 h 4248150"/>
                <a:gd name="connsiteX159" fmla="*/ 163354 w 981075"/>
                <a:gd name="connsiteY159" fmla="*/ 3244691 h 4248150"/>
                <a:gd name="connsiteX160" fmla="*/ 796766 w 981075"/>
                <a:gd name="connsiteY160" fmla="*/ 3244691 h 4248150"/>
                <a:gd name="connsiteX161" fmla="*/ 770096 w 981075"/>
                <a:gd name="connsiteY161" fmla="*/ 3324701 h 4248150"/>
                <a:gd name="connsiteX162" fmla="*/ 730091 w 981075"/>
                <a:gd name="connsiteY162" fmla="*/ 3391376 h 4248150"/>
                <a:gd name="connsiteX163" fmla="*/ 717709 w 981075"/>
                <a:gd name="connsiteY163" fmla="*/ 3408521 h 4248150"/>
                <a:gd name="connsiteX164" fmla="*/ 250984 w 981075"/>
                <a:gd name="connsiteY164" fmla="*/ 3408521 h 4248150"/>
                <a:gd name="connsiteX165" fmla="*/ 236696 w 981075"/>
                <a:gd name="connsiteY165" fmla="*/ 3391376 h 424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81075" h="4248150">
                  <a:moveTo>
                    <a:pt x="621506" y="3748564"/>
                  </a:moveTo>
                  <a:cubicBezTo>
                    <a:pt x="617696" y="3745706"/>
                    <a:pt x="613886" y="3741896"/>
                    <a:pt x="610076" y="3739039"/>
                  </a:cubicBezTo>
                  <a:cubicBezTo>
                    <a:pt x="606266" y="3736181"/>
                    <a:pt x="602456" y="3732371"/>
                    <a:pt x="598646" y="3729514"/>
                  </a:cubicBezTo>
                  <a:cubicBezTo>
                    <a:pt x="585311" y="3719036"/>
                    <a:pt x="572929" y="3707606"/>
                    <a:pt x="559594" y="3697129"/>
                  </a:cubicBezTo>
                  <a:cubicBezTo>
                    <a:pt x="535781" y="3678079"/>
                    <a:pt x="511969" y="3658076"/>
                    <a:pt x="489109" y="3638074"/>
                  </a:cubicBezTo>
                  <a:cubicBezTo>
                    <a:pt x="485299" y="3635216"/>
                    <a:pt x="481489" y="3631406"/>
                    <a:pt x="477679" y="3628549"/>
                  </a:cubicBezTo>
                  <a:cubicBezTo>
                    <a:pt x="473869" y="3625691"/>
                    <a:pt x="470059" y="3621881"/>
                    <a:pt x="466249" y="3619024"/>
                  </a:cubicBezTo>
                  <a:cubicBezTo>
                    <a:pt x="411956" y="3573304"/>
                    <a:pt x="359569" y="3526631"/>
                    <a:pt x="313849" y="3479959"/>
                  </a:cubicBezTo>
                  <a:lnTo>
                    <a:pt x="658654" y="3479959"/>
                  </a:lnTo>
                  <a:cubicBezTo>
                    <a:pt x="614839" y="3526631"/>
                    <a:pt x="565309" y="3573304"/>
                    <a:pt x="512921" y="3619024"/>
                  </a:cubicBezTo>
                  <a:cubicBezTo>
                    <a:pt x="535781" y="3638074"/>
                    <a:pt x="559594" y="3657124"/>
                    <a:pt x="582454" y="3676174"/>
                  </a:cubicBezTo>
                  <a:cubicBezTo>
                    <a:pt x="595789" y="3687604"/>
                    <a:pt x="609124" y="3698081"/>
                    <a:pt x="622459" y="3709511"/>
                  </a:cubicBezTo>
                  <a:cubicBezTo>
                    <a:pt x="796766" y="3557111"/>
                    <a:pt x="950119" y="3395186"/>
                    <a:pt x="950119" y="3202781"/>
                  </a:cubicBezTo>
                  <a:cubicBezTo>
                    <a:pt x="950119" y="3012281"/>
                    <a:pt x="794861" y="2857976"/>
                    <a:pt x="625316" y="2696051"/>
                  </a:cubicBezTo>
                  <a:cubicBezTo>
                    <a:pt x="593884" y="2721769"/>
                    <a:pt x="562451" y="2747486"/>
                    <a:pt x="531971" y="2772251"/>
                  </a:cubicBezTo>
                  <a:cubicBezTo>
                    <a:pt x="526256" y="2777014"/>
                    <a:pt x="520541" y="2781776"/>
                    <a:pt x="514826" y="2785586"/>
                  </a:cubicBezTo>
                  <a:cubicBezTo>
                    <a:pt x="570071" y="2837974"/>
                    <a:pt x="623411" y="2889409"/>
                    <a:pt x="668179" y="2940844"/>
                  </a:cubicBezTo>
                  <a:lnTo>
                    <a:pt x="288131" y="2940844"/>
                  </a:lnTo>
                  <a:cubicBezTo>
                    <a:pt x="339566" y="2888456"/>
                    <a:pt x="401479" y="2837021"/>
                    <a:pt x="466249" y="2783681"/>
                  </a:cubicBezTo>
                  <a:cubicBezTo>
                    <a:pt x="470059" y="2780824"/>
                    <a:pt x="473869" y="2777014"/>
                    <a:pt x="477679" y="2774156"/>
                  </a:cubicBezTo>
                  <a:cubicBezTo>
                    <a:pt x="481489" y="2771299"/>
                    <a:pt x="485299" y="2767489"/>
                    <a:pt x="490061" y="2764631"/>
                  </a:cubicBezTo>
                  <a:cubicBezTo>
                    <a:pt x="495776" y="2759869"/>
                    <a:pt x="501491" y="2755106"/>
                    <a:pt x="508159" y="2750344"/>
                  </a:cubicBezTo>
                  <a:cubicBezTo>
                    <a:pt x="538639" y="2725579"/>
                    <a:pt x="570071" y="2700814"/>
                    <a:pt x="601504" y="2675096"/>
                  </a:cubicBezTo>
                  <a:cubicBezTo>
                    <a:pt x="605314" y="2672239"/>
                    <a:pt x="609124" y="2668429"/>
                    <a:pt x="612934" y="2665571"/>
                  </a:cubicBezTo>
                  <a:cubicBezTo>
                    <a:pt x="616744" y="2662714"/>
                    <a:pt x="620554" y="2658904"/>
                    <a:pt x="624364" y="2656046"/>
                  </a:cubicBezTo>
                  <a:cubicBezTo>
                    <a:pt x="746284" y="2553176"/>
                    <a:pt x="860584" y="2438876"/>
                    <a:pt x="914876" y="2303621"/>
                  </a:cubicBezTo>
                  <a:lnTo>
                    <a:pt x="913924" y="2303621"/>
                  </a:lnTo>
                  <a:cubicBezTo>
                    <a:pt x="934879" y="2251234"/>
                    <a:pt x="947261" y="2195989"/>
                    <a:pt x="947261" y="2136934"/>
                  </a:cubicBezTo>
                  <a:cubicBezTo>
                    <a:pt x="947261" y="2087404"/>
                    <a:pt x="939641" y="2041684"/>
                    <a:pt x="926306" y="1998821"/>
                  </a:cubicBezTo>
                  <a:lnTo>
                    <a:pt x="927259" y="1998821"/>
                  </a:lnTo>
                  <a:cubicBezTo>
                    <a:pt x="884396" y="1863566"/>
                    <a:pt x="781526" y="1760696"/>
                    <a:pt x="669131" y="1666399"/>
                  </a:cubicBezTo>
                  <a:cubicBezTo>
                    <a:pt x="665321" y="1663541"/>
                    <a:pt x="661511" y="1659731"/>
                    <a:pt x="657701" y="1656874"/>
                  </a:cubicBezTo>
                  <a:cubicBezTo>
                    <a:pt x="653891" y="1654016"/>
                    <a:pt x="650081" y="1650206"/>
                    <a:pt x="646271" y="1647349"/>
                  </a:cubicBezTo>
                  <a:cubicBezTo>
                    <a:pt x="625316" y="1630204"/>
                    <a:pt x="604361" y="1614011"/>
                    <a:pt x="583406" y="1596866"/>
                  </a:cubicBezTo>
                  <a:cubicBezTo>
                    <a:pt x="567214" y="1583531"/>
                    <a:pt x="551021" y="1570196"/>
                    <a:pt x="534829" y="1557814"/>
                  </a:cubicBezTo>
                  <a:cubicBezTo>
                    <a:pt x="531019" y="1554956"/>
                    <a:pt x="527209" y="1551146"/>
                    <a:pt x="523399" y="1548289"/>
                  </a:cubicBezTo>
                  <a:cubicBezTo>
                    <a:pt x="519589" y="1545431"/>
                    <a:pt x="515779" y="1541621"/>
                    <a:pt x="511969" y="1538764"/>
                  </a:cubicBezTo>
                  <a:cubicBezTo>
                    <a:pt x="454819" y="1491139"/>
                    <a:pt x="400526" y="1442561"/>
                    <a:pt x="356711" y="1390174"/>
                  </a:cubicBezTo>
                  <a:lnTo>
                    <a:pt x="708184" y="1390174"/>
                  </a:lnTo>
                  <a:cubicBezTo>
                    <a:pt x="666274" y="1442561"/>
                    <a:pt x="613886" y="1492091"/>
                    <a:pt x="558641" y="1538764"/>
                  </a:cubicBezTo>
                  <a:cubicBezTo>
                    <a:pt x="573881" y="1551146"/>
                    <a:pt x="590074" y="1563529"/>
                    <a:pt x="605314" y="1575911"/>
                  </a:cubicBezTo>
                  <a:cubicBezTo>
                    <a:pt x="627221" y="1593056"/>
                    <a:pt x="648176" y="1610201"/>
                    <a:pt x="670084" y="1628299"/>
                  </a:cubicBezTo>
                  <a:cubicBezTo>
                    <a:pt x="826294" y="1495901"/>
                    <a:pt x="962501" y="1339691"/>
                    <a:pt x="962501" y="1119664"/>
                  </a:cubicBezTo>
                  <a:cubicBezTo>
                    <a:pt x="962501" y="919639"/>
                    <a:pt x="811054" y="753904"/>
                    <a:pt x="636746" y="585311"/>
                  </a:cubicBezTo>
                  <a:cubicBezTo>
                    <a:pt x="617696" y="607219"/>
                    <a:pt x="598646" y="629126"/>
                    <a:pt x="579596" y="651034"/>
                  </a:cubicBezTo>
                  <a:cubicBezTo>
                    <a:pt x="567214" y="664369"/>
                    <a:pt x="555784" y="678656"/>
                    <a:pt x="543401" y="691991"/>
                  </a:cubicBezTo>
                  <a:cubicBezTo>
                    <a:pt x="608171" y="755809"/>
                    <a:pt x="668179" y="817721"/>
                    <a:pt x="715804" y="880586"/>
                  </a:cubicBezTo>
                  <a:lnTo>
                    <a:pt x="350044" y="880586"/>
                  </a:lnTo>
                  <a:cubicBezTo>
                    <a:pt x="392906" y="820579"/>
                    <a:pt x="444341" y="757714"/>
                    <a:pt x="500539" y="693896"/>
                  </a:cubicBezTo>
                  <a:cubicBezTo>
                    <a:pt x="503396" y="690086"/>
                    <a:pt x="507206" y="686276"/>
                    <a:pt x="510064" y="682466"/>
                  </a:cubicBezTo>
                  <a:cubicBezTo>
                    <a:pt x="512921" y="678656"/>
                    <a:pt x="516731" y="674846"/>
                    <a:pt x="519589" y="671036"/>
                  </a:cubicBezTo>
                  <a:cubicBezTo>
                    <a:pt x="530066" y="658654"/>
                    <a:pt x="541496" y="646271"/>
                    <a:pt x="552926" y="633889"/>
                  </a:cubicBezTo>
                  <a:cubicBezTo>
                    <a:pt x="572929" y="611029"/>
                    <a:pt x="592931" y="588169"/>
                    <a:pt x="612934" y="565309"/>
                  </a:cubicBezTo>
                  <a:cubicBezTo>
                    <a:pt x="615791" y="561499"/>
                    <a:pt x="619601" y="557689"/>
                    <a:pt x="622459" y="553879"/>
                  </a:cubicBezTo>
                  <a:cubicBezTo>
                    <a:pt x="625316" y="550069"/>
                    <a:pt x="629126" y="546259"/>
                    <a:pt x="631984" y="542449"/>
                  </a:cubicBezTo>
                  <a:cubicBezTo>
                    <a:pt x="700564" y="463391"/>
                    <a:pt x="773906" y="384334"/>
                    <a:pt x="823436" y="295751"/>
                  </a:cubicBezTo>
                  <a:cubicBezTo>
                    <a:pt x="879634" y="191929"/>
                    <a:pt x="905351" y="96679"/>
                    <a:pt x="911066" y="7144"/>
                  </a:cubicBezTo>
                  <a:lnTo>
                    <a:pt x="769144" y="7144"/>
                  </a:lnTo>
                  <a:cubicBezTo>
                    <a:pt x="762476" y="83344"/>
                    <a:pt x="738664" y="159544"/>
                    <a:pt x="696754" y="224314"/>
                  </a:cubicBezTo>
                  <a:cubicBezTo>
                    <a:pt x="649129" y="297656"/>
                    <a:pt x="591026" y="369094"/>
                    <a:pt x="531019" y="439579"/>
                  </a:cubicBezTo>
                  <a:cubicBezTo>
                    <a:pt x="528161" y="443389"/>
                    <a:pt x="524351" y="447199"/>
                    <a:pt x="521494" y="451009"/>
                  </a:cubicBezTo>
                  <a:cubicBezTo>
                    <a:pt x="518636" y="454819"/>
                    <a:pt x="514826" y="458629"/>
                    <a:pt x="511969" y="462439"/>
                  </a:cubicBezTo>
                  <a:cubicBezTo>
                    <a:pt x="487204" y="491014"/>
                    <a:pt x="462439" y="519589"/>
                    <a:pt x="437674" y="547211"/>
                  </a:cubicBezTo>
                  <a:cubicBezTo>
                    <a:pt x="431006" y="554831"/>
                    <a:pt x="425291" y="561499"/>
                    <a:pt x="418624" y="568166"/>
                  </a:cubicBezTo>
                  <a:cubicBezTo>
                    <a:pt x="414814" y="571976"/>
                    <a:pt x="411956" y="575786"/>
                    <a:pt x="409099" y="579596"/>
                  </a:cubicBezTo>
                  <a:cubicBezTo>
                    <a:pt x="405289" y="583406"/>
                    <a:pt x="402431" y="587216"/>
                    <a:pt x="399574" y="591026"/>
                  </a:cubicBezTo>
                  <a:cubicBezTo>
                    <a:pt x="242411" y="772001"/>
                    <a:pt x="102394" y="943451"/>
                    <a:pt x="102394" y="1115854"/>
                  </a:cubicBezTo>
                  <a:cubicBezTo>
                    <a:pt x="102394" y="1344454"/>
                    <a:pt x="247174" y="1495901"/>
                    <a:pt x="399574" y="1623536"/>
                  </a:cubicBezTo>
                  <a:cubicBezTo>
                    <a:pt x="403384" y="1626394"/>
                    <a:pt x="407194" y="1630204"/>
                    <a:pt x="411004" y="1633061"/>
                  </a:cubicBezTo>
                  <a:cubicBezTo>
                    <a:pt x="414814" y="1635919"/>
                    <a:pt x="418624" y="1639729"/>
                    <a:pt x="422434" y="1642586"/>
                  </a:cubicBezTo>
                  <a:cubicBezTo>
                    <a:pt x="443389" y="1659731"/>
                    <a:pt x="464344" y="1676876"/>
                    <a:pt x="485299" y="1693069"/>
                  </a:cubicBezTo>
                  <a:cubicBezTo>
                    <a:pt x="502444" y="1706404"/>
                    <a:pt x="518636" y="1719739"/>
                    <a:pt x="534829" y="1733074"/>
                  </a:cubicBezTo>
                  <a:cubicBezTo>
                    <a:pt x="538639" y="1735931"/>
                    <a:pt x="542449" y="1739741"/>
                    <a:pt x="547211" y="1742599"/>
                  </a:cubicBezTo>
                  <a:cubicBezTo>
                    <a:pt x="551021" y="1745456"/>
                    <a:pt x="554831" y="1749266"/>
                    <a:pt x="558641" y="1752124"/>
                  </a:cubicBezTo>
                  <a:cubicBezTo>
                    <a:pt x="614839" y="1798796"/>
                    <a:pt x="666274" y="1845469"/>
                    <a:pt x="707231" y="1894046"/>
                  </a:cubicBezTo>
                  <a:lnTo>
                    <a:pt x="338614" y="1894046"/>
                  </a:lnTo>
                  <a:cubicBezTo>
                    <a:pt x="386239" y="1847374"/>
                    <a:pt x="445294" y="1800701"/>
                    <a:pt x="509111" y="1751171"/>
                  </a:cubicBezTo>
                  <a:cubicBezTo>
                    <a:pt x="493871" y="1738789"/>
                    <a:pt x="478631" y="1726406"/>
                    <a:pt x="462439" y="1714024"/>
                  </a:cubicBezTo>
                  <a:cubicBezTo>
                    <a:pt x="440531" y="1696879"/>
                    <a:pt x="418624" y="1678781"/>
                    <a:pt x="396716" y="1660684"/>
                  </a:cubicBezTo>
                  <a:cubicBezTo>
                    <a:pt x="230029" y="1790224"/>
                    <a:pt x="81439" y="1915954"/>
                    <a:pt x="81439" y="2095024"/>
                  </a:cubicBezTo>
                  <a:cubicBezTo>
                    <a:pt x="81439" y="2312194"/>
                    <a:pt x="216694" y="2487454"/>
                    <a:pt x="368141" y="2641759"/>
                  </a:cubicBezTo>
                  <a:cubicBezTo>
                    <a:pt x="374809" y="2636044"/>
                    <a:pt x="381476" y="2631281"/>
                    <a:pt x="388144" y="2625566"/>
                  </a:cubicBezTo>
                  <a:cubicBezTo>
                    <a:pt x="418624" y="2600801"/>
                    <a:pt x="449104" y="2576989"/>
                    <a:pt x="479584" y="2552224"/>
                  </a:cubicBezTo>
                  <a:cubicBezTo>
                    <a:pt x="432911" y="2504599"/>
                    <a:pt x="388144" y="2455069"/>
                    <a:pt x="350996" y="2404586"/>
                  </a:cubicBezTo>
                  <a:lnTo>
                    <a:pt x="680561" y="2404586"/>
                  </a:lnTo>
                  <a:cubicBezTo>
                    <a:pt x="635794" y="2456021"/>
                    <a:pt x="581501" y="2505551"/>
                    <a:pt x="524351" y="2554129"/>
                  </a:cubicBezTo>
                  <a:cubicBezTo>
                    <a:pt x="520541" y="2556986"/>
                    <a:pt x="516731" y="2560796"/>
                    <a:pt x="512921" y="2563654"/>
                  </a:cubicBezTo>
                  <a:cubicBezTo>
                    <a:pt x="509111" y="2566511"/>
                    <a:pt x="505301" y="2570321"/>
                    <a:pt x="501491" y="2573179"/>
                  </a:cubicBezTo>
                  <a:cubicBezTo>
                    <a:pt x="471964" y="2597944"/>
                    <a:pt x="440531" y="2622709"/>
                    <a:pt x="410051" y="2646521"/>
                  </a:cubicBezTo>
                  <a:cubicBezTo>
                    <a:pt x="403384" y="2652236"/>
                    <a:pt x="396716" y="2656999"/>
                    <a:pt x="390049" y="2662714"/>
                  </a:cubicBezTo>
                  <a:cubicBezTo>
                    <a:pt x="386239" y="2665571"/>
                    <a:pt x="382429" y="2669381"/>
                    <a:pt x="378619" y="2672239"/>
                  </a:cubicBezTo>
                  <a:cubicBezTo>
                    <a:pt x="374809" y="2675096"/>
                    <a:pt x="370999" y="2678906"/>
                    <a:pt x="367189" y="2681764"/>
                  </a:cubicBezTo>
                  <a:cubicBezTo>
                    <a:pt x="182404" y="2832259"/>
                    <a:pt x="7144" y="2988469"/>
                    <a:pt x="7144" y="3192304"/>
                  </a:cubicBezTo>
                  <a:cubicBezTo>
                    <a:pt x="7144" y="3388519"/>
                    <a:pt x="170974" y="3553301"/>
                    <a:pt x="355759" y="3710464"/>
                  </a:cubicBezTo>
                  <a:cubicBezTo>
                    <a:pt x="359569" y="3713321"/>
                    <a:pt x="363379" y="3717131"/>
                    <a:pt x="367189" y="3719989"/>
                  </a:cubicBezTo>
                  <a:cubicBezTo>
                    <a:pt x="370999" y="3722846"/>
                    <a:pt x="374809" y="3726656"/>
                    <a:pt x="378619" y="3729514"/>
                  </a:cubicBezTo>
                  <a:cubicBezTo>
                    <a:pt x="404336" y="3751421"/>
                    <a:pt x="431006" y="3773329"/>
                    <a:pt x="456724" y="3794284"/>
                  </a:cubicBezTo>
                  <a:cubicBezTo>
                    <a:pt x="467201" y="3802856"/>
                    <a:pt x="477679" y="3811429"/>
                    <a:pt x="488156" y="3820001"/>
                  </a:cubicBezTo>
                  <a:cubicBezTo>
                    <a:pt x="491966" y="3822859"/>
                    <a:pt x="495776" y="3826669"/>
                    <a:pt x="499586" y="3829526"/>
                  </a:cubicBezTo>
                  <a:cubicBezTo>
                    <a:pt x="503396" y="3832384"/>
                    <a:pt x="507206" y="3836194"/>
                    <a:pt x="511016" y="3839051"/>
                  </a:cubicBezTo>
                  <a:cubicBezTo>
                    <a:pt x="675799" y="3976211"/>
                    <a:pt x="830104" y="4116229"/>
                    <a:pt x="830104" y="4247674"/>
                  </a:cubicBezTo>
                  <a:lnTo>
                    <a:pt x="979646" y="4247674"/>
                  </a:lnTo>
                  <a:cubicBezTo>
                    <a:pt x="980599" y="4064794"/>
                    <a:pt x="807244" y="3903821"/>
                    <a:pt x="621506" y="3748564"/>
                  </a:cubicBezTo>
                  <a:close/>
                  <a:moveTo>
                    <a:pt x="252889" y="1080611"/>
                  </a:moveTo>
                  <a:cubicBezTo>
                    <a:pt x="257651" y="1050131"/>
                    <a:pt x="269081" y="1017746"/>
                    <a:pt x="285274" y="985361"/>
                  </a:cubicBezTo>
                  <a:cubicBezTo>
                    <a:pt x="291941" y="972026"/>
                    <a:pt x="299561" y="958691"/>
                    <a:pt x="307181" y="944404"/>
                  </a:cubicBezTo>
                  <a:lnTo>
                    <a:pt x="759619" y="944404"/>
                  </a:lnTo>
                  <a:cubicBezTo>
                    <a:pt x="767239" y="957739"/>
                    <a:pt x="774859" y="971074"/>
                    <a:pt x="780574" y="985361"/>
                  </a:cubicBezTo>
                  <a:cubicBezTo>
                    <a:pt x="794861" y="1016794"/>
                    <a:pt x="805339" y="1049179"/>
                    <a:pt x="810101" y="1080611"/>
                  </a:cubicBezTo>
                  <a:cubicBezTo>
                    <a:pt x="811054" y="1087279"/>
                    <a:pt x="812006" y="1092994"/>
                    <a:pt x="812006" y="1099661"/>
                  </a:cubicBezTo>
                  <a:lnTo>
                    <a:pt x="250031" y="1099661"/>
                  </a:lnTo>
                  <a:cubicBezTo>
                    <a:pt x="250984" y="1093946"/>
                    <a:pt x="251936" y="1087279"/>
                    <a:pt x="252889" y="1080611"/>
                  </a:cubicBezTo>
                  <a:close/>
                  <a:moveTo>
                    <a:pt x="306229" y="1319689"/>
                  </a:moveTo>
                  <a:cubicBezTo>
                    <a:pt x="293846" y="1298734"/>
                    <a:pt x="282416" y="1275874"/>
                    <a:pt x="273844" y="1253014"/>
                  </a:cubicBezTo>
                  <a:cubicBezTo>
                    <a:pt x="263366" y="1225391"/>
                    <a:pt x="256699" y="1196816"/>
                    <a:pt x="252889" y="1167289"/>
                  </a:cubicBezTo>
                  <a:lnTo>
                    <a:pt x="809149" y="1167289"/>
                  </a:lnTo>
                  <a:cubicBezTo>
                    <a:pt x="805339" y="1196816"/>
                    <a:pt x="797719" y="1226344"/>
                    <a:pt x="787241" y="1253014"/>
                  </a:cubicBezTo>
                  <a:cubicBezTo>
                    <a:pt x="778669" y="1275874"/>
                    <a:pt x="767239" y="1298734"/>
                    <a:pt x="754856" y="1319689"/>
                  </a:cubicBezTo>
                  <a:cubicBezTo>
                    <a:pt x="754856" y="1320641"/>
                    <a:pt x="753904" y="1320641"/>
                    <a:pt x="753904" y="1321594"/>
                  </a:cubicBezTo>
                  <a:lnTo>
                    <a:pt x="308134" y="1321594"/>
                  </a:lnTo>
                  <a:cubicBezTo>
                    <a:pt x="307181" y="1320641"/>
                    <a:pt x="307181" y="1320641"/>
                    <a:pt x="306229" y="1319689"/>
                  </a:cubicBezTo>
                  <a:close/>
                  <a:moveTo>
                    <a:pt x="230981" y="2097881"/>
                  </a:moveTo>
                  <a:cubicBezTo>
                    <a:pt x="230981" y="2097881"/>
                    <a:pt x="230981" y="2097881"/>
                    <a:pt x="230981" y="2097881"/>
                  </a:cubicBezTo>
                  <a:cubicBezTo>
                    <a:pt x="230981" y="2064544"/>
                    <a:pt x="240506" y="2033111"/>
                    <a:pt x="255746" y="2002631"/>
                  </a:cubicBezTo>
                  <a:cubicBezTo>
                    <a:pt x="262414" y="1989296"/>
                    <a:pt x="270986" y="1976914"/>
                    <a:pt x="279559" y="1963579"/>
                  </a:cubicBezTo>
                  <a:lnTo>
                    <a:pt x="751999" y="1963579"/>
                  </a:lnTo>
                  <a:cubicBezTo>
                    <a:pt x="758666" y="1975009"/>
                    <a:pt x="764381" y="1986439"/>
                    <a:pt x="769144" y="1997869"/>
                  </a:cubicBezTo>
                  <a:lnTo>
                    <a:pt x="769144" y="1997869"/>
                  </a:lnTo>
                  <a:cubicBezTo>
                    <a:pt x="770096" y="1999774"/>
                    <a:pt x="771049" y="2000726"/>
                    <a:pt x="771049" y="2002631"/>
                  </a:cubicBezTo>
                  <a:cubicBezTo>
                    <a:pt x="784384" y="2032159"/>
                    <a:pt x="792956" y="2064544"/>
                    <a:pt x="796766" y="2097881"/>
                  </a:cubicBezTo>
                  <a:cubicBezTo>
                    <a:pt x="797719" y="2104549"/>
                    <a:pt x="797719" y="2111216"/>
                    <a:pt x="798671" y="2118836"/>
                  </a:cubicBezTo>
                  <a:lnTo>
                    <a:pt x="551974" y="2118836"/>
                  </a:lnTo>
                  <a:lnTo>
                    <a:pt x="551021" y="2118836"/>
                  </a:lnTo>
                  <a:lnTo>
                    <a:pt x="231934" y="2118836"/>
                  </a:lnTo>
                  <a:cubicBezTo>
                    <a:pt x="230981" y="2112169"/>
                    <a:pt x="230981" y="2104549"/>
                    <a:pt x="230981" y="2097881"/>
                  </a:cubicBezTo>
                  <a:close/>
                  <a:moveTo>
                    <a:pt x="305276" y="2340769"/>
                  </a:moveTo>
                  <a:cubicBezTo>
                    <a:pt x="302419" y="2336006"/>
                    <a:pt x="299561" y="2331244"/>
                    <a:pt x="296704" y="2327434"/>
                  </a:cubicBezTo>
                  <a:cubicBezTo>
                    <a:pt x="284321" y="2305526"/>
                    <a:pt x="272891" y="2283619"/>
                    <a:pt x="264319" y="2260759"/>
                  </a:cubicBezTo>
                  <a:cubicBezTo>
                    <a:pt x="254794" y="2235994"/>
                    <a:pt x="246221" y="2211229"/>
                    <a:pt x="240506" y="2186464"/>
                  </a:cubicBezTo>
                  <a:lnTo>
                    <a:pt x="551021" y="2186464"/>
                  </a:lnTo>
                  <a:lnTo>
                    <a:pt x="551974" y="2186464"/>
                  </a:lnTo>
                  <a:lnTo>
                    <a:pt x="794861" y="2186464"/>
                  </a:lnTo>
                  <a:cubicBezTo>
                    <a:pt x="791051" y="2212181"/>
                    <a:pt x="783431" y="2236946"/>
                    <a:pt x="773906" y="2260759"/>
                  </a:cubicBezTo>
                  <a:cubicBezTo>
                    <a:pt x="768191" y="2275046"/>
                    <a:pt x="761524" y="2289334"/>
                    <a:pt x="753904" y="2303621"/>
                  </a:cubicBezTo>
                  <a:lnTo>
                    <a:pt x="754856" y="2303621"/>
                  </a:lnTo>
                  <a:cubicBezTo>
                    <a:pt x="750094" y="2312194"/>
                    <a:pt x="745331" y="2319814"/>
                    <a:pt x="740569" y="2328386"/>
                  </a:cubicBezTo>
                  <a:cubicBezTo>
                    <a:pt x="737711" y="2333149"/>
                    <a:pt x="734854" y="2337911"/>
                    <a:pt x="731996" y="2341721"/>
                  </a:cubicBezTo>
                  <a:lnTo>
                    <a:pt x="305276" y="2341721"/>
                  </a:lnTo>
                  <a:close/>
                  <a:moveTo>
                    <a:pt x="158591" y="3162776"/>
                  </a:moveTo>
                  <a:cubicBezTo>
                    <a:pt x="163354" y="3130391"/>
                    <a:pt x="173831" y="3098006"/>
                    <a:pt x="190976" y="3067526"/>
                  </a:cubicBezTo>
                  <a:cubicBezTo>
                    <a:pt x="201454" y="3048476"/>
                    <a:pt x="213836" y="3029426"/>
                    <a:pt x="227171" y="3011329"/>
                  </a:cubicBezTo>
                  <a:lnTo>
                    <a:pt x="723424" y="3011329"/>
                  </a:lnTo>
                  <a:cubicBezTo>
                    <a:pt x="736759" y="3030379"/>
                    <a:pt x="749141" y="3048476"/>
                    <a:pt x="759619" y="3067526"/>
                  </a:cubicBezTo>
                  <a:cubicBezTo>
                    <a:pt x="776764" y="3098959"/>
                    <a:pt x="789146" y="3131344"/>
                    <a:pt x="795814" y="3162776"/>
                  </a:cubicBezTo>
                  <a:cubicBezTo>
                    <a:pt x="796766" y="3166586"/>
                    <a:pt x="796766" y="3170396"/>
                    <a:pt x="797719" y="3174206"/>
                  </a:cubicBezTo>
                  <a:lnTo>
                    <a:pt x="157639" y="3174206"/>
                  </a:lnTo>
                  <a:cubicBezTo>
                    <a:pt x="157639" y="3170396"/>
                    <a:pt x="157639" y="3166586"/>
                    <a:pt x="158591" y="3162776"/>
                  </a:cubicBezTo>
                  <a:close/>
                  <a:moveTo>
                    <a:pt x="236696" y="3391376"/>
                  </a:moveTo>
                  <a:cubicBezTo>
                    <a:pt x="220504" y="3369469"/>
                    <a:pt x="205264" y="3346609"/>
                    <a:pt x="193834" y="3324701"/>
                  </a:cubicBezTo>
                  <a:cubicBezTo>
                    <a:pt x="179546" y="3298031"/>
                    <a:pt x="169069" y="3271361"/>
                    <a:pt x="163354" y="3244691"/>
                  </a:cubicBezTo>
                  <a:lnTo>
                    <a:pt x="796766" y="3244691"/>
                  </a:lnTo>
                  <a:cubicBezTo>
                    <a:pt x="792004" y="3271361"/>
                    <a:pt x="782479" y="3298031"/>
                    <a:pt x="770096" y="3324701"/>
                  </a:cubicBezTo>
                  <a:cubicBezTo>
                    <a:pt x="759619" y="3347561"/>
                    <a:pt x="746284" y="3369469"/>
                    <a:pt x="730091" y="3391376"/>
                  </a:cubicBezTo>
                  <a:cubicBezTo>
                    <a:pt x="726281" y="3397091"/>
                    <a:pt x="721519" y="3402806"/>
                    <a:pt x="717709" y="3408521"/>
                  </a:cubicBezTo>
                  <a:lnTo>
                    <a:pt x="250984" y="3408521"/>
                  </a:lnTo>
                  <a:cubicBezTo>
                    <a:pt x="245269" y="3402806"/>
                    <a:pt x="240506" y="3397091"/>
                    <a:pt x="236696" y="3391376"/>
                  </a:cubicBezTo>
                  <a:close/>
                </a:path>
              </a:pathLst>
            </a:custGeom>
            <a:grpFill/>
            <a:ln w="9525" cap="flat">
              <a:noFill/>
              <a:prstDash val="solid"/>
              <a:miter/>
            </a:ln>
          </p:spPr>
          <p:txBody>
            <a:bodyPr rtlCol="0" anchor="ctr"/>
            <a:lstStyle/>
            <a:p>
              <a:endParaRPr lang="en-US" dirty="0"/>
            </a:p>
          </p:txBody>
        </p:sp>
      </p:grpSp>
      <p:grpSp>
        <p:nvGrpSpPr>
          <p:cNvPr id="614" name="Group 613">
            <a:extLst>
              <a:ext uri="{FF2B5EF4-FFF2-40B4-BE49-F238E27FC236}">
                <a16:creationId xmlns:a16="http://schemas.microsoft.com/office/drawing/2014/main" id="{D1C8C66F-565A-4DE8-BE26-BA5BC930DEEB}"/>
              </a:ext>
            </a:extLst>
          </p:cNvPr>
          <p:cNvGrpSpPr/>
          <p:nvPr userDrawn="1"/>
        </p:nvGrpSpPr>
        <p:grpSpPr>
          <a:xfrm>
            <a:off x="11170" y="472600"/>
            <a:ext cx="3398860" cy="6236782"/>
            <a:chOff x="11170" y="472600"/>
            <a:chExt cx="3398860" cy="6236782"/>
          </a:xfrm>
          <a:gradFill>
            <a:gsLst>
              <a:gs pos="93000">
                <a:schemeClr val="accent1">
                  <a:lumMod val="81000"/>
                </a:schemeClr>
              </a:gs>
              <a:gs pos="33000">
                <a:schemeClr val="accent1">
                  <a:lumMod val="90000"/>
                </a:schemeClr>
              </a:gs>
            </a:gsLst>
            <a:lin ang="10800000" scaled="1"/>
          </a:gradFill>
        </p:grpSpPr>
        <p:grpSp>
          <p:nvGrpSpPr>
            <p:cNvPr id="574" name="Group 573">
              <a:extLst>
                <a:ext uri="{FF2B5EF4-FFF2-40B4-BE49-F238E27FC236}">
                  <a16:creationId xmlns:a16="http://schemas.microsoft.com/office/drawing/2014/main" id="{B8882349-D833-4C0B-BD24-63BB8656D5D7}"/>
                </a:ext>
              </a:extLst>
            </p:cNvPr>
            <p:cNvGrpSpPr/>
            <p:nvPr userDrawn="1"/>
          </p:nvGrpSpPr>
          <p:grpSpPr>
            <a:xfrm rot="2885641">
              <a:off x="-30246" y="565979"/>
              <a:ext cx="1888205" cy="1701448"/>
              <a:chOff x="5884197" y="3445640"/>
              <a:chExt cx="1888205" cy="1701448"/>
            </a:xfrm>
            <a:grpFill/>
          </p:grpSpPr>
          <p:cxnSp>
            <p:nvCxnSpPr>
              <p:cNvPr id="575" name="Straight Connector 574">
                <a:extLst>
                  <a:ext uri="{FF2B5EF4-FFF2-40B4-BE49-F238E27FC236}">
                    <a16:creationId xmlns:a16="http://schemas.microsoft.com/office/drawing/2014/main" id="{B750D35F-5468-49EC-89C0-3A18A0B96339}"/>
                  </a:ext>
                </a:extLst>
              </p:cNvPr>
              <p:cNvCxnSpPr>
                <a:cxnSpLocks/>
              </p:cNvCxnSpPr>
              <p:nvPr/>
            </p:nvCxnSpPr>
            <p:spPr>
              <a:xfrm flipH="1" flipV="1">
                <a:off x="6045862" y="3579224"/>
                <a:ext cx="253165" cy="80343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74B75543-7638-48B6-842F-8DF0E43A1010}"/>
                  </a:ext>
                </a:extLst>
              </p:cNvPr>
              <p:cNvCxnSpPr>
                <a:cxnSpLocks/>
              </p:cNvCxnSpPr>
              <p:nvPr/>
            </p:nvCxnSpPr>
            <p:spPr>
              <a:xfrm>
                <a:off x="6307804" y="4382663"/>
                <a:ext cx="754727" cy="113626"/>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7" name="Straight Connector 576">
                <a:extLst>
                  <a:ext uri="{FF2B5EF4-FFF2-40B4-BE49-F238E27FC236}">
                    <a16:creationId xmlns:a16="http://schemas.microsoft.com/office/drawing/2014/main" id="{F695C379-7F4B-414F-83C3-0C5682AD47F9}"/>
                  </a:ext>
                </a:extLst>
              </p:cNvPr>
              <p:cNvCxnSpPr>
                <a:cxnSpLocks/>
              </p:cNvCxnSpPr>
              <p:nvPr/>
            </p:nvCxnSpPr>
            <p:spPr>
              <a:xfrm flipH="1">
                <a:off x="7053754" y="3560075"/>
                <a:ext cx="590803" cy="9362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385D1C1F-2002-4098-8B66-D7D0836D11A2}"/>
                  </a:ext>
                </a:extLst>
              </p:cNvPr>
              <p:cNvCxnSpPr>
                <a:cxnSpLocks/>
              </p:cNvCxnSpPr>
              <p:nvPr/>
            </p:nvCxnSpPr>
            <p:spPr>
              <a:xfrm flipH="1" flipV="1">
                <a:off x="7062531" y="4496289"/>
                <a:ext cx="286624" cy="65079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07D05259-DE62-457C-B709-858E9E3534B1}"/>
                  </a:ext>
                </a:extLst>
              </p:cNvPr>
              <p:cNvCxnSpPr>
                <a:cxnSpLocks/>
              </p:cNvCxnSpPr>
              <p:nvPr/>
            </p:nvCxnSpPr>
            <p:spPr>
              <a:xfrm flipV="1">
                <a:off x="5884197" y="4382663"/>
                <a:ext cx="414830" cy="31562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BC99ED62-AF3C-4567-9F06-750F7EBBF3B8}"/>
                  </a:ext>
                </a:extLst>
              </p:cNvPr>
              <p:cNvCxnSpPr>
                <a:cxnSpLocks/>
              </p:cNvCxnSpPr>
              <p:nvPr/>
            </p:nvCxnSpPr>
            <p:spPr>
              <a:xfrm flipH="1">
                <a:off x="7062531" y="4210875"/>
                <a:ext cx="709871" cy="2854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81" name="Oval 580">
                <a:extLst>
                  <a:ext uri="{FF2B5EF4-FFF2-40B4-BE49-F238E27FC236}">
                    <a16:creationId xmlns:a16="http://schemas.microsoft.com/office/drawing/2014/main" id="{7633CBC9-77E8-4927-A270-46954C9DF437}"/>
                  </a:ext>
                </a:extLst>
              </p:cNvPr>
              <p:cNvSpPr/>
              <p:nvPr/>
            </p:nvSpPr>
            <p:spPr>
              <a:xfrm>
                <a:off x="6925909" y="4353582"/>
                <a:ext cx="286624" cy="286624"/>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 name="Oval 581">
                <a:extLst>
                  <a:ext uri="{FF2B5EF4-FFF2-40B4-BE49-F238E27FC236}">
                    <a16:creationId xmlns:a16="http://schemas.microsoft.com/office/drawing/2014/main" id="{2D12ED10-6A25-4FDE-BF79-8716090CF7C7}"/>
                  </a:ext>
                </a:extLst>
              </p:cNvPr>
              <p:cNvSpPr/>
              <p:nvPr/>
            </p:nvSpPr>
            <p:spPr>
              <a:xfrm>
                <a:off x="7530122" y="3445640"/>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Oval 582">
                <a:extLst>
                  <a:ext uri="{FF2B5EF4-FFF2-40B4-BE49-F238E27FC236}">
                    <a16:creationId xmlns:a16="http://schemas.microsoft.com/office/drawing/2014/main" id="{939F2FA9-DEC0-47FE-A2D7-9E9553DF9448}"/>
                  </a:ext>
                </a:extLst>
              </p:cNvPr>
              <p:cNvSpPr/>
              <p:nvPr/>
            </p:nvSpPr>
            <p:spPr>
              <a:xfrm>
                <a:off x="6184592" y="4268228"/>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4" name="Group 583">
              <a:extLst>
                <a:ext uri="{FF2B5EF4-FFF2-40B4-BE49-F238E27FC236}">
                  <a16:creationId xmlns:a16="http://schemas.microsoft.com/office/drawing/2014/main" id="{94244470-0351-4D74-B98C-E2AA2D3759B0}"/>
                </a:ext>
              </a:extLst>
            </p:cNvPr>
            <p:cNvGrpSpPr/>
            <p:nvPr userDrawn="1"/>
          </p:nvGrpSpPr>
          <p:grpSpPr>
            <a:xfrm rot="2885641">
              <a:off x="149974" y="4914556"/>
              <a:ext cx="1888205" cy="1701448"/>
              <a:chOff x="5884197" y="3445640"/>
              <a:chExt cx="1888205" cy="1701448"/>
            </a:xfrm>
            <a:grpFill/>
          </p:grpSpPr>
          <p:cxnSp>
            <p:nvCxnSpPr>
              <p:cNvPr id="585" name="Straight Connector 584">
                <a:extLst>
                  <a:ext uri="{FF2B5EF4-FFF2-40B4-BE49-F238E27FC236}">
                    <a16:creationId xmlns:a16="http://schemas.microsoft.com/office/drawing/2014/main" id="{D2AA1FF5-FCB4-481E-98AC-5FF273AEFE12}"/>
                  </a:ext>
                </a:extLst>
              </p:cNvPr>
              <p:cNvCxnSpPr>
                <a:cxnSpLocks/>
              </p:cNvCxnSpPr>
              <p:nvPr/>
            </p:nvCxnSpPr>
            <p:spPr>
              <a:xfrm flipH="1" flipV="1">
                <a:off x="6045862" y="3579224"/>
                <a:ext cx="253165" cy="80343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6" name="Straight Connector 585">
                <a:extLst>
                  <a:ext uri="{FF2B5EF4-FFF2-40B4-BE49-F238E27FC236}">
                    <a16:creationId xmlns:a16="http://schemas.microsoft.com/office/drawing/2014/main" id="{0CB433A7-E912-4B57-8FBA-D6121A1EA786}"/>
                  </a:ext>
                </a:extLst>
              </p:cNvPr>
              <p:cNvCxnSpPr>
                <a:cxnSpLocks/>
              </p:cNvCxnSpPr>
              <p:nvPr/>
            </p:nvCxnSpPr>
            <p:spPr>
              <a:xfrm>
                <a:off x="6307804" y="4382663"/>
                <a:ext cx="754727" cy="113626"/>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7" name="Straight Connector 586">
                <a:extLst>
                  <a:ext uri="{FF2B5EF4-FFF2-40B4-BE49-F238E27FC236}">
                    <a16:creationId xmlns:a16="http://schemas.microsoft.com/office/drawing/2014/main" id="{4DC1AD19-9595-4F06-A1F2-F46477971103}"/>
                  </a:ext>
                </a:extLst>
              </p:cNvPr>
              <p:cNvCxnSpPr>
                <a:cxnSpLocks/>
              </p:cNvCxnSpPr>
              <p:nvPr/>
            </p:nvCxnSpPr>
            <p:spPr>
              <a:xfrm flipH="1">
                <a:off x="7053754" y="3560075"/>
                <a:ext cx="590803" cy="9362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8" name="Straight Connector 587">
                <a:extLst>
                  <a:ext uri="{FF2B5EF4-FFF2-40B4-BE49-F238E27FC236}">
                    <a16:creationId xmlns:a16="http://schemas.microsoft.com/office/drawing/2014/main" id="{8BCC94C4-14F9-4A56-BF56-F4F20D9ED22E}"/>
                  </a:ext>
                </a:extLst>
              </p:cNvPr>
              <p:cNvCxnSpPr>
                <a:cxnSpLocks/>
              </p:cNvCxnSpPr>
              <p:nvPr/>
            </p:nvCxnSpPr>
            <p:spPr>
              <a:xfrm flipH="1" flipV="1">
                <a:off x="7062531" y="4496289"/>
                <a:ext cx="286624" cy="65079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9" name="Straight Connector 588">
                <a:extLst>
                  <a:ext uri="{FF2B5EF4-FFF2-40B4-BE49-F238E27FC236}">
                    <a16:creationId xmlns:a16="http://schemas.microsoft.com/office/drawing/2014/main" id="{CD0001A4-1BD3-475C-B157-0F549086469A}"/>
                  </a:ext>
                </a:extLst>
              </p:cNvPr>
              <p:cNvCxnSpPr>
                <a:cxnSpLocks/>
              </p:cNvCxnSpPr>
              <p:nvPr/>
            </p:nvCxnSpPr>
            <p:spPr>
              <a:xfrm flipV="1">
                <a:off x="5884197" y="4382663"/>
                <a:ext cx="414830" cy="31562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0" name="Straight Connector 589">
                <a:extLst>
                  <a:ext uri="{FF2B5EF4-FFF2-40B4-BE49-F238E27FC236}">
                    <a16:creationId xmlns:a16="http://schemas.microsoft.com/office/drawing/2014/main" id="{B505CDD1-E67C-47A4-A5AA-58748285D124}"/>
                  </a:ext>
                </a:extLst>
              </p:cNvPr>
              <p:cNvCxnSpPr>
                <a:cxnSpLocks/>
              </p:cNvCxnSpPr>
              <p:nvPr/>
            </p:nvCxnSpPr>
            <p:spPr>
              <a:xfrm flipH="1">
                <a:off x="7062531" y="4210875"/>
                <a:ext cx="709871" cy="2854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91" name="Oval 590">
                <a:extLst>
                  <a:ext uri="{FF2B5EF4-FFF2-40B4-BE49-F238E27FC236}">
                    <a16:creationId xmlns:a16="http://schemas.microsoft.com/office/drawing/2014/main" id="{ECD0D724-4D6F-4C75-A1C1-856BB1890ACD}"/>
                  </a:ext>
                </a:extLst>
              </p:cNvPr>
              <p:cNvSpPr/>
              <p:nvPr/>
            </p:nvSpPr>
            <p:spPr>
              <a:xfrm>
                <a:off x="6925909" y="4353582"/>
                <a:ext cx="286624" cy="286624"/>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Oval 591">
                <a:extLst>
                  <a:ext uri="{FF2B5EF4-FFF2-40B4-BE49-F238E27FC236}">
                    <a16:creationId xmlns:a16="http://schemas.microsoft.com/office/drawing/2014/main" id="{5C99316B-C82C-42F0-AAC9-8F3B0DCEAE1F}"/>
                  </a:ext>
                </a:extLst>
              </p:cNvPr>
              <p:cNvSpPr/>
              <p:nvPr/>
            </p:nvSpPr>
            <p:spPr>
              <a:xfrm>
                <a:off x="7530122" y="3445640"/>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 name="Oval 592">
                <a:extLst>
                  <a:ext uri="{FF2B5EF4-FFF2-40B4-BE49-F238E27FC236}">
                    <a16:creationId xmlns:a16="http://schemas.microsoft.com/office/drawing/2014/main" id="{8EE43BA7-16D6-4A7C-9390-AADDDF6AD3AA}"/>
                  </a:ext>
                </a:extLst>
              </p:cNvPr>
              <p:cNvSpPr/>
              <p:nvPr/>
            </p:nvSpPr>
            <p:spPr>
              <a:xfrm>
                <a:off x="6184592" y="4268228"/>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4" name="Group 593">
              <a:extLst>
                <a:ext uri="{FF2B5EF4-FFF2-40B4-BE49-F238E27FC236}">
                  <a16:creationId xmlns:a16="http://schemas.microsoft.com/office/drawing/2014/main" id="{3C6C8749-A045-4199-9990-E33448D3F751}"/>
                </a:ext>
              </a:extLst>
            </p:cNvPr>
            <p:cNvGrpSpPr/>
            <p:nvPr userDrawn="1"/>
          </p:nvGrpSpPr>
          <p:grpSpPr>
            <a:xfrm rot="21145992">
              <a:off x="11170" y="2947542"/>
              <a:ext cx="1888205" cy="1701448"/>
              <a:chOff x="5884197" y="3445640"/>
              <a:chExt cx="1888205" cy="1701448"/>
            </a:xfrm>
            <a:grpFill/>
          </p:grpSpPr>
          <p:cxnSp>
            <p:nvCxnSpPr>
              <p:cNvPr id="595" name="Straight Connector 594">
                <a:extLst>
                  <a:ext uri="{FF2B5EF4-FFF2-40B4-BE49-F238E27FC236}">
                    <a16:creationId xmlns:a16="http://schemas.microsoft.com/office/drawing/2014/main" id="{126B43C4-AA5C-466B-A4D7-E4947D23C6C8}"/>
                  </a:ext>
                </a:extLst>
              </p:cNvPr>
              <p:cNvCxnSpPr>
                <a:cxnSpLocks/>
              </p:cNvCxnSpPr>
              <p:nvPr/>
            </p:nvCxnSpPr>
            <p:spPr>
              <a:xfrm flipH="1" flipV="1">
                <a:off x="6045862" y="3579224"/>
                <a:ext cx="253165" cy="80343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6" name="Straight Connector 595">
                <a:extLst>
                  <a:ext uri="{FF2B5EF4-FFF2-40B4-BE49-F238E27FC236}">
                    <a16:creationId xmlns:a16="http://schemas.microsoft.com/office/drawing/2014/main" id="{EF8481FF-8960-4663-B19F-D9CDB52C403E}"/>
                  </a:ext>
                </a:extLst>
              </p:cNvPr>
              <p:cNvCxnSpPr>
                <a:cxnSpLocks/>
              </p:cNvCxnSpPr>
              <p:nvPr/>
            </p:nvCxnSpPr>
            <p:spPr>
              <a:xfrm>
                <a:off x="6307804" y="4382663"/>
                <a:ext cx="754727" cy="113626"/>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7" name="Straight Connector 596">
                <a:extLst>
                  <a:ext uri="{FF2B5EF4-FFF2-40B4-BE49-F238E27FC236}">
                    <a16:creationId xmlns:a16="http://schemas.microsoft.com/office/drawing/2014/main" id="{1EA5EAAD-7E92-4F27-A934-CA20462C0835}"/>
                  </a:ext>
                </a:extLst>
              </p:cNvPr>
              <p:cNvCxnSpPr>
                <a:cxnSpLocks/>
              </p:cNvCxnSpPr>
              <p:nvPr/>
            </p:nvCxnSpPr>
            <p:spPr>
              <a:xfrm flipH="1">
                <a:off x="7053754" y="3560075"/>
                <a:ext cx="590803" cy="9362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8" name="Straight Connector 597">
                <a:extLst>
                  <a:ext uri="{FF2B5EF4-FFF2-40B4-BE49-F238E27FC236}">
                    <a16:creationId xmlns:a16="http://schemas.microsoft.com/office/drawing/2014/main" id="{F1A68994-E636-4369-8632-C61BB42B8858}"/>
                  </a:ext>
                </a:extLst>
              </p:cNvPr>
              <p:cNvCxnSpPr>
                <a:cxnSpLocks/>
              </p:cNvCxnSpPr>
              <p:nvPr/>
            </p:nvCxnSpPr>
            <p:spPr>
              <a:xfrm flipH="1" flipV="1">
                <a:off x="7062531" y="4496289"/>
                <a:ext cx="286624" cy="65079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9" name="Straight Connector 598">
                <a:extLst>
                  <a:ext uri="{FF2B5EF4-FFF2-40B4-BE49-F238E27FC236}">
                    <a16:creationId xmlns:a16="http://schemas.microsoft.com/office/drawing/2014/main" id="{D4348280-285C-4042-944D-B7F1315FD5CA}"/>
                  </a:ext>
                </a:extLst>
              </p:cNvPr>
              <p:cNvCxnSpPr>
                <a:cxnSpLocks/>
              </p:cNvCxnSpPr>
              <p:nvPr/>
            </p:nvCxnSpPr>
            <p:spPr>
              <a:xfrm flipV="1">
                <a:off x="5884197" y="4382663"/>
                <a:ext cx="414830" cy="31562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00" name="Straight Connector 599">
                <a:extLst>
                  <a:ext uri="{FF2B5EF4-FFF2-40B4-BE49-F238E27FC236}">
                    <a16:creationId xmlns:a16="http://schemas.microsoft.com/office/drawing/2014/main" id="{2A7143A5-3F3D-42D3-990A-60C4FB011A6C}"/>
                  </a:ext>
                </a:extLst>
              </p:cNvPr>
              <p:cNvCxnSpPr>
                <a:cxnSpLocks/>
              </p:cNvCxnSpPr>
              <p:nvPr/>
            </p:nvCxnSpPr>
            <p:spPr>
              <a:xfrm flipH="1">
                <a:off x="7062531" y="4210875"/>
                <a:ext cx="709871" cy="2854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601" name="Oval 600">
                <a:extLst>
                  <a:ext uri="{FF2B5EF4-FFF2-40B4-BE49-F238E27FC236}">
                    <a16:creationId xmlns:a16="http://schemas.microsoft.com/office/drawing/2014/main" id="{FC667DF0-7462-4C4E-A1EB-6723D8DEA4DC}"/>
                  </a:ext>
                </a:extLst>
              </p:cNvPr>
              <p:cNvSpPr/>
              <p:nvPr/>
            </p:nvSpPr>
            <p:spPr>
              <a:xfrm>
                <a:off x="6925909" y="4353582"/>
                <a:ext cx="286624" cy="286624"/>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Oval 601">
                <a:extLst>
                  <a:ext uri="{FF2B5EF4-FFF2-40B4-BE49-F238E27FC236}">
                    <a16:creationId xmlns:a16="http://schemas.microsoft.com/office/drawing/2014/main" id="{A55BF341-694B-46AC-8138-ED60700A89AC}"/>
                  </a:ext>
                </a:extLst>
              </p:cNvPr>
              <p:cNvSpPr/>
              <p:nvPr/>
            </p:nvSpPr>
            <p:spPr>
              <a:xfrm>
                <a:off x="7530122" y="3445640"/>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Oval 602">
                <a:extLst>
                  <a:ext uri="{FF2B5EF4-FFF2-40B4-BE49-F238E27FC236}">
                    <a16:creationId xmlns:a16="http://schemas.microsoft.com/office/drawing/2014/main" id="{0A062096-1FD1-449B-AC1F-449D34E3BFEF}"/>
                  </a:ext>
                </a:extLst>
              </p:cNvPr>
              <p:cNvSpPr/>
              <p:nvPr/>
            </p:nvSpPr>
            <p:spPr>
              <a:xfrm>
                <a:off x="6184592" y="4268228"/>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4" name="Group 603">
              <a:extLst>
                <a:ext uri="{FF2B5EF4-FFF2-40B4-BE49-F238E27FC236}">
                  <a16:creationId xmlns:a16="http://schemas.microsoft.com/office/drawing/2014/main" id="{A1924915-B223-4B30-8B2E-9BC80787DCDB}"/>
                </a:ext>
              </a:extLst>
            </p:cNvPr>
            <p:cNvGrpSpPr/>
            <p:nvPr userDrawn="1"/>
          </p:nvGrpSpPr>
          <p:grpSpPr>
            <a:xfrm>
              <a:off x="1353578" y="2112857"/>
              <a:ext cx="1202555" cy="888358"/>
              <a:chOff x="3442589" y="5410039"/>
              <a:chExt cx="1202555" cy="888358"/>
            </a:xfrm>
            <a:grpFill/>
          </p:grpSpPr>
          <p:sp>
            <p:nvSpPr>
              <p:cNvPr id="605" name="Oval 604">
                <a:extLst>
                  <a:ext uri="{FF2B5EF4-FFF2-40B4-BE49-F238E27FC236}">
                    <a16:creationId xmlns:a16="http://schemas.microsoft.com/office/drawing/2014/main" id="{5A887C32-719E-4702-9A77-90D16F5F2CEA}"/>
                  </a:ext>
                </a:extLst>
              </p:cNvPr>
              <p:cNvSpPr/>
              <p:nvPr/>
            </p:nvSpPr>
            <p:spPr>
              <a:xfrm>
                <a:off x="4194644" y="5845659"/>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6" name="Straight Connector 605">
                <a:extLst>
                  <a:ext uri="{FF2B5EF4-FFF2-40B4-BE49-F238E27FC236}">
                    <a16:creationId xmlns:a16="http://schemas.microsoft.com/office/drawing/2014/main" id="{2ED762E0-AA9D-4F79-B80D-16CBD7606AF6}"/>
                  </a:ext>
                </a:extLst>
              </p:cNvPr>
              <p:cNvCxnSpPr>
                <a:cxnSpLocks/>
              </p:cNvCxnSpPr>
              <p:nvPr/>
            </p:nvCxnSpPr>
            <p:spPr>
              <a:xfrm>
                <a:off x="3442589" y="5639826"/>
                <a:ext cx="867151" cy="32026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07" name="Straight Connector 606">
                <a:extLst>
                  <a:ext uri="{FF2B5EF4-FFF2-40B4-BE49-F238E27FC236}">
                    <a16:creationId xmlns:a16="http://schemas.microsoft.com/office/drawing/2014/main" id="{C185762C-E4CF-45F2-84AF-C0829960ECBB}"/>
                  </a:ext>
                </a:extLst>
              </p:cNvPr>
              <p:cNvCxnSpPr>
                <a:cxnSpLocks/>
              </p:cNvCxnSpPr>
              <p:nvPr/>
            </p:nvCxnSpPr>
            <p:spPr>
              <a:xfrm>
                <a:off x="4309740" y="5960094"/>
                <a:ext cx="167702" cy="338303"/>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08" name="Straight Connector 607">
                <a:extLst>
                  <a:ext uri="{FF2B5EF4-FFF2-40B4-BE49-F238E27FC236}">
                    <a16:creationId xmlns:a16="http://schemas.microsoft.com/office/drawing/2014/main" id="{73A98454-8982-498C-9F59-0412661C0DC9}"/>
                  </a:ext>
                </a:extLst>
              </p:cNvPr>
              <p:cNvCxnSpPr>
                <a:cxnSpLocks/>
              </p:cNvCxnSpPr>
              <p:nvPr/>
            </p:nvCxnSpPr>
            <p:spPr>
              <a:xfrm flipV="1">
                <a:off x="4309740" y="5410039"/>
                <a:ext cx="335404" cy="550055"/>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609" name="Group 608">
              <a:extLst>
                <a:ext uri="{FF2B5EF4-FFF2-40B4-BE49-F238E27FC236}">
                  <a16:creationId xmlns:a16="http://schemas.microsoft.com/office/drawing/2014/main" id="{03E1A37F-B18B-4A1C-A237-8DCAAAD6E531}"/>
                </a:ext>
              </a:extLst>
            </p:cNvPr>
            <p:cNvGrpSpPr/>
            <p:nvPr userDrawn="1"/>
          </p:nvGrpSpPr>
          <p:grpSpPr>
            <a:xfrm rot="15049643">
              <a:off x="2364573" y="5496095"/>
              <a:ext cx="1202555" cy="888358"/>
              <a:chOff x="3442589" y="5410039"/>
              <a:chExt cx="1202555" cy="888358"/>
            </a:xfrm>
            <a:grpFill/>
          </p:grpSpPr>
          <p:sp>
            <p:nvSpPr>
              <p:cNvPr id="610" name="Oval 609">
                <a:extLst>
                  <a:ext uri="{FF2B5EF4-FFF2-40B4-BE49-F238E27FC236}">
                    <a16:creationId xmlns:a16="http://schemas.microsoft.com/office/drawing/2014/main" id="{DFDFEFCE-8802-46F8-B845-D8EDBCD53A5C}"/>
                  </a:ext>
                </a:extLst>
              </p:cNvPr>
              <p:cNvSpPr/>
              <p:nvPr/>
            </p:nvSpPr>
            <p:spPr>
              <a:xfrm>
                <a:off x="4194644" y="5845659"/>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1" name="Straight Connector 610">
                <a:extLst>
                  <a:ext uri="{FF2B5EF4-FFF2-40B4-BE49-F238E27FC236}">
                    <a16:creationId xmlns:a16="http://schemas.microsoft.com/office/drawing/2014/main" id="{D185E355-1F2D-44BE-B900-5F9F037EBF3D}"/>
                  </a:ext>
                </a:extLst>
              </p:cNvPr>
              <p:cNvCxnSpPr>
                <a:cxnSpLocks/>
              </p:cNvCxnSpPr>
              <p:nvPr/>
            </p:nvCxnSpPr>
            <p:spPr>
              <a:xfrm>
                <a:off x="3442589" y="5639826"/>
                <a:ext cx="867151" cy="32026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12" name="Straight Connector 611">
                <a:extLst>
                  <a:ext uri="{FF2B5EF4-FFF2-40B4-BE49-F238E27FC236}">
                    <a16:creationId xmlns:a16="http://schemas.microsoft.com/office/drawing/2014/main" id="{9D98C8B1-41B9-4874-942A-C66E906E8201}"/>
                  </a:ext>
                </a:extLst>
              </p:cNvPr>
              <p:cNvCxnSpPr>
                <a:cxnSpLocks/>
              </p:cNvCxnSpPr>
              <p:nvPr/>
            </p:nvCxnSpPr>
            <p:spPr>
              <a:xfrm>
                <a:off x="4309740" y="5960094"/>
                <a:ext cx="167702" cy="338303"/>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13" name="Straight Connector 612">
                <a:extLst>
                  <a:ext uri="{FF2B5EF4-FFF2-40B4-BE49-F238E27FC236}">
                    <a16:creationId xmlns:a16="http://schemas.microsoft.com/office/drawing/2014/main" id="{49EABE8B-C98C-49E2-9DD2-FBC3FAAFBB88}"/>
                  </a:ext>
                </a:extLst>
              </p:cNvPr>
              <p:cNvCxnSpPr>
                <a:cxnSpLocks/>
              </p:cNvCxnSpPr>
              <p:nvPr/>
            </p:nvCxnSpPr>
            <p:spPr>
              <a:xfrm flipV="1">
                <a:off x="4309740" y="5410039"/>
                <a:ext cx="335404" cy="550055"/>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0484937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ontents slide layout">
    <p:spTree>
      <p:nvGrpSpPr>
        <p:cNvPr id="1" name=""/>
        <p:cNvGrpSpPr/>
        <p:nvPr/>
      </p:nvGrpSpPr>
      <p:grpSpPr>
        <a:xfrm>
          <a:off x="0" y="0"/>
          <a:ext cx="0" cy="0"/>
          <a:chOff x="0" y="0"/>
          <a:chExt cx="0" cy="0"/>
        </a:xfrm>
      </p:grpSpPr>
      <p:sp>
        <p:nvSpPr>
          <p:cNvPr id="8" name="Oval 2">
            <a:extLst>
              <a:ext uri="{FF2B5EF4-FFF2-40B4-BE49-F238E27FC236}">
                <a16:creationId xmlns:a16="http://schemas.microsoft.com/office/drawing/2014/main" id="{F3FFAF36-2C4B-400A-925A-732215955DA6}"/>
              </a:ext>
            </a:extLst>
          </p:cNvPr>
          <p:cNvSpPr/>
          <p:nvPr userDrawn="1"/>
        </p:nvSpPr>
        <p:spPr>
          <a:xfrm rot="19437896">
            <a:off x="1838780" y="2362240"/>
            <a:ext cx="1511918"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9" name="Oval 2">
            <a:extLst>
              <a:ext uri="{FF2B5EF4-FFF2-40B4-BE49-F238E27FC236}">
                <a16:creationId xmlns:a16="http://schemas.microsoft.com/office/drawing/2014/main" id="{B378E988-CF50-42D9-BB8A-C7CC41B0FF82}"/>
              </a:ext>
            </a:extLst>
          </p:cNvPr>
          <p:cNvSpPr/>
          <p:nvPr userDrawn="1"/>
        </p:nvSpPr>
        <p:spPr>
          <a:xfrm rot="3709911">
            <a:off x="2854980" y="1774880"/>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0" name="Oval 2">
            <a:extLst>
              <a:ext uri="{FF2B5EF4-FFF2-40B4-BE49-F238E27FC236}">
                <a16:creationId xmlns:a16="http://schemas.microsoft.com/office/drawing/2014/main" id="{882B12CC-1A46-4380-988F-674F427BDFAA}"/>
              </a:ext>
            </a:extLst>
          </p:cNvPr>
          <p:cNvSpPr/>
          <p:nvPr userDrawn="1"/>
        </p:nvSpPr>
        <p:spPr>
          <a:xfrm>
            <a:off x="1048873" y="497779"/>
            <a:ext cx="898072" cy="82271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1" name="Oval 2">
            <a:extLst>
              <a:ext uri="{FF2B5EF4-FFF2-40B4-BE49-F238E27FC236}">
                <a16:creationId xmlns:a16="http://schemas.microsoft.com/office/drawing/2014/main" id="{9E0B5CE1-6191-492E-979D-03E880B959B9}"/>
              </a:ext>
            </a:extLst>
          </p:cNvPr>
          <p:cNvSpPr/>
          <p:nvPr userDrawn="1"/>
        </p:nvSpPr>
        <p:spPr>
          <a:xfrm rot="19437896">
            <a:off x="3270239" y="533348"/>
            <a:ext cx="1511918"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2" name="Oval 2">
            <a:extLst>
              <a:ext uri="{FF2B5EF4-FFF2-40B4-BE49-F238E27FC236}">
                <a16:creationId xmlns:a16="http://schemas.microsoft.com/office/drawing/2014/main" id="{0A67EB8D-45A4-4910-AADE-A48602E910EF}"/>
              </a:ext>
            </a:extLst>
          </p:cNvPr>
          <p:cNvSpPr/>
          <p:nvPr userDrawn="1"/>
        </p:nvSpPr>
        <p:spPr>
          <a:xfrm rot="3709911">
            <a:off x="237016" y="1454775"/>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3" name="Oval 2">
            <a:extLst>
              <a:ext uri="{FF2B5EF4-FFF2-40B4-BE49-F238E27FC236}">
                <a16:creationId xmlns:a16="http://schemas.microsoft.com/office/drawing/2014/main" id="{A0CF3B62-DB0F-4638-94E6-97B858867087}"/>
              </a:ext>
            </a:extLst>
          </p:cNvPr>
          <p:cNvSpPr/>
          <p:nvPr userDrawn="1"/>
        </p:nvSpPr>
        <p:spPr>
          <a:xfrm rot="8100000">
            <a:off x="998505" y="1013950"/>
            <a:ext cx="1844452"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4" name="Oval 2">
            <a:extLst>
              <a:ext uri="{FF2B5EF4-FFF2-40B4-BE49-F238E27FC236}">
                <a16:creationId xmlns:a16="http://schemas.microsoft.com/office/drawing/2014/main" id="{D57B7012-81D1-4191-8692-189F53B11026}"/>
              </a:ext>
            </a:extLst>
          </p:cNvPr>
          <p:cNvSpPr/>
          <p:nvPr userDrawn="1"/>
        </p:nvSpPr>
        <p:spPr>
          <a:xfrm rot="5157174">
            <a:off x="3514632" y="1701234"/>
            <a:ext cx="1231676" cy="11283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5" name="Oval 2">
            <a:extLst>
              <a:ext uri="{FF2B5EF4-FFF2-40B4-BE49-F238E27FC236}">
                <a16:creationId xmlns:a16="http://schemas.microsoft.com/office/drawing/2014/main" id="{8B8C5338-F012-4C7E-9ACF-B5A004F58BC4}"/>
              </a:ext>
            </a:extLst>
          </p:cNvPr>
          <p:cNvSpPr/>
          <p:nvPr userDrawn="1"/>
        </p:nvSpPr>
        <p:spPr>
          <a:xfrm rot="900000">
            <a:off x="3586510" y="2731196"/>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6" name="Oval 2">
            <a:extLst>
              <a:ext uri="{FF2B5EF4-FFF2-40B4-BE49-F238E27FC236}">
                <a16:creationId xmlns:a16="http://schemas.microsoft.com/office/drawing/2014/main" id="{F14FC152-57DA-44B2-A3EA-C4C08418F158}"/>
              </a:ext>
            </a:extLst>
          </p:cNvPr>
          <p:cNvSpPr/>
          <p:nvPr userDrawn="1"/>
        </p:nvSpPr>
        <p:spPr>
          <a:xfrm rot="900000">
            <a:off x="1168343" y="3259592"/>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7" name="Oval 2">
            <a:extLst>
              <a:ext uri="{FF2B5EF4-FFF2-40B4-BE49-F238E27FC236}">
                <a16:creationId xmlns:a16="http://schemas.microsoft.com/office/drawing/2014/main" id="{547F32D0-9CB1-4705-8640-A43951E0E605}"/>
              </a:ext>
            </a:extLst>
          </p:cNvPr>
          <p:cNvSpPr/>
          <p:nvPr userDrawn="1"/>
        </p:nvSpPr>
        <p:spPr>
          <a:xfrm rot="3709911">
            <a:off x="214059" y="3424670"/>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9" name="Oval 2">
            <a:extLst>
              <a:ext uri="{FF2B5EF4-FFF2-40B4-BE49-F238E27FC236}">
                <a16:creationId xmlns:a16="http://schemas.microsoft.com/office/drawing/2014/main" id="{21073768-FD4E-4493-888D-9732C93ED0D8}"/>
              </a:ext>
            </a:extLst>
          </p:cNvPr>
          <p:cNvSpPr/>
          <p:nvPr userDrawn="1"/>
        </p:nvSpPr>
        <p:spPr>
          <a:xfrm rot="8100000">
            <a:off x="4838833" y="581154"/>
            <a:ext cx="778758" cy="71341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0" name="Oval 2">
            <a:extLst>
              <a:ext uri="{FF2B5EF4-FFF2-40B4-BE49-F238E27FC236}">
                <a16:creationId xmlns:a16="http://schemas.microsoft.com/office/drawing/2014/main" id="{1D42871E-8273-4BDC-8CA1-94B1735D8EDF}"/>
              </a:ext>
            </a:extLst>
          </p:cNvPr>
          <p:cNvSpPr/>
          <p:nvPr userDrawn="1"/>
        </p:nvSpPr>
        <p:spPr>
          <a:xfrm rot="19437896">
            <a:off x="4863418" y="1780896"/>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1" name="Oval 2">
            <a:extLst>
              <a:ext uri="{FF2B5EF4-FFF2-40B4-BE49-F238E27FC236}">
                <a16:creationId xmlns:a16="http://schemas.microsoft.com/office/drawing/2014/main" id="{CE15439B-0BDE-4539-A86A-60E9DC33FD77}"/>
              </a:ext>
            </a:extLst>
          </p:cNvPr>
          <p:cNvSpPr/>
          <p:nvPr userDrawn="1"/>
        </p:nvSpPr>
        <p:spPr>
          <a:xfrm rot="900000">
            <a:off x="2051612" y="2186572"/>
            <a:ext cx="821418" cy="7524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2" name="Oval 2">
            <a:extLst>
              <a:ext uri="{FF2B5EF4-FFF2-40B4-BE49-F238E27FC236}">
                <a16:creationId xmlns:a16="http://schemas.microsoft.com/office/drawing/2014/main" id="{6298CC55-4945-46BD-8615-24E6D3295A86}"/>
              </a:ext>
            </a:extLst>
          </p:cNvPr>
          <p:cNvSpPr/>
          <p:nvPr userDrawn="1"/>
        </p:nvSpPr>
        <p:spPr>
          <a:xfrm rot="3709911">
            <a:off x="2616634" y="3622577"/>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3" name="Oval 2">
            <a:extLst>
              <a:ext uri="{FF2B5EF4-FFF2-40B4-BE49-F238E27FC236}">
                <a16:creationId xmlns:a16="http://schemas.microsoft.com/office/drawing/2014/main" id="{A0796784-D231-4ABA-8910-4D81ACFFD485}"/>
              </a:ext>
            </a:extLst>
          </p:cNvPr>
          <p:cNvSpPr/>
          <p:nvPr userDrawn="1"/>
        </p:nvSpPr>
        <p:spPr>
          <a:xfrm rot="3709911">
            <a:off x="2933966" y="330776"/>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4" name="Oval 2">
            <a:extLst>
              <a:ext uri="{FF2B5EF4-FFF2-40B4-BE49-F238E27FC236}">
                <a16:creationId xmlns:a16="http://schemas.microsoft.com/office/drawing/2014/main" id="{90FD235E-0A91-4D21-B439-5C7942717E86}"/>
              </a:ext>
            </a:extLst>
          </p:cNvPr>
          <p:cNvSpPr/>
          <p:nvPr userDrawn="1"/>
        </p:nvSpPr>
        <p:spPr>
          <a:xfrm rot="900000">
            <a:off x="5193686" y="3075597"/>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6" name="Oval 2">
            <a:extLst>
              <a:ext uri="{FF2B5EF4-FFF2-40B4-BE49-F238E27FC236}">
                <a16:creationId xmlns:a16="http://schemas.microsoft.com/office/drawing/2014/main" id="{0EFA984F-F0B3-4CAF-8E35-AF3B5ED34BB8}"/>
              </a:ext>
            </a:extLst>
          </p:cNvPr>
          <p:cNvSpPr/>
          <p:nvPr userDrawn="1"/>
        </p:nvSpPr>
        <p:spPr>
          <a:xfrm rot="3709911">
            <a:off x="2070340" y="582744"/>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7" name="Oval 2">
            <a:extLst>
              <a:ext uri="{FF2B5EF4-FFF2-40B4-BE49-F238E27FC236}">
                <a16:creationId xmlns:a16="http://schemas.microsoft.com/office/drawing/2014/main" id="{716C2270-FE55-45F4-830A-CEEE330AAB4B}"/>
              </a:ext>
            </a:extLst>
          </p:cNvPr>
          <p:cNvSpPr/>
          <p:nvPr userDrawn="1"/>
        </p:nvSpPr>
        <p:spPr>
          <a:xfrm rot="19437896">
            <a:off x="398767" y="424638"/>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8" name="Oval 2">
            <a:extLst>
              <a:ext uri="{FF2B5EF4-FFF2-40B4-BE49-F238E27FC236}">
                <a16:creationId xmlns:a16="http://schemas.microsoft.com/office/drawing/2014/main" id="{E437DF43-9E19-4E00-ADE0-77136E44B427}"/>
              </a:ext>
            </a:extLst>
          </p:cNvPr>
          <p:cNvSpPr/>
          <p:nvPr userDrawn="1"/>
        </p:nvSpPr>
        <p:spPr>
          <a:xfrm rot="19437896">
            <a:off x="539123" y="2595464"/>
            <a:ext cx="826258" cy="7569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3" name="Oval 2">
            <a:extLst>
              <a:ext uri="{FF2B5EF4-FFF2-40B4-BE49-F238E27FC236}">
                <a16:creationId xmlns:a16="http://schemas.microsoft.com/office/drawing/2014/main" id="{E6275495-B5CE-4EF7-B942-C32B042C1551}"/>
              </a:ext>
            </a:extLst>
          </p:cNvPr>
          <p:cNvSpPr/>
          <p:nvPr userDrawn="1"/>
        </p:nvSpPr>
        <p:spPr>
          <a:xfrm rot="19437896">
            <a:off x="4270899" y="5258009"/>
            <a:ext cx="1858078" cy="170216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4" name="Oval 2">
            <a:extLst>
              <a:ext uri="{FF2B5EF4-FFF2-40B4-BE49-F238E27FC236}">
                <a16:creationId xmlns:a16="http://schemas.microsoft.com/office/drawing/2014/main" id="{6E4E7F37-8DDA-43E6-815F-6D9BA7B8A2D5}"/>
              </a:ext>
            </a:extLst>
          </p:cNvPr>
          <p:cNvSpPr/>
          <p:nvPr userDrawn="1"/>
        </p:nvSpPr>
        <p:spPr>
          <a:xfrm rot="3709911">
            <a:off x="1553212" y="5870073"/>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5" name="Oval 2">
            <a:extLst>
              <a:ext uri="{FF2B5EF4-FFF2-40B4-BE49-F238E27FC236}">
                <a16:creationId xmlns:a16="http://schemas.microsoft.com/office/drawing/2014/main" id="{B94DBAFA-3F1D-47A1-839E-3719DE3EBC6E}"/>
              </a:ext>
            </a:extLst>
          </p:cNvPr>
          <p:cNvSpPr/>
          <p:nvPr userDrawn="1"/>
        </p:nvSpPr>
        <p:spPr>
          <a:xfrm>
            <a:off x="660460" y="4701812"/>
            <a:ext cx="898072" cy="82271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6" name="Oval 2">
            <a:extLst>
              <a:ext uri="{FF2B5EF4-FFF2-40B4-BE49-F238E27FC236}">
                <a16:creationId xmlns:a16="http://schemas.microsoft.com/office/drawing/2014/main" id="{5F0DE6B8-9DA6-48F5-AF04-7278BEE6A96F}"/>
              </a:ext>
            </a:extLst>
          </p:cNvPr>
          <p:cNvSpPr/>
          <p:nvPr userDrawn="1"/>
        </p:nvSpPr>
        <p:spPr>
          <a:xfrm rot="19437896">
            <a:off x="2314619" y="4700669"/>
            <a:ext cx="1511918"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8" name="Oval 2">
            <a:extLst>
              <a:ext uri="{FF2B5EF4-FFF2-40B4-BE49-F238E27FC236}">
                <a16:creationId xmlns:a16="http://schemas.microsoft.com/office/drawing/2014/main" id="{56472159-3837-4012-8E16-16B2FD021F97}"/>
              </a:ext>
            </a:extLst>
          </p:cNvPr>
          <p:cNvSpPr/>
          <p:nvPr userDrawn="1"/>
        </p:nvSpPr>
        <p:spPr>
          <a:xfrm rot="8100000">
            <a:off x="-424473" y="5170061"/>
            <a:ext cx="2266749" cy="207654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9" name="Oval 2">
            <a:extLst>
              <a:ext uri="{FF2B5EF4-FFF2-40B4-BE49-F238E27FC236}">
                <a16:creationId xmlns:a16="http://schemas.microsoft.com/office/drawing/2014/main" id="{F2D9B3CB-56C4-44F0-923E-75E14486D199}"/>
              </a:ext>
            </a:extLst>
          </p:cNvPr>
          <p:cNvSpPr/>
          <p:nvPr userDrawn="1"/>
        </p:nvSpPr>
        <p:spPr>
          <a:xfrm rot="5157174">
            <a:off x="2212864" y="5796427"/>
            <a:ext cx="1231676" cy="11283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0" name="Oval 2">
            <a:extLst>
              <a:ext uri="{FF2B5EF4-FFF2-40B4-BE49-F238E27FC236}">
                <a16:creationId xmlns:a16="http://schemas.microsoft.com/office/drawing/2014/main" id="{C5F6E746-37D8-4A7A-AD33-6B6B1D014BD4}"/>
              </a:ext>
            </a:extLst>
          </p:cNvPr>
          <p:cNvSpPr/>
          <p:nvPr userDrawn="1"/>
        </p:nvSpPr>
        <p:spPr>
          <a:xfrm rot="900000">
            <a:off x="321825" y="4090744"/>
            <a:ext cx="92164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1" name="Oval 2">
            <a:extLst>
              <a:ext uri="{FF2B5EF4-FFF2-40B4-BE49-F238E27FC236}">
                <a16:creationId xmlns:a16="http://schemas.microsoft.com/office/drawing/2014/main" id="{379CFB22-212D-4552-83FB-F9C38030B6EA}"/>
              </a:ext>
            </a:extLst>
          </p:cNvPr>
          <p:cNvSpPr/>
          <p:nvPr userDrawn="1"/>
        </p:nvSpPr>
        <p:spPr>
          <a:xfrm rot="900000">
            <a:off x="1600041" y="4650431"/>
            <a:ext cx="1132658" cy="103761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2" name="Oval 2">
            <a:extLst>
              <a:ext uri="{FF2B5EF4-FFF2-40B4-BE49-F238E27FC236}">
                <a16:creationId xmlns:a16="http://schemas.microsoft.com/office/drawing/2014/main" id="{116A01F3-5E4C-410E-93C1-F085D04D1170}"/>
              </a:ext>
            </a:extLst>
          </p:cNvPr>
          <p:cNvSpPr/>
          <p:nvPr userDrawn="1"/>
        </p:nvSpPr>
        <p:spPr>
          <a:xfrm rot="3709911">
            <a:off x="4429414" y="2983033"/>
            <a:ext cx="747626" cy="6848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3" name="Oval 2">
            <a:extLst>
              <a:ext uri="{FF2B5EF4-FFF2-40B4-BE49-F238E27FC236}">
                <a16:creationId xmlns:a16="http://schemas.microsoft.com/office/drawing/2014/main" id="{EF0F6281-4283-4BFA-9BD6-03D8CD575F45}"/>
              </a:ext>
            </a:extLst>
          </p:cNvPr>
          <p:cNvSpPr/>
          <p:nvPr userDrawn="1"/>
        </p:nvSpPr>
        <p:spPr>
          <a:xfrm rot="8100000">
            <a:off x="3377267" y="3485261"/>
            <a:ext cx="778758" cy="71341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4" name="Oval 2">
            <a:extLst>
              <a:ext uri="{FF2B5EF4-FFF2-40B4-BE49-F238E27FC236}">
                <a16:creationId xmlns:a16="http://schemas.microsoft.com/office/drawing/2014/main" id="{70C0120E-1DA4-4408-BBA5-0C14EA77E097}"/>
              </a:ext>
            </a:extLst>
          </p:cNvPr>
          <p:cNvSpPr/>
          <p:nvPr userDrawn="1"/>
        </p:nvSpPr>
        <p:spPr>
          <a:xfrm rot="19437896">
            <a:off x="3561650" y="5876089"/>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5" name="Oval 2">
            <a:extLst>
              <a:ext uri="{FF2B5EF4-FFF2-40B4-BE49-F238E27FC236}">
                <a16:creationId xmlns:a16="http://schemas.microsoft.com/office/drawing/2014/main" id="{3C952919-975B-4539-9278-27219E721DA4}"/>
              </a:ext>
            </a:extLst>
          </p:cNvPr>
          <p:cNvSpPr/>
          <p:nvPr userDrawn="1"/>
        </p:nvSpPr>
        <p:spPr>
          <a:xfrm rot="900000">
            <a:off x="4245490" y="3608737"/>
            <a:ext cx="821418" cy="7524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6" name="Oval 2">
            <a:extLst>
              <a:ext uri="{FF2B5EF4-FFF2-40B4-BE49-F238E27FC236}">
                <a16:creationId xmlns:a16="http://schemas.microsoft.com/office/drawing/2014/main" id="{D5306C3F-626B-4D03-80B7-B6706B651F76}"/>
              </a:ext>
            </a:extLst>
          </p:cNvPr>
          <p:cNvSpPr/>
          <p:nvPr userDrawn="1"/>
        </p:nvSpPr>
        <p:spPr>
          <a:xfrm rot="3709911">
            <a:off x="3599311" y="4368286"/>
            <a:ext cx="1038426" cy="9512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7" name="Oval 2">
            <a:extLst>
              <a:ext uri="{FF2B5EF4-FFF2-40B4-BE49-F238E27FC236}">
                <a16:creationId xmlns:a16="http://schemas.microsoft.com/office/drawing/2014/main" id="{993DAAA7-9B09-4DD2-9187-75E3581900E1}"/>
              </a:ext>
            </a:extLst>
          </p:cNvPr>
          <p:cNvSpPr/>
          <p:nvPr userDrawn="1"/>
        </p:nvSpPr>
        <p:spPr>
          <a:xfrm rot="3709911">
            <a:off x="1848179" y="4037013"/>
            <a:ext cx="844966" cy="7740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49" name="Oval 2">
            <a:extLst>
              <a:ext uri="{FF2B5EF4-FFF2-40B4-BE49-F238E27FC236}">
                <a16:creationId xmlns:a16="http://schemas.microsoft.com/office/drawing/2014/main" id="{58EAD41B-5683-47F8-B4DF-FEB698E8D5C9}"/>
              </a:ext>
            </a:extLst>
          </p:cNvPr>
          <p:cNvSpPr/>
          <p:nvPr userDrawn="1"/>
        </p:nvSpPr>
        <p:spPr>
          <a:xfrm rot="900000">
            <a:off x="3336589" y="5100329"/>
            <a:ext cx="815880" cy="74741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2" name="Oval 2">
            <a:extLst>
              <a:ext uri="{FF2B5EF4-FFF2-40B4-BE49-F238E27FC236}">
                <a16:creationId xmlns:a16="http://schemas.microsoft.com/office/drawing/2014/main" id="{7F47E53E-A714-49C8-9CF6-E8CEA0D64CE8}"/>
              </a:ext>
            </a:extLst>
          </p:cNvPr>
          <p:cNvSpPr/>
          <p:nvPr userDrawn="1"/>
        </p:nvSpPr>
        <p:spPr>
          <a:xfrm rot="19437896">
            <a:off x="-857233" y="6604006"/>
            <a:ext cx="1015434" cy="93022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3" name="Oval 2">
            <a:extLst>
              <a:ext uri="{FF2B5EF4-FFF2-40B4-BE49-F238E27FC236}">
                <a16:creationId xmlns:a16="http://schemas.microsoft.com/office/drawing/2014/main" id="{A538598F-4ECE-4AE8-8B4F-F99AEF364E8B}"/>
              </a:ext>
            </a:extLst>
          </p:cNvPr>
          <p:cNvSpPr/>
          <p:nvPr userDrawn="1"/>
        </p:nvSpPr>
        <p:spPr>
          <a:xfrm rot="19437896">
            <a:off x="4773279" y="4383116"/>
            <a:ext cx="1057756"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4" name="Oval 2">
            <a:extLst>
              <a:ext uri="{FF2B5EF4-FFF2-40B4-BE49-F238E27FC236}">
                <a16:creationId xmlns:a16="http://schemas.microsoft.com/office/drawing/2014/main" id="{034275C5-196F-49DE-9AF5-76EB1B2D8275}"/>
              </a:ext>
            </a:extLst>
          </p:cNvPr>
          <p:cNvSpPr/>
          <p:nvPr userDrawn="1"/>
        </p:nvSpPr>
        <p:spPr>
          <a:xfrm rot="8100000">
            <a:off x="2818578" y="1990373"/>
            <a:ext cx="1844452"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55" name="Oval 2">
            <a:extLst>
              <a:ext uri="{FF2B5EF4-FFF2-40B4-BE49-F238E27FC236}">
                <a16:creationId xmlns:a16="http://schemas.microsoft.com/office/drawing/2014/main" id="{C3F37386-5866-4EED-9107-2A36F47353AE}"/>
              </a:ext>
            </a:extLst>
          </p:cNvPr>
          <p:cNvSpPr/>
          <p:nvPr userDrawn="1"/>
        </p:nvSpPr>
        <p:spPr>
          <a:xfrm rot="8100000">
            <a:off x="4228067" y="4747085"/>
            <a:ext cx="1844452"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Tree>
    <p:extLst>
      <p:ext uri="{BB962C8B-B14F-4D97-AF65-F5344CB8AC3E}">
        <p14:creationId xmlns:p14="http://schemas.microsoft.com/office/powerpoint/2010/main" val="724720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theme" Target="../theme/theme2.xml"/><Relationship Id="rId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046580"/>
      </p:ext>
    </p:extLst>
  </p:cSld>
  <p:clrMap bg1="lt1" tx1="dk1" bg2="lt2" tx2="dk2" accent1="accent1" accent2="accent2" accent3="accent3" accent4="accent4" accent5="accent5" accent6="accent6" hlink="hlink" folHlink="folHlink"/>
  <p:sldLayoutIdLst>
    <p:sldLayoutId id="2147483683" r:id="rId1"/>
    <p:sldLayoutId id="2147483655" r:id="rId2"/>
    <p:sldLayoutId id="2147483731" r:id="rId3"/>
    <p:sldLayoutId id="2147483740" r:id="rId4"/>
    <p:sldLayoutId id="2147483736" r:id="rId5"/>
    <p:sldLayoutId id="2147483738" r:id="rId6"/>
    <p:sldLayoutId id="2147483737" r:id="rId7"/>
    <p:sldLayoutId id="2147483753" r:id="rId8"/>
    <p:sldLayoutId id="2147483739" r:id="rId9"/>
    <p:sldLayoutId id="2147483741" r:id="rId10"/>
    <p:sldLayoutId id="2147483745" r:id="rId11"/>
    <p:sldLayoutId id="2147483754" r:id="rId12"/>
    <p:sldLayoutId id="2147483746" r:id="rId13"/>
    <p:sldLayoutId id="2147483732" r:id="rId14"/>
    <p:sldLayoutId id="2147483758" r:id="rId15"/>
    <p:sldLayoutId id="2147483759" r:id="rId16"/>
    <p:sldLayoutId id="2147483760" r:id="rId17"/>
    <p:sldLayoutId id="2147483761" r:id="rId18"/>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174220"/>
      </p:ext>
    </p:extLst>
  </p:cSld>
  <p:clrMap bg1="lt1" tx1="dk1" bg2="lt2" tx2="dk2" accent1="accent1" accent2="accent2" accent3="accent3" accent4="accent4" accent5="accent5" accent6="accent6" hlink="hlink" folHlink="folHlink"/>
  <p:sldLayoutIdLst>
    <p:sldLayoutId id="2147483686" r:id="rId1"/>
    <p:sldLayoutId id="2147483654" r:id="rId2"/>
    <p:sldLayoutId id="2147483656" r:id="rId3"/>
    <p:sldLayoutId id="2147483687" r:id="rId4"/>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178107"/>
      </p:ext>
    </p:extLst>
  </p:cSld>
  <p:clrMap bg1="lt1" tx1="dk1" bg2="lt2" tx2="dk2" accent1="accent1" accent2="accent2" accent3="accent3" accent4="accent4" accent5="accent5" accent6="accent6" hlink="hlink" folHlink="folHlink"/>
  <p:sldLayoutIdLst>
    <p:sldLayoutId id="2147483685" r:id="rId1"/>
    <p:sldLayoutId id="2147483755" r:id="rId2"/>
    <p:sldLayoutId id="2147483756" r:id="rId3"/>
    <p:sldLayoutId id="2147483757" r:id="rId4"/>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13.gif"/><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hyperlink" Target="mailto:troisi@theoreosrl.com"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www.theoreosrl.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tiff"/><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tiff"/><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36.gif"/></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3.tiff"/><Relationship Id="rId5" Type="http://schemas.openxmlformats.org/officeDocument/2006/relationships/image" Target="../media/image5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57.jpg"/></Relationships>
</file>

<file path=ppt/slides/_rels/slide3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57.jpg"/><Relationship Id="rId4" Type="http://schemas.openxmlformats.org/officeDocument/2006/relationships/image" Target="../media/image56.jpg"/></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7.jpg"/></Relationships>
</file>

<file path=ppt/slides/_rels/slide3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59.jpeg"/><Relationship Id="rId4" Type="http://schemas.openxmlformats.org/officeDocument/2006/relationships/image" Target="../media/image57.jpg"/></Relationships>
</file>

<file path=ppt/slides/_rels/slide3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9.xml"/><Relationship Id="rId1" Type="http://schemas.openxmlformats.org/officeDocument/2006/relationships/slideLayout" Target="../slideLayouts/slideLayout9.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8.xml"/><Relationship Id="rId5" Type="http://schemas.openxmlformats.org/officeDocument/2006/relationships/image" Target="../media/image65.png"/><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44.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jpeg"/><Relationship Id="rId7" Type="http://schemas.openxmlformats.org/officeDocument/2006/relationships/image" Target="../media/image77.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83.png"/><Relationship Id="rId2" Type="http://schemas.openxmlformats.org/officeDocument/2006/relationships/notesSlide" Target="../notesSlides/notesSlide45.xml"/><Relationship Id="rId16" Type="http://schemas.openxmlformats.org/officeDocument/2006/relationships/image" Target="../media/image87.png"/><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image" Target="../media/image82.png"/><Relationship Id="rId5" Type="http://schemas.openxmlformats.org/officeDocument/2006/relationships/diagramQuickStyle" Target="../diagrams/quickStyle2.xml"/><Relationship Id="rId1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diagramLayout" Target="../diagrams/layout2.xml"/><Relationship Id="rId9" Type="http://schemas.openxmlformats.org/officeDocument/2006/relationships/image" Target="../media/image80.png"/><Relationship Id="rId14" Type="http://schemas.openxmlformats.org/officeDocument/2006/relationships/image" Target="../media/image85.png"/></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7.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88.jpg"/><Relationship Id="rId7" Type="http://schemas.openxmlformats.org/officeDocument/2006/relationships/diagramQuickStyle" Target="../diagrams/quickStyle4.xml"/><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89.png"/><Relationship Id="rId4" Type="http://schemas.openxmlformats.org/officeDocument/2006/relationships/image" Target="../media/image76.png"/><Relationship Id="rId9" Type="http://schemas.microsoft.com/office/2007/relationships/diagramDrawing" Target="../diagrams/drawing4.xml"/></Relationships>
</file>

<file path=ppt/slides/_rels/slide4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49.xml.rels><?xml version="1.0" encoding="UTF-8" standalone="yes"?>
<Relationships xmlns="http://schemas.openxmlformats.org/package/2006/relationships"><Relationship Id="rId8" Type="http://schemas.openxmlformats.org/officeDocument/2006/relationships/image" Target="../media/image101.tif"/><Relationship Id="rId3" Type="http://schemas.openxmlformats.org/officeDocument/2006/relationships/image" Target="../media/image96.tif"/><Relationship Id="rId7" Type="http://schemas.openxmlformats.org/officeDocument/2006/relationships/image" Target="../media/image100.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99.tif"/><Relationship Id="rId5" Type="http://schemas.openxmlformats.org/officeDocument/2006/relationships/image" Target="../media/image98.tif"/><Relationship Id="rId4" Type="http://schemas.openxmlformats.org/officeDocument/2006/relationships/image" Target="../media/image97.png"/></Relationships>
</file>

<file path=ppt/slides/_rels/slide50.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tiff"/><Relationship Id="rId18" Type="http://schemas.openxmlformats.org/officeDocument/2006/relationships/image" Target="../media/image116.png"/><Relationship Id="rId3" Type="http://schemas.openxmlformats.org/officeDocument/2006/relationships/image" Target="../media/image102.png"/><Relationship Id="rId7" Type="http://schemas.openxmlformats.org/officeDocument/2006/relationships/image" Target="../media/image105.png"/><Relationship Id="rId12" Type="http://schemas.openxmlformats.org/officeDocument/2006/relationships/image" Target="../media/image110.jpeg"/><Relationship Id="rId17" Type="http://schemas.openxmlformats.org/officeDocument/2006/relationships/image" Target="../media/image115.png"/><Relationship Id="rId2" Type="http://schemas.openxmlformats.org/officeDocument/2006/relationships/notesSlide" Target="../notesSlides/notesSlide50.xml"/><Relationship Id="rId16" Type="http://schemas.openxmlformats.org/officeDocument/2006/relationships/image" Target="../media/image114.png"/><Relationship Id="rId1" Type="http://schemas.openxmlformats.org/officeDocument/2006/relationships/slideLayout" Target="../slideLayouts/slideLayout1.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jpeg"/><Relationship Id="rId15" Type="http://schemas.openxmlformats.org/officeDocument/2006/relationships/image" Target="../media/image113.png"/><Relationship Id="rId10" Type="http://schemas.openxmlformats.org/officeDocument/2006/relationships/image" Target="../media/image108.png"/><Relationship Id="rId19" Type="http://schemas.openxmlformats.org/officeDocument/2006/relationships/image" Target="../media/image117.png"/><Relationship Id="rId4" Type="http://schemas.openxmlformats.org/officeDocument/2006/relationships/image" Target="../media/image13.gif"/><Relationship Id="rId9" Type="http://schemas.openxmlformats.org/officeDocument/2006/relationships/image" Target="../media/image107.png"/><Relationship Id="rId14" Type="http://schemas.openxmlformats.org/officeDocument/2006/relationships/image" Target="../media/image112.png"/></Relationships>
</file>

<file path=ppt/slides/_rels/slide51.xml.rels><?xml version="1.0" encoding="UTF-8" standalone="yes"?>
<Relationships xmlns="http://schemas.openxmlformats.org/package/2006/relationships"><Relationship Id="rId8" Type="http://schemas.openxmlformats.org/officeDocument/2006/relationships/image" Target="../media/image123.tif"/><Relationship Id="rId3" Type="http://schemas.openxmlformats.org/officeDocument/2006/relationships/image" Target="../media/image118.jpg"/><Relationship Id="rId7" Type="http://schemas.openxmlformats.org/officeDocument/2006/relationships/image" Target="../media/image122.jpe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21.jpeg"/><Relationship Id="rId5" Type="http://schemas.openxmlformats.org/officeDocument/2006/relationships/image" Target="../media/image120.png"/><Relationship Id="rId4" Type="http://schemas.openxmlformats.org/officeDocument/2006/relationships/image" Target="../media/image119.png"/></Relationships>
</file>

<file path=ppt/slides/_rels/slide5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52.xml"/><Relationship Id="rId1" Type="http://schemas.openxmlformats.org/officeDocument/2006/relationships/slideLayout" Target="../slideLayouts/slideLayout8.xml"/><Relationship Id="rId4" Type="http://schemas.openxmlformats.org/officeDocument/2006/relationships/image" Target="../media/image125.jpeg"/></Relationships>
</file>

<file path=ppt/slides/_rels/slide53.xml.rels><?xml version="1.0" encoding="UTF-8" standalone="yes"?>
<Relationships xmlns="http://schemas.openxmlformats.org/package/2006/relationships"><Relationship Id="rId3" Type="http://schemas.openxmlformats.org/officeDocument/2006/relationships/image" Target="../media/image126.png"/><Relationship Id="rId7" Type="http://schemas.openxmlformats.org/officeDocument/2006/relationships/image" Target="../media/image130.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54.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29.png"/><Relationship Id="rId7" Type="http://schemas.openxmlformats.org/officeDocument/2006/relationships/image" Target="../media/image133.tiff"/><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132.jpeg"/><Relationship Id="rId11" Type="http://schemas.openxmlformats.org/officeDocument/2006/relationships/image" Target="../media/image137.png"/><Relationship Id="rId5" Type="http://schemas.openxmlformats.org/officeDocument/2006/relationships/image" Target="../media/image131.jpeg"/><Relationship Id="rId10" Type="http://schemas.openxmlformats.org/officeDocument/2006/relationships/image" Target="../media/image136.jpeg"/><Relationship Id="rId4" Type="http://schemas.openxmlformats.org/officeDocument/2006/relationships/image" Target="../media/image130.png"/><Relationship Id="rId9" Type="http://schemas.openxmlformats.org/officeDocument/2006/relationships/image" Target="../media/image135.png"/></Relationships>
</file>

<file path=ppt/slides/_rels/slide55.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138.png"/><Relationship Id="rId3" Type="http://schemas.openxmlformats.org/officeDocument/2006/relationships/image" Target="../media/image126.png"/><Relationship Id="rId7" Type="http://schemas.openxmlformats.org/officeDocument/2006/relationships/image" Target="../media/image130.png"/><Relationship Id="rId12" Type="http://schemas.microsoft.com/office/2007/relationships/diagramDrawing" Target="../diagrams/drawing5.xml"/><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129.png"/><Relationship Id="rId11" Type="http://schemas.openxmlformats.org/officeDocument/2006/relationships/diagramColors" Target="../diagrams/colors5.xml"/><Relationship Id="rId5" Type="http://schemas.openxmlformats.org/officeDocument/2006/relationships/image" Target="../media/image128.png"/><Relationship Id="rId10" Type="http://schemas.openxmlformats.org/officeDocument/2006/relationships/diagramQuickStyle" Target="../diagrams/quickStyle5.xml"/><Relationship Id="rId4" Type="http://schemas.openxmlformats.org/officeDocument/2006/relationships/image" Target="../media/image127.png"/><Relationship Id="rId9" Type="http://schemas.openxmlformats.org/officeDocument/2006/relationships/diagramLayout" Target="../diagrams/layout5.xml"/><Relationship Id="rId14" Type="http://schemas.openxmlformats.org/officeDocument/2006/relationships/image" Target="../media/image137.png"/></Relationships>
</file>

<file path=ppt/slides/_rels/slide5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140.png"/></Relationships>
</file>

<file path=ppt/slides/_rels/slide5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5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5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6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60.xml"/><Relationship Id="rId1" Type="http://schemas.openxmlformats.org/officeDocument/2006/relationships/slideLayout" Target="../slideLayouts/slideLayout8.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155.jpg"/><Relationship Id="rId3" Type="http://schemas.openxmlformats.org/officeDocument/2006/relationships/notesSlide" Target="../notesSlides/notesSlide61.xml"/><Relationship Id="rId7" Type="http://schemas.openxmlformats.org/officeDocument/2006/relationships/image" Target="../media/image152.jpeg"/><Relationship Id="rId12" Type="http://schemas.openxmlformats.org/officeDocument/2006/relationships/image" Target="../media/image154.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hyperlink" Target="http://images.google.com/imgres?imgurl=http://c2.api.ning.com/files/2xOXvKfSQf*JE5w6FQ*DYCu5Y1-ZhBqa8pslYGYqASC2jSLwkbO6*H0DUPh7DcgZkH9CjXEf0ZX3y5srwtyak-5TTGTU4yr*/autism.jpg&amp;imgrefurl=http://nerdfighters.ning.com/groups/group/listForContributor?user=3mgpi3c51fxul&amp;usg=__5JcUgodj9JfW2gFW6ySae6n-6ks=&amp;h=321&amp;w=351&amp;sz=18&amp;hl=en&amp;start=49&amp;um=1&amp;tbnid=X7vjYnipuFx9LM:&amp;tbnh=110&amp;tbnw=120&amp;prev=/images?q=autism&amp;ndsp=18&amp;hl=en&amp;rlz=1T4GFRD_en___US247&amp;sa=N&amp;start=36&amp;um=1" TargetMode="External"/><Relationship Id="rId11" Type="http://schemas.openxmlformats.org/officeDocument/2006/relationships/image" Target="../media/image153.jpeg"/><Relationship Id="rId5" Type="http://schemas.openxmlformats.org/officeDocument/2006/relationships/image" Target="../media/image151.png"/><Relationship Id="rId10" Type="http://schemas.openxmlformats.org/officeDocument/2006/relationships/hyperlink" Target="http://www.science.org.au/nobel/2005/images/invasion.jpg" TargetMode="External"/><Relationship Id="rId4" Type="http://schemas.openxmlformats.org/officeDocument/2006/relationships/image" Target="../media/image150.jpeg"/><Relationship Id="rId9" Type="http://schemas.openxmlformats.org/officeDocument/2006/relationships/image" Target="../media/image149.png"/></Relationships>
</file>

<file path=ppt/slides/_rels/slide6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62.xml"/><Relationship Id="rId1" Type="http://schemas.openxmlformats.org/officeDocument/2006/relationships/slideLayout" Target="../slideLayouts/slideLayout8.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63.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161.png"/><Relationship Id="rId4" Type="http://schemas.openxmlformats.org/officeDocument/2006/relationships/hyperlink" Target="http://www.theoreosr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Top Corners Rounded 246">
            <a:extLst>
              <a:ext uri="{FF2B5EF4-FFF2-40B4-BE49-F238E27FC236}">
                <a16:creationId xmlns:a16="http://schemas.microsoft.com/office/drawing/2014/main" id="{2573B5BF-096F-4A66-B0B5-F31C42151791}"/>
              </a:ext>
            </a:extLst>
          </p:cNvPr>
          <p:cNvSpPr/>
          <p:nvPr/>
        </p:nvSpPr>
        <p:spPr>
          <a:xfrm rot="5400000">
            <a:off x="7402183" y="-531694"/>
            <a:ext cx="1646881" cy="7932457"/>
          </a:xfrm>
          <a:prstGeom prst="round2SameRect">
            <a:avLst>
              <a:gd name="adj1" fmla="val 0"/>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48A2979-A456-4286-B8FC-8FF4C0C58EFD}"/>
              </a:ext>
            </a:extLst>
          </p:cNvPr>
          <p:cNvSpPr txBox="1"/>
          <p:nvPr/>
        </p:nvSpPr>
        <p:spPr>
          <a:xfrm>
            <a:off x="4681696" y="2759831"/>
            <a:ext cx="7319765" cy="1200329"/>
          </a:xfrm>
          <a:prstGeom prst="rect">
            <a:avLst/>
          </a:prstGeom>
          <a:noFill/>
        </p:spPr>
        <p:txBody>
          <a:bodyPr wrap="square" rtlCol="0" anchor="ctr">
            <a:spAutoFit/>
          </a:bodyPr>
          <a:lstStyle/>
          <a:p>
            <a:pPr algn="ctr"/>
            <a:r>
              <a:rPr lang="it-IT" altLang="ko-KR" sz="3600" dirty="0">
                <a:solidFill>
                  <a:schemeClr val="bg1"/>
                </a:solidFill>
                <a:cs typeface="Arial" pitchFamily="34" charset="0"/>
              </a:rPr>
              <a:t>Metabolomica e Sistemi Complessi    in Diagnostica Molecolare</a:t>
            </a:r>
            <a:endParaRPr lang="ko-KR" altLang="en-US" sz="3600" dirty="0">
              <a:solidFill>
                <a:schemeClr val="bg1"/>
              </a:solidFill>
              <a:cs typeface="Arial" pitchFamily="34" charset="0"/>
            </a:endParaRPr>
          </a:p>
        </p:txBody>
      </p:sp>
      <p:sp>
        <p:nvSpPr>
          <p:cNvPr id="5" name="TextBox 4">
            <a:extLst>
              <a:ext uri="{FF2B5EF4-FFF2-40B4-BE49-F238E27FC236}">
                <a16:creationId xmlns:a16="http://schemas.microsoft.com/office/drawing/2014/main" id="{35784B83-6120-4373-9C1F-DC8EEE6D58B3}"/>
              </a:ext>
            </a:extLst>
          </p:cNvPr>
          <p:cNvSpPr txBox="1"/>
          <p:nvPr/>
        </p:nvSpPr>
        <p:spPr>
          <a:xfrm>
            <a:off x="8995856" y="4610936"/>
            <a:ext cx="3112332" cy="738664"/>
          </a:xfrm>
          <a:prstGeom prst="rect">
            <a:avLst/>
          </a:prstGeom>
          <a:noFill/>
        </p:spPr>
        <p:txBody>
          <a:bodyPr wrap="square" rtlCol="0" anchor="ctr">
            <a:spAutoFit/>
          </a:bodyPr>
          <a:lstStyle/>
          <a:p>
            <a:pPr algn="ctr"/>
            <a:r>
              <a:rPr lang="en-US" altLang="ko-KR" sz="2600" b="1" dirty="0">
                <a:solidFill>
                  <a:schemeClr val="bg1"/>
                </a:solidFill>
                <a:cs typeface="Arial" pitchFamily="34" charset="0"/>
              </a:rPr>
              <a:t>Jacopo </a:t>
            </a:r>
            <a:r>
              <a:rPr lang="en-US" altLang="ko-KR" sz="2600" b="1" dirty="0" err="1">
                <a:solidFill>
                  <a:schemeClr val="bg1"/>
                </a:solidFill>
                <a:cs typeface="Arial" pitchFamily="34" charset="0"/>
              </a:rPr>
              <a:t>Troisi</a:t>
            </a:r>
            <a:endParaRPr lang="en-US" altLang="ko-KR" sz="2600" b="1" dirty="0">
              <a:solidFill>
                <a:schemeClr val="bg1"/>
              </a:solidFill>
              <a:cs typeface="Arial" pitchFamily="34" charset="0"/>
            </a:endParaRPr>
          </a:p>
          <a:p>
            <a:pPr algn="ctr"/>
            <a:r>
              <a:rPr lang="it-IT" altLang="ko-KR" sz="1600" i="1" dirty="0">
                <a:solidFill>
                  <a:schemeClr val="bg1"/>
                </a:solidFill>
                <a:cs typeface="Arial" pitchFamily="34" charset="0"/>
              </a:rPr>
              <a:t>CEO </a:t>
            </a:r>
            <a:r>
              <a:rPr lang="it-IT" altLang="ko-KR" sz="1600" i="1" dirty="0" err="1">
                <a:solidFill>
                  <a:schemeClr val="bg1"/>
                </a:solidFill>
                <a:cs typeface="Arial" pitchFamily="34" charset="0"/>
              </a:rPr>
              <a:t>Theoreo</a:t>
            </a:r>
            <a:r>
              <a:rPr lang="it-IT" altLang="ko-KR" sz="1600" i="1" dirty="0">
                <a:solidFill>
                  <a:schemeClr val="bg1"/>
                </a:solidFill>
                <a:cs typeface="Arial" pitchFamily="34" charset="0"/>
              </a:rPr>
              <a:t> </a:t>
            </a:r>
            <a:r>
              <a:rPr lang="it-IT" altLang="ko-KR" sz="1600" i="1" dirty="0" err="1">
                <a:solidFill>
                  <a:schemeClr val="bg1"/>
                </a:solidFill>
                <a:cs typeface="Arial" pitchFamily="34" charset="0"/>
              </a:rPr>
              <a:t>srl</a:t>
            </a:r>
            <a:r>
              <a:rPr lang="it-IT" altLang="ko-KR" sz="1600" i="1" dirty="0">
                <a:solidFill>
                  <a:schemeClr val="bg1"/>
                </a:solidFill>
                <a:cs typeface="Arial" pitchFamily="34" charset="0"/>
              </a:rPr>
              <a:t> spin-off </a:t>
            </a:r>
            <a:r>
              <a:rPr lang="it-IT" altLang="ko-KR" sz="1600" i="1" dirty="0" err="1">
                <a:solidFill>
                  <a:schemeClr val="bg1"/>
                </a:solidFill>
                <a:cs typeface="Arial" pitchFamily="34" charset="0"/>
              </a:rPr>
              <a:t>Unisa</a:t>
            </a:r>
            <a:endParaRPr lang="ko-KR" altLang="en-US" sz="1600" i="1" dirty="0">
              <a:solidFill>
                <a:schemeClr val="bg1"/>
              </a:solidFill>
              <a:cs typeface="Arial" pitchFamily="34" charset="0"/>
            </a:endParaRPr>
          </a:p>
        </p:txBody>
      </p:sp>
      <p:grpSp>
        <p:nvGrpSpPr>
          <p:cNvPr id="236" name="Group 235">
            <a:extLst>
              <a:ext uri="{FF2B5EF4-FFF2-40B4-BE49-F238E27FC236}">
                <a16:creationId xmlns:a16="http://schemas.microsoft.com/office/drawing/2014/main" id="{C2BB8104-3530-4C06-BCFE-83494F3D2F7E}"/>
              </a:ext>
            </a:extLst>
          </p:cNvPr>
          <p:cNvGrpSpPr/>
          <p:nvPr/>
        </p:nvGrpSpPr>
        <p:grpSpPr>
          <a:xfrm rot="7523209">
            <a:off x="5711085" y="1465946"/>
            <a:ext cx="769829" cy="815241"/>
            <a:chOff x="4121211" y="1005238"/>
            <a:chExt cx="1696343" cy="1796411"/>
          </a:xfrm>
          <a:solidFill>
            <a:schemeClr val="accent2"/>
          </a:solidFill>
        </p:grpSpPr>
        <p:sp>
          <p:nvSpPr>
            <p:cNvPr id="237" name="Rectangle 236">
              <a:extLst>
                <a:ext uri="{FF2B5EF4-FFF2-40B4-BE49-F238E27FC236}">
                  <a16:creationId xmlns:a16="http://schemas.microsoft.com/office/drawing/2014/main" id="{3551FEA2-AE32-4ADC-A559-2DEC1FA8D1BC}"/>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a:extLst>
                <a:ext uri="{FF2B5EF4-FFF2-40B4-BE49-F238E27FC236}">
                  <a16:creationId xmlns:a16="http://schemas.microsoft.com/office/drawing/2014/main" id="{B79412D0-1765-42E4-A9C8-E9C1D7AF3F36}"/>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9" name="Freeform: Shape 238">
              <a:extLst>
                <a:ext uri="{FF2B5EF4-FFF2-40B4-BE49-F238E27FC236}">
                  <a16:creationId xmlns:a16="http://schemas.microsoft.com/office/drawing/2014/main" id="{61D1CCAE-095A-408C-99CE-9A45BFEC0064}"/>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2FCAB7B8-5492-43CA-8D58-F7C3BC731C0B}"/>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41" name="Rectangle 240">
              <a:extLst>
                <a:ext uri="{FF2B5EF4-FFF2-40B4-BE49-F238E27FC236}">
                  <a16:creationId xmlns:a16="http://schemas.microsoft.com/office/drawing/2014/main" id="{A9A080DE-98B8-47D7-966E-2794E5245C4F}"/>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Freeform: Shape 241">
              <a:extLst>
                <a:ext uri="{FF2B5EF4-FFF2-40B4-BE49-F238E27FC236}">
                  <a16:creationId xmlns:a16="http://schemas.microsoft.com/office/drawing/2014/main" id="{71ED0273-4623-4B75-A8AE-249606E896AF}"/>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BC745DE2-CCDD-4A4B-BE13-72BBF1D8EBA0}"/>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301" name="Group 300">
            <a:extLst>
              <a:ext uri="{FF2B5EF4-FFF2-40B4-BE49-F238E27FC236}">
                <a16:creationId xmlns:a16="http://schemas.microsoft.com/office/drawing/2014/main" id="{B85A96ED-2CA9-490F-ABC6-96360ACCF017}"/>
              </a:ext>
            </a:extLst>
          </p:cNvPr>
          <p:cNvGrpSpPr/>
          <p:nvPr/>
        </p:nvGrpSpPr>
        <p:grpSpPr>
          <a:xfrm>
            <a:off x="1005149" y="1226175"/>
            <a:ext cx="4202976" cy="5037168"/>
            <a:chOff x="1005149" y="1226175"/>
            <a:chExt cx="4202976" cy="5037168"/>
          </a:xfrm>
        </p:grpSpPr>
        <p:grpSp>
          <p:nvGrpSpPr>
            <p:cNvPr id="6" name="Group 5">
              <a:extLst>
                <a:ext uri="{FF2B5EF4-FFF2-40B4-BE49-F238E27FC236}">
                  <a16:creationId xmlns:a16="http://schemas.microsoft.com/office/drawing/2014/main" id="{8ED5B865-0674-4DF5-A9D5-5EE33A5323FF}"/>
                </a:ext>
              </a:extLst>
            </p:cNvPr>
            <p:cNvGrpSpPr/>
            <p:nvPr/>
          </p:nvGrpSpPr>
          <p:grpSpPr>
            <a:xfrm>
              <a:off x="2193664" y="2470136"/>
              <a:ext cx="1710429" cy="1738057"/>
              <a:chOff x="4288042" y="2256809"/>
              <a:chExt cx="2952665" cy="3000359"/>
            </a:xfrm>
            <a:solidFill>
              <a:schemeClr val="accent2"/>
            </a:solidFill>
          </p:grpSpPr>
          <p:sp>
            <p:nvSpPr>
              <p:cNvPr id="7" name="Freeform: Shape 6">
                <a:extLst>
                  <a:ext uri="{FF2B5EF4-FFF2-40B4-BE49-F238E27FC236}">
                    <a16:creationId xmlns:a16="http://schemas.microsoft.com/office/drawing/2014/main" id="{C2C7CFFB-4D44-4F90-8F37-307E0C162BCB}"/>
                  </a:ext>
                </a:extLst>
              </p:cNvPr>
              <p:cNvSpPr/>
              <p:nvPr/>
            </p:nvSpPr>
            <p:spPr>
              <a:xfrm>
                <a:off x="4392101" y="2382547"/>
                <a:ext cx="1560880" cy="1777670"/>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4ADAC6C0-8C1B-485D-9D2C-3692EC31DF32}"/>
                  </a:ext>
                </a:extLst>
              </p:cNvPr>
              <p:cNvSpPr/>
              <p:nvPr/>
            </p:nvSpPr>
            <p:spPr>
              <a:xfrm>
                <a:off x="4868287" y="2290747"/>
                <a:ext cx="607009" cy="607009"/>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2D97C58-F5CD-4C07-ACE5-7278540B54E2}"/>
                  </a:ext>
                </a:extLst>
              </p:cNvPr>
              <p:cNvSpPr/>
              <p:nvPr/>
            </p:nvSpPr>
            <p:spPr>
              <a:xfrm>
                <a:off x="5445695" y="3297396"/>
                <a:ext cx="607009" cy="607009"/>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9718C1B-F9B9-4825-ACD8-60632F90FCD4}"/>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9FB9EDD-08EB-4138-9CFC-F35679CCEFC9}"/>
                  </a:ext>
                </a:extLst>
              </p:cNvPr>
              <p:cNvSpPr/>
              <p:nvPr/>
            </p:nvSpPr>
            <p:spPr>
              <a:xfrm>
                <a:off x="4288042" y="3301732"/>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6EC2FD3-930E-4580-B5C3-37B50E0345F6}"/>
                  </a:ext>
                </a:extLst>
              </p:cNvPr>
              <p:cNvSpPr/>
              <p:nvPr/>
            </p:nvSpPr>
            <p:spPr>
              <a:xfrm>
                <a:off x="4288042"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E5788733-AA04-47CB-A221-3A63786B991B}"/>
                  </a:ext>
                </a:extLst>
              </p:cNvPr>
              <p:cNvSpPr/>
              <p:nvPr/>
            </p:nvSpPr>
            <p:spPr>
              <a:xfrm>
                <a:off x="5554090" y="2382547"/>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10449 w 1560880"/>
                  <a:gd name="connsiteY5" fmla="*/ 1444304 h 1734311"/>
                  <a:gd name="connsiteX6" fmla="*/ 789601 w 1560880"/>
                  <a:gd name="connsiteY6" fmla="*/ 1622071 h 1734311"/>
                  <a:gd name="connsiteX7" fmla="*/ 468754 w 1560880"/>
                  <a:gd name="connsiteY7" fmla="*/ 1435632 h 1734311"/>
                  <a:gd name="connsiteX8" fmla="*/ 147906 w 1560880"/>
                  <a:gd name="connsiteY8" fmla="*/ 1249194 h 1734311"/>
                  <a:gd name="connsiteX9" fmla="*/ 147906 w 1560880"/>
                  <a:gd name="connsiteY9" fmla="*/ 880653 h 1734311"/>
                  <a:gd name="connsiteX10" fmla="*/ 147906 w 1560880"/>
                  <a:gd name="connsiteY10" fmla="*/ 512112 h 1734311"/>
                  <a:gd name="connsiteX11" fmla="*/ 468754 w 1560880"/>
                  <a:gd name="connsiteY11" fmla="*/ 325673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10449" y="1444304"/>
                    </a:lnTo>
                    <a:lnTo>
                      <a:pt x="789601" y="1622071"/>
                    </a:lnTo>
                    <a:lnTo>
                      <a:pt x="468754" y="1435632"/>
                    </a:lnTo>
                    <a:lnTo>
                      <a:pt x="147906" y="1249194"/>
                    </a:lnTo>
                    <a:lnTo>
                      <a:pt x="147906" y="880653"/>
                    </a:lnTo>
                    <a:lnTo>
                      <a:pt x="147906" y="512112"/>
                    </a:lnTo>
                    <a:lnTo>
                      <a:pt x="468754" y="325673"/>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24ADEC-0B66-48CA-BA21-2DA77E6108BF}"/>
                  </a:ext>
                </a:extLst>
              </p:cNvPr>
              <p:cNvSpPr/>
              <p:nvPr/>
            </p:nvSpPr>
            <p:spPr>
              <a:xfrm>
                <a:off x="6057040" y="225680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B134031B-288E-40C4-9F1A-D9A9D52CAE95}"/>
                  </a:ext>
                </a:extLst>
              </p:cNvPr>
              <p:cNvSpPr/>
              <p:nvPr/>
            </p:nvSpPr>
            <p:spPr>
              <a:xfrm>
                <a:off x="6612019"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1C3A804A-B945-4041-992C-BEC47E746A4F}"/>
                  </a:ext>
                </a:extLst>
              </p:cNvPr>
              <p:cNvSpPr/>
              <p:nvPr/>
            </p:nvSpPr>
            <p:spPr>
              <a:xfrm>
                <a:off x="6633698" y="326271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D442069-CA1B-407A-B677-835913C09748}"/>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346D758D-7472-4928-A975-D98C50EEA8C1}"/>
                  </a:ext>
                </a:extLst>
              </p:cNvPr>
              <p:cNvSpPr/>
              <p:nvPr/>
            </p:nvSpPr>
            <p:spPr>
              <a:xfrm>
                <a:off x="5437023" y="261234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E82409E-C831-4160-AD18-9EB9F832AD03}"/>
                  </a:ext>
                </a:extLst>
              </p:cNvPr>
              <p:cNvSpPr/>
              <p:nvPr/>
            </p:nvSpPr>
            <p:spPr>
              <a:xfrm>
                <a:off x="4973095" y="3392783"/>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06113 w 1560880"/>
                  <a:gd name="connsiteY5" fmla="*/ 1439968 h 1734311"/>
                  <a:gd name="connsiteX6" fmla="*/ 785266 w 1560880"/>
                  <a:gd name="connsiteY6" fmla="*/ 1626407 h 1734311"/>
                  <a:gd name="connsiteX7" fmla="*/ 468754 w 1560880"/>
                  <a:gd name="connsiteY7" fmla="*/ 1439968 h 1734311"/>
                  <a:gd name="connsiteX8" fmla="*/ 147906 w 1560880"/>
                  <a:gd name="connsiteY8" fmla="*/ 1253530 h 1734311"/>
                  <a:gd name="connsiteX9" fmla="*/ 147906 w 1560880"/>
                  <a:gd name="connsiteY9" fmla="*/ 884989 h 1734311"/>
                  <a:gd name="connsiteX10" fmla="*/ 147906 w 1560880"/>
                  <a:gd name="connsiteY10" fmla="*/ 516447 h 1734311"/>
                  <a:gd name="connsiteX11" fmla="*/ 468754 w 1560880"/>
                  <a:gd name="connsiteY11" fmla="*/ 330009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06113" y="1439968"/>
                    </a:lnTo>
                    <a:lnTo>
                      <a:pt x="785266" y="1626407"/>
                    </a:lnTo>
                    <a:lnTo>
                      <a:pt x="468754" y="1439968"/>
                    </a:lnTo>
                    <a:lnTo>
                      <a:pt x="147906" y="1253530"/>
                    </a:lnTo>
                    <a:lnTo>
                      <a:pt x="147906" y="884989"/>
                    </a:lnTo>
                    <a:lnTo>
                      <a:pt x="147906" y="516447"/>
                    </a:lnTo>
                    <a:lnTo>
                      <a:pt x="468754" y="330009"/>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C739FEB-8EC0-484C-9A38-44F5B32947BF}"/>
                  </a:ext>
                </a:extLst>
              </p:cNvPr>
              <p:cNvSpPr/>
              <p:nvPr/>
            </p:nvSpPr>
            <p:spPr>
              <a:xfrm>
                <a:off x="5450031" y="465015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15C419D-7DA6-4C70-910E-F6ABC0F89EA1}"/>
                  </a:ext>
                </a:extLst>
              </p:cNvPr>
              <p:cNvSpPr/>
              <p:nvPr/>
            </p:nvSpPr>
            <p:spPr>
              <a:xfrm>
                <a:off x="5437023" y="328005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96E39EE6-B05C-4595-8BDA-B75A83C2768D}"/>
                  </a:ext>
                </a:extLst>
              </p:cNvPr>
              <p:cNvSpPr/>
              <p:nvPr/>
            </p:nvSpPr>
            <p:spPr>
              <a:xfrm>
                <a:off x="6026689" y="3626915"/>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7B5EBA4-D3E5-473B-BCB4-52CC4073D221}"/>
                  </a:ext>
                </a:extLst>
              </p:cNvPr>
              <p:cNvSpPr/>
              <p:nvPr/>
            </p:nvSpPr>
            <p:spPr>
              <a:xfrm>
                <a:off x="6013682" y="432064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1F278AC-B57F-41D3-95A9-9E2A8FB0D4BE}"/>
                  </a:ext>
                </a:extLst>
              </p:cNvPr>
              <p:cNvSpPr/>
              <p:nvPr/>
            </p:nvSpPr>
            <p:spPr>
              <a:xfrm>
                <a:off x="4869036" y="4298961"/>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A74175AC-2668-47C9-81F9-CA93BB64BF0F}"/>
                  </a:ext>
                </a:extLst>
              </p:cNvPr>
              <p:cNvSpPr/>
              <p:nvPr/>
            </p:nvSpPr>
            <p:spPr>
              <a:xfrm>
                <a:off x="4860365" y="361390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D64752A8-E927-4180-8469-529410C741E1}"/>
                </a:ext>
              </a:extLst>
            </p:cNvPr>
            <p:cNvGrpSpPr/>
            <p:nvPr/>
          </p:nvGrpSpPr>
          <p:grpSpPr>
            <a:xfrm rot="19653185">
              <a:off x="3603047" y="1621327"/>
              <a:ext cx="878032" cy="929827"/>
              <a:chOff x="4121211" y="1005238"/>
              <a:chExt cx="1696343" cy="1796411"/>
            </a:xfrm>
            <a:solidFill>
              <a:schemeClr val="accent2"/>
            </a:solidFill>
          </p:grpSpPr>
          <p:sp>
            <p:nvSpPr>
              <p:cNvPr id="27" name="Rectangle 26">
                <a:extLst>
                  <a:ext uri="{FF2B5EF4-FFF2-40B4-BE49-F238E27FC236}">
                    <a16:creationId xmlns:a16="http://schemas.microsoft.com/office/drawing/2014/main" id="{78CAFD7C-2658-4D7F-A9C8-6C26F79E3088}"/>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AAE1D37-329C-42D4-987D-F4BC9885DDA4}"/>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D5E73F49-421A-4CDE-96F6-83F3854E66F5}"/>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263F31F3-C515-4043-8C65-C796719ACCAB}"/>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1" name="Rectangle 30">
                <a:extLst>
                  <a:ext uri="{FF2B5EF4-FFF2-40B4-BE49-F238E27FC236}">
                    <a16:creationId xmlns:a16="http://schemas.microsoft.com/office/drawing/2014/main" id="{FBCBCA99-DA6A-427E-B68B-502392C3EC63}"/>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C5A7FFF7-C8D3-4FE4-9AE3-5AD9B1D35CF8}"/>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31099D54-CEBD-4ECC-AE6E-A55D40DB62E2}"/>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57" name="Group 156">
              <a:extLst>
                <a:ext uri="{FF2B5EF4-FFF2-40B4-BE49-F238E27FC236}">
                  <a16:creationId xmlns:a16="http://schemas.microsoft.com/office/drawing/2014/main" id="{A93DFB35-5687-4649-AA38-F1753B516DF8}"/>
                </a:ext>
              </a:extLst>
            </p:cNvPr>
            <p:cNvGrpSpPr/>
            <p:nvPr/>
          </p:nvGrpSpPr>
          <p:grpSpPr>
            <a:xfrm rot="3638152">
              <a:off x="911272" y="2746735"/>
              <a:ext cx="1815715" cy="1627961"/>
              <a:chOff x="7643465" y="1330780"/>
              <a:chExt cx="2350271" cy="2107241"/>
            </a:xfrm>
          </p:grpSpPr>
          <p:grpSp>
            <p:nvGrpSpPr>
              <p:cNvPr id="158" name="Group 157">
                <a:extLst>
                  <a:ext uri="{FF2B5EF4-FFF2-40B4-BE49-F238E27FC236}">
                    <a16:creationId xmlns:a16="http://schemas.microsoft.com/office/drawing/2014/main" id="{9C21BCB9-8979-4278-A46B-27986D2ADF70}"/>
                  </a:ext>
                </a:extLst>
              </p:cNvPr>
              <p:cNvGrpSpPr/>
              <p:nvPr/>
            </p:nvGrpSpPr>
            <p:grpSpPr>
              <a:xfrm rot="14189974" flipH="1">
                <a:off x="7820788" y="2761873"/>
                <a:ext cx="449297" cy="803943"/>
                <a:chOff x="4860364" y="1440904"/>
                <a:chExt cx="607009" cy="1086144"/>
              </a:xfrm>
              <a:solidFill>
                <a:schemeClr val="accent2"/>
              </a:solidFill>
            </p:grpSpPr>
            <p:sp>
              <p:nvSpPr>
                <p:cNvPr id="175" name="Rectangle 174">
                  <a:extLst>
                    <a:ext uri="{FF2B5EF4-FFF2-40B4-BE49-F238E27FC236}">
                      <a16:creationId xmlns:a16="http://schemas.microsoft.com/office/drawing/2014/main" id="{78D46A7A-8360-499E-86A6-F8D7AF654670}"/>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reeform: Shape 175">
                  <a:extLst>
                    <a:ext uri="{FF2B5EF4-FFF2-40B4-BE49-F238E27FC236}">
                      <a16:creationId xmlns:a16="http://schemas.microsoft.com/office/drawing/2014/main" id="{C6B14454-3D6E-4274-A824-59CC2FDA593E}"/>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59" name="Group 158">
                <a:extLst>
                  <a:ext uri="{FF2B5EF4-FFF2-40B4-BE49-F238E27FC236}">
                    <a16:creationId xmlns:a16="http://schemas.microsoft.com/office/drawing/2014/main" id="{E52BFDFD-EBF8-49F8-8B25-8088FB8CA7F3}"/>
                  </a:ext>
                </a:extLst>
              </p:cNvPr>
              <p:cNvGrpSpPr/>
              <p:nvPr/>
            </p:nvGrpSpPr>
            <p:grpSpPr>
              <a:xfrm>
                <a:off x="8590072" y="1330780"/>
                <a:ext cx="449297" cy="803943"/>
                <a:chOff x="4860364" y="1440904"/>
                <a:chExt cx="607009" cy="1086144"/>
              </a:xfrm>
              <a:solidFill>
                <a:schemeClr val="accent2"/>
              </a:solidFill>
            </p:grpSpPr>
            <p:sp>
              <p:nvSpPr>
                <p:cNvPr id="173" name="Rectangle 172">
                  <a:extLst>
                    <a:ext uri="{FF2B5EF4-FFF2-40B4-BE49-F238E27FC236}">
                      <a16:creationId xmlns:a16="http://schemas.microsoft.com/office/drawing/2014/main" id="{4703EFEE-81B2-4CEB-9920-7A49211EC349}"/>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reeform: Shape 173">
                  <a:extLst>
                    <a:ext uri="{FF2B5EF4-FFF2-40B4-BE49-F238E27FC236}">
                      <a16:creationId xmlns:a16="http://schemas.microsoft.com/office/drawing/2014/main" id="{C4884DC0-1F10-46CD-A47D-A61C9F34A5FA}"/>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160" name="Freeform: Shape 159">
                <a:extLst>
                  <a:ext uri="{FF2B5EF4-FFF2-40B4-BE49-F238E27FC236}">
                    <a16:creationId xmlns:a16="http://schemas.microsoft.com/office/drawing/2014/main" id="{3BF7F295-27F7-4C7D-BF72-F2056DF57FD8}"/>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7A7B3EE1-6695-41AB-9EF1-70A2E96D19CB}"/>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6BDED3FF-8FA6-429A-AC97-B393BAEA6DEF}"/>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BFBA4F4D-CCE7-4B67-9BAC-F382CB02AFE3}"/>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7A4925D-E05B-435A-B2C1-3D5BBAB47C20}"/>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C5CFF91C-DE9A-49C7-B0CA-4D92ED818F06}"/>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AE4C223E-CED1-44DE-846D-DC0FF4BE5C35}"/>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D1C87586-77AC-4B1D-9A64-6026281123A8}"/>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F6071574-88E6-44E0-AB34-4BEC3B63D91C}"/>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861AC6C1-EC4D-4338-A180-E5B42D5E0DF2}"/>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170" name="Group 169">
                <a:extLst>
                  <a:ext uri="{FF2B5EF4-FFF2-40B4-BE49-F238E27FC236}">
                    <a16:creationId xmlns:a16="http://schemas.microsoft.com/office/drawing/2014/main" id="{7451FA78-F2AB-4F1F-B782-C0C6DBB8C2A9}"/>
                  </a:ext>
                </a:extLst>
              </p:cNvPr>
              <p:cNvGrpSpPr/>
              <p:nvPr/>
            </p:nvGrpSpPr>
            <p:grpSpPr>
              <a:xfrm rot="7661305" flipH="1">
                <a:off x="9367116" y="2811401"/>
                <a:ext cx="449297" cy="803943"/>
                <a:chOff x="4860364" y="1440904"/>
                <a:chExt cx="607009" cy="1086144"/>
              </a:xfrm>
              <a:solidFill>
                <a:schemeClr val="accent2"/>
              </a:solidFill>
            </p:grpSpPr>
            <p:sp>
              <p:nvSpPr>
                <p:cNvPr id="171" name="Rectangle 170">
                  <a:extLst>
                    <a:ext uri="{FF2B5EF4-FFF2-40B4-BE49-F238E27FC236}">
                      <a16:creationId xmlns:a16="http://schemas.microsoft.com/office/drawing/2014/main" id="{8EAB1A13-B289-4DB3-9134-9266539918FE}"/>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reeform: Shape 171">
                  <a:extLst>
                    <a:ext uri="{FF2B5EF4-FFF2-40B4-BE49-F238E27FC236}">
                      <a16:creationId xmlns:a16="http://schemas.microsoft.com/office/drawing/2014/main" id="{6384CD85-6048-4DF7-86A3-B49DF84D35A6}"/>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196" name="Group 195">
              <a:extLst>
                <a:ext uri="{FF2B5EF4-FFF2-40B4-BE49-F238E27FC236}">
                  <a16:creationId xmlns:a16="http://schemas.microsoft.com/office/drawing/2014/main" id="{7146D8B7-BEF2-4BB1-A47E-BE57A63400D0}"/>
                </a:ext>
              </a:extLst>
            </p:cNvPr>
            <p:cNvGrpSpPr/>
            <p:nvPr/>
          </p:nvGrpSpPr>
          <p:grpSpPr>
            <a:xfrm rot="10800000">
              <a:off x="1822888" y="1226175"/>
              <a:ext cx="1815715" cy="1627961"/>
              <a:chOff x="7643465" y="1330780"/>
              <a:chExt cx="2350271" cy="2107241"/>
            </a:xfrm>
          </p:grpSpPr>
          <p:grpSp>
            <p:nvGrpSpPr>
              <p:cNvPr id="197" name="Group 196">
                <a:extLst>
                  <a:ext uri="{FF2B5EF4-FFF2-40B4-BE49-F238E27FC236}">
                    <a16:creationId xmlns:a16="http://schemas.microsoft.com/office/drawing/2014/main" id="{65120756-24CF-44E7-BEE6-E74F279427A5}"/>
                  </a:ext>
                </a:extLst>
              </p:cNvPr>
              <p:cNvGrpSpPr/>
              <p:nvPr/>
            </p:nvGrpSpPr>
            <p:grpSpPr>
              <a:xfrm rot="14189974" flipH="1">
                <a:off x="7820788" y="2761873"/>
                <a:ext cx="449297" cy="803943"/>
                <a:chOff x="4860364" y="1440904"/>
                <a:chExt cx="607009" cy="1086144"/>
              </a:xfrm>
              <a:solidFill>
                <a:schemeClr val="accent2"/>
              </a:solidFill>
            </p:grpSpPr>
            <p:sp>
              <p:nvSpPr>
                <p:cNvPr id="214" name="Rectangle 213">
                  <a:extLst>
                    <a:ext uri="{FF2B5EF4-FFF2-40B4-BE49-F238E27FC236}">
                      <a16:creationId xmlns:a16="http://schemas.microsoft.com/office/drawing/2014/main" id="{0EACE0B1-04B6-4DD3-8210-FE3301B9D532}"/>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Freeform: Shape 214">
                  <a:extLst>
                    <a:ext uri="{FF2B5EF4-FFF2-40B4-BE49-F238E27FC236}">
                      <a16:creationId xmlns:a16="http://schemas.microsoft.com/office/drawing/2014/main" id="{B2FC14E9-CA28-4140-886E-AF921F01ED04}"/>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98" name="Group 197">
                <a:extLst>
                  <a:ext uri="{FF2B5EF4-FFF2-40B4-BE49-F238E27FC236}">
                    <a16:creationId xmlns:a16="http://schemas.microsoft.com/office/drawing/2014/main" id="{E19AAD93-0B90-444E-B8D6-7F358B86718E}"/>
                  </a:ext>
                </a:extLst>
              </p:cNvPr>
              <p:cNvGrpSpPr/>
              <p:nvPr/>
            </p:nvGrpSpPr>
            <p:grpSpPr>
              <a:xfrm>
                <a:off x="8590072" y="1330780"/>
                <a:ext cx="449297" cy="803943"/>
                <a:chOff x="4860364" y="1440904"/>
                <a:chExt cx="607009" cy="1086144"/>
              </a:xfrm>
              <a:solidFill>
                <a:schemeClr val="accent2"/>
              </a:solidFill>
            </p:grpSpPr>
            <p:sp>
              <p:nvSpPr>
                <p:cNvPr id="212" name="Rectangle 211">
                  <a:extLst>
                    <a:ext uri="{FF2B5EF4-FFF2-40B4-BE49-F238E27FC236}">
                      <a16:creationId xmlns:a16="http://schemas.microsoft.com/office/drawing/2014/main" id="{5E0F09B1-8A3C-433A-BFBA-48F2C2174BE0}"/>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reeform: Shape 212">
                  <a:extLst>
                    <a:ext uri="{FF2B5EF4-FFF2-40B4-BE49-F238E27FC236}">
                      <a16:creationId xmlns:a16="http://schemas.microsoft.com/office/drawing/2014/main" id="{59C877E5-4DA5-4608-9FC9-D676F7F4632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199" name="Freeform: Shape 198">
                <a:extLst>
                  <a:ext uri="{FF2B5EF4-FFF2-40B4-BE49-F238E27FC236}">
                    <a16:creationId xmlns:a16="http://schemas.microsoft.com/office/drawing/2014/main" id="{CD56AC1C-415F-4E7F-B5BE-04594E8B5A77}"/>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4261A207-EADB-4333-AF7E-B6B916D1F89D}"/>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E33D489C-A52A-4C63-8E90-C4521689882F}"/>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70468316-3F6A-4529-BE27-D001924EA3FC}"/>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1850B667-7FB9-4E48-AF20-9977D5904C25}"/>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A7BB8482-5B02-4696-B2C7-4E58DE11FC00}"/>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10B83C8C-8D85-4062-B523-77E8099C7CAC}"/>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4D2B6517-F68D-44E6-9EBD-711203EE9DC6}"/>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5A518C9F-0F8C-48A1-B6D4-B356DA756AB8}"/>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2E94665C-D3F0-42F3-8FA9-F0C5975352EC}"/>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209" name="Group 208">
                <a:extLst>
                  <a:ext uri="{FF2B5EF4-FFF2-40B4-BE49-F238E27FC236}">
                    <a16:creationId xmlns:a16="http://schemas.microsoft.com/office/drawing/2014/main" id="{7F9D3CD0-26F8-4F69-847A-E26131CE6587}"/>
                  </a:ext>
                </a:extLst>
              </p:cNvPr>
              <p:cNvGrpSpPr/>
              <p:nvPr/>
            </p:nvGrpSpPr>
            <p:grpSpPr>
              <a:xfrm rot="7661305" flipH="1">
                <a:off x="9367116" y="2811401"/>
                <a:ext cx="449297" cy="803943"/>
                <a:chOff x="4860364" y="1440904"/>
                <a:chExt cx="607009" cy="1086144"/>
              </a:xfrm>
              <a:solidFill>
                <a:schemeClr val="accent2"/>
              </a:solidFill>
            </p:grpSpPr>
            <p:sp>
              <p:nvSpPr>
                <p:cNvPr id="210" name="Rectangle 209">
                  <a:extLst>
                    <a:ext uri="{FF2B5EF4-FFF2-40B4-BE49-F238E27FC236}">
                      <a16:creationId xmlns:a16="http://schemas.microsoft.com/office/drawing/2014/main" id="{9E7D4F80-7ACE-4C00-9B2D-D4A8B977DFB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Freeform: Shape 210">
                  <a:extLst>
                    <a:ext uri="{FF2B5EF4-FFF2-40B4-BE49-F238E27FC236}">
                      <a16:creationId xmlns:a16="http://schemas.microsoft.com/office/drawing/2014/main" id="{46D452A5-9B8E-4154-8C93-FC58B62877EB}"/>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16" name="Group 215">
              <a:extLst>
                <a:ext uri="{FF2B5EF4-FFF2-40B4-BE49-F238E27FC236}">
                  <a16:creationId xmlns:a16="http://schemas.microsoft.com/office/drawing/2014/main" id="{646B83B2-5C12-4B4B-918D-E04093E24C87}"/>
                </a:ext>
              </a:extLst>
            </p:cNvPr>
            <p:cNvGrpSpPr/>
            <p:nvPr/>
          </p:nvGrpSpPr>
          <p:grpSpPr>
            <a:xfrm rot="10800000" flipV="1">
              <a:off x="2144331" y="3858068"/>
              <a:ext cx="1815715" cy="1627961"/>
              <a:chOff x="7643465" y="1330780"/>
              <a:chExt cx="2350271" cy="2107241"/>
            </a:xfrm>
          </p:grpSpPr>
          <p:grpSp>
            <p:nvGrpSpPr>
              <p:cNvPr id="217" name="Group 216">
                <a:extLst>
                  <a:ext uri="{FF2B5EF4-FFF2-40B4-BE49-F238E27FC236}">
                    <a16:creationId xmlns:a16="http://schemas.microsoft.com/office/drawing/2014/main" id="{FE3879A5-C7A2-47B3-9270-381AD7805C1F}"/>
                  </a:ext>
                </a:extLst>
              </p:cNvPr>
              <p:cNvGrpSpPr/>
              <p:nvPr/>
            </p:nvGrpSpPr>
            <p:grpSpPr>
              <a:xfrm rot="14189974" flipH="1">
                <a:off x="7820788" y="2761873"/>
                <a:ext cx="449297" cy="803943"/>
                <a:chOff x="4860364" y="1440904"/>
                <a:chExt cx="607009" cy="1086144"/>
              </a:xfrm>
              <a:solidFill>
                <a:schemeClr val="accent2"/>
              </a:solidFill>
            </p:grpSpPr>
            <p:sp>
              <p:nvSpPr>
                <p:cNvPr id="234" name="Rectangle 233">
                  <a:extLst>
                    <a:ext uri="{FF2B5EF4-FFF2-40B4-BE49-F238E27FC236}">
                      <a16:creationId xmlns:a16="http://schemas.microsoft.com/office/drawing/2014/main" id="{DF682B80-7179-49B6-9DCF-073A955F9536}"/>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Freeform: Shape 234">
                  <a:extLst>
                    <a:ext uri="{FF2B5EF4-FFF2-40B4-BE49-F238E27FC236}">
                      <a16:creationId xmlns:a16="http://schemas.microsoft.com/office/drawing/2014/main" id="{8B4FA6AA-D9F7-45D7-8345-402BCB2C326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18" name="Group 217">
                <a:extLst>
                  <a:ext uri="{FF2B5EF4-FFF2-40B4-BE49-F238E27FC236}">
                    <a16:creationId xmlns:a16="http://schemas.microsoft.com/office/drawing/2014/main" id="{96FB9221-B912-44B0-8024-C88CC43D891F}"/>
                  </a:ext>
                </a:extLst>
              </p:cNvPr>
              <p:cNvGrpSpPr/>
              <p:nvPr/>
            </p:nvGrpSpPr>
            <p:grpSpPr>
              <a:xfrm>
                <a:off x="8590072" y="1330780"/>
                <a:ext cx="449297" cy="803943"/>
                <a:chOff x="4860364" y="1440904"/>
                <a:chExt cx="607009" cy="1086144"/>
              </a:xfrm>
              <a:solidFill>
                <a:schemeClr val="accent2"/>
              </a:solidFill>
            </p:grpSpPr>
            <p:sp>
              <p:nvSpPr>
                <p:cNvPr id="232" name="Rectangle 231">
                  <a:extLst>
                    <a:ext uri="{FF2B5EF4-FFF2-40B4-BE49-F238E27FC236}">
                      <a16:creationId xmlns:a16="http://schemas.microsoft.com/office/drawing/2014/main" id="{4B82ABEB-E2A4-4DBF-8681-613ED83E03C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Freeform: Shape 232">
                  <a:extLst>
                    <a:ext uri="{FF2B5EF4-FFF2-40B4-BE49-F238E27FC236}">
                      <a16:creationId xmlns:a16="http://schemas.microsoft.com/office/drawing/2014/main" id="{4A76CF88-88C7-47AF-A92B-734EDB27DBF4}"/>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219" name="Freeform: Shape 218">
                <a:extLst>
                  <a:ext uri="{FF2B5EF4-FFF2-40B4-BE49-F238E27FC236}">
                    <a16:creationId xmlns:a16="http://schemas.microsoft.com/office/drawing/2014/main" id="{0706FD65-696F-4B8C-BDB2-CBFC95FEBD2D}"/>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3583C68B-0DB3-4840-B3A5-EAA1AF0B80C9}"/>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43DDAD7F-6AD2-4D69-9A88-E16CC08A37FC}"/>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54314214-2FD1-4404-ABD9-67196AE99EB9}"/>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7B8329FB-E31E-474B-9E73-0A1BD454C758}"/>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FC41A55B-4DDF-4BB9-92EE-FDB20593390D}"/>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293BCCF3-3FB0-40D8-81B0-3DE69F80D8B0}"/>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48B4E1DE-3733-4096-8BEF-D8E2648E2B59}"/>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D7F2C765-68CB-4F16-A71A-AD319AFC5F68}"/>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A438B556-6FD3-467A-B7C3-325D3DFC20FF}"/>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229" name="Group 228">
                <a:extLst>
                  <a:ext uri="{FF2B5EF4-FFF2-40B4-BE49-F238E27FC236}">
                    <a16:creationId xmlns:a16="http://schemas.microsoft.com/office/drawing/2014/main" id="{4F85162B-A061-45E7-8836-55CD784D7A79}"/>
                  </a:ext>
                </a:extLst>
              </p:cNvPr>
              <p:cNvGrpSpPr/>
              <p:nvPr/>
            </p:nvGrpSpPr>
            <p:grpSpPr>
              <a:xfrm rot="7661305" flipH="1">
                <a:off x="9367116" y="2811401"/>
                <a:ext cx="449297" cy="803943"/>
                <a:chOff x="4860364" y="1440904"/>
                <a:chExt cx="607009" cy="1086144"/>
              </a:xfrm>
              <a:solidFill>
                <a:schemeClr val="accent2"/>
              </a:solidFill>
            </p:grpSpPr>
            <p:sp>
              <p:nvSpPr>
                <p:cNvPr id="230" name="Rectangle 229">
                  <a:extLst>
                    <a:ext uri="{FF2B5EF4-FFF2-40B4-BE49-F238E27FC236}">
                      <a16:creationId xmlns:a16="http://schemas.microsoft.com/office/drawing/2014/main" id="{606169E1-10C9-4C82-A350-E0463B5A020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Freeform: Shape 230">
                  <a:extLst>
                    <a:ext uri="{FF2B5EF4-FFF2-40B4-BE49-F238E27FC236}">
                      <a16:creationId xmlns:a16="http://schemas.microsoft.com/office/drawing/2014/main" id="{E33F71F4-4E08-40FE-9270-A3062A017715}"/>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48" name="Group 247">
              <a:extLst>
                <a:ext uri="{FF2B5EF4-FFF2-40B4-BE49-F238E27FC236}">
                  <a16:creationId xmlns:a16="http://schemas.microsoft.com/office/drawing/2014/main" id="{C3F096DD-7825-434F-A4D1-385F9F1488A7}"/>
                </a:ext>
              </a:extLst>
            </p:cNvPr>
            <p:cNvGrpSpPr/>
            <p:nvPr/>
          </p:nvGrpSpPr>
          <p:grpSpPr>
            <a:xfrm rot="5400000" flipV="1">
              <a:off x="3486287" y="4541505"/>
              <a:ext cx="1815715" cy="1627961"/>
              <a:chOff x="7643465" y="1330780"/>
              <a:chExt cx="2350271" cy="2107241"/>
            </a:xfrm>
          </p:grpSpPr>
          <p:grpSp>
            <p:nvGrpSpPr>
              <p:cNvPr id="249" name="Group 248">
                <a:extLst>
                  <a:ext uri="{FF2B5EF4-FFF2-40B4-BE49-F238E27FC236}">
                    <a16:creationId xmlns:a16="http://schemas.microsoft.com/office/drawing/2014/main" id="{EE44208C-7F67-4936-93D5-FE37C681F801}"/>
                  </a:ext>
                </a:extLst>
              </p:cNvPr>
              <p:cNvGrpSpPr/>
              <p:nvPr/>
            </p:nvGrpSpPr>
            <p:grpSpPr>
              <a:xfrm rot="14189974" flipH="1">
                <a:off x="7820788" y="2761873"/>
                <a:ext cx="449297" cy="803943"/>
                <a:chOff x="4860364" y="1440904"/>
                <a:chExt cx="607009" cy="1086144"/>
              </a:xfrm>
              <a:solidFill>
                <a:schemeClr val="accent2"/>
              </a:solidFill>
            </p:grpSpPr>
            <p:sp>
              <p:nvSpPr>
                <p:cNvPr id="266" name="Rectangle 265">
                  <a:extLst>
                    <a:ext uri="{FF2B5EF4-FFF2-40B4-BE49-F238E27FC236}">
                      <a16:creationId xmlns:a16="http://schemas.microsoft.com/office/drawing/2014/main" id="{99D9F374-F220-4425-8161-6069960B4AE1}"/>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Freeform: Shape 266">
                  <a:extLst>
                    <a:ext uri="{FF2B5EF4-FFF2-40B4-BE49-F238E27FC236}">
                      <a16:creationId xmlns:a16="http://schemas.microsoft.com/office/drawing/2014/main" id="{C9D4D044-6C93-4D31-8630-95080C61622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50" name="Group 249">
                <a:extLst>
                  <a:ext uri="{FF2B5EF4-FFF2-40B4-BE49-F238E27FC236}">
                    <a16:creationId xmlns:a16="http://schemas.microsoft.com/office/drawing/2014/main" id="{F8EA9FF3-266D-419E-A430-8E0A602D56E9}"/>
                  </a:ext>
                </a:extLst>
              </p:cNvPr>
              <p:cNvGrpSpPr/>
              <p:nvPr/>
            </p:nvGrpSpPr>
            <p:grpSpPr>
              <a:xfrm>
                <a:off x="8590072" y="1330780"/>
                <a:ext cx="449297" cy="803943"/>
                <a:chOff x="4860364" y="1440904"/>
                <a:chExt cx="607009" cy="1086144"/>
              </a:xfrm>
              <a:solidFill>
                <a:schemeClr val="accent2"/>
              </a:solidFill>
            </p:grpSpPr>
            <p:sp>
              <p:nvSpPr>
                <p:cNvPr id="264" name="Rectangle 263">
                  <a:extLst>
                    <a:ext uri="{FF2B5EF4-FFF2-40B4-BE49-F238E27FC236}">
                      <a16:creationId xmlns:a16="http://schemas.microsoft.com/office/drawing/2014/main" id="{3E67EF11-02DD-4E76-A70F-FD12A56F7852}"/>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Freeform: Shape 264">
                  <a:extLst>
                    <a:ext uri="{FF2B5EF4-FFF2-40B4-BE49-F238E27FC236}">
                      <a16:creationId xmlns:a16="http://schemas.microsoft.com/office/drawing/2014/main" id="{B1FAE0B2-0BA3-4A78-89F2-1AE0CB8B8EA1}"/>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251" name="Freeform: Shape 250">
                <a:extLst>
                  <a:ext uri="{FF2B5EF4-FFF2-40B4-BE49-F238E27FC236}">
                    <a16:creationId xmlns:a16="http://schemas.microsoft.com/office/drawing/2014/main" id="{4CF51128-B74F-4C4F-8706-DF7919A56A48}"/>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21BDFC87-1F68-4099-ACC5-7CB791D34036}"/>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F3116CFF-0FE6-4D97-9EEF-D084794DBBD5}"/>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4F6E80B0-F022-4075-89DA-35839E1B2764}"/>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5688BFF9-3E59-43C0-85F4-856A4B1A3DC4}"/>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81A3B172-E1FF-41EC-B762-9145BF36A301}"/>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362B118C-59A8-482D-95BE-A3224DA62040}"/>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240A2C3D-81A0-4DFA-B348-424EB3F6233C}"/>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CF308D9A-6505-46F2-BC85-00C924B6151F}"/>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2C31A250-F614-44F6-B808-D91D64AED38E}"/>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261" name="Group 260">
                <a:extLst>
                  <a:ext uri="{FF2B5EF4-FFF2-40B4-BE49-F238E27FC236}">
                    <a16:creationId xmlns:a16="http://schemas.microsoft.com/office/drawing/2014/main" id="{C92D00D8-8E8E-4C05-90A4-76A9E8A136BB}"/>
                  </a:ext>
                </a:extLst>
              </p:cNvPr>
              <p:cNvGrpSpPr/>
              <p:nvPr/>
            </p:nvGrpSpPr>
            <p:grpSpPr>
              <a:xfrm rot="7661305" flipH="1">
                <a:off x="9367116" y="2811401"/>
                <a:ext cx="449297" cy="803943"/>
                <a:chOff x="4860364" y="1440904"/>
                <a:chExt cx="607009" cy="1086144"/>
              </a:xfrm>
              <a:solidFill>
                <a:schemeClr val="accent2"/>
              </a:solidFill>
            </p:grpSpPr>
            <p:sp>
              <p:nvSpPr>
                <p:cNvPr id="262" name="Rectangle 261">
                  <a:extLst>
                    <a:ext uri="{FF2B5EF4-FFF2-40B4-BE49-F238E27FC236}">
                      <a16:creationId xmlns:a16="http://schemas.microsoft.com/office/drawing/2014/main" id="{73254FA2-A76E-4F75-B40A-1ADF31B9A2BC}"/>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Freeform: Shape 262">
                  <a:extLst>
                    <a:ext uri="{FF2B5EF4-FFF2-40B4-BE49-F238E27FC236}">
                      <a16:creationId xmlns:a16="http://schemas.microsoft.com/office/drawing/2014/main" id="{1BD635CA-ECB2-4062-B70C-69B49835A8E9}"/>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76" name="Group 275">
              <a:extLst>
                <a:ext uri="{FF2B5EF4-FFF2-40B4-BE49-F238E27FC236}">
                  <a16:creationId xmlns:a16="http://schemas.microsoft.com/office/drawing/2014/main" id="{9994E081-6D25-42BE-9DB7-953898268218}"/>
                </a:ext>
              </a:extLst>
            </p:cNvPr>
            <p:cNvGrpSpPr/>
            <p:nvPr/>
          </p:nvGrpSpPr>
          <p:grpSpPr>
            <a:xfrm>
              <a:off x="1257348" y="4876976"/>
              <a:ext cx="826550" cy="358906"/>
              <a:chOff x="7658774" y="5514706"/>
              <a:chExt cx="826550" cy="358906"/>
            </a:xfrm>
          </p:grpSpPr>
          <p:sp>
            <p:nvSpPr>
              <p:cNvPr id="273" name="Rectangle 272">
                <a:extLst>
                  <a:ext uri="{FF2B5EF4-FFF2-40B4-BE49-F238E27FC236}">
                    <a16:creationId xmlns:a16="http://schemas.microsoft.com/office/drawing/2014/main" id="{2AF5332A-F6AC-4D78-81C7-015493DD6CF3}"/>
                  </a:ext>
                </a:extLst>
              </p:cNvPr>
              <p:cNvSpPr/>
              <p:nvPr/>
            </p:nvSpPr>
            <p:spPr>
              <a:xfrm rot="16053454" flipH="1">
                <a:off x="8032513" y="5501122"/>
                <a:ext cx="60369" cy="4233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Freeform: Shape 273">
                <a:extLst>
                  <a:ext uri="{FF2B5EF4-FFF2-40B4-BE49-F238E27FC236}">
                    <a16:creationId xmlns:a16="http://schemas.microsoft.com/office/drawing/2014/main" id="{4211C318-8ADC-425B-B7E9-52A7ADADECD0}"/>
                  </a:ext>
                </a:extLst>
              </p:cNvPr>
              <p:cNvSpPr/>
              <p:nvPr/>
            </p:nvSpPr>
            <p:spPr>
              <a:xfrm rot="19653185" flipH="1">
                <a:off x="7658774" y="553102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5D89F6BC-10DD-4661-ABD0-CA33FBAB6AEA}"/>
                  </a:ext>
                </a:extLst>
              </p:cNvPr>
              <p:cNvSpPr/>
              <p:nvPr/>
            </p:nvSpPr>
            <p:spPr>
              <a:xfrm rot="19653185">
                <a:off x="8142737" y="551470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grpSp>
      </p:grpSp>
      <p:grpSp>
        <p:nvGrpSpPr>
          <p:cNvPr id="281" name="Group 280">
            <a:extLst>
              <a:ext uri="{FF2B5EF4-FFF2-40B4-BE49-F238E27FC236}">
                <a16:creationId xmlns:a16="http://schemas.microsoft.com/office/drawing/2014/main" id="{40BAB07A-8DA2-4835-B4A5-DC9D9EA2B0E7}"/>
              </a:ext>
            </a:extLst>
          </p:cNvPr>
          <p:cNvGrpSpPr/>
          <p:nvPr/>
        </p:nvGrpSpPr>
        <p:grpSpPr>
          <a:xfrm rot="5400000" flipV="1">
            <a:off x="10368581" y="5508922"/>
            <a:ext cx="1274057" cy="1142313"/>
            <a:chOff x="7643465" y="1330780"/>
            <a:chExt cx="2350271" cy="2107241"/>
          </a:xfrm>
        </p:grpSpPr>
        <p:grpSp>
          <p:nvGrpSpPr>
            <p:cNvPr id="282" name="Group 281">
              <a:extLst>
                <a:ext uri="{FF2B5EF4-FFF2-40B4-BE49-F238E27FC236}">
                  <a16:creationId xmlns:a16="http://schemas.microsoft.com/office/drawing/2014/main" id="{AD139328-267D-4BD1-8727-D691163C4B8D}"/>
                </a:ext>
              </a:extLst>
            </p:cNvPr>
            <p:cNvGrpSpPr/>
            <p:nvPr/>
          </p:nvGrpSpPr>
          <p:grpSpPr>
            <a:xfrm rot="14189974" flipH="1">
              <a:off x="7820788" y="2761873"/>
              <a:ext cx="449297" cy="803943"/>
              <a:chOff x="4860364" y="1440904"/>
              <a:chExt cx="607009" cy="1086144"/>
            </a:xfrm>
            <a:solidFill>
              <a:schemeClr val="accent2"/>
            </a:solidFill>
          </p:grpSpPr>
          <p:sp>
            <p:nvSpPr>
              <p:cNvPr id="299" name="Rectangle 298">
                <a:extLst>
                  <a:ext uri="{FF2B5EF4-FFF2-40B4-BE49-F238E27FC236}">
                    <a16:creationId xmlns:a16="http://schemas.microsoft.com/office/drawing/2014/main" id="{EA955226-0EAF-48EB-A81A-5D6255E40A9B}"/>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Freeform: Shape 299">
                <a:extLst>
                  <a:ext uri="{FF2B5EF4-FFF2-40B4-BE49-F238E27FC236}">
                    <a16:creationId xmlns:a16="http://schemas.microsoft.com/office/drawing/2014/main" id="{CE700F0F-337D-46D8-95C8-2C6C137C4F7D}"/>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83" name="Group 282">
              <a:extLst>
                <a:ext uri="{FF2B5EF4-FFF2-40B4-BE49-F238E27FC236}">
                  <a16:creationId xmlns:a16="http://schemas.microsoft.com/office/drawing/2014/main" id="{5F5B6871-A72A-4B96-9435-E5F602D831BF}"/>
                </a:ext>
              </a:extLst>
            </p:cNvPr>
            <p:cNvGrpSpPr/>
            <p:nvPr/>
          </p:nvGrpSpPr>
          <p:grpSpPr>
            <a:xfrm>
              <a:off x="8590072" y="1330780"/>
              <a:ext cx="449297" cy="803943"/>
              <a:chOff x="4860364" y="1440904"/>
              <a:chExt cx="607009" cy="1086144"/>
            </a:xfrm>
            <a:solidFill>
              <a:schemeClr val="accent2"/>
            </a:solidFill>
          </p:grpSpPr>
          <p:sp>
            <p:nvSpPr>
              <p:cNvPr id="297" name="Rectangle 296">
                <a:extLst>
                  <a:ext uri="{FF2B5EF4-FFF2-40B4-BE49-F238E27FC236}">
                    <a16:creationId xmlns:a16="http://schemas.microsoft.com/office/drawing/2014/main" id="{C3D12746-E34B-4869-8B8F-A38D7DCCFC50}"/>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Freeform: Shape 297">
                <a:extLst>
                  <a:ext uri="{FF2B5EF4-FFF2-40B4-BE49-F238E27FC236}">
                    <a16:creationId xmlns:a16="http://schemas.microsoft.com/office/drawing/2014/main" id="{67AC616C-5DCB-42A1-92FB-C67522FC746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284" name="Freeform: Shape 283">
              <a:extLst>
                <a:ext uri="{FF2B5EF4-FFF2-40B4-BE49-F238E27FC236}">
                  <a16:creationId xmlns:a16="http://schemas.microsoft.com/office/drawing/2014/main" id="{93920EFD-3B96-4BA7-A914-0534BAB0F123}"/>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solidFill>
              <a:schemeClr val="accent2"/>
            </a:solidFill>
            <a:ln w="43323"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997A904F-345D-426B-B70A-970D33DAFCD9}"/>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solidFill>
              <a:schemeClr val="accent2"/>
            </a:solidFill>
            <a:ln w="43323"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870A1FF1-6EA2-486D-8EA9-2AD93BB43C9B}"/>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solidFill>
              <a:schemeClr val="accent2"/>
            </a:solidFill>
            <a:ln w="43323"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CA8CBA7F-5596-474C-87AF-C042F11824B9}"/>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39D2D0E2-189C-4353-9655-67943D717D95}"/>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48E77B67-5F25-48C2-986C-C525D123755D}"/>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406A0E4A-FAE5-4268-A75D-A440AD688CE8}"/>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solidFill>
              <a:schemeClr val="accent2"/>
            </a:solidFill>
            <a:ln w="43323"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E65C2624-6606-43F5-BB5A-995C3A071E0E}"/>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53E28B02-F608-42B7-80FB-31F626DCAF97}"/>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solidFill>
              <a:schemeClr val="accent2"/>
            </a:solidFill>
            <a:ln w="43323"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9646BEA4-1CA6-4697-83AD-DEC1CC88A9E8}"/>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solidFill>
              <a:schemeClr val="accent2"/>
            </a:solidFill>
            <a:ln w="43323" cap="flat">
              <a:noFill/>
              <a:prstDash val="solid"/>
              <a:miter/>
            </a:ln>
          </p:spPr>
          <p:txBody>
            <a:bodyPr rtlCol="0" anchor="ctr"/>
            <a:lstStyle/>
            <a:p>
              <a:endParaRPr lang="en-US"/>
            </a:p>
          </p:txBody>
        </p:sp>
        <p:grpSp>
          <p:nvGrpSpPr>
            <p:cNvPr id="294" name="Group 293">
              <a:extLst>
                <a:ext uri="{FF2B5EF4-FFF2-40B4-BE49-F238E27FC236}">
                  <a16:creationId xmlns:a16="http://schemas.microsoft.com/office/drawing/2014/main" id="{4AD3D0BF-C30A-4FBC-883E-40CD17A775AC}"/>
                </a:ext>
              </a:extLst>
            </p:cNvPr>
            <p:cNvGrpSpPr/>
            <p:nvPr/>
          </p:nvGrpSpPr>
          <p:grpSpPr>
            <a:xfrm rot="7661305" flipH="1">
              <a:off x="9367116" y="2811401"/>
              <a:ext cx="449297" cy="803943"/>
              <a:chOff x="4860364" y="1440904"/>
              <a:chExt cx="607009" cy="1086144"/>
            </a:xfrm>
            <a:solidFill>
              <a:schemeClr val="accent2"/>
            </a:solidFill>
          </p:grpSpPr>
          <p:sp>
            <p:nvSpPr>
              <p:cNvPr id="295" name="Rectangle 294">
                <a:extLst>
                  <a:ext uri="{FF2B5EF4-FFF2-40B4-BE49-F238E27FC236}">
                    <a16:creationId xmlns:a16="http://schemas.microsoft.com/office/drawing/2014/main" id="{6D97CB95-4784-408E-AACC-54999C1E3B3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Freeform: Shape 295">
                <a:extLst>
                  <a:ext uri="{FF2B5EF4-FFF2-40B4-BE49-F238E27FC236}">
                    <a16:creationId xmlns:a16="http://schemas.microsoft.com/office/drawing/2014/main" id="{E1E6644C-39C6-44EB-A8C5-45B074E505C7}"/>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sp>
        <p:nvSpPr>
          <p:cNvPr id="150" name="TextBox 4">
            <a:extLst>
              <a:ext uri="{FF2B5EF4-FFF2-40B4-BE49-F238E27FC236}">
                <a16:creationId xmlns:a16="http://schemas.microsoft.com/office/drawing/2014/main" id="{F78BE34F-4395-4ED2-80D4-87BCCED7210C}"/>
              </a:ext>
            </a:extLst>
          </p:cNvPr>
          <p:cNvSpPr txBox="1"/>
          <p:nvPr/>
        </p:nvSpPr>
        <p:spPr>
          <a:xfrm>
            <a:off x="251960" y="6181693"/>
            <a:ext cx="3210675" cy="666977"/>
          </a:xfrm>
          <a:prstGeom prst="rect">
            <a:avLst/>
          </a:prstGeom>
          <a:noFill/>
        </p:spPr>
        <p:txBody>
          <a:bodyPr wrap="square" rtlCol="0" anchor="ctr">
            <a:spAutoFit/>
          </a:bodyPr>
          <a:lstStyle/>
          <a:p>
            <a:r>
              <a:rPr lang="en-US" altLang="ko-KR" sz="1867" dirty="0">
                <a:latin typeface="Abadi Extra Light" panose="020B0204020104020204" pitchFamily="34" charset="0"/>
                <a:cs typeface="Arial" pitchFamily="34" charset="0"/>
              </a:rPr>
              <a:t>Salerno, 8 Maggio 2019</a:t>
            </a:r>
          </a:p>
          <a:p>
            <a:endParaRPr lang="ko-KR" altLang="en-US" sz="1867" dirty="0">
              <a:solidFill>
                <a:schemeClr val="bg1"/>
              </a:solidFill>
              <a:cs typeface="Arial" pitchFamily="34" charset="0"/>
            </a:endParaRPr>
          </a:p>
        </p:txBody>
      </p:sp>
      <p:pic>
        <p:nvPicPr>
          <p:cNvPr id="3" name="Immagine 2">
            <a:extLst>
              <a:ext uri="{FF2B5EF4-FFF2-40B4-BE49-F238E27FC236}">
                <a16:creationId xmlns:a16="http://schemas.microsoft.com/office/drawing/2014/main" id="{A1666847-448E-440A-8B11-DBCDE28211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7163" y="264737"/>
            <a:ext cx="2628372" cy="1251800"/>
          </a:xfrm>
          <a:prstGeom prst="rect">
            <a:avLst/>
          </a:prstGeom>
        </p:spPr>
      </p:pic>
      <p:pic>
        <p:nvPicPr>
          <p:cNvPr id="37" name="Immagine 36">
            <a:extLst>
              <a:ext uri="{FF2B5EF4-FFF2-40B4-BE49-F238E27FC236}">
                <a16:creationId xmlns:a16="http://schemas.microsoft.com/office/drawing/2014/main" id="{179B4A79-4721-4093-8535-1D9806DE27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1655" y="-180256"/>
            <a:ext cx="2543690" cy="1754111"/>
          </a:xfrm>
          <a:prstGeom prst="rect">
            <a:avLst/>
          </a:prstGeom>
        </p:spPr>
      </p:pic>
      <p:pic>
        <p:nvPicPr>
          <p:cNvPr id="39" name="Immagine 38" descr="Immagine che contiene fotografia, oggetto&#10;&#10;Descrizione generata automaticamente">
            <a:extLst>
              <a:ext uri="{FF2B5EF4-FFF2-40B4-BE49-F238E27FC236}">
                <a16:creationId xmlns:a16="http://schemas.microsoft.com/office/drawing/2014/main" id="{B4DFE496-6ACD-4AC6-B9A6-77BFAB64BE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25999" y="184326"/>
            <a:ext cx="1260887" cy="1260887"/>
          </a:xfrm>
          <a:prstGeom prst="rect">
            <a:avLst/>
          </a:prstGeom>
        </p:spPr>
      </p:pic>
    </p:spTree>
    <p:extLst>
      <p:ext uri="{BB962C8B-B14F-4D97-AF65-F5344CB8AC3E}">
        <p14:creationId xmlns:p14="http://schemas.microsoft.com/office/powerpoint/2010/main" val="1100588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7" name="Immagine 46" descr="Immagine che contiene screenshot&#10;&#10;Descrizione generata automaticamente">
            <a:extLst>
              <a:ext uri="{FF2B5EF4-FFF2-40B4-BE49-F238E27FC236}">
                <a16:creationId xmlns:a16="http://schemas.microsoft.com/office/drawing/2014/main" id="{ED6B65CD-D142-4F63-9D18-0A60AB6CF2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0085" y="321734"/>
            <a:ext cx="4020997" cy="2905170"/>
          </a:xfrm>
          <a:prstGeom prst="rect">
            <a:avLst/>
          </a:prstGeom>
        </p:spPr>
      </p:pic>
      <p:pic>
        <p:nvPicPr>
          <p:cNvPr id="49" name="Immagine 48" descr="Immagine che contiene screenshot&#10;&#10;Descrizione generata automaticamente">
            <a:extLst>
              <a:ext uri="{FF2B5EF4-FFF2-40B4-BE49-F238E27FC236}">
                <a16:creationId xmlns:a16="http://schemas.microsoft.com/office/drawing/2014/main" id="{CADF2DD3-9EDD-4C3A-9EC4-B2631FA2F5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8876" y="3631096"/>
            <a:ext cx="4263413" cy="2760560"/>
          </a:xfrm>
          <a:prstGeom prst="rect">
            <a:avLst/>
          </a:prstGeom>
        </p:spPr>
      </p:pic>
      <p:sp>
        <p:nvSpPr>
          <p:cNvPr id="56" name="Rectangle 55">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57">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Immagine 50" descr="Immagine che contiene screenshot&#10;&#10;Descrizione generata automaticamente">
            <a:extLst>
              <a:ext uri="{FF2B5EF4-FFF2-40B4-BE49-F238E27FC236}">
                <a16:creationId xmlns:a16="http://schemas.microsoft.com/office/drawing/2014/main" id="{7A4BCBFC-0C02-44B2-BD6A-46734442F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8034" y="1023187"/>
            <a:ext cx="5426764" cy="4667016"/>
          </a:xfrm>
          <a:prstGeom prst="rect">
            <a:avLst/>
          </a:prstGeom>
        </p:spPr>
      </p:pic>
    </p:spTree>
    <p:extLst>
      <p:ext uri="{BB962C8B-B14F-4D97-AF65-F5344CB8AC3E}">
        <p14:creationId xmlns:p14="http://schemas.microsoft.com/office/powerpoint/2010/main" val="477003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8CDD151D-58F9-4DF3-911B-B2CA8CDFEA62}"/>
              </a:ext>
            </a:extLst>
          </p:cNvPr>
          <p:cNvSpPr txBox="1"/>
          <p:nvPr/>
        </p:nvSpPr>
        <p:spPr>
          <a:xfrm>
            <a:off x="1208015" y="906011"/>
            <a:ext cx="10318458" cy="4401205"/>
          </a:xfrm>
          <a:prstGeom prst="rect">
            <a:avLst/>
          </a:prstGeom>
          <a:noFill/>
        </p:spPr>
        <p:txBody>
          <a:bodyPr wrap="square" rtlCol="0">
            <a:spAutoFit/>
          </a:bodyPr>
          <a:lstStyle/>
          <a:p>
            <a:pPr algn="ctr"/>
            <a:r>
              <a:rPr lang="it-IT" sz="4000" b="1" dirty="0">
                <a:solidFill>
                  <a:schemeClr val="bg1"/>
                </a:solidFill>
                <a:latin typeface="Abadi Extra Light" panose="020B0204020104020204" pitchFamily="34" charset="0"/>
              </a:rPr>
              <a:t>Jacopo Troisi</a:t>
            </a:r>
          </a:p>
          <a:p>
            <a:pPr algn="ctr"/>
            <a:r>
              <a:rPr lang="it-IT" sz="4000" b="1" dirty="0" err="1">
                <a:solidFill>
                  <a:schemeClr val="bg1"/>
                </a:solidFill>
                <a:latin typeface="Abadi Extra Light" panose="020B0204020104020204" pitchFamily="34" charset="0"/>
              </a:rPr>
              <a:t>Theoreo</a:t>
            </a:r>
            <a:r>
              <a:rPr lang="it-IT" sz="4000" b="1" dirty="0">
                <a:solidFill>
                  <a:schemeClr val="bg1"/>
                </a:solidFill>
                <a:latin typeface="Abadi Extra Light" panose="020B0204020104020204" pitchFamily="34" charset="0"/>
              </a:rPr>
              <a:t> </a:t>
            </a:r>
            <a:r>
              <a:rPr lang="it-IT" sz="4000" b="1" dirty="0" err="1">
                <a:solidFill>
                  <a:schemeClr val="bg1"/>
                </a:solidFill>
                <a:latin typeface="Abadi Extra Light" panose="020B0204020104020204" pitchFamily="34" charset="0"/>
              </a:rPr>
              <a:t>srl</a:t>
            </a:r>
            <a:r>
              <a:rPr lang="it-IT" sz="4000" b="1" dirty="0">
                <a:solidFill>
                  <a:schemeClr val="bg1"/>
                </a:solidFill>
                <a:latin typeface="Abadi Extra Light" panose="020B0204020104020204" pitchFamily="34" charset="0"/>
              </a:rPr>
              <a:t>, Via S. De Renzi, 50 Salerno</a:t>
            </a:r>
          </a:p>
          <a:p>
            <a:pPr algn="ctr"/>
            <a:endParaRPr lang="it-IT" sz="4000" b="1" dirty="0">
              <a:solidFill>
                <a:schemeClr val="bg1"/>
              </a:solidFill>
              <a:latin typeface="Abadi Extra Light" panose="020B0204020104020204" pitchFamily="34" charset="0"/>
            </a:endParaRPr>
          </a:p>
          <a:p>
            <a:pPr algn="ctr"/>
            <a:r>
              <a:rPr lang="it-IT" sz="4000" b="1" dirty="0">
                <a:solidFill>
                  <a:schemeClr val="bg1"/>
                </a:solidFill>
                <a:latin typeface="Abadi Extra Light" panose="020B0204020104020204" pitchFamily="34" charset="0"/>
                <a:hlinkClick r:id="rId3">
                  <a:extLst>
                    <a:ext uri="{A12FA001-AC4F-418D-AE19-62706E023703}">
                      <ahyp:hlinkClr xmlns:ahyp="http://schemas.microsoft.com/office/drawing/2018/hyperlinkcolor" val="tx"/>
                    </a:ext>
                  </a:extLst>
                </a:hlinkClick>
              </a:rPr>
              <a:t>troisi@theoreosrl.com</a:t>
            </a:r>
            <a:endParaRPr lang="it-IT" sz="4000" b="1" dirty="0">
              <a:solidFill>
                <a:schemeClr val="bg1"/>
              </a:solidFill>
              <a:latin typeface="Abadi Extra Light" panose="020B0204020104020204" pitchFamily="34" charset="0"/>
            </a:endParaRPr>
          </a:p>
          <a:p>
            <a:pPr algn="ctr"/>
            <a:r>
              <a:rPr lang="it-IT" sz="4000" b="1" dirty="0">
                <a:solidFill>
                  <a:schemeClr val="bg1"/>
                </a:solidFill>
                <a:latin typeface="Abadi Extra Light" panose="020B0204020104020204" pitchFamily="34" charset="0"/>
              </a:rPr>
              <a:t>Tel./FAX. 089-0977435</a:t>
            </a:r>
          </a:p>
          <a:p>
            <a:pPr algn="ctr"/>
            <a:endParaRPr lang="it-IT" sz="4000" b="1" dirty="0">
              <a:solidFill>
                <a:schemeClr val="bg1"/>
              </a:solidFill>
              <a:latin typeface="Abadi Extra Light" panose="020B0204020104020204" pitchFamily="34" charset="0"/>
            </a:endParaRPr>
          </a:p>
          <a:p>
            <a:pPr algn="ctr"/>
            <a:r>
              <a:rPr lang="it-IT" sz="4000" b="1" dirty="0">
                <a:solidFill>
                  <a:schemeClr val="bg1"/>
                </a:solidFill>
                <a:latin typeface="Abadi Extra Light" panose="020B0204020104020204" pitchFamily="34" charset="0"/>
                <a:hlinkClick r:id="rId4"/>
              </a:rPr>
              <a:t>www.theoreosrl.com</a:t>
            </a:r>
            <a:r>
              <a:rPr lang="it-IT" sz="4000" b="1" dirty="0">
                <a:solidFill>
                  <a:schemeClr val="bg1"/>
                </a:solidFill>
                <a:latin typeface="Abadi Extra Light" panose="020B0204020104020204" pitchFamily="34" charset="0"/>
              </a:rPr>
              <a:t> </a:t>
            </a:r>
          </a:p>
        </p:txBody>
      </p:sp>
    </p:spTree>
    <p:extLst>
      <p:ext uri="{BB962C8B-B14F-4D97-AF65-F5344CB8AC3E}">
        <p14:creationId xmlns:p14="http://schemas.microsoft.com/office/powerpoint/2010/main" val="865525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2" name="Group 241">
            <a:extLst>
              <a:ext uri="{FF2B5EF4-FFF2-40B4-BE49-F238E27FC236}">
                <a16:creationId xmlns:a16="http://schemas.microsoft.com/office/drawing/2014/main" id="{5847D389-6281-415A-BE8D-829D4E7684F9}"/>
              </a:ext>
            </a:extLst>
          </p:cNvPr>
          <p:cNvGrpSpPr/>
          <p:nvPr/>
        </p:nvGrpSpPr>
        <p:grpSpPr>
          <a:xfrm rot="8555283">
            <a:off x="10647363" y="122514"/>
            <a:ext cx="1202555" cy="888358"/>
            <a:chOff x="3442589" y="5410039"/>
            <a:chExt cx="1202555" cy="888358"/>
          </a:xfrm>
          <a:solidFill>
            <a:schemeClr val="accent1">
              <a:lumMod val="75000"/>
            </a:schemeClr>
          </a:solidFill>
        </p:grpSpPr>
        <p:sp>
          <p:nvSpPr>
            <p:cNvPr id="243" name="Oval 242">
              <a:extLst>
                <a:ext uri="{FF2B5EF4-FFF2-40B4-BE49-F238E27FC236}">
                  <a16:creationId xmlns:a16="http://schemas.microsoft.com/office/drawing/2014/main" id="{019740F7-E1E9-4108-8B94-B895BC04A5E2}"/>
                </a:ext>
              </a:extLst>
            </p:cNvPr>
            <p:cNvSpPr/>
            <p:nvPr/>
          </p:nvSpPr>
          <p:spPr>
            <a:xfrm>
              <a:off x="4194644" y="5845659"/>
              <a:ext cx="228869" cy="228869"/>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4" name="Straight Connector 243">
              <a:extLst>
                <a:ext uri="{FF2B5EF4-FFF2-40B4-BE49-F238E27FC236}">
                  <a16:creationId xmlns:a16="http://schemas.microsoft.com/office/drawing/2014/main" id="{3A8F62D1-FAD8-4D55-8FE4-9712E1439D78}"/>
                </a:ext>
              </a:extLst>
            </p:cNvPr>
            <p:cNvCxnSpPr>
              <a:cxnSpLocks/>
            </p:cNvCxnSpPr>
            <p:nvPr/>
          </p:nvCxnSpPr>
          <p:spPr>
            <a:xfrm>
              <a:off x="3442589" y="5639826"/>
              <a:ext cx="867151" cy="320268"/>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DC507CE-4F06-40F7-BADB-4073EEA93A1A}"/>
                </a:ext>
              </a:extLst>
            </p:cNvPr>
            <p:cNvCxnSpPr>
              <a:cxnSpLocks/>
            </p:cNvCxnSpPr>
            <p:nvPr/>
          </p:nvCxnSpPr>
          <p:spPr>
            <a:xfrm>
              <a:off x="4309740" y="5960094"/>
              <a:ext cx="167702" cy="338303"/>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2E93A0C-6F0E-4BE1-A8C6-7C82C8EB07F5}"/>
                </a:ext>
              </a:extLst>
            </p:cNvPr>
            <p:cNvCxnSpPr>
              <a:cxnSpLocks/>
            </p:cNvCxnSpPr>
            <p:nvPr/>
          </p:nvCxnSpPr>
          <p:spPr>
            <a:xfrm flipV="1">
              <a:off x="4309740" y="5410039"/>
              <a:ext cx="335404" cy="550055"/>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sp>
        <p:nvSpPr>
          <p:cNvPr id="88" name="CasellaDiTesto 87">
            <a:extLst>
              <a:ext uri="{FF2B5EF4-FFF2-40B4-BE49-F238E27FC236}">
                <a16:creationId xmlns:a16="http://schemas.microsoft.com/office/drawing/2014/main" id="{453713FD-3FBF-4CB9-8F71-A2D48D9BF7D7}"/>
              </a:ext>
            </a:extLst>
          </p:cNvPr>
          <p:cNvSpPr txBox="1"/>
          <p:nvPr/>
        </p:nvSpPr>
        <p:spPr>
          <a:xfrm>
            <a:off x="688834" y="1149353"/>
            <a:ext cx="10568638" cy="5509200"/>
          </a:xfrm>
          <a:prstGeom prst="rect">
            <a:avLst/>
          </a:prstGeom>
          <a:noFill/>
        </p:spPr>
        <p:txBody>
          <a:bodyPr wrap="square" rtlCol="0">
            <a:spAutoFit/>
          </a:bodyPr>
          <a:lstStyle/>
          <a:p>
            <a:pPr marL="342900" indent="-342900" algn="just">
              <a:buFont typeface="Arial" panose="020B0604020202020204" pitchFamily="34" charset="0"/>
              <a:buChar char="•"/>
            </a:pPr>
            <a:r>
              <a:rPr lang="en-US" sz="2200" dirty="0">
                <a:solidFill>
                  <a:schemeClr val="bg1"/>
                </a:solidFill>
              </a:rPr>
              <a:t>We define “omics” those sciences that use analytic technologies that allow the production of information (data), in a very large number and in the same time interval, useful for describing and interpreting the biological system studied. </a:t>
            </a:r>
          </a:p>
          <a:p>
            <a:pPr marL="342900" indent="-342900" algn="just">
              <a:buFont typeface="Arial" panose="020B0604020202020204" pitchFamily="34" charset="0"/>
              <a:buChar char="•"/>
            </a:pPr>
            <a:r>
              <a:rPr lang="en-US" sz="2200" dirty="0">
                <a:solidFill>
                  <a:schemeClr val="bg1"/>
                </a:solidFill>
              </a:rPr>
              <a:t>By way of example, genomics, a term that was introduced at the end of the eighties of the 20</a:t>
            </a:r>
            <a:r>
              <a:rPr lang="en-US" sz="2200" baseline="30000" dirty="0">
                <a:solidFill>
                  <a:schemeClr val="bg1"/>
                </a:solidFill>
              </a:rPr>
              <a:t>th</a:t>
            </a:r>
            <a:r>
              <a:rPr lang="en-US" sz="2200" dirty="0">
                <a:solidFill>
                  <a:schemeClr val="bg1"/>
                </a:solidFill>
              </a:rPr>
              <a:t> century, is the discipline that uses technologies to study the genome, that is, the genes system.</a:t>
            </a:r>
          </a:p>
          <a:p>
            <a:pPr marL="342900" indent="-342900" algn="just">
              <a:buFont typeface="Arial" panose="020B0604020202020204" pitchFamily="34" charset="0"/>
              <a:buChar char="•"/>
            </a:pPr>
            <a:r>
              <a:rPr lang="en-US" sz="2200" dirty="0">
                <a:solidFill>
                  <a:schemeClr val="bg1"/>
                </a:solidFill>
              </a:rPr>
              <a:t>From the etymological point of view, the term genome dates back to Hans Winkler (</a:t>
            </a:r>
            <a:r>
              <a:rPr lang="en-US" sz="2200" dirty="0" err="1">
                <a:solidFill>
                  <a:schemeClr val="bg1"/>
                </a:solidFill>
              </a:rPr>
              <a:t>Verbreitung</a:t>
            </a:r>
            <a:r>
              <a:rPr lang="en-US" sz="2200" dirty="0">
                <a:solidFill>
                  <a:schemeClr val="bg1"/>
                </a:solidFill>
              </a:rPr>
              <a:t> und </a:t>
            </a:r>
            <a:r>
              <a:rPr lang="en-US" sz="2200" dirty="0" err="1">
                <a:solidFill>
                  <a:schemeClr val="bg1"/>
                </a:solidFill>
              </a:rPr>
              <a:t>Ursache</a:t>
            </a:r>
            <a:r>
              <a:rPr lang="en-US" sz="2200" dirty="0">
                <a:solidFill>
                  <a:schemeClr val="bg1"/>
                </a:solidFill>
              </a:rPr>
              <a:t> der Parthenogenesis in </a:t>
            </a:r>
            <a:r>
              <a:rPr lang="en-US" sz="2200" dirty="0" err="1">
                <a:solidFill>
                  <a:schemeClr val="bg1"/>
                </a:solidFill>
              </a:rPr>
              <a:t>Pflanzen</a:t>
            </a:r>
            <a:r>
              <a:rPr lang="en-US" sz="2200" dirty="0">
                <a:solidFill>
                  <a:schemeClr val="bg1"/>
                </a:solidFill>
              </a:rPr>
              <a:t> und </a:t>
            </a:r>
            <a:r>
              <a:rPr lang="en-US" sz="2200" dirty="0" err="1">
                <a:solidFill>
                  <a:schemeClr val="bg1"/>
                </a:solidFill>
              </a:rPr>
              <a:t>Tierreiche</a:t>
            </a:r>
            <a:r>
              <a:rPr lang="en-US" sz="2200" dirty="0">
                <a:solidFill>
                  <a:schemeClr val="bg1"/>
                </a:solidFill>
              </a:rPr>
              <a:t>, 1920), which created the fusion between the term gene and suffix -</a:t>
            </a:r>
            <a:r>
              <a:rPr lang="en-US" sz="2200" dirty="0" err="1">
                <a:solidFill>
                  <a:schemeClr val="bg1"/>
                </a:solidFill>
              </a:rPr>
              <a:t>oma</a:t>
            </a:r>
            <a:r>
              <a:rPr lang="en-US" sz="2200" dirty="0">
                <a:solidFill>
                  <a:schemeClr val="bg1"/>
                </a:solidFill>
              </a:rPr>
              <a:t>, suffixes that according to Joshua Lederberg and Alexa T. McCray (2001) would refer to Sanskrit OM to indicate completeness and completeness. The term genome, therefore, represents the set of genes of an individual and genomics the discipline that studies and measures the genes system. The complete sequencing of the genome of </a:t>
            </a:r>
            <a:r>
              <a:rPr lang="en-US" sz="2200" i="1" dirty="0" err="1">
                <a:solidFill>
                  <a:schemeClr val="bg1"/>
                </a:solidFill>
              </a:rPr>
              <a:t>Haemophilus</a:t>
            </a:r>
            <a:r>
              <a:rPr lang="en-US" sz="2200" i="1" dirty="0">
                <a:solidFill>
                  <a:schemeClr val="bg1"/>
                </a:solidFill>
              </a:rPr>
              <a:t> </a:t>
            </a:r>
            <a:r>
              <a:rPr lang="en-US" sz="2200" i="1" dirty="0" err="1">
                <a:solidFill>
                  <a:schemeClr val="bg1"/>
                </a:solidFill>
              </a:rPr>
              <a:t>influenzae</a:t>
            </a:r>
            <a:r>
              <a:rPr lang="en-US" sz="2200" dirty="0">
                <a:solidFill>
                  <a:schemeClr val="bg1"/>
                </a:solidFill>
              </a:rPr>
              <a:t> in 1995 (Fleischmann, Adams, White 1995) marked a deep transition in the history of biological sciences.</a:t>
            </a:r>
          </a:p>
        </p:txBody>
      </p:sp>
      <p:sp>
        <p:nvSpPr>
          <p:cNvPr id="89" name="TextBox 12">
            <a:extLst>
              <a:ext uri="{FF2B5EF4-FFF2-40B4-BE49-F238E27FC236}">
                <a16:creationId xmlns:a16="http://schemas.microsoft.com/office/drawing/2014/main" id="{C72FD11F-DA15-4ADE-AFAF-ACC5E9DB08F1}"/>
              </a:ext>
            </a:extLst>
          </p:cNvPr>
          <p:cNvSpPr txBox="1"/>
          <p:nvPr/>
        </p:nvSpPr>
        <p:spPr>
          <a:xfrm>
            <a:off x="-1610092" y="199447"/>
            <a:ext cx="6964218" cy="830997"/>
          </a:xfrm>
          <a:prstGeom prst="rect">
            <a:avLst/>
          </a:prstGeom>
          <a:noFill/>
        </p:spPr>
        <p:txBody>
          <a:bodyPr wrap="square" rtlCol="0" anchor="ctr">
            <a:spAutoFit/>
          </a:bodyPr>
          <a:lstStyle/>
          <a:p>
            <a:pPr algn="r"/>
            <a:r>
              <a:rPr lang="en-US" altLang="ko-KR" sz="4800" dirty="0">
                <a:solidFill>
                  <a:schemeClr val="bg1"/>
                </a:solidFill>
                <a:cs typeface="Arial" pitchFamily="34" charset="0"/>
              </a:rPr>
              <a:t>Omics sciences</a:t>
            </a:r>
            <a:endParaRPr lang="ko-KR" altLang="en-US" sz="4800" dirty="0">
              <a:solidFill>
                <a:schemeClr val="bg1"/>
              </a:solidFill>
              <a:cs typeface="Arial" pitchFamily="34" charset="0"/>
            </a:endParaRPr>
          </a:p>
        </p:txBody>
      </p:sp>
    </p:spTree>
    <p:extLst>
      <p:ext uri="{BB962C8B-B14F-4D97-AF65-F5344CB8AC3E}">
        <p14:creationId xmlns:p14="http://schemas.microsoft.com/office/powerpoint/2010/main" val="227378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9D6F4-996C-4143-8832-56B071227105}"/>
              </a:ext>
            </a:extLst>
          </p:cNvPr>
          <p:cNvSpPr txBox="1"/>
          <p:nvPr/>
        </p:nvSpPr>
        <p:spPr>
          <a:xfrm>
            <a:off x="4918837" y="520180"/>
            <a:ext cx="6191673" cy="923330"/>
          </a:xfrm>
          <a:prstGeom prst="rect">
            <a:avLst/>
          </a:prstGeom>
          <a:noFill/>
        </p:spPr>
        <p:txBody>
          <a:bodyPr wrap="square" rtlCol="0" anchor="ctr">
            <a:spAutoFit/>
          </a:bodyPr>
          <a:lstStyle/>
          <a:p>
            <a:r>
              <a:rPr lang="en-US" altLang="ko-KR" sz="5400" dirty="0">
                <a:solidFill>
                  <a:schemeClr val="accent1"/>
                </a:solidFill>
                <a:cs typeface="Arial" pitchFamily="34" charset="0"/>
              </a:rPr>
              <a:t>Holistic</a:t>
            </a:r>
            <a:r>
              <a:rPr lang="en-US" altLang="ko-KR" sz="5400" dirty="0">
                <a:solidFill>
                  <a:schemeClr val="tx1">
                    <a:lumMod val="85000"/>
                    <a:lumOff val="15000"/>
                  </a:schemeClr>
                </a:solidFill>
                <a:cs typeface="Arial" pitchFamily="34" charset="0"/>
              </a:rPr>
              <a:t> Approach</a:t>
            </a:r>
            <a:endParaRPr lang="ko-KR" altLang="en-US" sz="5400" dirty="0">
              <a:solidFill>
                <a:schemeClr val="tx1">
                  <a:lumMod val="85000"/>
                  <a:lumOff val="15000"/>
                </a:schemeClr>
              </a:solidFill>
              <a:cs typeface="Arial" pitchFamily="34" charset="0"/>
            </a:endParaRPr>
          </a:p>
        </p:txBody>
      </p:sp>
      <p:sp>
        <p:nvSpPr>
          <p:cNvPr id="41" name="TextBox 40">
            <a:extLst>
              <a:ext uri="{FF2B5EF4-FFF2-40B4-BE49-F238E27FC236}">
                <a16:creationId xmlns:a16="http://schemas.microsoft.com/office/drawing/2014/main" id="{6AECD4FF-4CD4-4312-8D84-31A3BA9DC4F1}"/>
              </a:ext>
            </a:extLst>
          </p:cNvPr>
          <p:cNvSpPr txBox="1"/>
          <p:nvPr/>
        </p:nvSpPr>
        <p:spPr>
          <a:xfrm>
            <a:off x="5158235" y="1900025"/>
            <a:ext cx="6400683" cy="3785652"/>
          </a:xfrm>
          <a:prstGeom prst="rect">
            <a:avLst/>
          </a:prstGeom>
          <a:noFill/>
        </p:spPr>
        <p:txBody>
          <a:bodyPr wrap="square" rtlCol="0">
            <a:spAutoFit/>
          </a:bodyPr>
          <a:lstStyle/>
          <a:p>
            <a:pPr algn="just"/>
            <a:r>
              <a:rPr lang="en-US" altLang="ko-KR" sz="10000" dirty="0">
                <a:solidFill>
                  <a:schemeClr val="accent1"/>
                </a:solidFill>
                <a:cs typeface="Arial" pitchFamily="34" charset="0"/>
              </a:rPr>
              <a:t>H</a:t>
            </a:r>
            <a:r>
              <a:rPr lang="en-US" altLang="ko-KR" sz="2000" dirty="0">
                <a:solidFill>
                  <a:schemeClr val="tx1">
                    <a:lumMod val="75000"/>
                    <a:lumOff val="25000"/>
                  </a:schemeClr>
                </a:solidFill>
                <a:cs typeface="Arial" pitchFamily="34" charset="0"/>
              </a:rPr>
              <a:t>olism (from the Greek </a:t>
            </a:r>
            <a:r>
              <a:rPr lang="en-US" altLang="ko-KR" sz="2000" dirty="0" err="1">
                <a:solidFill>
                  <a:schemeClr val="tx1">
                    <a:lumMod val="75000"/>
                    <a:lumOff val="25000"/>
                  </a:schemeClr>
                </a:solidFill>
                <a:cs typeface="Arial" pitchFamily="34" charset="0"/>
              </a:rPr>
              <a:t>ὅλος</a:t>
            </a:r>
            <a:r>
              <a:rPr lang="en-US" altLang="ko-KR" sz="2000" dirty="0">
                <a:solidFill>
                  <a:schemeClr val="tx1">
                    <a:lumMod val="75000"/>
                    <a:lumOff val="25000"/>
                  </a:schemeClr>
                </a:solidFill>
                <a:cs typeface="Arial" pitchFamily="34" charset="0"/>
              </a:rPr>
              <a:t> </a:t>
            </a:r>
            <a:r>
              <a:rPr lang="en-US" altLang="ko-KR" sz="2000" dirty="0" err="1">
                <a:solidFill>
                  <a:schemeClr val="tx1">
                    <a:lumMod val="75000"/>
                    <a:lumOff val="25000"/>
                  </a:schemeClr>
                </a:solidFill>
                <a:cs typeface="Arial" pitchFamily="34" charset="0"/>
              </a:rPr>
              <a:t>hòlos</a:t>
            </a:r>
            <a:r>
              <a:rPr lang="en-US" altLang="ko-KR" sz="2000" dirty="0">
                <a:solidFill>
                  <a:schemeClr val="tx1">
                    <a:lumMod val="75000"/>
                    <a:lumOff val="25000"/>
                  </a:schemeClr>
                </a:solidFill>
                <a:cs typeface="Arial" pitchFamily="34" charset="0"/>
              </a:rPr>
              <a:t>, that is "total", "global") is an alternative theoretical position opposed to the </a:t>
            </a:r>
            <a:r>
              <a:rPr lang="en-US" altLang="ko-KR" sz="2000" dirty="0">
                <a:solidFill>
                  <a:schemeClr val="accent1"/>
                </a:solidFill>
                <a:cs typeface="Arial" pitchFamily="34" charset="0"/>
              </a:rPr>
              <a:t>reductionism</a:t>
            </a:r>
            <a:r>
              <a:rPr lang="en-US" altLang="ko-KR" sz="2000" dirty="0">
                <a:solidFill>
                  <a:schemeClr val="tx1">
                    <a:lumMod val="75000"/>
                    <a:lumOff val="25000"/>
                  </a:schemeClr>
                </a:solidFill>
                <a:cs typeface="Arial" pitchFamily="34" charset="0"/>
              </a:rPr>
              <a:t>, based on the idea that the </a:t>
            </a:r>
            <a:r>
              <a:rPr lang="en-US" altLang="ko-KR" sz="2000" b="1" u="sng" dirty="0">
                <a:solidFill>
                  <a:schemeClr val="tx1">
                    <a:lumMod val="75000"/>
                    <a:lumOff val="25000"/>
                  </a:schemeClr>
                </a:solidFill>
                <a:cs typeface="Arial" pitchFamily="34" charset="0"/>
              </a:rPr>
              <a:t>properties of a system cannot be explained exclusively through its individual components </a:t>
            </a:r>
            <a:r>
              <a:rPr lang="en-US" altLang="ko-KR" sz="2000" dirty="0">
                <a:solidFill>
                  <a:schemeClr val="tx1">
                    <a:lumMod val="75000"/>
                    <a:lumOff val="25000"/>
                  </a:schemeClr>
                </a:solidFill>
                <a:cs typeface="Arial" pitchFamily="34" charset="0"/>
              </a:rPr>
              <a:t>since, from the "holistic" point of view, the </a:t>
            </a:r>
            <a:r>
              <a:rPr lang="en-US" altLang="ko-KR" sz="2000" b="1" u="sng" dirty="0">
                <a:solidFill>
                  <a:schemeClr val="tx1">
                    <a:lumMod val="75000"/>
                    <a:lumOff val="25000"/>
                  </a:schemeClr>
                </a:solidFill>
                <a:cs typeface="Arial" pitchFamily="34" charset="0"/>
              </a:rPr>
              <a:t>functional sum of the parts is always greater of the sum of the performances of the parts taken individually</a:t>
            </a:r>
            <a:r>
              <a:rPr lang="en-US" altLang="ko-KR" sz="2000" dirty="0">
                <a:solidFill>
                  <a:schemeClr val="tx1">
                    <a:lumMod val="75000"/>
                    <a:lumOff val="25000"/>
                  </a:schemeClr>
                </a:solidFill>
                <a:cs typeface="Arial" pitchFamily="34" charset="0"/>
              </a:rPr>
              <a:t>.</a:t>
            </a:r>
          </a:p>
        </p:txBody>
      </p:sp>
      <p:grpSp>
        <p:nvGrpSpPr>
          <p:cNvPr id="845" name="Group 844">
            <a:extLst>
              <a:ext uri="{FF2B5EF4-FFF2-40B4-BE49-F238E27FC236}">
                <a16:creationId xmlns:a16="http://schemas.microsoft.com/office/drawing/2014/main" id="{FE201556-6448-4B77-90AF-281FB291257D}"/>
              </a:ext>
            </a:extLst>
          </p:cNvPr>
          <p:cNvGrpSpPr/>
          <p:nvPr/>
        </p:nvGrpSpPr>
        <p:grpSpPr>
          <a:xfrm>
            <a:off x="365856" y="282412"/>
            <a:ext cx="4279063" cy="3235226"/>
            <a:chOff x="384518" y="800016"/>
            <a:chExt cx="4279063" cy="3235226"/>
          </a:xfrm>
        </p:grpSpPr>
        <p:sp>
          <p:nvSpPr>
            <p:cNvPr id="341" name="Oval 340">
              <a:extLst>
                <a:ext uri="{FF2B5EF4-FFF2-40B4-BE49-F238E27FC236}">
                  <a16:creationId xmlns:a16="http://schemas.microsoft.com/office/drawing/2014/main" id="{BB510E5A-94DA-425E-AEBA-F27375782498}"/>
                </a:ext>
              </a:extLst>
            </p:cNvPr>
            <p:cNvSpPr/>
            <p:nvPr/>
          </p:nvSpPr>
          <p:spPr>
            <a:xfrm rot="16200000">
              <a:off x="2284394" y="3183455"/>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2" name="Oval 341">
              <a:extLst>
                <a:ext uri="{FF2B5EF4-FFF2-40B4-BE49-F238E27FC236}">
                  <a16:creationId xmlns:a16="http://schemas.microsoft.com/office/drawing/2014/main" id="{F05F0D01-77C9-4B1F-9C7D-1322D259C346}"/>
                </a:ext>
              </a:extLst>
            </p:cNvPr>
            <p:cNvSpPr/>
            <p:nvPr/>
          </p:nvSpPr>
          <p:spPr>
            <a:xfrm rot="16200000">
              <a:off x="2388024" y="312505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3" name="Oval 342">
              <a:extLst>
                <a:ext uri="{FF2B5EF4-FFF2-40B4-BE49-F238E27FC236}">
                  <a16:creationId xmlns:a16="http://schemas.microsoft.com/office/drawing/2014/main" id="{504853F7-9366-42EC-B016-42CECBE20F8E}"/>
                </a:ext>
              </a:extLst>
            </p:cNvPr>
            <p:cNvSpPr/>
            <p:nvPr/>
          </p:nvSpPr>
          <p:spPr>
            <a:xfrm rot="16200000">
              <a:off x="2065301" y="3328188"/>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4" name="Oval 343">
              <a:extLst>
                <a:ext uri="{FF2B5EF4-FFF2-40B4-BE49-F238E27FC236}">
                  <a16:creationId xmlns:a16="http://schemas.microsoft.com/office/drawing/2014/main" id="{C5A0342F-EF58-46E3-9DC8-B9D99EA661DF}"/>
                </a:ext>
              </a:extLst>
            </p:cNvPr>
            <p:cNvSpPr/>
            <p:nvPr/>
          </p:nvSpPr>
          <p:spPr>
            <a:xfrm rot="5400000">
              <a:off x="2136445" y="3167076"/>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5" name="Oval 344">
              <a:extLst>
                <a:ext uri="{FF2B5EF4-FFF2-40B4-BE49-F238E27FC236}">
                  <a16:creationId xmlns:a16="http://schemas.microsoft.com/office/drawing/2014/main" id="{D8F73058-AFDD-4194-BFF3-E188DC2310B3}"/>
                </a:ext>
              </a:extLst>
            </p:cNvPr>
            <p:cNvSpPr/>
            <p:nvPr/>
          </p:nvSpPr>
          <p:spPr>
            <a:xfrm rot="5400000">
              <a:off x="2322791" y="3429714"/>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6" name="Oval 345">
              <a:extLst>
                <a:ext uri="{FF2B5EF4-FFF2-40B4-BE49-F238E27FC236}">
                  <a16:creationId xmlns:a16="http://schemas.microsoft.com/office/drawing/2014/main" id="{B6E64169-8C70-49F3-A8EE-F9C8E73DA1BA}"/>
                </a:ext>
              </a:extLst>
            </p:cNvPr>
            <p:cNvSpPr/>
            <p:nvPr/>
          </p:nvSpPr>
          <p:spPr>
            <a:xfrm rot="5400000">
              <a:off x="2346003" y="331028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347" name="Oval 346">
              <a:extLst>
                <a:ext uri="{FF2B5EF4-FFF2-40B4-BE49-F238E27FC236}">
                  <a16:creationId xmlns:a16="http://schemas.microsoft.com/office/drawing/2014/main" id="{B126C293-AA09-4590-97AE-D53E42376018}"/>
                </a:ext>
              </a:extLst>
            </p:cNvPr>
            <p:cNvSpPr/>
            <p:nvPr/>
          </p:nvSpPr>
          <p:spPr>
            <a:xfrm rot="5400000">
              <a:off x="2479082" y="3203700"/>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8" name="Oval 347">
              <a:extLst>
                <a:ext uri="{FF2B5EF4-FFF2-40B4-BE49-F238E27FC236}">
                  <a16:creationId xmlns:a16="http://schemas.microsoft.com/office/drawing/2014/main" id="{A7388F35-4F39-489A-9395-6CF8573CC087}"/>
                </a:ext>
              </a:extLst>
            </p:cNvPr>
            <p:cNvSpPr/>
            <p:nvPr/>
          </p:nvSpPr>
          <p:spPr>
            <a:xfrm rot="5400000">
              <a:off x="2200113" y="3385436"/>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9" name="Oval 348">
              <a:extLst>
                <a:ext uri="{FF2B5EF4-FFF2-40B4-BE49-F238E27FC236}">
                  <a16:creationId xmlns:a16="http://schemas.microsoft.com/office/drawing/2014/main" id="{F9441D84-96DD-4F46-8DB8-B0C06CB8D26B}"/>
                </a:ext>
              </a:extLst>
            </p:cNvPr>
            <p:cNvSpPr/>
            <p:nvPr/>
          </p:nvSpPr>
          <p:spPr>
            <a:xfrm rot="16200000">
              <a:off x="2146009" y="3310892"/>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0" name="Oval 349">
              <a:extLst>
                <a:ext uri="{FF2B5EF4-FFF2-40B4-BE49-F238E27FC236}">
                  <a16:creationId xmlns:a16="http://schemas.microsoft.com/office/drawing/2014/main" id="{832F201B-6FF5-481E-9C9D-2478B737D945}"/>
                </a:ext>
              </a:extLst>
            </p:cNvPr>
            <p:cNvSpPr/>
            <p:nvPr/>
          </p:nvSpPr>
          <p:spPr>
            <a:xfrm rot="16200000">
              <a:off x="2436219" y="3513553"/>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1" name="Oval 350">
              <a:extLst>
                <a:ext uri="{FF2B5EF4-FFF2-40B4-BE49-F238E27FC236}">
                  <a16:creationId xmlns:a16="http://schemas.microsoft.com/office/drawing/2014/main" id="{7BDC072A-A0A0-4D4F-A70F-D6D733455785}"/>
                </a:ext>
              </a:extLst>
            </p:cNvPr>
            <p:cNvSpPr/>
            <p:nvPr/>
          </p:nvSpPr>
          <p:spPr>
            <a:xfrm rot="16200000">
              <a:off x="2242373" y="3277237"/>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2" name="Oval 351">
              <a:extLst>
                <a:ext uri="{FF2B5EF4-FFF2-40B4-BE49-F238E27FC236}">
                  <a16:creationId xmlns:a16="http://schemas.microsoft.com/office/drawing/2014/main" id="{1E22EA12-402E-48B2-A88D-B138C3B8DC4D}"/>
                </a:ext>
              </a:extLst>
            </p:cNvPr>
            <p:cNvSpPr/>
            <p:nvPr/>
          </p:nvSpPr>
          <p:spPr>
            <a:xfrm rot="5400000">
              <a:off x="2065605" y="3247861"/>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3" name="Oval 352">
              <a:extLst>
                <a:ext uri="{FF2B5EF4-FFF2-40B4-BE49-F238E27FC236}">
                  <a16:creationId xmlns:a16="http://schemas.microsoft.com/office/drawing/2014/main" id="{7110310E-B169-4E2F-9810-1F14A0E42F19}"/>
                </a:ext>
              </a:extLst>
            </p:cNvPr>
            <p:cNvSpPr/>
            <p:nvPr/>
          </p:nvSpPr>
          <p:spPr>
            <a:xfrm rot="5400000">
              <a:off x="2378647" y="3228477"/>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4" name="Oval 353">
              <a:extLst>
                <a:ext uri="{FF2B5EF4-FFF2-40B4-BE49-F238E27FC236}">
                  <a16:creationId xmlns:a16="http://schemas.microsoft.com/office/drawing/2014/main" id="{88D84019-9573-4890-BEDC-378BB3B393AD}"/>
                </a:ext>
              </a:extLst>
            </p:cNvPr>
            <p:cNvSpPr/>
            <p:nvPr/>
          </p:nvSpPr>
          <p:spPr>
            <a:xfrm rot="5400000">
              <a:off x="2007155" y="3389073"/>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5" name="Oval 354">
              <a:extLst>
                <a:ext uri="{FF2B5EF4-FFF2-40B4-BE49-F238E27FC236}">
                  <a16:creationId xmlns:a16="http://schemas.microsoft.com/office/drawing/2014/main" id="{6EE053A7-438E-40DA-B5D7-D4A67D543B6E}"/>
                </a:ext>
              </a:extLst>
            </p:cNvPr>
            <p:cNvSpPr/>
            <p:nvPr/>
          </p:nvSpPr>
          <p:spPr>
            <a:xfrm rot="5400000">
              <a:off x="2458552" y="3298066"/>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6" name="Oval 355">
              <a:extLst>
                <a:ext uri="{FF2B5EF4-FFF2-40B4-BE49-F238E27FC236}">
                  <a16:creationId xmlns:a16="http://schemas.microsoft.com/office/drawing/2014/main" id="{5C36D9B3-35FE-48E1-9A39-45657784AC86}"/>
                </a:ext>
              </a:extLst>
            </p:cNvPr>
            <p:cNvSpPr/>
            <p:nvPr/>
          </p:nvSpPr>
          <p:spPr>
            <a:xfrm rot="16200000">
              <a:off x="2204208" y="3462065"/>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7" name="Oval 356">
              <a:extLst>
                <a:ext uri="{FF2B5EF4-FFF2-40B4-BE49-F238E27FC236}">
                  <a16:creationId xmlns:a16="http://schemas.microsoft.com/office/drawing/2014/main" id="{E451F1E8-220A-4821-8ED5-ABB679A054BE}"/>
                </a:ext>
              </a:extLst>
            </p:cNvPr>
            <p:cNvSpPr/>
            <p:nvPr/>
          </p:nvSpPr>
          <p:spPr>
            <a:xfrm rot="5400000">
              <a:off x="2280483" y="3368649"/>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8" name="Oval 357">
              <a:extLst>
                <a:ext uri="{FF2B5EF4-FFF2-40B4-BE49-F238E27FC236}">
                  <a16:creationId xmlns:a16="http://schemas.microsoft.com/office/drawing/2014/main" id="{E7CBC7A4-3219-46A3-8E0B-495ACF1C2163}"/>
                </a:ext>
              </a:extLst>
            </p:cNvPr>
            <p:cNvSpPr/>
            <p:nvPr/>
          </p:nvSpPr>
          <p:spPr>
            <a:xfrm rot="5400000">
              <a:off x="2117624" y="3405145"/>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9" name="Oval 358">
              <a:extLst>
                <a:ext uri="{FF2B5EF4-FFF2-40B4-BE49-F238E27FC236}">
                  <a16:creationId xmlns:a16="http://schemas.microsoft.com/office/drawing/2014/main" id="{3BAC02F0-FD12-4963-83E3-149C53A7CC08}"/>
                </a:ext>
              </a:extLst>
            </p:cNvPr>
            <p:cNvSpPr/>
            <p:nvPr/>
          </p:nvSpPr>
          <p:spPr>
            <a:xfrm rot="5400000">
              <a:off x="2422672" y="3388593"/>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0" name="Oval 359">
              <a:extLst>
                <a:ext uri="{FF2B5EF4-FFF2-40B4-BE49-F238E27FC236}">
                  <a16:creationId xmlns:a16="http://schemas.microsoft.com/office/drawing/2014/main" id="{C7AA0109-47FA-44C0-B378-59F789E478C0}"/>
                </a:ext>
              </a:extLst>
            </p:cNvPr>
            <p:cNvSpPr/>
            <p:nvPr/>
          </p:nvSpPr>
          <p:spPr>
            <a:xfrm rot="16200000">
              <a:off x="2172171" y="3571253"/>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1" name="Oval 360">
              <a:extLst>
                <a:ext uri="{FF2B5EF4-FFF2-40B4-BE49-F238E27FC236}">
                  <a16:creationId xmlns:a16="http://schemas.microsoft.com/office/drawing/2014/main" id="{8280EB50-AE62-463D-A8A0-B3B619F34458}"/>
                </a:ext>
              </a:extLst>
            </p:cNvPr>
            <p:cNvSpPr/>
            <p:nvPr/>
          </p:nvSpPr>
          <p:spPr>
            <a:xfrm rot="16200000">
              <a:off x="1925771" y="3552834"/>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2" name="Oval 361">
              <a:extLst>
                <a:ext uri="{FF2B5EF4-FFF2-40B4-BE49-F238E27FC236}">
                  <a16:creationId xmlns:a16="http://schemas.microsoft.com/office/drawing/2014/main" id="{76EA4F93-1E23-4E25-9287-BA15EA2549D6}"/>
                </a:ext>
              </a:extLst>
            </p:cNvPr>
            <p:cNvSpPr/>
            <p:nvPr/>
          </p:nvSpPr>
          <p:spPr>
            <a:xfrm rot="16200000">
              <a:off x="1953078" y="3715986"/>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3" name="Oval 362">
              <a:extLst>
                <a:ext uri="{FF2B5EF4-FFF2-40B4-BE49-F238E27FC236}">
                  <a16:creationId xmlns:a16="http://schemas.microsoft.com/office/drawing/2014/main" id="{8CAC1E5E-18FB-409D-9AB2-54C8C49E18D4}"/>
                </a:ext>
              </a:extLst>
            </p:cNvPr>
            <p:cNvSpPr/>
            <p:nvPr/>
          </p:nvSpPr>
          <p:spPr>
            <a:xfrm rot="5400000">
              <a:off x="2024222" y="3554874"/>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4" name="Oval 363">
              <a:extLst>
                <a:ext uri="{FF2B5EF4-FFF2-40B4-BE49-F238E27FC236}">
                  <a16:creationId xmlns:a16="http://schemas.microsoft.com/office/drawing/2014/main" id="{FE81F316-355F-4AD4-9A90-D14890F87E00}"/>
                </a:ext>
              </a:extLst>
            </p:cNvPr>
            <p:cNvSpPr/>
            <p:nvPr/>
          </p:nvSpPr>
          <p:spPr>
            <a:xfrm rot="5400000">
              <a:off x="2233780" y="3698083"/>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365" name="Oval 364">
              <a:extLst>
                <a:ext uri="{FF2B5EF4-FFF2-40B4-BE49-F238E27FC236}">
                  <a16:creationId xmlns:a16="http://schemas.microsoft.com/office/drawing/2014/main" id="{4E5D91AE-F7A1-43FC-933A-5F2A19FE249F}"/>
                </a:ext>
              </a:extLst>
            </p:cNvPr>
            <p:cNvSpPr/>
            <p:nvPr/>
          </p:nvSpPr>
          <p:spPr>
            <a:xfrm rot="5400000">
              <a:off x="2317205" y="3548708"/>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6" name="Oval 365">
              <a:extLst>
                <a:ext uri="{FF2B5EF4-FFF2-40B4-BE49-F238E27FC236}">
                  <a16:creationId xmlns:a16="http://schemas.microsoft.com/office/drawing/2014/main" id="{946F8940-33B6-4522-9EAB-ADB05DAD50C3}"/>
                </a:ext>
              </a:extLst>
            </p:cNvPr>
            <p:cNvSpPr/>
            <p:nvPr/>
          </p:nvSpPr>
          <p:spPr>
            <a:xfrm rot="5400000">
              <a:off x="2087890" y="3773235"/>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7" name="Oval 366">
              <a:extLst>
                <a:ext uri="{FF2B5EF4-FFF2-40B4-BE49-F238E27FC236}">
                  <a16:creationId xmlns:a16="http://schemas.microsoft.com/office/drawing/2014/main" id="{E0B0BA87-817F-4019-9B77-E9C9AFB8C917}"/>
                </a:ext>
              </a:extLst>
            </p:cNvPr>
            <p:cNvSpPr/>
            <p:nvPr/>
          </p:nvSpPr>
          <p:spPr>
            <a:xfrm rot="16200000">
              <a:off x="2033785" y="3698690"/>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8" name="Oval 367">
              <a:extLst>
                <a:ext uri="{FF2B5EF4-FFF2-40B4-BE49-F238E27FC236}">
                  <a16:creationId xmlns:a16="http://schemas.microsoft.com/office/drawing/2014/main" id="{F3B639A5-37DE-4A58-8AF5-A8F64A4B00A8}"/>
                </a:ext>
              </a:extLst>
            </p:cNvPr>
            <p:cNvSpPr/>
            <p:nvPr/>
          </p:nvSpPr>
          <p:spPr>
            <a:xfrm rot="16200000">
              <a:off x="2110819" y="3486598"/>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9" name="Oval 368">
              <a:extLst>
                <a:ext uri="{FF2B5EF4-FFF2-40B4-BE49-F238E27FC236}">
                  <a16:creationId xmlns:a16="http://schemas.microsoft.com/office/drawing/2014/main" id="{58B77B53-DEAD-4E2A-9DBF-6052781C2625}"/>
                </a:ext>
              </a:extLst>
            </p:cNvPr>
            <p:cNvSpPr/>
            <p:nvPr/>
          </p:nvSpPr>
          <p:spPr>
            <a:xfrm rot="16200000">
              <a:off x="2130150" y="3665035"/>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0" name="Oval 369">
              <a:extLst>
                <a:ext uri="{FF2B5EF4-FFF2-40B4-BE49-F238E27FC236}">
                  <a16:creationId xmlns:a16="http://schemas.microsoft.com/office/drawing/2014/main" id="{E992C5A3-052A-4ABC-8AA5-CEE98896CA37}"/>
                </a:ext>
              </a:extLst>
            </p:cNvPr>
            <p:cNvSpPr/>
            <p:nvPr/>
          </p:nvSpPr>
          <p:spPr>
            <a:xfrm rot="5400000">
              <a:off x="1953382" y="3635659"/>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1" name="Oval 370">
              <a:extLst>
                <a:ext uri="{FF2B5EF4-FFF2-40B4-BE49-F238E27FC236}">
                  <a16:creationId xmlns:a16="http://schemas.microsoft.com/office/drawing/2014/main" id="{BCDB8CB0-FA13-4E1B-88C3-60B590843D43}"/>
                </a:ext>
              </a:extLst>
            </p:cNvPr>
            <p:cNvSpPr/>
            <p:nvPr/>
          </p:nvSpPr>
          <p:spPr>
            <a:xfrm rot="5400000">
              <a:off x="2266423" y="3616275"/>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2" name="Oval 371">
              <a:extLst>
                <a:ext uri="{FF2B5EF4-FFF2-40B4-BE49-F238E27FC236}">
                  <a16:creationId xmlns:a16="http://schemas.microsoft.com/office/drawing/2014/main" id="{0C63C7DE-FF36-491C-A942-E311456B8280}"/>
                </a:ext>
              </a:extLst>
            </p:cNvPr>
            <p:cNvSpPr/>
            <p:nvPr/>
          </p:nvSpPr>
          <p:spPr>
            <a:xfrm rot="5400000">
              <a:off x="2001155" y="3490410"/>
              <a:ext cx="53307" cy="533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3" name="Oval 372">
              <a:extLst>
                <a:ext uri="{FF2B5EF4-FFF2-40B4-BE49-F238E27FC236}">
                  <a16:creationId xmlns:a16="http://schemas.microsoft.com/office/drawing/2014/main" id="{8AEF6B84-1296-4E81-9D59-2FC4059F5C79}"/>
                </a:ext>
              </a:extLst>
            </p:cNvPr>
            <p:cNvSpPr/>
            <p:nvPr/>
          </p:nvSpPr>
          <p:spPr>
            <a:xfrm rot="5400000">
              <a:off x="2746653" y="3329358"/>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4" name="Oval 373">
              <a:extLst>
                <a:ext uri="{FF2B5EF4-FFF2-40B4-BE49-F238E27FC236}">
                  <a16:creationId xmlns:a16="http://schemas.microsoft.com/office/drawing/2014/main" id="{FB933766-4792-469C-AB79-5DEC0F1B92A3}"/>
                </a:ext>
              </a:extLst>
            </p:cNvPr>
            <p:cNvSpPr/>
            <p:nvPr/>
          </p:nvSpPr>
          <p:spPr>
            <a:xfrm rot="5400000">
              <a:off x="2168260" y="3756447"/>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5" name="Oval 374">
              <a:extLst>
                <a:ext uri="{FF2B5EF4-FFF2-40B4-BE49-F238E27FC236}">
                  <a16:creationId xmlns:a16="http://schemas.microsoft.com/office/drawing/2014/main" id="{D30A3C0E-9979-48F2-9385-52F6B0666364}"/>
                </a:ext>
              </a:extLst>
            </p:cNvPr>
            <p:cNvSpPr/>
            <p:nvPr/>
          </p:nvSpPr>
          <p:spPr>
            <a:xfrm rot="5400000">
              <a:off x="2310448" y="3776391"/>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6" name="Oval 375">
              <a:extLst>
                <a:ext uri="{FF2B5EF4-FFF2-40B4-BE49-F238E27FC236}">
                  <a16:creationId xmlns:a16="http://schemas.microsoft.com/office/drawing/2014/main" id="{3D43DDB9-8B3D-466F-B3BB-F3C2579EFBB8}"/>
                </a:ext>
              </a:extLst>
            </p:cNvPr>
            <p:cNvSpPr/>
            <p:nvPr/>
          </p:nvSpPr>
          <p:spPr>
            <a:xfrm rot="15196595">
              <a:off x="2175207" y="2454781"/>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7" name="Oval 376">
              <a:extLst>
                <a:ext uri="{FF2B5EF4-FFF2-40B4-BE49-F238E27FC236}">
                  <a16:creationId xmlns:a16="http://schemas.microsoft.com/office/drawing/2014/main" id="{CAD19CA5-E57F-46C8-B74F-9EC294EE06C1}"/>
                </a:ext>
              </a:extLst>
            </p:cNvPr>
            <p:cNvSpPr/>
            <p:nvPr/>
          </p:nvSpPr>
          <p:spPr>
            <a:xfrm rot="15196595">
              <a:off x="2256360" y="237076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8" name="Oval 377">
              <a:extLst>
                <a:ext uri="{FF2B5EF4-FFF2-40B4-BE49-F238E27FC236}">
                  <a16:creationId xmlns:a16="http://schemas.microsoft.com/office/drawing/2014/main" id="{95153682-1461-4E09-B2B5-3B4AEB511B98}"/>
                </a:ext>
              </a:extLst>
            </p:cNvPr>
            <p:cNvSpPr/>
            <p:nvPr/>
          </p:nvSpPr>
          <p:spPr>
            <a:xfrm rot="15196595">
              <a:off x="2004449" y="2659904"/>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9" name="Oval 378">
              <a:extLst>
                <a:ext uri="{FF2B5EF4-FFF2-40B4-BE49-F238E27FC236}">
                  <a16:creationId xmlns:a16="http://schemas.microsoft.com/office/drawing/2014/main" id="{06EA25B0-20ED-4340-AD88-02B1269560D0}"/>
                </a:ext>
              </a:extLst>
            </p:cNvPr>
            <p:cNvSpPr/>
            <p:nvPr/>
          </p:nvSpPr>
          <p:spPr>
            <a:xfrm rot="4396595">
              <a:off x="2031381" y="2478200"/>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0" name="Oval 379">
              <a:extLst>
                <a:ext uri="{FF2B5EF4-FFF2-40B4-BE49-F238E27FC236}">
                  <a16:creationId xmlns:a16="http://schemas.microsoft.com/office/drawing/2014/main" id="{81ECBE08-81E1-4D11-A600-3363435F1D37}"/>
                </a:ext>
              </a:extLst>
            </p:cNvPr>
            <p:cNvSpPr/>
            <p:nvPr/>
          </p:nvSpPr>
          <p:spPr>
            <a:xfrm rot="4396595">
              <a:off x="2282842" y="2679576"/>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1" name="Oval 380">
              <a:extLst>
                <a:ext uri="{FF2B5EF4-FFF2-40B4-BE49-F238E27FC236}">
                  <a16:creationId xmlns:a16="http://schemas.microsoft.com/office/drawing/2014/main" id="{53E6DF12-B78A-4F5D-8DBA-3800B23EB456}"/>
                </a:ext>
              </a:extLst>
            </p:cNvPr>
            <p:cNvSpPr/>
            <p:nvPr/>
          </p:nvSpPr>
          <p:spPr>
            <a:xfrm rot="4396595">
              <a:off x="2269417" y="2560252"/>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382" name="Oval 381">
              <a:extLst>
                <a:ext uri="{FF2B5EF4-FFF2-40B4-BE49-F238E27FC236}">
                  <a16:creationId xmlns:a16="http://schemas.microsoft.com/office/drawing/2014/main" id="{6AAC9BFF-AB82-4317-A412-EA6CB4A8CD70}"/>
                </a:ext>
              </a:extLst>
            </p:cNvPr>
            <p:cNvSpPr/>
            <p:nvPr/>
          </p:nvSpPr>
          <p:spPr>
            <a:xfrm rot="4396595">
              <a:off x="2364907" y="2421615"/>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3" name="Oval 382">
              <a:extLst>
                <a:ext uri="{FF2B5EF4-FFF2-40B4-BE49-F238E27FC236}">
                  <a16:creationId xmlns:a16="http://schemas.microsoft.com/office/drawing/2014/main" id="{9102C302-DCB6-4795-BC2A-1A17AA8E43BC}"/>
                </a:ext>
              </a:extLst>
            </p:cNvPr>
            <p:cNvSpPr/>
            <p:nvPr/>
          </p:nvSpPr>
          <p:spPr>
            <a:xfrm rot="4396595">
              <a:off x="2148744" y="2677672"/>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4" name="Oval 383">
              <a:extLst>
                <a:ext uri="{FF2B5EF4-FFF2-40B4-BE49-F238E27FC236}">
                  <a16:creationId xmlns:a16="http://schemas.microsoft.com/office/drawing/2014/main" id="{14D8EA7C-56F4-4F09-9AFF-091DCAB73A61}"/>
                </a:ext>
              </a:extLst>
            </p:cNvPr>
            <p:cNvSpPr/>
            <p:nvPr/>
          </p:nvSpPr>
          <p:spPr>
            <a:xfrm rot="15196595">
              <a:off x="2075477" y="2621849"/>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5" name="Oval 384">
              <a:extLst>
                <a:ext uri="{FF2B5EF4-FFF2-40B4-BE49-F238E27FC236}">
                  <a16:creationId xmlns:a16="http://schemas.microsoft.com/office/drawing/2014/main" id="{874FC70B-2006-4E48-BBF1-BF1E2E0F94E5}"/>
                </a:ext>
              </a:extLst>
            </p:cNvPr>
            <p:cNvSpPr/>
            <p:nvPr/>
          </p:nvSpPr>
          <p:spPr>
            <a:xfrm rot="15196595">
              <a:off x="2150548" y="2381484"/>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6" name="Oval 385">
              <a:extLst>
                <a:ext uri="{FF2B5EF4-FFF2-40B4-BE49-F238E27FC236}">
                  <a16:creationId xmlns:a16="http://schemas.microsoft.com/office/drawing/2014/main" id="{3CD7AE88-9C62-4533-8BEB-07015743B6A0}"/>
                </a:ext>
              </a:extLst>
            </p:cNvPr>
            <p:cNvSpPr/>
            <p:nvPr/>
          </p:nvSpPr>
          <p:spPr>
            <a:xfrm rot="15196595">
              <a:off x="2160660" y="2558421"/>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7" name="Oval 386">
              <a:extLst>
                <a:ext uri="{FF2B5EF4-FFF2-40B4-BE49-F238E27FC236}">
                  <a16:creationId xmlns:a16="http://schemas.microsoft.com/office/drawing/2014/main" id="{49756BE5-AB6C-4A4E-B52B-2898342D321B}"/>
                </a:ext>
              </a:extLst>
            </p:cNvPr>
            <p:cNvSpPr/>
            <p:nvPr/>
          </p:nvSpPr>
          <p:spPr>
            <a:xfrm rot="4396595">
              <a:off x="2002491" y="2583649"/>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8" name="Oval 387">
              <a:extLst>
                <a:ext uri="{FF2B5EF4-FFF2-40B4-BE49-F238E27FC236}">
                  <a16:creationId xmlns:a16="http://schemas.microsoft.com/office/drawing/2014/main" id="{3C95B55A-DCF6-43CB-98B2-D55F5B623C0F}"/>
                </a:ext>
              </a:extLst>
            </p:cNvPr>
            <p:cNvSpPr/>
            <p:nvPr/>
          </p:nvSpPr>
          <p:spPr>
            <a:xfrm rot="4396595">
              <a:off x="2275850" y="2474244"/>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9" name="Oval 388">
              <a:extLst>
                <a:ext uri="{FF2B5EF4-FFF2-40B4-BE49-F238E27FC236}">
                  <a16:creationId xmlns:a16="http://schemas.microsoft.com/office/drawing/2014/main" id="{6E426A8A-148F-4F5D-AF34-BECC3DF7BBBF}"/>
                </a:ext>
              </a:extLst>
            </p:cNvPr>
            <p:cNvSpPr/>
            <p:nvPr/>
          </p:nvSpPr>
          <p:spPr>
            <a:xfrm rot="4396595">
              <a:off x="2006192" y="2726439"/>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0" name="Oval 389">
              <a:extLst>
                <a:ext uri="{FF2B5EF4-FFF2-40B4-BE49-F238E27FC236}">
                  <a16:creationId xmlns:a16="http://schemas.microsoft.com/office/drawing/2014/main" id="{51A2E756-F40E-495A-A88F-FA5F9EF3A5E6}"/>
                </a:ext>
              </a:extLst>
            </p:cNvPr>
            <p:cNvSpPr/>
            <p:nvPr/>
          </p:nvSpPr>
          <p:spPr>
            <a:xfrm rot="4396595">
              <a:off x="2374979" y="2514430"/>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1" name="Oval 390">
              <a:extLst>
                <a:ext uri="{FF2B5EF4-FFF2-40B4-BE49-F238E27FC236}">
                  <a16:creationId xmlns:a16="http://schemas.microsoft.com/office/drawing/2014/main" id="{75D8F53A-0C42-4D5A-B2AF-5701291405CF}"/>
                </a:ext>
              </a:extLst>
            </p:cNvPr>
            <p:cNvSpPr/>
            <p:nvPr/>
          </p:nvSpPr>
          <p:spPr>
            <a:xfrm rot="15196595">
              <a:off x="2181161" y="2741213"/>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2" name="Oval 391">
              <a:extLst>
                <a:ext uri="{FF2B5EF4-FFF2-40B4-BE49-F238E27FC236}">
                  <a16:creationId xmlns:a16="http://schemas.microsoft.com/office/drawing/2014/main" id="{DB3D1EEE-5486-4C1B-B9CF-2BC4178CC11D}"/>
                </a:ext>
              </a:extLst>
            </p:cNvPr>
            <p:cNvSpPr/>
            <p:nvPr/>
          </p:nvSpPr>
          <p:spPr>
            <a:xfrm rot="4396595">
              <a:off x="2222173" y="2636734"/>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3" name="Oval 392">
              <a:extLst>
                <a:ext uri="{FF2B5EF4-FFF2-40B4-BE49-F238E27FC236}">
                  <a16:creationId xmlns:a16="http://schemas.microsoft.com/office/drawing/2014/main" id="{7D51A525-8573-41DC-8BE7-E24A37C9F43E}"/>
                </a:ext>
              </a:extLst>
            </p:cNvPr>
            <p:cNvSpPr/>
            <p:nvPr/>
          </p:nvSpPr>
          <p:spPr>
            <a:xfrm rot="4396595">
              <a:off x="2074050" y="2417637"/>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4" name="Oval 393">
              <a:extLst>
                <a:ext uri="{FF2B5EF4-FFF2-40B4-BE49-F238E27FC236}">
                  <a16:creationId xmlns:a16="http://schemas.microsoft.com/office/drawing/2014/main" id="{AC41904D-1A0E-443C-9841-9413FDC1D09F}"/>
                </a:ext>
              </a:extLst>
            </p:cNvPr>
            <p:cNvSpPr/>
            <p:nvPr/>
          </p:nvSpPr>
          <p:spPr>
            <a:xfrm rot="4396595">
              <a:off x="2362797" y="2616654"/>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5" name="Oval 394">
              <a:extLst>
                <a:ext uri="{FF2B5EF4-FFF2-40B4-BE49-F238E27FC236}">
                  <a16:creationId xmlns:a16="http://schemas.microsoft.com/office/drawing/2014/main" id="{02BACF84-0819-471E-9934-E8DA0B9F3709}"/>
                </a:ext>
              </a:extLst>
            </p:cNvPr>
            <p:cNvSpPr/>
            <p:nvPr/>
          </p:nvSpPr>
          <p:spPr>
            <a:xfrm rot="15196595">
              <a:off x="2179320" y="2858470"/>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6" name="Oval 395">
              <a:extLst>
                <a:ext uri="{FF2B5EF4-FFF2-40B4-BE49-F238E27FC236}">
                  <a16:creationId xmlns:a16="http://schemas.microsoft.com/office/drawing/2014/main" id="{BBC6F626-6E77-4264-B29D-3EAEB4F31126}"/>
                </a:ext>
              </a:extLst>
            </p:cNvPr>
            <p:cNvSpPr/>
            <p:nvPr/>
          </p:nvSpPr>
          <p:spPr>
            <a:xfrm rot="15196595">
              <a:off x="2095958" y="2303482"/>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7" name="Oval 396">
              <a:extLst>
                <a:ext uri="{FF2B5EF4-FFF2-40B4-BE49-F238E27FC236}">
                  <a16:creationId xmlns:a16="http://schemas.microsoft.com/office/drawing/2014/main" id="{472B72FC-43A9-4DA1-A6ED-C60B78286EB8}"/>
                </a:ext>
              </a:extLst>
            </p:cNvPr>
            <p:cNvSpPr/>
            <p:nvPr/>
          </p:nvSpPr>
          <p:spPr>
            <a:xfrm rot="15196595">
              <a:off x="2008562" y="3063592"/>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8" name="Oval 397">
              <a:extLst>
                <a:ext uri="{FF2B5EF4-FFF2-40B4-BE49-F238E27FC236}">
                  <a16:creationId xmlns:a16="http://schemas.microsoft.com/office/drawing/2014/main" id="{976EA325-A82C-4A56-987A-5F75E73DA73A}"/>
                </a:ext>
              </a:extLst>
            </p:cNvPr>
            <p:cNvSpPr/>
            <p:nvPr/>
          </p:nvSpPr>
          <p:spPr>
            <a:xfrm rot="4396595">
              <a:off x="2035494" y="2881889"/>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99" name="Oval 398">
              <a:extLst>
                <a:ext uri="{FF2B5EF4-FFF2-40B4-BE49-F238E27FC236}">
                  <a16:creationId xmlns:a16="http://schemas.microsoft.com/office/drawing/2014/main" id="{114A8FD0-2726-4FEC-9B80-0CF08AA8F420}"/>
                </a:ext>
              </a:extLst>
            </p:cNvPr>
            <p:cNvSpPr/>
            <p:nvPr/>
          </p:nvSpPr>
          <p:spPr>
            <a:xfrm rot="4396595">
              <a:off x="2286955" y="3083265"/>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0" name="Oval 399">
              <a:extLst>
                <a:ext uri="{FF2B5EF4-FFF2-40B4-BE49-F238E27FC236}">
                  <a16:creationId xmlns:a16="http://schemas.microsoft.com/office/drawing/2014/main" id="{E4896BFE-69C6-431A-ACE6-AB08107645B9}"/>
                </a:ext>
              </a:extLst>
            </p:cNvPr>
            <p:cNvSpPr/>
            <p:nvPr/>
          </p:nvSpPr>
          <p:spPr>
            <a:xfrm rot="4396595">
              <a:off x="2273530" y="2963941"/>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01" name="Oval 400">
              <a:extLst>
                <a:ext uri="{FF2B5EF4-FFF2-40B4-BE49-F238E27FC236}">
                  <a16:creationId xmlns:a16="http://schemas.microsoft.com/office/drawing/2014/main" id="{6BE02274-D259-4D70-96E7-28E51EAD5438}"/>
                </a:ext>
              </a:extLst>
            </p:cNvPr>
            <p:cNvSpPr/>
            <p:nvPr/>
          </p:nvSpPr>
          <p:spPr>
            <a:xfrm rot="4396595">
              <a:off x="2309154" y="2798611"/>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2" name="Oval 401">
              <a:extLst>
                <a:ext uri="{FF2B5EF4-FFF2-40B4-BE49-F238E27FC236}">
                  <a16:creationId xmlns:a16="http://schemas.microsoft.com/office/drawing/2014/main" id="{AAC3FD98-C5E0-478E-B9AD-2E6BBB53D8D3}"/>
                </a:ext>
              </a:extLst>
            </p:cNvPr>
            <p:cNvSpPr/>
            <p:nvPr/>
          </p:nvSpPr>
          <p:spPr>
            <a:xfrm rot="4396595">
              <a:off x="2152857" y="3081361"/>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3" name="Oval 402">
              <a:extLst>
                <a:ext uri="{FF2B5EF4-FFF2-40B4-BE49-F238E27FC236}">
                  <a16:creationId xmlns:a16="http://schemas.microsoft.com/office/drawing/2014/main" id="{680955D6-738C-461D-920D-E46AEB4B828B}"/>
                </a:ext>
              </a:extLst>
            </p:cNvPr>
            <p:cNvSpPr/>
            <p:nvPr/>
          </p:nvSpPr>
          <p:spPr>
            <a:xfrm rot="15196595">
              <a:off x="2079590" y="3025538"/>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4" name="Oval 403">
              <a:extLst>
                <a:ext uri="{FF2B5EF4-FFF2-40B4-BE49-F238E27FC236}">
                  <a16:creationId xmlns:a16="http://schemas.microsoft.com/office/drawing/2014/main" id="{D3D07437-8647-445B-A5C4-755B6A3A577C}"/>
                </a:ext>
              </a:extLst>
            </p:cNvPr>
            <p:cNvSpPr/>
            <p:nvPr/>
          </p:nvSpPr>
          <p:spPr>
            <a:xfrm rot="15196595">
              <a:off x="2093625" y="2798516"/>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5" name="Oval 404">
              <a:extLst>
                <a:ext uri="{FF2B5EF4-FFF2-40B4-BE49-F238E27FC236}">
                  <a16:creationId xmlns:a16="http://schemas.microsoft.com/office/drawing/2014/main" id="{2BF1951D-36AE-4D53-8437-D5484A719DE6}"/>
                </a:ext>
              </a:extLst>
            </p:cNvPr>
            <p:cNvSpPr/>
            <p:nvPr/>
          </p:nvSpPr>
          <p:spPr>
            <a:xfrm rot="15196595">
              <a:off x="2164773" y="2962110"/>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6" name="Oval 405">
              <a:extLst>
                <a:ext uri="{FF2B5EF4-FFF2-40B4-BE49-F238E27FC236}">
                  <a16:creationId xmlns:a16="http://schemas.microsoft.com/office/drawing/2014/main" id="{1ECCCE68-72B6-4CE6-A71C-82E974196231}"/>
                </a:ext>
              </a:extLst>
            </p:cNvPr>
            <p:cNvSpPr/>
            <p:nvPr/>
          </p:nvSpPr>
          <p:spPr>
            <a:xfrm rot="4396595">
              <a:off x="2034887" y="2820324"/>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7" name="Oval 406">
              <a:extLst>
                <a:ext uri="{FF2B5EF4-FFF2-40B4-BE49-F238E27FC236}">
                  <a16:creationId xmlns:a16="http://schemas.microsoft.com/office/drawing/2014/main" id="{E8FC1BC3-706D-427F-A52F-72F9F93C4C60}"/>
                </a:ext>
              </a:extLst>
            </p:cNvPr>
            <p:cNvSpPr/>
            <p:nvPr/>
          </p:nvSpPr>
          <p:spPr>
            <a:xfrm rot="4396595">
              <a:off x="2279962" y="2877933"/>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8" name="Oval 407">
              <a:extLst>
                <a:ext uri="{FF2B5EF4-FFF2-40B4-BE49-F238E27FC236}">
                  <a16:creationId xmlns:a16="http://schemas.microsoft.com/office/drawing/2014/main" id="{E75BF05A-28E5-467D-8F59-6E827E1AD9B8}"/>
                </a:ext>
              </a:extLst>
            </p:cNvPr>
            <p:cNvSpPr/>
            <p:nvPr/>
          </p:nvSpPr>
          <p:spPr>
            <a:xfrm rot="4396595">
              <a:off x="1979797" y="2320903"/>
              <a:ext cx="53307" cy="533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9" name="Oval 408">
              <a:extLst>
                <a:ext uri="{FF2B5EF4-FFF2-40B4-BE49-F238E27FC236}">
                  <a16:creationId xmlns:a16="http://schemas.microsoft.com/office/drawing/2014/main" id="{4F0CD6DD-4348-4E54-82F1-31148BCFCB12}"/>
                </a:ext>
              </a:extLst>
            </p:cNvPr>
            <p:cNvSpPr/>
            <p:nvPr/>
          </p:nvSpPr>
          <p:spPr>
            <a:xfrm rot="4396595">
              <a:off x="2365292" y="2867432"/>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0" name="Oval 409">
              <a:extLst>
                <a:ext uri="{FF2B5EF4-FFF2-40B4-BE49-F238E27FC236}">
                  <a16:creationId xmlns:a16="http://schemas.microsoft.com/office/drawing/2014/main" id="{9A44337C-7C38-45AF-BDBD-128A03153348}"/>
                </a:ext>
              </a:extLst>
            </p:cNvPr>
            <p:cNvSpPr/>
            <p:nvPr/>
          </p:nvSpPr>
          <p:spPr>
            <a:xfrm rot="15196595">
              <a:off x="2811425" y="3240137"/>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1" name="Oval 410">
              <a:extLst>
                <a:ext uri="{FF2B5EF4-FFF2-40B4-BE49-F238E27FC236}">
                  <a16:creationId xmlns:a16="http://schemas.microsoft.com/office/drawing/2014/main" id="{B6BD30FA-D3DD-454A-8C29-05C0D7C08F6B}"/>
                </a:ext>
              </a:extLst>
            </p:cNvPr>
            <p:cNvSpPr/>
            <p:nvPr/>
          </p:nvSpPr>
          <p:spPr>
            <a:xfrm rot="4396595">
              <a:off x="2226286" y="3040423"/>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2" name="Oval 411">
              <a:extLst>
                <a:ext uri="{FF2B5EF4-FFF2-40B4-BE49-F238E27FC236}">
                  <a16:creationId xmlns:a16="http://schemas.microsoft.com/office/drawing/2014/main" id="{605D22A5-3886-4497-B065-ED80C5DC444E}"/>
                </a:ext>
              </a:extLst>
            </p:cNvPr>
            <p:cNvSpPr/>
            <p:nvPr/>
          </p:nvSpPr>
          <p:spPr>
            <a:xfrm rot="4396595">
              <a:off x="2080816" y="312223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3" name="Oval 412">
              <a:extLst>
                <a:ext uri="{FF2B5EF4-FFF2-40B4-BE49-F238E27FC236}">
                  <a16:creationId xmlns:a16="http://schemas.microsoft.com/office/drawing/2014/main" id="{938B6B75-1978-4102-B1A4-DD62AD6E1419}"/>
                </a:ext>
              </a:extLst>
            </p:cNvPr>
            <p:cNvSpPr/>
            <p:nvPr/>
          </p:nvSpPr>
          <p:spPr>
            <a:xfrm rot="4396595">
              <a:off x="2366910" y="3020342"/>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4" name="Oval 413">
              <a:extLst>
                <a:ext uri="{FF2B5EF4-FFF2-40B4-BE49-F238E27FC236}">
                  <a16:creationId xmlns:a16="http://schemas.microsoft.com/office/drawing/2014/main" id="{CF87DE4C-8800-4E1C-BE45-D3DC83F2B6A8}"/>
                </a:ext>
              </a:extLst>
            </p:cNvPr>
            <p:cNvSpPr/>
            <p:nvPr/>
          </p:nvSpPr>
          <p:spPr>
            <a:xfrm rot="15086866">
              <a:off x="2642327" y="2524975"/>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5" name="Oval 414">
              <a:extLst>
                <a:ext uri="{FF2B5EF4-FFF2-40B4-BE49-F238E27FC236}">
                  <a16:creationId xmlns:a16="http://schemas.microsoft.com/office/drawing/2014/main" id="{728F0C62-95DE-466F-BC5E-CED7BFAAA7F6}"/>
                </a:ext>
              </a:extLst>
            </p:cNvPr>
            <p:cNvSpPr/>
            <p:nvPr/>
          </p:nvSpPr>
          <p:spPr>
            <a:xfrm rot="15086866">
              <a:off x="2720592" y="2438582"/>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6" name="Oval 415">
              <a:extLst>
                <a:ext uri="{FF2B5EF4-FFF2-40B4-BE49-F238E27FC236}">
                  <a16:creationId xmlns:a16="http://schemas.microsoft.com/office/drawing/2014/main" id="{A3E30B37-F669-43CB-90E0-42B4B7FFF0E1}"/>
                </a:ext>
              </a:extLst>
            </p:cNvPr>
            <p:cNvSpPr/>
            <p:nvPr/>
          </p:nvSpPr>
          <p:spPr>
            <a:xfrm rot="15086866">
              <a:off x="2477872" y="2735783"/>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7" name="Oval 416">
              <a:extLst>
                <a:ext uri="{FF2B5EF4-FFF2-40B4-BE49-F238E27FC236}">
                  <a16:creationId xmlns:a16="http://schemas.microsoft.com/office/drawing/2014/main" id="{2CE26A01-13D3-498C-81F0-DC556D6A86FE}"/>
                </a:ext>
              </a:extLst>
            </p:cNvPr>
            <p:cNvSpPr/>
            <p:nvPr/>
          </p:nvSpPr>
          <p:spPr>
            <a:xfrm rot="4286866">
              <a:off x="2499651" y="2552631"/>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8" name="Oval 417">
              <a:extLst>
                <a:ext uri="{FF2B5EF4-FFF2-40B4-BE49-F238E27FC236}">
                  <a16:creationId xmlns:a16="http://schemas.microsoft.com/office/drawing/2014/main" id="{74C5D1BB-626A-4F24-82CE-FB370AABDFDC}"/>
                </a:ext>
              </a:extLst>
            </p:cNvPr>
            <p:cNvSpPr/>
            <p:nvPr/>
          </p:nvSpPr>
          <p:spPr>
            <a:xfrm rot="4286866">
              <a:off x="2757081" y="2746221"/>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9" name="Oval 418">
              <a:extLst>
                <a:ext uri="{FF2B5EF4-FFF2-40B4-BE49-F238E27FC236}">
                  <a16:creationId xmlns:a16="http://schemas.microsoft.com/office/drawing/2014/main" id="{0005A740-F7D6-457D-9415-93CA2D5959F7}"/>
                </a:ext>
              </a:extLst>
            </p:cNvPr>
            <p:cNvSpPr/>
            <p:nvPr/>
          </p:nvSpPr>
          <p:spPr>
            <a:xfrm rot="4286866">
              <a:off x="2739690" y="2627556"/>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20" name="Oval 419">
              <a:extLst>
                <a:ext uri="{FF2B5EF4-FFF2-40B4-BE49-F238E27FC236}">
                  <a16:creationId xmlns:a16="http://schemas.microsoft.com/office/drawing/2014/main" id="{7DC9178A-70B0-4D4A-93DA-632AB2F39EEF}"/>
                </a:ext>
              </a:extLst>
            </p:cNvPr>
            <p:cNvSpPr/>
            <p:nvPr/>
          </p:nvSpPr>
          <p:spPr>
            <a:xfrm rot="4286866">
              <a:off x="2830542" y="2486113"/>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1" name="Oval 420">
              <a:extLst>
                <a:ext uri="{FF2B5EF4-FFF2-40B4-BE49-F238E27FC236}">
                  <a16:creationId xmlns:a16="http://schemas.microsoft.com/office/drawing/2014/main" id="{DD1E1437-A8A8-4D42-8C5A-137E4E348275}"/>
                </a:ext>
              </a:extLst>
            </p:cNvPr>
            <p:cNvSpPr/>
            <p:nvPr/>
          </p:nvSpPr>
          <p:spPr>
            <a:xfrm rot="4286866">
              <a:off x="2622495" y="2749108"/>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2" name="Oval 421">
              <a:extLst>
                <a:ext uri="{FF2B5EF4-FFF2-40B4-BE49-F238E27FC236}">
                  <a16:creationId xmlns:a16="http://schemas.microsoft.com/office/drawing/2014/main" id="{63EB9403-F07A-404E-B7DF-AEB2A53D57E7}"/>
                </a:ext>
              </a:extLst>
            </p:cNvPr>
            <p:cNvSpPr/>
            <p:nvPr/>
          </p:nvSpPr>
          <p:spPr>
            <a:xfrm rot="15086866">
              <a:off x="2547485" y="2695652"/>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3" name="Oval 422">
              <a:extLst>
                <a:ext uri="{FF2B5EF4-FFF2-40B4-BE49-F238E27FC236}">
                  <a16:creationId xmlns:a16="http://schemas.microsoft.com/office/drawing/2014/main" id="{7314FA47-D53A-4AE2-A21D-6076AB00A4BB}"/>
                </a:ext>
              </a:extLst>
            </p:cNvPr>
            <p:cNvSpPr/>
            <p:nvPr/>
          </p:nvSpPr>
          <p:spPr>
            <a:xfrm rot="15086866">
              <a:off x="2554432" y="2468127"/>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4" name="Oval 423">
              <a:extLst>
                <a:ext uri="{FF2B5EF4-FFF2-40B4-BE49-F238E27FC236}">
                  <a16:creationId xmlns:a16="http://schemas.microsoft.com/office/drawing/2014/main" id="{761D858E-1F7C-413A-A707-368371146116}"/>
                </a:ext>
              </a:extLst>
            </p:cNvPr>
            <p:cNvSpPr/>
            <p:nvPr/>
          </p:nvSpPr>
          <p:spPr>
            <a:xfrm rot="15086866">
              <a:off x="2630930" y="2629197"/>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5" name="Oval 424">
              <a:extLst>
                <a:ext uri="{FF2B5EF4-FFF2-40B4-BE49-F238E27FC236}">
                  <a16:creationId xmlns:a16="http://schemas.microsoft.com/office/drawing/2014/main" id="{57D7645F-CF23-4426-9999-17F6C68F7FA3}"/>
                </a:ext>
              </a:extLst>
            </p:cNvPr>
            <p:cNvSpPr/>
            <p:nvPr/>
          </p:nvSpPr>
          <p:spPr>
            <a:xfrm rot="4286866">
              <a:off x="2451205" y="2661478"/>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6" name="Oval 425">
              <a:extLst>
                <a:ext uri="{FF2B5EF4-FFF2-40B4-BE49-F238E27FC236}">
                  <a16:creationId xmlns:a16="http://schemas.microsoft.com/office/drawing/2014/main" id="{19101FAD-B2D8-491F-8483-7C831E2324A8}"/>
                </a:ext>
              </a:extLst>
            </p:cNvPr>
            <p:cNvSpPr/>
            <p:nvPr/>
          </p:nvSpPr>
          <p:spPr>
            <a:xfrm rot="4286866">
              <a:off x="2743209" y="2541557"/>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7" name="Oval 426">
              <a:extLst>
                <a:ext uri="{FF2B5EF4-FFF2-40B4-BE49-F238E27FC236}">
                  <a16:creationId xmlns:a16="http://schemas.microsoft.com/office/drawing/2014/main" id="{AA11D810-0FA2-440D-84B6-3B24A7F80654}"/>
                </a:ext>
              </a:extLst>
            </p:cNvPr>
            <p:cNvSpPr/>
            <p:nvPr/>
          </p:nvSpPr>
          <p:spPr>
            <a:xfrm rot="4286866">
              <a:off x="2443518" y="2810061"/>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8" name="Oval 427">
              <a:extLst>
                <a:ext uri="{FF2B5EF4-FFF2-40B4-BE49-F238E27FC236}">
                  <a16:creationId xmlns:a16="http://schemas.microsoft.com/office/drawing/2014/main" id="{B513434F-044F-4DAA-A55B-0A5FE064D1B0}"/>
                </a:ext>
              </a:extLst>
            </p:cNvPr>
            <p:cNvSpPr/>
            <p:nvPr/>
          </p:nvSpPr>
          <p:spPr>
            <a:xfrm rot="4286866">
              <a:off x="2843900" y="2578218"/>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9" name="Oval 428">
              <a:extLst>
                <a:ext uri="{FF2B5EF4-FFF2-40B4-BE49-F238E27FC236}">
                  <a16:creationId xmlns:a16="http://schemas.microsoft.com/office/drawing/2014/main" id="{5669F0F2-4B99-44CF-BCFE-E6266ECB9683}"/>
                </a:ext>
              </a:extLst>
            </p:cNvPr>
            <p:cNvSpPr/>
            <p:nvPr/>
          </p:nvSpPr>
          <p:spPr>
            <a:xfrm rot="15086866">
              <a:off x="2657749" y="2810731"/>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0" name="Oval 429">
              <a:extLst>
                <a:ext uri="{FF2B5EF4-FFF2-40B4-BE49-F238E27FC236}">
                  <a16:creationId xmlns:a16="http://schemas.microsoft.com/office/drawing/2014/main" id="{0FEDA098-121C-4315-9BC2-DA2172C03E2C}"/>
                </a:ext>
              </a:extLst>
            </p:cNvPr>
            <p:cNvSpPr/>
            <p:nvPr/>
          </p:nvSpPr>
          <p:spPr>
            <a:xfrm rot="4286866">
              <a:off x="2694746" y="2705678"/>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1" name="Oval 430">
              <a:extLst>
                <a:ext uri="{FF2B5EF4-FFF2-40B4-BE49-F238E27FC236}">
                  <a16:creationId xmlns:a16="http://schemas.microsoft.com/office/drawing/2014/main" id="{6A4F53FF-44CD-4A4E-8E51-F458C613D6BC}"/>
                </a:ext>
              </a:extLst>
            </p:cNvPr>
            <p:cNvSpPr/>
            <p:nvPr/>
          </p:nvSpPr>
          <p:spPr>
            <a:xfrm rot="4286866">
              <a:off x="2551961" y="2792094"/>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2" name="Oval 431">
              <a:extLst>
                <a:ext uri="{FF2B5EF4-FFF2-40B4-BE49-F238E27FC236}">
                  <a16:creationId xmlns:a16="http://schemas.microsoft.com/office/drawing/2014/main" id="{88B2E9D5-A137-4DBD-B67A-AE31F5FC0DE9}"/>
                </a:ext>
              </a:extLst>
            </p:cNvPr>
            <p:cNvSpPr/>
            <p:nvPr/>
          </p:nvSpPr>
          <p:spPr>
            <a:xfrm rot="4286866">
              <a:off x="2834493" y="2681290"/>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3" name="Oval 432">
              <a:extLst>
                <a:ext uri="{FF2B5EF4-FFF2-40B4-BE49-F238E27FC236}">
                  <a16:creationId xmlns:a16="http://schemas.microsoft.com/office/drawing/2014/main" id="{B51ED068-0CFD-4560-B627-C3561F2F498E}"/>
                </a:ext>
              </a:extLst>
            </p:cNvPr>
            <p:cNvSpPr/>
            <p:nvPr/>
          </p:nvSpPr>
          <p:spPr>
            <a:xfrm rot="15086866">
              <a:off x="2659321" y="2928327"/>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4" name="Oval 433">
              <a:extLst>
                <a:ext uri="{FF2B5EF4-FFF2-40B4-BE49-F238E27FC236}">
                  <a16:creationId xmlns:a16="http://schemas.microsoft.com/office/drawing/2014/main" id="{A6174D56-4CAD-4A24-84C2-52B9034E1489}"/>
                </a:ext>
              </a:extLst>
            </p:cNvPr>
            <p:cNvSpPr/>
            <p:nvPr/>
          </p:nvSpPr>
          <p:spPr>
            <a:xfrm rot="15086866">
              <a:off x="2418467" y="2991206"/>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5" name="Oval 434">
              <a:extLst>
                <a:ext uri="{FF2B5EF4-FFF2-40B4-BE49-F238E27FC236}">
                  <a16:creationId xmlns:a16="http://schemas.microsoft.com/office/drawing/2014/main" id="{02F9B4E5-EA1F-4951-93A2-0BF1D8A29BD4}"/>
                </a:ext>
              </a:extLst>
            </p:cNvPr>
            <p:cNvSpPr/>
            <p:nvPr/>
          </p:nvSpPr>
          <p:spPr>
            <a:xfrm rot="15086866">
              <a:off x="2494866" y="3139135"/>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6" name="Oval 435">
              <a:extLst>
                <a:ext uri="{FF2B5EF4-FFF2-40B4-BE49-F238E27FC236}">
                  <a16:creationId xmlns:a16="http://schemas.microsoft.com/office/drawing/2014/main" id="{23231F99-2361-4544-97EC-9909BD75FED1}"/>
                </a:ext>
              </a:extLst>
            </p:cNvPr>
            <p:cNvSpPr/>
            <p:nvPr/>
          </p:nvSpPr>
          <p:spPr>
            <a:xfrm rot="4286866">
              <a:off x="2516645" y="2955983"/>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7" name="Oval 436">
              <a:extLst>
                <a:ext uri="{FF2B5EF4-FFF2-40B4-BE49-F238E27FC236}">
                  <a16:creationId xmlns:a16="http://schemas.microsoft.com/office/drawing/2014/main" id="{8B24BAAC-DACD-4464-BB85-E219EAA412D1}"/>
                </a:ext>
              </a:extLst>
            </p:cNvPr>
            <p:cNvSpPr/>
            <p:nvPr/>
          </p:nvSpPr>
          <p:spPr>
            <a:xfrm rot="4286866">
              <a:off x="2774075" y="3149573"/>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8" name="Oval 437">
              <a:extLst>
                <a:ext uri="{FF2B5EF4-FFF2-40B4-BE49-F238E27FC236}">
                  <a16:creationId xmlns:a16="http://schemas.microsoft.com/office/drawing/2014/main" id="{C257C4E8-311D-4B6A-AC94-19663EE9A31D}"/>
                </a:ext>
              </a:extLst>
            </p:cNvPr>
            <p:cNvSpPr/>
            <p:nvPr/>
          </p:nvSpPr>
          <p:spPr>
            <a:xfrm rot="4286866">
              <a:off x="2756684" y="3030908"/>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39" name="Oval 438">
              <a:extLst>
                <a:ext uri="{FF2B5EF4-FFF2-40B4-BE49-F238E27FC236}">
                  <a16:creationId xmlns:a16="http://schemas.microsoft.com/office/drawing/2014/main" id="{244BB4EE-7BAF-4DEA-89A4-79461CF0BAAB}"/>
                </a:ext>
              </a:extLst>
            </p:cNvPr>
            <p:cNvSpPr/>
            <p:nvPr/>
          </p:nvSpPr>
          <p:spPr>
            <a:xfrm rot="4286866">
              <a:off x="2786848" y="2864696"/>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0" name="Oval 439">
              <a:extLst>
                <a:ext uri="{FF2B5EF4-FFF2-40B4-BE49-F238E27FC236}">
                  <a16:creationId xmlns:a16="http://schemas.microsoft.com/office/drawing/2014/main" id="{4378146F-9B5C-40CA-BC3F-CD2CE5B1D65E}"/>
                </a:ext>
              </a:extLst>
            </p:cNvPr>
            <p:cNvSpPr/>
            <p:nvPr/>
          </p:nvSpPr>
          <p:spPr>
            <a:xfrm rot="4286866">
              <a:off x="2639489" y="3152460"/>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1" name="Oval 440">
              <a:extLst>
                <a:ext uri="{FF2B5EF4-FFF2-40B4-BE49-F238E27FC236}">
                  <a16:creationId xmlns:a16="http://schemas.microsoft.com/office/drawing/2014/main" id="{CAF059A2-FD5E-43F8-8401-6AAB9B856C17}"/>
                </a:ext>
              </a:extLst>
            </p:cNvPr>
            <p:cNvSpPr/>
            <p:nvPr/>
          </p:nvSpPr>
          <p:spPr>
            <a:xfrm rot="15086866">
              <a:off x="2564478" y="3099004"/>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2" name="Oval 441">
              <a:extLst>
                <a:ext uri="{FF2B5EF4-FFF2-40B4-BE49-F238E27FC236}">
                  <a16:creationId xmlns:a16="http://schemas.microsoft.com/office/drawing/2014/main" id="{9BC04A74-498F-43E2-817F-047E04339D97}"/>
                </a:ext>
              </a:extLst>
            </p:cNvPr>
            <p:cNvSpPr/>
            <p:nvPr/>
          </p:nvSpPr>
          <p:spPr>
            <a:xfrm rot="15086866">
              <a:off x="2571426" y="2871479"/>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3" name="Oval 442">
              <a:extLst>
                <a:ext uri="{FF2B5EF4-FFF2-40B4-BE49-F238E27FC236}">
                  <a16:creationId xmlns:a16="http://schemas.microsoft.com/office/drawing/2014/main" id="{50DC046A-8241-4F13-B32C-A436471642DC}"/>
                </a:ext>
              </a:extLst>
            </p:cNvPr>
            <p:cNvSpPr/>
            <p:nvPr/>
          </p:nvSpPr>
          <p:spPr>
            <a:xfrm rot="15086866">
              <a:off x="2647924" y="3032549"/>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4" name="Oval 443">
              <a:extLst>
                <a:ext uri="{FF2B5EF4-FFF2-40B4-BE49-F238E27FC236}">
                  <a16:creationId xmlns:a16="http://schemas.microsoft.com/office/drawing/2014/main" id="{E4F8D137-C6CC-4BE9-9BB1-01718378E47D}"/>
                </a:ext>
              </a:extLst>
            </p:cNvPr>
            <p:cNvSpPr/>
            <p:nvPr/>
          </p:nvSpPr>
          <p:spPr>
            <a:xfrm rot="4286866">
              <a:off x="2468199" y="3064830"/>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5" name="Oval 444">
              <a:extLst>
                <a:ext uri="{FF2B5EF4-FFF2-40B4-BE49-F238E27FC236}">
                  <a16:creationId xmlns:a16="http://schemas.microsoft.com/office/drawing/2014/main" id="{D8487843-6CB6-4A2A-8C36-7824FC99CBA1}"/>
                </a:ext>
              </a:extLst>
            </p:cNvPr>
            <p:cNvSpPr/>
            <p:nvPr/>
          </p:nvSpPr>
          <p:spPr>
            <a:xfrm rot="4286866">
              <a:off x="2760203" y="2944909"/>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6" name="Oval 445">
              <a:extLst>
                <a:ext uri="{FF2B5EF4-FFF2-40B4-BE49-F238E27FC236}">
                  <a16:creationId xmlns:a16="http://schemas.microsoft.com/office/drawing/2014/main" id="{60C3492F-0C68-4893-9184-E349BBD6029A}"/>
                </a:ext>
              </a:extLst>
            </p:cNvPr>
            <p:cNvSpPr/>
            <p:nvPr/>
          </p:nvSpPr>
          <p:spPr>
            <a:xfrm rot="4286866">
              <a:off x="2465981" y="2913729"/>
              <a:ext cx="53307" cy="533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7" name="Oval 446">
              <a:extLst>
                <a:ext uri="{FF2B5EF4-FFF2-40B4-BE49-F238E27FC236}">
                  <a16:creationId xmlns:a16="http://schemas.microsoft.com/office/drawing/2014/main" id="{AD909D06-B936-4966-845F-BAE8BF32EBCB}"/>
                </a:ext>
              </a:extLst>
            </p:cNvPr>
            <p:cNvSpPr/>
            <p:nvPr/>
          </p:nvSpPr>
          <p:spPr>
            <a:xfrm rot="4286866">
              <a:off x="2438948" y="2223106"/>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8" name="Oval 447">
              <a:extLst>
                <a:ext uri="{FF2B5EF4-FFF2-40B4-BE49-F238E27FC236}">
                  <a16:creationId xmlns:a16="http://schemas.microsoft.com/office/drawing/2014/main" id="{CF3B3069-421E-4335-B003-ADBD70EFDDC8}"/>
                </a:ext>
              </a:extLst>
            </p:cNvPr>
            <p:cNvSpPr/>
            <p:nvPr/>
          </p:nvSpPr>
          <p:spPr>
            <a:xfrm rot="15086866">
              <a:off x="2674743" y="3214083"/>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9" name="Oval 448">
              <a:extLst>
                <a:ext uri="{FF2B5EF4-FFF2-40B4-BE49-F238E27FC236}">
                  <a16:creationId xmlns:a16="http://schemas.microsoft.com/office/drawing/2014/main" id="{CB19F968-6C8C-48E5-9CC8-27077D39CCAE}"/>
                </a:ext>
              </a:extLst>
            </p:cNvPr>
            <p:cNvSpPr/>
            <p:nvPr/>
          </p:nvSpPr>
          <p:spPr>
            <a:xfrm rot="4286866">
              <a:off x="2711740" y="3109030"/>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0" name="Oval 449">
              <a:extLst>
                <a:ext uri="{FF2B5EF4-FFF2-40B4-BE49-F238E27FC236}">
                  <a16:creationId xmlns:a16="http://schemas.microsoft.com/office/drawing/2014/main" id="{7F18BA10-BD9F-420F-AF28-9F8D98EBF30B}"/>
                </a:ext>
              </a:extLst>
            </p:cNvPr>
            <p:cNvSpPr/>
            <p:nvPr/>
          </p:nvSpPr>
          <p:spPr>
            <a:xfrm rot="4286866">
              <a:off x="2568955" y="3195446"/>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1" name="Oval 450">
              <a:extLst>
                <a:ext uri="{FF2B5EF4-FFF2-40B4-BE49-F238E27FC236}">
                  <a16:creationId xmlns:a16="http://schemas.microsoft.com/office/drawing/2014/main" id="{F485BD93-8AA2-487D-BD3F-E7E415D69C5D}"/>
                </a:ext>
              </a:extLst>
            </p:cNvPr>
            <p:cNvSpPr/>
            <p:nvPr/>
          </p:nvSpPr>
          <p:spPr>
            <a:xfrm rot="4286866">
              <a:off x="2851486" y="3084642"/>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2" name="Oval 451">
              <a:extLst>
                <a:ext uri="{FF2B5EF4-FFF2-40B4-BE49-F238E27FC236}">
                  <a16:creationId xmlns:a16="http://schemas.microsoft.com/office/drawing/2014/main" id="{D55F741E-AEEC-4B6A-9A0A-97A11A0294AC}"/>
                </a:ext>
              </a:extLst>
            </p:cNvPr>
            <p:cNvSpPr/>
            <p:nvPr/>
          </p:nvSpPr>
          <p:spPr>
            <a:xfrm rot="16200000">
              <a:off x="2469644" y="853949"/>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3" name="Oval 452">
              <a:extLst>
                <a:ext uri="{FF2B5EF4-FFF2-40B4-BE49-F238E27FC236}">
                  <a16:creationId xmlns:a16="http://schemas.microsoft.com/office/drawing/2014/main" id="{2A4CA725-06F7-4CFB-B6F1-80BB67F02ADA}"/>
                </a:ext>
              </a:extLst>
            </p:cNvPr>
            <p:cNvSpPr/>
            <p:nvPr/>
          </p:nvSpPr>
          <p:spPr>
            <a:xfrm rot="16200000">
              <a:off x="2249610" y="98355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4" name="Oval 453">
              <a:extLst>
                <a:ext uri="{FF2B5EF4-FFF2-40B4-BE49-F238E27FC236}">
                  <a16:creationId xmlns:a16="http://schemas.microsoft.com/office/drawing/2014/main" id="{710112E8-F716-4CC8-ADAE-8D113FBD95D6}"/>
                </a:ext>
              </a:extLst>
            </p:cNvPr>
            <p:cNvSpPr/>
            <p:nvPr/>
          </p:nvSpPr>
          <p:spPr>
            <a:xfrm rot="5400000">
              <a:off x="2320754" y="822447"/>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5" name="Oval 454">
              <a:extLst>
                <a:ext uri="{FF2B5EF4-FFF2-40B4-BE49-F238E27FC236}">
                  <a16:creationId xmlns:a16="http://schemas.microsoft.com/office/drawing/2014/main" id="{7739E74B-25FA-4CF3-BC8A-2D5B623B2C18}"/>
                </a:ext>
              </a:extLst>
            </p:cNvPr>
            <p:cNvSpPr/>
            <p:nvPr/>
          </p:nvSpPr>
          <p:spPr>
            <a:xfrm rot="5400000">
              <a:off x="2507100" y="1085085"/>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6" name="Oval 455">
              <a:extLst>
                <a:ext uri="{FF2B5EF4-FFF2-40B4-BE49-F238E27FC236}">
                  <a16:creationId xmlns:a16="http://schemas.microsoft.com/office/drawing/2014/main" id="{279490B1-4D6C-4E4F-9455-FD66EB06B4CF}"/>
                </a:ext>
              </a:extLst>
            </p:cNvPr>
            <p:cNvSpPr/>
            <p:nvPr/>
          </p:nvSpPr>
          <p:spPr>
            <a:xfrm rot="5400000">
              <a:off x="2545700" y="974383"/>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57" name="Oval 456">
              <a:extLst>
                <a:ext uri="{FF2B5EF4-FFF2-40B4-BE49-F238E27FC236}">
                  <a16:creationId xmlns:a16="http://schemas.microsoft.com/office/drawing/2014/main" id="{9B700434-7F05-4945-BE00-9FA62A65AA9E}"/>
                </a:ext>
              </a:extLst>
            </p:cNvPr>
            <p:cNvSpPr/>
            <p:nvPr/>
          </p:nvSpPr>
          <p:spPr>
            <a:xfrm rot="5400000">
              <a:off x="2658984" y="883936"/>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8" name="Oval 457">
              <a:extLst>
                <a:ext uri="{FF2B5EF4-FFF2-40B4-BE49-F238E27FC236}">
                  <a16:creationId xmlns:a16="http://schemas.microsoft.com/office/drawing/2014/main" id="{834C3802-DE55-40E2-A4EB-90F3BA82AFAB}"/>
                </a:ext>
              </a:extLst>
            </p:cNvPr>
            <p:cNvSpPr/>
            <p:nvPr/>
          </p:nvSpPr>
          <p:spPr>
            <a:xfrm rot="5400000">
              <a:off x="2384422" y="1040807"/>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59" name="Oval 458">
              <a:extLst>
                <a:ext uri="{FF2B5EF4-FFF2-40B4-BE49-F238E27FC236}">
                  <a16:creationId xmlns:a16="http://schemas.microsoft.com/office/drawing/2014/main" id="{02C00AEF-E4A4-4FE1-9F9F-B79807C3F53B}"/>
                </a:ext>
              </a:extLst>
            </p:cNvPr>
            <p:cNvSpPr/>
            <p:nvPr/>
          </p:nvSpPr>
          <p:spPr>
            <a:xfrm rot="16200000">
              <a:off x="2330318" y="966263"/>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0" name="Oval 459">
              <a:extLst>
                <a:ext uri="{FF2B5EF4-FFF2-40B4-BE49-F238E27FC236}">
                  <a16:creationId xmlns:a16="http://schemas.microsoft.com/office/drawing/2014/main" id="{C1432F3E-0A6C-4DF0-826A-0E3E053AD24E}"/>
                </a:ext>
              </a:extLst>
            </p:cNvPr>
            <p:cNvSpPr/>
            <p:nvPr/>
          </p:nvSpPr>
          <p:spPr>
            <a:xfrm rot="16200000">
              <a:off x="2445952" y="800015"/>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1" name="Oval 460">
              <a:extLst>
                <a:ext uri="{FF2B5EF4-FFF2-40B4-BE49-F238E27FC236}">
                  <a16:creationId xmlns:a16="http://schemas.microsoft.com/office/drawing/2014/main" id="{729813AC-C451-4E72-A069-006B9CEAF7AF}"/>
                </a:ext>
              </a:extLst>
            </p:cNvPr>
            <p:cNvSpPr/>
            <p:nvPr/>
          </p:nvSpPr>
          <p:spPr>
            <a:xfrm rot="16200000">
              <a:off x="2426682" y="932608"/>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2" name="Oval 461">
              <a:extLst>
                <a:ext uri="{FF2B5EF4-FFF2-40B4-BE49-F238E27FC236}">
                  <a16:creationId xmlns:a16="http://schemas.microsoft.com/office/drawing/2014/main" id="{4E524747-1B01-45C9-9480-2AC27D562D22}"/>
                </a:ext>
              </a:extLst>
            </p:cNvPr>
            <p:cNvSpPr/>
            <p:nvPr/>
          </p:nvSpPr>
          <p:spPr>
            <a:xfrm rot="5400000">
              <a:off x="2249914" y="903232"/>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3" name="Oval 462">
              <a:extLst>
                <a:ext uri="{FF2B5EF4-FFF2-40B4-BE49-F238E27FC236}">
                  <a16:creationId xmlns:a16="http://schemas.microsoft.com/office/drawing/2014/main" id="{0F46C912-DCBC-43CF-AEB7-7208AD0EB05D}"/>
                </a:ext>
              </a:extLst>
            </p:cNvPr>
            <p:cNvSpPr/>
            <p:nvPr/>
          </p:nvSpPr>
          <p:spPr>
            <a:xfrm rot="5400000">
              <a:off x="2562956" y="883848"/>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4" name="Oval 463">
              <a:extLst>
                <a:ext uri="{FF2B5EF4-FFF2-40B4-BE49-F238E27FC236}">
                  <a16:creationId xmlns:a16="http://schemas.microsoft.com/office/drawing/2014/main" id="{A5964B47-BD4D-49E2-9761-99ED14E10EC3}"/>
                </a:ext>
              </a:extLst>
            </p:cNvPr>
            <p:cNvSpPr/>
            <p:nvPr/>
          </p:nvSpPr>
          <p:spPr>
            <a:xfrm rot="5400000">
              <a:off x="2191464" y="1044444"/>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5" name="Oval 464">
              <a:extLst>
                <a:ext uri="{FF2B5EF4-FFF2-40B4-BE49-F238E27FC236}">
                  <a16:creationId xmlns:a16="http://schemas.microsoft.com/office/drawing/2014/main" id="{3D47FF8A-8F29-4A2D-BE2B-AFFD2E1175DB}"/>
                </a:ext>
              </a:extLst>
            </p:cNvPr>
            <p:cNvSpPr/>
            <p:nvPr/>
          </p:nvSpPr>
          <p:spPr>
            <a:xfrm rot="5400000">
              <a:off x="2642861" y="953437"/>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6" name="Oval 465">
              <a:extLst>
                <a:ext uri="{FF2B5EF4-FFF2-40B4-BE49-F238E27FC236}">
                  <a16:creationId xmlns:a16="http://schemas.microsoft.com/office/drawing/2014/main" id="{DF138822-100B-4CF4-949B-E920F1B68549}"/>
                </a:ext>
              </a:extLst>
            </p:cNvPr>
            <p:cNvSpPr/>
            <p:nvPr/>
          </p:nvSpPr>
          <p:spPr>
            <a:xfrm rot="16200000">
              <a:off x="2388517" y="1117436"/>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7" name="Oval 466">
              <a:extLst>
                <a:ext uri="{FF2B5EF4-FFF2-40B4-BE49-F238E27FC236}">
                  <a16:creationId xmlns:a16="http://schemas.microsoft.com/office/drawing/2014/main" id="{26B17C47-AE01-43AD-87D4-E07AAD1FE6ED}"/>
                </a:ext>
              </a:extLst>
            </p:cNvPr>
            <p:cNvSpPr/>
            <p:nvPr/>
          </p:nvSpPr>
          <p:spPr>
            <a:xfrm rot="5400000">
              <a:off x="2464792" y="1024020"/>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8" name="Oval 467">
              <a:extLst>
                <a:ext uri="{FF2B5EF4-FFF2-40B4-BE49-F238E27FC236}">
                  <a16:creationId xmlns:a16="http://schemas.microsoft.com/office/drawing/2014/main" id="{9BF310C0-8571-48BC-8725-E6FC46260657}"/>
                </a:ext>
              </a:extLst>
            </p:cNvPr>
            <p:cNvSpPr/>
            <p:nvPr/>
          </p:nvSpPr>
          <p:spPr>
            <a:xfrm rot="5400000">
              <a:off x="2301933" y="1060516"/>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69" name="Oval 468">
              <a:extLst>
                <a:ext uri="{FF2B5EF4-FFF2-40B4-BE49-F238E27FC236}">
                  <a16:creationId xmlns:a16="http://schemas.microsoft.com/office/drawing/2014/main" id="{48B5E690-68B4-430F-95AC-3F990ECEEFF1}"/>
                </a:ext>
              </a:extLst>
            </p:cNvPr>
            <p:cNvSpPr/>
            <p:nvPr/>
          </p:nvSpPr>
          <p:spPr>
            <a:xfrm rot="5400000">
              <a:off x="2606981" y="1043964"/>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0" name="Oval 469">
              <a:extLst>
                <a:ext uri="{FF2B5EF4-FFF2-40B4-BE49-F238E27FC236}">
                  <a16:creationId xmlns:a16="http://schemas.microsoft.com/office/drawing/2014/main" id="{1234CE99-DA8B-49C6-BD34-173BCF32261B}"/>
                </a:ext>
              </a:extLst>
            </p:cNvPr>
            <p:cNvSpPr/>
            <p:nvPr/>
          </p:nvSpPr>
          <p:spPr>
            <a:xfrm rot="16200000">
              <a:off x="2356480" y="1226624"/>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1" name="Oval 470">
              <a:extLst>
                <a:ext uri="{FF2B5EF4-FFF2-40B4-BE49-F238E27FC236}">
                  <a16:creationId xmlns:a16="http://schemas.microsoft.com/office/drawing/2014/main" id="{897B8D33-58C2-4355-A13A-2AB21D52E2FF}"/>
                </a:ext>
              </a:extLst>
            </p:cNvPr>
            <p:cNvSpPr/>
            <p:nvPr/>
          </p:nvSpPr>
          <p:spPr>
            <a:xfrm rot="5400000">
              <a:off x="2208531" y="1210245"/>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2" name="Oval 471">
              <a:extLst>
                <a:ext uri="{FF2B5EF4-FFF2-40B4-BE49-F238E27FC236}">
                  <a16:creationId xmlns:a16="http://schemas.microsoft.com/office/drawing/2014/main" id="{A54CAFC6-1BD7-4CFE-8FD7-D35EAFE33149}"/>
                </a:ext>
              </a:extLst>
            </p:cNvPr>
            <p:cNvSpPr/>
            <p:nvPr/>
          </p:nvSpPr>
          <p:spPr>
            <a:xfrm rot="5400000">
              <a:off x="2394877" y="1472884"/>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3" name="Oval 472">
              <a:extLst>
                <a:ext uri="{FF2B5EF4-FFF2-40B4-BE49-F238E27FC236}">
                  <a16:creationId xmlns:a16="http://schemas.microsoft.com/office/drawing/2014/main" id="{6C4AA74E-BFAE-4A10-9222-54100202DD5C}"/>
                </a:ext>
              </a:extLst>
            </p:cNvPr>
            <p:cNvSpPr/>
            <p:nvPr/>
          </p:nvSpPr>
          <p:spPr>
            <a:xfrm rot="5400000">
              <a:off x="2418089" y="1353454"/>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74" name="Oval 473">
              <a:extLst>
                <a:ext uri="{FF2B5EF4-FFF2-40B4-BE49-F238E27FC236}">
                  <a16:creationId xmlns:a16="http://schemas.microsoft.com/office/drawing/2014/main" id="{A2CC84B0-2CFF-457D-8CD2-2191C1E310A0}"/>
                </a:ext>
              </a:extLst>
            </p:cNvPr>
            <p:cNvSpPr/>
            <p:nvPr/>
          </p:nvSpPr>
          <p:spPr>
            <a:xfrm rot="5400000">
              <a:off x="2501514" y="120407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5" name="Oval 474">
              <a:extLst>
                <a:ext uri="{FF2B5EF4-FFF2-40B4-BE49-F238E27FC236}">
                  <a16:creationId xmlns:a16="http://schemas.microsoft.com/office/drawing/2014/main" id="{0BB85C5F-D2A7-4AAC-8A2E-FDABD5317957}"/>
                </a:ext>
              </a:extLst>
            </p:cNvPr>
            <p:cNvSpPr/>
            <p:nvPr/>
          </p:nvSpPr>
          <p:spPr>
            <a:xfrm rot="5400000">
              <a:off x="2272199" y="1428606"/>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6" name="Oval 475">
              <a:extLst>
                <a:ext uri="{FF2B5EF4-FFF2-40B4-BE49-F238E27FC236}">
                  <a16:creationId xmlns:a16="http://schemas.microsoft.com/office/drawing/2014/main" id="{0D776CB5-D669-4766-A83E-9FA41F496BDF}"/>
                </a:ext>
              </a:extLst>
            </p:cNvPr>
            <p:cNvSpPr/>
            <p:nvPr/>
          </p:nvSpPr>
          <p:spPr>
            <a:xfrm rot="16200000">
              <a:off x="2218094" y="1354061"/>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7" name="Oval 476">
              <a:extLst>
                <a:ext uri="{FF2B5EF4-FFF2-40B4-BE49-F238E27FC236}">
                  <a16:creationId xmlns:a16="http://schemas.microsoft.com/office/drawing/2014/main" id="{A33DA03F-3D5A-4CD9-8A07-2169761C044E}"/>
                </a:ext>
              </a:extLst>
            </p:cNvPr>
            <p:cNvSpPr/>
            <p:nvPr/>
          </p:nvSpPr>
          <p:spPr>
            <a:xfrm rot="16200000">
              <a:off x="2295128" y="1141969"/>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8" name="Oval 477">
              <a:extLst>
                <a:ext uri="{FF2B5EF4-FFF2-40B4-BE49-F238E27FC236}">
                  <a16:creationId xmlns:a16="http://schemas.microsoft.com/office/drawing/2014/main" id="{8ACD93DC-A6BB-48A8-8B4D-9B796C14EE4E}"/>
                </a:ext>
              </a:extLst>
            </p:cNvPr>
            <p:cNvSpPr/>
            <p:nvPr/>
          </p:nvSpPr>
          <p:spPr>
            <a:xfrm rot="16200000">
              <a:off x="2314459" y="1320406"/>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9" name="Oval 478">
              <a:extLst>
                <a:ext uri="{FF2B5EF4-FFF2-40B4-BE49-F238E27FC236}">
                  <a16:creationId xmlns:a16="http://schemas.microsoft.com/office/drawing/2014/main" id="{43C07B22-BB4B-47D0-B5FA-DED6CD531A6D}"/>
                </a:ext>
              </a:extLst>
            </p:cNvPr>
            <p:cNvSpPr/>
            <p:nvPr/>
          </p:nvSpPr>
          <p:spPr>
            <a:xfrm rot="5400000">
              <a:off x="2494294" y="1938914"/>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0" name="Oval 479">
              <a:extLst>
                <a:ext uri="{FF2B5EF4-FFF2-40B4-BE49-F238E27FC236}">
                  <a16:creationId xmlns:a16="http://schemas.microsoft.com/office/drawing/2014/main" id="{CD5DBE65-FCBF-4A0F-AEF0-85A3822F8490}"/>
                </a:ext>
              </a:extLst>
            </p:cNvPr>
            <p:cNvSpPr/>
            <p:nvPr/>
          </p:nvSpPr>
          <p:spPr>
            <a:xfrm rot="5400000">
              <a:off x="2450732" y="1271646"/>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1" name="Oval 480">
              <a:extLst>
                <a:ext uri="{FF2B5EF4-FFF2-40B4-BE49-F238E27FC236}">
                  <a16:creationId xmlns:a16="http://schemas.microsoft.com/office/drawing/2014/main" id="{0F3FC2F1-AB08-4B3A-820C-ABE06204D5F7}"/>
                </a:ext>
              </a:extLst>
            </p:cNvPr>
            <p:cNvSpPr/>
            <p:nvPr/>
          </p:nvSpPr>
          <p:spPr>
            <a:xfrm rot="5400000">
              <a:off x="2530638" y="1341235"/>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2" name="Oval 481">
              <a:extLst>
                <a:ext uri="{FF2B5EF4-FFF2-40B4-BE49-F238E27FC236}">
                  <a16:creationId xmlns:a16="http://schemas.microsoft.com/office/drawing/2014/main" id="{096A7DF1-CFF4-4B34-8A28-1D02C36F15CB}"/>
                </a:ext>
              </a:extLst>
            </p:cNvPr>
            <p:cNvSpPr/>
            <p:nvPr/>
          </p:nvSpPr>
          <p:spPr>
            <a:xfrm rot="16200000">
              <a:off x="2276293" y="1505234"/>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3" name="Oval 482">
              <a:extLst>
                <a:ext uri="{FF2B5EF4-FFF2-40B4-BE49-F238E27FC236}">
                  <a16:creationId xmlns:a16="http://schemas.microsoft.com/office/drawing/2014/main" id="{89532BE8-C153-4825-810F-A80457684CFA}"/>
                </a:ext>
              </a:extLst>
            </p:cNvPr>
            <p:cNvSpPr/>
            <p:nvPr/>
          </p:nvSpPr>
          <p:spPr>
            <a:xfrm rot="5400000">
              <a:off x="2352569" y="1411818"/>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4" name="Oval 483">
              <a:extLst>
                <a:ext uri="{FF2B5EF4-FFF2-40B4-BE49-F238E27FC236}">
                  <a16:creationId xmlns:a16="http://schemas.microsoft.com/office/drawing/2014/main" id="{0B76E7A9-0BFF-4770-B990-F652B39FFCE1}"/>
                </a:ext>
              </a:extLst>
            </p:cNvPr>
            <p:cNvSpPr/>
            <p:nvPr/>
          </p:nvSpPr>
          <p:spPr>
            <a:xfrm rot="5400000">
              <a:off x="3215996" y="2292223"/>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5" name="Oval 484">
              <a:extLst>
                <a:ext uri="{FF2B5EF4-FFF2-40B4-BE49-F238E27FC236}">
                  <a16:creationId xmlns:a16="http://schemas.microsoft.com/office/drawing/2014/main" id="{959F8D33-2329-4E9D-A27B-FEFDF8E39F5D}"/>
                </a:ext>
              </a:extLst>
            </p:cNvPr>
            <p:cNvSpPr/>
            <p:nvPr/>
          </p:nvSpPr>
          <p:spPr>
            <a:xfrm rot="5400000">
              <a:off x="2494757" y="1431762"/>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6" name="Oval 485">
              <a:extLst>
                <a:ext uri="{FF2B5EF4-FFF2-40B4-BE49-F238E27FC236}">
                  <a16:creationId xmlns:a16="http://schemas.microsoft.com/office/drawing/2014/main" id="{E653578B-5B49-45B1-A2AC-953B529A385E}"/>
                </a:ext>
              </a:extLst>
            </p:cNvPr>
            <p:cNvSpPr/>
            <p:nvPr/>
          </p:nvSpPr>
          <p:spPr>
            <a:xfrm rot="16200000">
              <a:off x="2974522" y="2138594"/>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7" name="Oval 486">
              <a:extLst>
                <a:ext uri="{FF2B5EF4-FFF2-40B4-BE49-F238E27FC236}">
                  <a16:creationId xmlns:a16="http://schemas.microsoft.com/office/drawing/2014/main" id="{F54F0C9B-8306-45D0-B122-82030E8CD650}"/>
                </a:ext>
              </a:extLst>
            </p:cNvPr>
            <p:cNvSpPr/>
            <p:nvPr/>
          </p:nvSpPr>
          <p:spPr>
            <a:xfrm rot="16200000">
              <a:off x="2626573" y="1844282"/>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8" name="Oval 487">
              <a:extLst>
                <a:ext uri="{FF2B5EF4-FFF2-40B4-BE49-F238E27FC236}">
                  <a16:creationId xmlns:a16="http://schemas.microsoft.com/office/drawing/2014/main" id="{A626CAFF-B760-49AF-869D-E386C1CF1A73}"/>
                </a:ext>
              </a:extLst>
            </p:cNvPr>
            <p:cNvSpPr/>
            <p:nvPr/>
          </p:nvSpPr>
          <p:spPr>
            <a:xfrm rot="5400000">
              <a:off x="2884063" y="1945808"/>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9" name="Oval 488">
              <a:extLst>
                <a:ext uri="{FF2B5EF4-FFF2-40B4-BE49-F238E27FC236}">
                  <a16:creationId xmlns:a16="http://schemas.microsoft.com/office/drawing/2014/main" id="{DA893B1D-F2A5-4B95-BCDF-D04993A39CF0}"/>
                </a:ext>
              </a:extLst>
            </p:cNvPr>
            <p:cNvSpPr/>
            <p:nvPr/>
          </p:nvSpPr>
          <p:spPr>
            <a:xfrm rot="5400000">
              <a:off x="2907275" y="1826379"/>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90" name="Oval 489">
              <a:extLst>
                <a:ext uri="{FF2B5EF4-FFF2-40B4-BE49-F238E27FC236}">
                  <a16:creationId xmlns:a16="http://schemas.microsoft.com/office/drawing/2014/main" id="{3FFF4CEB-E3FF-4755-8F31-B7B02DB511C1}"/>
                </a:ext>
              </a:extLst>
            </p:cNvPr>
            <p:cNvSpPr/>
            <p:nvPr/>
          </p:nvSpPr>
          <p:spPr>
            <a:xfrm rot="5400000">
              <a:off x="2835786" y="2985938"/>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1" name="Oval 490">
              <a:extLst>
                <a:ext uri="{FF2B5EF4-FFF2-40B4-BE49-F238E27FC236}">
                  <a16:creationId xmlns:a16="http://schemas.microsoft.com/office/drawing/2014/main" id="{92B4853B-7309-427F-AD49-93A154F63FD5}"/>
                </a:ext>
              </a:extLst>
            </p:cNvPr>
            <p:cNvSpPr/>
            <p:nvPr/>
          </p:nvSpPr>
          <p:spPr>
            <a:xfrm rot="5400000">
              <a:off x="2761385" y="1901530"/>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2" name="Oval 491">
              <a:extLst>
                <a:ext uri="{FF2B5EF4-FFF2-40B4-BE49-F238E27FC236}">
                  <a16:creationId xmlns:a16="http://schemas.microsoft.com/office/drawing/2014/main" id="{52EDEAB6-B374-4B82-B0DD-9D0E39321C16}"/>
                </a:ext>
              </a:extLst>
            </p:cNvPr>
            <p:cNvSpPr/>
            <p:nvPr/>
          </p:nvSpPr>
          <p:spPr>
            <a:xfrm rot="16200000">
              <a:off x="2707281" y="1826986"/>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3" name="Oval 492">
              <a:extLst>
                <a:ext uri="{FF2B5EF4-FFF2-40B4-BE49-F238E27FC236}">
                  <a16:creationId xmlns:a16="http://schemas.microsoft.com/office/drawing/2014/main" id="{969C83D9-E098-4C4C-9056-D8525A672B94}"/>
                </a:ext>
              </a:extLst>
            </p:cNvPr>
            <p:cNvSpPr/>
            <p:nvPr/>
          </p:nvSpPr>
          <p:spPr>
            <a:xfrm rot="16200000">
              <a:off x="2603441" y="1544454"/>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4" name="Oval 493">
              <a:extLst>
                <a:ext uri="{FF2B5EF4-FFF2-40B4-BE49-F238E27FC236}">
                  <a16:creationId xmlns:a16="http://schemas.microsoft.com/office/drawing/2014/main" id="{A596BC48-52FD-44B1-9E68-39DF3F99CAD1}"/>
                </a:ext>
              </a:extLst>
            </p:cNvPr>
            <p:cNvSpPr/>
            <p:nvPr/>
          </p:nvSpPr>
          <p:spPr>
            <a:xfrm rot="16200000">
              <a:off x="2803645" y="1793331"/>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5" name="Oval 494">
              <a:extLst>
                <a:ext uri="{FF2B5EF4-FFF2-40B4-BE49-F238E27FC236}">
                  <a16:creationId xmlns:a16="http://schemas.microsoft.com/office/drawing/2014/main" id="{7B182224-0D50-461A-84BD-EF24F13B1360}"/>
                </a:ext>
              </a:extLst>
            </p:cNvPr>
            <p:cNvSpPr/>
            <p:nvPr/>
          </p:nvSpPr>
          <p:spPr>
            <a:xfrm rot="5400000">
              <a:off x="2626877" y="1763955"/>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6" name="Oval 495">
              <a:extLst>
                <a:ext uri="{FF2B5EF4-FFF2-40B4-BE49-F238E27FC236}">
                  <a16:creationId xmlns:a16="http://schemas.microsoft.com/office/drawing/2014/main" id="{6CE00C80-D9EA-48C4-BE53-DCFF096D4824}"/>
                </a:ext>
              </a:extLst>
            </p:cNvPr>
            <p:cNvSpPr/>
            <p:nvPr/>
          </p:nvSpPr>
          <p:spPr>
            <a:xfrm rot="5400000">
              <a:off x="4361704" y="3441660"/>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7" name="Oval 496">
              <a:extLst>
                <a:ext uri="{FF2B5EF4-FFF2-40B4-BE49-F238E27FC236}">
                  <a16:creationId xmlns:a16="http://schemas.microsoft.com/office/drawing/2014/main" id="{D98BEBD2-15C2-46C3-A325-78AD880956C7}"/>
                </a:ext>
              </a:extLst>
            </p:cNvPr>
            <p:cNvSpPr/>
            <p:nvPr/>
          </p:nvSpPr>
          <p:spPr>
            <a:xfrm rot="5400000">
              <a:off x="2568427" y="1905167"/>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8" name="Oval 497">
              <a:extLst>
                <a:ext uri="{FF2B5EF4-FFF2-40B4-BE49-F238E27FC236}">
                  <a16:creationId xmlns:a16="http://schemas.microsoft.com/office/drawing/2014/main" id="{A5F9933D-8925-465A-8482-E403C1E1BF52}"/>
                </a:ext>
              </a:extLst>
            </p:cNvPr>
            <p:cNvSpPr/>
            <p:nvPr/>
          </p:nvSpPr>
          <p:spPr>
            <a:xfrm rot="5400000">
              <a:off x="3019824" y="1814160"/>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9" name="Oval 498">
              <a:extLst>
                <a:ext uri="{FF2B5EF4-FFF2-40B4-BE49-F238E27FC236}">
                  <a16:creationId xmlns:a16="http://schemas.microsoft.com/office/drawing/2014/main" id="{FEF3E5F5-95C2-4CA1-BAC7-9C6E3F1DF51C}"/>
                </a:ext>
              </a:extLst>
            </p:cNvPr>
            <p:cNvSpPr/>
            <p:nvPr/>
          </p:nvSpPr>
          <p:spPr>
            <a:xfrm rot="16200000">
              <a:off x="2765480" y="1978159"/>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0" name="Oval 499">
              <a:extLst>
                <a:ext uri="{FF2B5EF4-FFF2-40B4-BE49-F238E27FC236}">
                  <a16:creationId xmlns:a16="http://schemas.microsoft.com/office/drawing/2014/main" id="{85D3F867-F764-49CB-9736-236F5282518E}"/>
                </a:ext>
              </a:extLst>
            </p:cNvPr>
            <p:cNvSpPr/>
            <p:nvPr/>
          </p:nvSpPr>
          <p:spPr>
            <a:xfrm rot="5400000">
              <a:off x="2841755" y="1884743"/>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1" name="Oval 500">
              <a:extLst>
                <a:ext uri="{FF2B5EF4-FFF2-40B4-BE49-F238E27FC236}">
                  <a16:creationId xmlns:a16="http://schemas.microsoft.com/office/drawing/2014/main" id="{801AB91C-BBFD-48C8-8800-3B8C4111ECB3}"/>
                </a:ext>
              </a:extLst>
            </p:cNvPr>
            <p:cNvSpPr/>
            <p:nvPr/>
          </p:nvSpPr>
          <p:spPr>
            <a:xfrm rot="5400000">
              <a:off x="2678896" y="192123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2" name="Oval 501">
              <a:extLst>
                <a:ext uri="{FF2B5EF4-FFF2-40B4-BE49-F238E27FC236}">
                  <a16:creationId xmlns:a16="http://schemas.microsoft.com/office/drawing/2014/main" id="{11E326CE-87E4-4035-9AA6-EA4D149DF199}"/>
                </a:ext>
              </a:extLst>
            </p:cNvPr>
            <p:cNvSpPr/>
            <p:nvPr/>
          </p:nvSpPr>
          <p:spPr>
            <a:xfrm rot="5400000">
              <a:off x="2983944" y="1904687"/>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3" name="Oval 502">
              <a:extLst>
                <a:ext uri="{FF2B5EF4-FFF2-40B4-BE49-F238E27FC236}">
                  <a16:creationId xmlns:a16="http://schemas.microsoft.com/office/drawing/2014/main" id="{F00E69E8-CCB3-4ECD-9B2A-385AA96F0646}"/>
                </a:ext>
              </a:extLst>
            </p:cNvPr>
            <p:cNvSpPr/>
            <p:nvPr/>
          </p:nvSpPr>
          <p:spPr>
            <a:xfrm rot="16200000">
              <a:off x="2733443" y="2087347"/>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4" name="Oval 503">
              <a:extLst>
                <a:ext uri="{FF2B5EF4-FFF2-40B4-BE49-F238E27FC236}">
                  <a16:creationId xmlns:a16="http://schemas.microsoft.com/office/drawing/2014/main" id="{3D94D279-2E61-4AB7-B4A4-00147EF505D5}"/>
                </a:ext>
              </a:extLst>
            </p:cNvPr>
            <p:cNvSpPr/>
            <p:nvPr/>
          </p:nvSpPr>
          <p:spPr>
            <a:xfrm rot="16200000">
              <a:off x="2487043" y="2068928"/>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5" name="Oval 504">
              <a:extLst>
                <a:ext uri="{FF2B5EF4-FFF2-40B4-BE49-F238E27FC236}">
                  <a16:creationId xmlns:a16="http://schemas.microsoft.com/office/drawing/2014/main" id="{2C7AB699-35A7-4096-A1A6-6C838D124A69}"/>
                </a:ext>
              </a:extLst>
            </p:cNvPr>
            <p:cNvSpPr/>
            <p:nvPr/>
          </p:nvSpPr>
          <p:spPr>
            <a:xfrm rot="16200000">
              <a:off x="2514350" y="2232080"/>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6" name="Oval 505">
              <a:extLst>
                <a:ext uri="{FF2B5EF4-FFF2-40B4-BE49-F238E27FC236}">
                  <a16:creationId xmlns:a16="http://schemas.microsoft.com/office/drawing/2014/main" id="{CF98915D-9165-4E9D-A1DB-68D0AD51FED6}"/>
                </a:ext>
              </a:extLst>
            </p:cNvPr>
            <p:cNvSpPr/>
            <p:nvPr/>
          </p:nvSpPr>
          <p:spPr>
            <a:xfrm rot="5400000">
              <a:off x="2585494" y="2070968"/>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7" name="Oval 506">
              <a:extLst>
                <a:ext uri="{FF2B5EF4-FFF2-40B4-BE49-F238E27FC236}">
                  <a16:creationId xmlns:a16="http://schemas.microsoft.com/office/drawing/2014/main" id="{D01EFFF6-6D71-4AFD-AE23-65A848B6C2D7}"/>
                </a:ext>
              </a:extLst>
            </p:cNvPr>
            <p:cNvSpPr/>
            <p:nvPr/>
          </p:nvSpPr>
          <p:spPr>
            <a:xfrm rot="5400000">
              <a:off x="2771840" y="2333607"/>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8" name="Oval 507">
              <a:extLst>
                <a:ext uri="{FF2B5EF4-FFF2-40B4-BE49-F238E27FC236}">
                  <a16:creationId xmlns:a16="http://schemas.microsoft.com/office/drawing/2014/main" id="{29F17D57-F302-43E0-B041-7220F9E80C6A}"/>
                </a:ext>
              </a:extLst>
            </p:cNvPr>
            <p:cNvSpPr/>
            <p:nvPr/>
          </p:nvSpPr>
          <p:spPr>
            <a:xfrm rot="5400000">
              <a:off x="2795052" y="2214177"/>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09" name="Oval 508">
              <a:extLst>
                <a:ext uri="{FF2B5EF4-FFF2-40B4-BE49-F238E27FC236}">
                  <a16:creationId xmlns:a16="http://schemas.microsoft.com/office/drawing/2014/main" id="{A726BB42-29C0-43D9-98C4-EFBBE4A7E02B}"/>
                </a:ext>
              </a:extLst>
            </p:cNvPr>
            <p:cNvSpPr/>
            <p:nvPr/>
          </p:nvSpPr>
          <p:spPr>
            <a:xfrm rot="5400000">
              <a:off x="2878477" y="2064802"/>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0" name="Oval 509">
              <a:extLst>
                <a:ext uri="{FF2B5EF4-FFF2-40B4-BE49-F238E27FC236}">
                  <a16:creationId xmlns:a16="http://schemas.microsoft.com/office/drawing/2014/main" id="{1B62244D-5A5D-4E90-8B86-20EEB9652619}"/>
                </a:ext>
              </a:extLst>
            </p:cNvPr>
            <p:cNvSpPr/>
            <p:nvPr/>
          </p:nvSpPr>
          <p:spPr>
            <a:xfrm rot="5400000">
              <a:off x="2649162" y="2289329"/>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1" name="Oval 510">
              <a:extLst>
                <a:ext uri="{FF2B5EF4-FFF2-40B4-BE49-F238E27FC236}">
                  <a16:creationId xmlns:a16="http://schemas.microsoft.com/office/drawing/2014/main" id="{E580D944-1B2E-45FC-BC59-FCD3C4A4BC96}"/>
                </a:ext>
              </a:extLst>
            </p:cNvPr>
            <p:cNvSpPr/>
            <p:nvPr/>
          </p:nvSpPr>
          <p:spPr>
            <a:xfrm rot="16200000">
              <a:off x="2595057" y="2214784"/>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2" name="Oval 511">
              <a:extLst>
                <a:ext uri="{FF2B5EF4-FFF2-40B4-BE49-F238E27FC236}">
                  <a16:creationId xmlns:a16="http://schemas.microsoft.com/office/drawing/2014/main" id="{D8A03D24-2794-4E43-8F2D-56CD07A2F5D6}"/>
                </a:ext>
              </a:extLst>
            </p:cNvPr>
            <p:cNvSpPr/>
            <p:nvPr/>
          </p:nvSpPr>
          <p:spPr>
            <a:xfrm rot="16200000">
              <a:off x="2672091" y="2002692"/>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3" name="Oval 512">
              <a:extLst>
                <a:ext uri="{FF2B5EF4-FFF2-40B4-BE49-F238E27FC236}">
                  <a16:creationId xmlns:a16="http://schemas.microsoft.com/office/drawing/2014/main" id="{CD269EBC-6B9D-4602-BDF1-2295313C2634}"/>
                </a:ext>
              </a:extLst>
            </p:cNvPr>
            <p:cNvSpPr/>
            <p:nvPr/>
          </p:nvSpPr>
          <p:spPr>
            <a:xfrm rot="16200000">
              <a:off x="2691422" y="2181129"/>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4" name="Oval 513">
              <a:extLst>
                <a:ext uri="{FF2B5EF4-FFF2-40B4-BE49-F238E27FC236}">
                  <a16:creationId xmlns:a16="http://schemas.microsoft.com/office/drawing/2014/main" id="{6125B69B-328A-44F0-A08B-5162C1336F56}"/>
                </a:ext>
              </a:extLst>
            </p:cNvPr>
            <p:cNvSpPr/>
            <p:nvPr/>
          </p:nvSpPr>
          <p:spPr>
            <a:xfrm rot="5400000">
              <a:off x="2514654" y="2151753"/>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5" name="Oval 514">
              <a:extLst>
                <a:ext uri="{FF2B5EF4-FFF2-40B4-BE49-F238E27FC236}">
                  <a16:creationId xmlns:a16="http://schemas.microsoft.com/office/drawing/2014/main" id="{B2049339-68A7-4251-9E4E-025D6345015A}"/>
                </a:ext>
              </a:extLst>
            </p:cNvPr>
            <p:cNvSpPr/>
            <p:nvPr/>
          </p:nvSpPr>
          <p:spPr>
            <a:xfrm rot="5400000">
              <a:off x="2827695" y="2132369"/>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6" name="Oval 515">
              <a:extLst>
                <a:ext uri="{FF2B5EF4-FFF2-40B4-BE49-F238E27FC236}">
                  <a16:creationId xmlns:a16="http://schemas.microsoft.com/office/drawing/2014/main" id="{39A80A42-1218-462D-968B-AB2745E0BF2B}"/>
                </a:ext>
              </a:extLst>
            </p:cNvPr>
            <p:cNvSpPr/>
            <p:nvPr/>
          </p:nvSpPr>
          <p:spPr>
            <a:xfrm rot="5400000">
              <a:off x="2562427" y="2006504"/>
              <a:ext cx="53307" cy="533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7" name="Oval 516">
              <a:extLst>
                <a:ext uri="{FF2B5EF4-FFF2-40B4-BE49-F238E27FC236}">
                  <a16:creationId xmlns:a16="http://schemas.microsoft.com/office/drawing/2014/main" id="{24EDD504-C621-4F0F-8419-AE3734750D5C}"/>
                </a:ext>
              </a:extLst>
            </p:cNvPr>
            <p:cNvSpPr/>
            <p:nvPr/>
          </p:nvSpPr>
          <p:spPr>
            <a:xfrm rot="5400000">
              <a:off x="2907601" y="2201958"/>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8" name="Oval 517">
              <a:extLst>
                <a:ext uri="{FF2B5EF4-FFF2-40B4-BE49-F238E27FC236}">
                  <a16:creationId xmlns:a16="http://schemas.microsoft.com/office/drawing/2014/main" id="{79D624E6-D6E2-4AB2-9208-010959765F7B}"/>
                </a:ext>
              </a:extLst>
            </p:cNvPr>
            <p:cNvSpPr/>
            <p:nvPr/>
          </p:nvSpPr>
          <p:spPr>
            <a:xfrm rot="16200000">
              <a:off x="2653256" y="2365957"/>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9" name="Oval 518">
              <a:extLst>
                <a:ext uri="{FF2B5EF4-FFF2-40B4-BE49-F238E27FC236}">
                  <a16:creationId xmlns:a16="http://schemas.microsoft.com/office/drawing/2014/main" id="{C102B926-D8C2-43BB-AFFC-4E2AD08E4722}"/>
                </a:ext>
              </a:extLst>
            </p:cNvPr>
            <p:cNvSpPr/>
            <p:nvPr/>
          </p:nvSpPr>
          <p:spPr>
            <a:xfrm rot="5400000">
              <a:off x="2729532" y="2272541"/>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0" name="Oval 519">
              <a:extLst>
                <a:ext uri="{FF2B5EF4-FFF2-40B4-BE49-F238E27FC236}">
                  <a16:creationId xmlns:a16="http://schemas.microsoft.com/office/drawing/2014/main" id="{8404E26A-D7A6-4A10-B046-6AFB699E27DE}"/>
                </a:ext>
              </a:extLst>
            </p:cNvPr>
            <p:cNvSpPr/>
            <p:nvPr/>
          </p:nvSpPr>
          <p:spPr>
            <a:xfrm rot="5400000">
              <a:off x="2566672" y="2309037"/>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1" name="Oval 520">
              <a:extLst>
                <a:ext uri="{FF2B5EF4-FFF2-40B4-BE49-F238E27FC236}">
                  <a16:creationId xmlns:a16="http://schemas.microsoft.com/office/drawing/2014/main" id="{6FD07409-4B8A-4383-BFC0-4EA12539BEEE}"/>
                </a:ext>
              </a:extLst>
            </p:cNvPr>
            <p:cNvSpPr/>
            <p:nvPr/>
          </p:nvSpPr>
          <p:spPr>
            <a:xfrm rot="5400000">
              <a:off x="2871720" y="2292485"/>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2" name="Oval 521">
              <a:extLst>
                <a:ext uri="{FF2B5EF4-FFF2-40B4-BE49-F238E27FC236}">
                  <a16:creationId xmlns:a16="http://schemas.microsoft.com/office/drawing/2014/main" id="{F95E2BEC-AE3D-4362-B1C0-1032C5942FEB}"/>
                </a:ext>
              </a:extLst>
            </p:cNvPr>
            <p:cNvSpPr/>
            <p:nvPr/>
          </p:nvSpPr>
          <p:spPr>
            <a:xfrm rot="16200000">
              <a:off x="2382057" y="1607196"/>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3" name="Oval 522">
              <a:extLst>
                <a:ext uri="{FF2B5EF4-FFF2-40B4-BE49-F238E27FC236}">
                  <a16:creationId xmlns:a16="http://schemas.microsoft.com/office/drawing/2014/main" id="{CFDB41DF-EF9E-4C05-8DD4-A87ABF3A6B71}"/>
                </a:ext>
              </a:extLst>
            </p:cNvPr>
            <p:cNvSpPr/>
            <p:nvPr/>
          </p:nvSpPr>
          <p:spPr>
            <a:xfrm rot="16200000">
              <a:off x="2485687" y="1548796"/>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4" name="Oval 523">
              <a:extLst>
                <a:ext uri="{FF2B5EF4-FFF2-40B4-BE49-F238E27FC236}">
                  <a16:creationId xmlns:a16="http://schemas.microsoft.com/office/drawing/2014/main" id="{88D882A3-DAE7-44EE-BB80-ED3996CB5274}"/>
                </a:ext>
              </a:extLst>
            </p:cNvPr>
            <p:cNvSpPr/>
            <p:nvPr/>
          </p:nvSpPr>
          <p:spPr>
            <a:xfrm rot="16200000">
              <a:off x="2162964" y="175192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5" name="Oval 524">
              <a:extLst>
                <a:ext uri="{FF2B5EF4-FFF2-40B4-BE49-F238E27FC236}">
                  <a16:creationId xmlns:a16="http://schemas.microsoft.com/office/drawing/2014/main" id="{69CA8C23-8129-451C-8D65-F3578DDE0CE7}"/>
                </a:ext>
              </a:extLst>
            </p:cNvPr>
            <p:cNvSpPr/>
            <p:nvPr/>
          </p:nvSpPr>
          <p:spPr>
            <a:xfrm rot="5400000">
              <a:off x="4397158" y="3514840"/>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6" name="Oval 525">
              <a:extLst>
                <a:ext uri="{FF2B5EF4-FFF2-40B4-BE49-F238E27FC236}">
                  <a16:creationId xmlns:a16="http://schemas.microsoft.com/office/drawing/2014/main" id="{C6CD55C5-6EDA-4766-825D-E17D52FB86DD}"/>
                </a:ext>
              </a:extLst>
            </p:cNvPr>
            <p:cNvSpPr/>
            <p:nvPr/>
          </p:nvSpPr>
          <p:spPr>
            <a:xfrm rot="5400000">
              <a:off x="2420454" y="1853455"/>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7" name="Oval 526">
              <a:extLst>
                <a:ext uri="{FF2B5EF4-FFF2-40B4-BE49-F238E27FC236}">
                  <a16:creationId xmlns:a16="http://schemas.microsoft.com/office/drawing/2014/main" id="{18F98C62-EB41-42AC-A27D-DFEECD0ABC7E}"/>
                </a:ext>
              </a:extLst>
            </p:cNvPr>
            <p:cNvSpPr/>
            <p:nvPr/>
          </p:nvSpPr>
          <p:spPr>
            <a:xfrm rot="5400000">
              <a:off x="2443666" y="1734026"/>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28" name="Oval 527">
              <a:extLst>
                <a:ext uri="{FF2B5EF4-FFF2-40B4-BE49-F238E27FC236}">
                  <a16:creationId xmlns:a16="http://schemas.microsoft.com/office/drawing/2014/main" id="{BD0402A8-886F-43AB-A4DA-74175DD9B116}"/>
                </a:ext>
              </a:extLst>
            </p:cNvPr>
            <p:cNvSpPr/>
            <p:nvPr/>
          </p:nvSpPr>
          <p:spPr>
            <a:xfrm rot="5400000">
              <a:off x="2576745" y="1627441"/>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9" name="Oval 528">
              <a:extLst>
                <a:ext uri="{FF2B5EF4-FFF2-40B4-BE49-F238E27FC236}">
                  <a16:creationId xmlns:a16="http://schemas.microsoft.com/office/drawing/2014/main" id="{7E44BAAD-ED19-48E4-980A-C59C3D038C23}"/>
                </a:ext>
              </a:extLst>
            </p:cNvPr>
            <p:cNvSpPr/>
            <p:nvPr/>
          </p:nvSpPr>
          <p:spPr>
            <a:xfrm rot="5400000">
              <a:off x="2297776" y="1809177"/>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0" name="Oval 529">
              <a:extLst>
                <a:ext uri="{FF2B5EF4-FFF2-40B4-BE49-F238E27FC236}">
                  <a16:creationId xmlns:a16="http://schemas.microsoft.com/office/drawing/2014/main" id="{1E576252-775C-4236-853C-82B1005CBDF8}"/>
                </a:ext>
              </a:extLst>
            </p:cNvPr>
            <p:cNvSpPr/>
            <p:nvPr/>
          </p:nvSpPr>
          <p:spPr>
            <a:xfrm rot="16200000">
              <a:off x="2243672" y="1734633"/>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1" name="Oval 530">
              <a:extLst>
                <a:ext uri="{FF2B5EF4-FFF2-40B4-BE49-F238E27FC236}">
                  <a16:creationId xmlns:a16="http://schemas.microsoft.com/office/drawing/2014/main" id="{38B75D12-4FEE-4628-A3C4-CAD856D8D468}"/>
                </a:ext>
              </a:extLst>
            </p:cNvPr>
            <p:cNvSpPr/>
            <p:nvPr/>
          </p:nvSpPr>
          <p:spPr>
            <a:xfrm rot="16200000">
              <a:off x="2320705" y="1522541"/>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2" name="Oval 531">
              <a:extLst>
                <a:ext uri="{FF2B5EF4-FFF2-40B4-BE49-F238E27FC236}">
                  <a16:creationId xmlns:a16="http://schemas.microsoft.com/office/drawing/2014/main" id="{386EC247-9572-4AC9-84B9-7D4B35CDE1A1}"/>
                </a:ext>
              </a:extLst>
            </p:cNvPr>
            <p:cNvSpPr/>
            <p:nvPr/>
          </p:nvSpPr>
          <p:spPr>
            <a:xfrm rot="16200000">
              <a:off x="2340036" y="1700978"/>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3" name="Oval 532">
              <a:extLst>
                <a:ext uri="{FF2B5EF4-FFF2-40B4-BE49-F238E27FC236}">
                  <a16:creationId xmlns:a16="http://schemas.microsoft.com/office/drawing/2014/main" id="{5388B100-5294-46BD-9AA2-ED126F009C59}"/>
                </a:ext>
              </a:extLst>
            </p:cNvPr>
            <p:cNvSpPr/>
            <p:nvPr/>
          </p:nvSpPr>
          <p:spPr>
            <a:xfrm rot="5400000">
              <a:off x="2494564" y="1515934"/>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4" name="Oval 533">
              <a:extLst>
                <a:ext uri="{FF2B5EF4-FFF2-40B4-BE49-F238E27FC236}">
                  <a16:creationId xmlns:a16="http://schemas.microsoft.com/office/drawing/2014/main" id="{69B24E70-5274-4F67-9D47-7D08D09F42BA}"/>
                </a:ext>
              </a:extLst>
            </p:cNvPr>
            <p:cNvSpPr/>
            <p:nvPr/>
          </p:nvSpPr>
          <p:spPr>
            <a:xfrm rot="5400000">
              <a:off x="2476310" y="1652218"/>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5" name="Oval 534">
              <a:extLst>
                <a:ext uri="{FF2B5EF4-FFF2-40B4-BE49-F238E27FC236}">
                  <a16:creationId xmlns:a16="http://schemas.microsoft.com/office/drawing/2014/main" id="{8CB9C088-B219-47A6-A352-97E6020E34D9}"/>
                </a:ext>
              </a:extLst>
            </p:cNvPr>
            <p:cNvSpPr/>
            <p:nvPr/>
          </p:nvSpPr>
          <p:spPr>
            <a:xfrm rot="5400000">
              <a:off x="2104818" y="1812814"/>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6" name="Oval 535">
              <a:extLst>
                <a:ext uri="{FF2B5EF4-FFF2-40B4-BE49-F238E27FC236}">
                  <a16:creationId xmlns:a16="http://schemas.microsoft.com/office/drawing/2014/main" id="{ADFCF978-7E7A-4D82-A6BC-8932B28F4849}"/>
                </a:ext>
              </a:extLst>
            </p:cNvPr>
            <p:cNvSpPr/>
            <p:nvPr/>
          </p:nvSpPr>
          <p:spPr>
            <a:xfrm rot="5400000">
              <a:off x="2551538" y="1686661"/>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7" name="Oval 536">
              <a:extLst>
                <a:ext uri="{FF2B5EF4-FFF2-40B4-BE49-F238E27FC236}">
                  <a16:creationId xmlns:a16="http://schemas.microsoft.com/office/drawing/2014/main" id="{AC822C28-DE74-4CD4-B000-BAF2D8D95111}"/>
                </a:ext>
              </a:extLst>
            </p:cNvPr>
            <p:cNvSpPr/>
            <p:nvPr/>
          </p:nvSpPr>
          <p:spPr>
            <a:xfrm rot="16200000">
              <a:off x="2301871" y="1885806"/>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8" name="Oval 537">
              <a:extLst>
                <a:ext uri="{FF2B5EF4-FFF2-40B4-BE49-F238E27FC236}">
                  <a16:creationId xmlns:a16="http://schemas.microsoft.com/office/drawing/2014/main" id="{BA27C1F8-5AD4-4175-8A80-DB7113132D6B}"/>
                </a:ext>
              </a:extLst>
            </p:cNvPr>
            <p:cNvSpPr/>
            <p:nvPr/>
          </p:nvSpPr>
          <p:spPr>
            <a:xfrm rot="5400000">
              <a:off x="2378146" y="1792390"/>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9" name="Oval 538">
              <a:extLst>
                <a:ext uri="{FF2B5EF4-FFF2-40B4-BE49-F238E27FC236}">
                  <a16:creationId xmlns:a16="http://schemas.microsoft.com/office/drawing/2014/main" id="{64FF306C-3C31-4D15-8196-054D0DE26E9D}"/>
                </a:ext>
              </a:extLst>
            </p:cNvPr>
            <p:cNvSpPr/>
            <p:nvPr/>
          </p:nvSpPr>
          <p:spPr>
            <a:xfrm rot="5400000">
              <a:off x="2215287" y="1828886"/>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40" name="Oval 539">
              <a:extLst>
                <a:ext uri="{FF2B5EF4-FFF2-40B4-BE49-F238E27FC236}">
                  <a16:creationId xmlns:a16="http://schemas.microsoft.com/office/drawing/2014/main" id="{5A61B251-2E62-4B41-AAB5-F3A19561A8F9}"/>
                </a:ext>
              </a:extLst>
            </p:cNvPr>
            <p:cNvSpPr/>
            <p:nvPr/>
          </p:nvSpPr>
          <p:spPr>
            <a:xfrm rot="5400000">
              <a:off x="2520335" y="1812334"/>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41" name="Oval 540">
              <a:extLst>
                <a:ext uri="{FF2B5EF4-FFF2-40B4-BE49-F238E27FC236}">
                  <a16:creationId xmlns:a16="http://schemas.microsoft.com/office/drawing/2014/main" id="{4E3C6818-3E51-4B8E-9A34-2910ED737F6C}"/>
                </a:ext>
              </a:extLst>
            </p:cNvPr>
            <p:cNvSpPr/>
            <p:nvPr/>
          </p:nvSpPr>
          <p:spPr>
            <a:xfrm rot="16200000">
              <a:off x="2269834" y="1994994"/>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42" name="Oval 541">
              <a:extLst>
                <a:ext uri="{FF2B5EF4-FFF2-40B4-BE49-F238E27FC236}">
                  <a16:creationId xmlns:a16="http://schemas.microsoft.com/office/drawing/2014/main" id="{698A2C06-0C01-426F-9142-A76256FF9A88}"/>
                </a:ext>
              </a:extLst>
            </p:cNvPr>
            <p:cNvSpPr/>
            <p:nvPr/>
          </p:nvSpPr>
          <p:spPr>
            <a:xfrm rot="16200000">
              <a:off x="2041833" y="1952956"/>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43" name="Oval 542">
              <a:extLst>
                <a:ext uri="{FF2B5EF4-FFF2-40B4-BE49-F238E27FC236}">
                  <a16:creationId xmlns:a16="http://schemas.microsoft.com/office/drawing/2014/main" id="{49C1DF29-F154-4319-BE8D-7A459A88D21D}"/>
                </a:ext>
              </a:extLst>
            </p:cNvPr>
            <p:cNvSpPr/>
            <p:nvPr/>
          </p:nvSpPr>
          <p:spPr>
            <a:xfrm rot="16200000">
              <a:off x="2050741" y="2139727"/>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44" name="Oval 543">
              <a:extLst>
                <a:ext uri="{FF2B5EF4-FFF2-40B4-BE49-F238E27FC236}">
                  <a16:creationId xmlns:a16="http://schemas.microsoft.com/office/drawing/2014/main" id="{8F460B9E-C989-42E5-AD11-A1FDA9F8A20E}"/>
                </a:ext>
              </a:extLst>
            </p:cNvPr>
            <p:cNvSpPr/>
            <p:nvPr/>
          </p:nvSpPr>
          <p:spPr>
            <a:xfrm rot="5400000">
              <a:off x="2121885" y="1978615"/>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45" name="Oval 544">
              <a:extLst>
                <a:ext uri="{FF2B5EF4-FFF2-40B4-BE49-F238E27FC236}">
                  <a16:creationId xmlns:a16="http://schemas.microsoft.com/office/drawing/2014/main" id="{53B70FD2-98EF-40BC-AC04-7D5AE93C2EE9}"/>
                </a:ext>
              </a:extLst>
            </p:cNvPr>
            <p:cNvSpPr/>
            <p:nvPr/>
          </p:nvSpPr>
          <p:spPr>
            <a:xfrm rot="5400000">
              <a:off x="2308231" y="2241254"/>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46" name="Oval 545">
              <a:extLst>
                <a:ext uri="{FF2B5EF4-FFF2-40B4-BE49-F238E27FC236}">
                  <a16:creationId xmlns:a16="http://schemas.microsoft.com/office/drawing/2014/main" id="{578A62A0-B2BD-4D4F-8002-CEB269B9D529}"/>
                </a:ext>
              </a:extLst>
            </p:cNvPr>
            <p:cNvSpPr/>
            <p:nvPr/>
          </p:nvSpPr>
          <p:spPr>
            <a:xfrm rot="5400000">
              <a:off x="2331443" y="2121824"/>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47" name="Oval 546">
              <a:extLst>
                <a:ext uri="{FF2B5EF4-FFF2-40B4-BE49-F238E27FC236}">
                  <a16:creationId xmlns:a16="http://schemas.microsoft.com/office/drawing/2014/main" id="{06A73A5A-41EF-463D-92DD-FF83995390B1}"/>
                </a:ext>
              </a:extLst>
            </p:cNvPr>
            <p:cNvSpPr/>
            <p:nvPr/>
          </p:nvSpPr>
          <p:spPr>
            <a:xfrm rot="5400000">
              <a:off x="2414868" y="197244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48" name="Oval 547">
              <a:extLst>
                <a:ext uri="{FF2B5EF4-FFF2-40B4-BE49-F238E27FC236}">
                  <a16:creationId xmlns:a16="http://schemas.microsoft.com/office/drawing/2014/main" id="{1770D275-36EA-4579-8AA0-DDD8660B9E00}"/>
                </a:ext>
              </a:extLst>
            </p:cNvPr>
            <p:cNvSpPr/>
            <p:nvPr/>
          </p:nvSpPr>
          <p:spPr>
            <a:xfrm rot="5400000">
              <a:off x="2185553" y="2196976"/>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49" name="Oval 548">
              <a:extLst>
                <a:ext uri="{FF2B5EF4-FFF2-40B4-BE49-F238E27FC236}">
                  <a16:creationId xmlns:a16="http://schemas.microsoft.com/office/drawing/2014/main" id="{1023EF15-F624-435D-9FDC-A3A23592A1E4}"/>
                </a:ext>
              </a:extLst>
            </p:cNvPr>
            <p:cNvSpPr/>
            <p:nvPr/>
          </p:nvSpPr>
          <p:spPr>
            <a:xfrm rot="16200000">
              <a:off x="2131448" y="2122431"/>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0" name="Oval 549">
              <a:extLst>
                <a:ext uri="{FF2B5EF4-FFF2-40B4-BE49-F238E27FC236}">
                  <a16:creationId xmlns:a16="http://schemas.microsoft.com/office/drawing/2014/main" id="{374FC308-8945-4C91-81FB-7D1C8B3F717B}"/>
                </a:ext>
              </a:extLst>
            </p:cNvPr>
            <p:cNvSpPr/>
            <p:nvPr/>
          </p:nvSpPr>
          <p:spPr>
            <a:xfrm rot="16200000">
              <a:off x="2208482" y="1910339"/>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1" name="Oval 550">
              <a:extLst>
                <a:ext uri="{FF2B5EF4-FFF2-40B4-BE49-F238E27FC236}">
                  <a16:creationId xmlns:a16="http://schemas.microsoft.com/office/drawing/2014/main" id="{100F5578-F0AA-447A-BCB4-4CA99D5F2E37}"/>
                </a:ext>
              </a:extLst>
            </p:cNvPr>
            <p:cNvSpPr/>
            <p:nvPr/>
          </p:nvSpPr>
          <p:spPr>
            <a:xfrm rot="16200000">
              <a:off x="2227813" y="2088776"/>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2" name="Oval 551">
              <a:extLst>
                <a:ext uri="{FF2B5EF4-FFF2-40B4-BE49-F238E27FC236}">
                  <a16:creationId xmlns:a16="http://schemas.microsoft.com/office/drawing/2014/main" id="{744D16DD-0D9F-4472-8E20-8B321CDFF79E}"/>
                </a:ext>
              </a:extLst>
            </p:cNvPr>
            <p:cNvSpPr/>
            <p:nvPr/>
          </p:nvSpPr>
          <p:spPr>
            <a:xfrm rot="5400000">
              <a:off x="2051045" y="2059400"/>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3" name="Oval 552">
              <a:extLst>
                <a:ext uri="{FF2B5EF4-FFF2-40B4-BE49-F238E27FC236}">
                  <a16:creationId xmlns:a16="http://schemas.microsoft.com/office/drawing/2014/main" id="{1AA04EE7-5215-4AB3-817C-CF71125E5D3D}"/>
                </a:ext>
              </a:extLst>
            </p:cNvPr>
            <p:cNvSpPr/>
            <p:nvPr/>
          </p:nvSpPr>
          <p:spPr>
            <a:xfrm rot="5400000">
              <a:off x="2364086" y="2040016"/>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4" name="Oval 553">
              <a:extLst>
                <a:ext uri="{FF2B5EF4-FFF2-40B4-BE49-F238E27FC236}">
                  <a16:creationId xmlns:a16="http://schemas.microsoft.com/office/drawing/2014/main" id="{04A23999-B61C-42DF-A648-1049059EFC7B}"/>
                </a:ext>
              </a:extLst>
            </p:cNvPr>
            <p:cNvSpPr/>
            <p:nvPr/>
          </p:nvSpPr>
          <p:spPr>
            <a:xfrm rot="5400000">
              <a:off x="2098818" y="1914151"/>
              <a:ext cx="53307" cy="533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5" name="Oval 554">
              <a:extLst>
                <a:ext uri="{FF2B5EF4-FFF2-40B4-BE49-F238E27FC236}">
                  <a16:creationId xmlns:a16="http://schemas.microsoft.com/office/drawing/2014/main" id="{63357A71-F443-40FB-9DE1-5329349DD947}"/>
                </a:ext>
              </a:extLst>
            </p:cNvPr>
            <p:cNvSpPr/>
            <p:nvPr/>
          </p:nvSpPr>
          <p:spPr>
            <a:xfrm rot="5400000">
              <a:off x="2443992" y="2109605"/>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6" name="Oval 555">
              <a:extLst>
                <a:ext uri="{FF2B5EF4-FFF2-40B4-BE49-F238E27FC236}">
                  <a16:creationId xmlns:a16="http://schemas.microsoft.com/office/drawing/2014/main" id="{26CCF78C-6B72-45C2-8A99-5BC178C588C6}"/>
                </a:ext>
              </a:extLst>
            </p:cNvPr>
            <p:cNvSpPr/>
            <p:nvPr/>
          </p:nvSpPr>
          <p:spPr>
            <a:xfrm rot="16200000">
              <a:off x="2189647" y="2273604"/>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7" name="Oval 556">
              <a:extLst>
                <a:ext uri="{FF2B5EF4-FFF2-40B4-BE49-F238E27FC236}">
                  <a16:creationId xmlns:a16="http://schemas.microsoft.com/office/drawing/2014/main" id="{1A65FDC0-303F-4EB4-91E8-75AA0253D048}"/>
                </a:ext>
              </a:extLst>
            </p:cNvPr>
            <p:cNvSpPr/>
            <p:nvPr/>
          </p:nvSpPr>
          <p:spPr>
            <a:xfrm rot="5400000">
              <a:off x="2265923" y="2180188"/>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8" name="Oval 557">
              <a:extLst>
                <a:ext uri="{FF2B5EF4-FFF2-40B4-BE49-F238E27FC236}">
                  <a16:creationId xmlns:a16="http://schemas.microsoft.com/office/drawing/2014/main" id="{601AAEBA-023E-4DE9-B6C4-D59301D27F5D}"/>
                </a:ext>
              </a:extLst>
            </p:cNvPr>
            <p:cNvSpPr/>
            <p:nvPr/>
          </p:nvSpPr>
          <p:spPr>
            <a:xfrm rot="5400000">
              <a:off x="2103063" y="2216684"/>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9" name="Oval 558">
              <a:extLst>
                <a:ext uri="{FF2B5EF4-FFF2-40B4-BE49-F238E27FC236}">
                  <a16:creationId xmlns:a16="http://schemas.microsoft.com/office/drawing/2014/main" id="{AE499942-B5EC-4B2A-82C7-7EED2A10F540}"/>
                </a:ext>
              </a:extLst>
            </p:cNvPr>
            <p:cNvSpPr/>
            <p:nvPr/>
          </p:nvSpPr>
          <p:spPr>
            <a:xfrm rot="5400000">
              <a:off x="2408111" y="2200132"/>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0" name="Oval 559">
              <a:extLst>
                <a:ext uri="{FF2B5EF4-FFF2-40B4-BE49-F238E27FC236}">
                  <a16:creationId xmlns:a16="http://schemas.microsoft.com/office/drawing/2014/main" id="{F2529063-2E24-4F40-A8F5-C7224F84C51C}"/>
                </a:ext>
              </a:extLst>
            </p:cNvPr>
            <p:cNvSpPr/>
            <p:nvPr/>
          </p:nvSpPr>
          <p:spPr>
            <a:xfrm rot="16200000">
              <a:off x="1754618" y="1897566"/>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1" name="Oval 560">
              <a:extLst>
                <a:ext uri="{FF2B5EF4-FFF2-40B4-BE49-F238E27FC236}">
                  <a16:creationId xmlns:a16="http://schemas.microsoft.com/office/drawing/2014/main" id="{28900518-34E7-465B-A30B-18FB56238326}"/>
                </a:ext>
              </a:extLst>
            </p:cNvPr>
            <p:cNvSpPr/>
            <p:nvPr/>
          </p:nvSpPr>
          <p:spPr>
            <a:xfrm rot="16200000">
              <a:off x="1847790" y="1846396"/>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2" name="Oval 561">
              <a:extLst>
                <a:ext uri="{FF2B5EF4-FFF2-40B4-BE49-F238E27FC236}">
                  <a16:creationId xmlns:a16="http://schemas.microsoft.com/office/drawing/2014/main" id="{B91AB333-9507-45DE-884E-9B95B9F15539}"/>
                </a:ext>
              </a:extLst>
            </p:cNvPr>
            <p:cNvSpPr/>
            <p:nvPr/>
          </p:nvSpPr>
          <p:spPr>
            <a:xfrm rot="16200000">
              <a:off x="1564333" y="2037812"/>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3" name="Oval 562">
              <a:extLst>
                <a:ext uri="{FF2B5EF4-FFF2-40B4-BE49-F238E27FC236}">
                  <a16:creationId xmlns:a16="http://schemas.microsoft.com/office/drawing/2014/main" id="{C0EB7085-5215-479D-814D-E696F9CEC2D0}"/>
                </a:ext>
              </a:extLst>
            </p:cNvPr>
            <p:cNvSpPr/>
            <p:nvPr/>
          </p:nvSpPr>
          <p:spPr>
            <a:xfrm rot="5400000" flipH="1" flipV="1">
              <a:off x="1685065" y="1965721"/>
              <a:ext cx="58730" cy="587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4" name="Oval 563">
              <a:extLst>
                <a:ext uri="{FF2B5EF4-FFF2-40B4-BE49-F238E27FC236}">
                  <a16:creationId xmlns:a16="http://schemas.microsoft.com/office/drawing/2014/main" id="{F5052161-AD07-464D-9F4A-169FB57F3EC2}"/>
                </a:ext>
              </a:extLst>
            </p:cNvPr>
            <p:cNvSpPr/>
            <p:nvPr/>
          </p:nvSpPr>
          <p:spPr>
            <a:xfrm rot="5400000">
              <a:off x="1829619" y="2134620"/>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5" name="Oval 564">
              <a:extLst>
                <a:ext uri="{FF2B5EF4-FFF2-40B4-BE49-F238E27FC236}">
                  <a16:creationId xmlns:a16="http://schemas.microsoft.com/office/drawing/2014/main" id="{369995A4-C2A4-4F2C-AB19-EA6836C24BF5}"/>
                </a:ext>
              </a:extLst>
            </p:cNvPr>
            <p:cNvSpPr/>
            <p:nvPr/>
          </p:nvSpPr>
          <p:spPr>
            <a:xfrm rot="5400000">
              <a:off x="1845035" y="2019909"/>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66" name="Oval 565">
              <a:extLst>
                <a:ext uri="{FF2B5EF4-FFF2-40B4-BE49-F238E27FC236}">
                  <a16:creationId xmlns:a16="http://schemas.microsoft.com/office/drawing/2014/main" id="{38A29F36-ED27-4C55-B26B-4DE9293E8CCB}"/>
                </a:ext>
              </a:extLst>
            </p:cNvPr>
            <p:cNvSpPr/>
            <p:nvPr/>
          </p:nvSpPr>
          <p:spPr>
            <a:xfrm rot="5400000">
              <a:off x="1965808" y="1915673"/>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7" name="Oval 566">
              <a:extLst>
                <a:ext uri="{FF2B5EF4-FFF2-40B4-BE49-F238E27FC236}">
                  <a16:creationId xmlns:a16="http://schemas.microsoft.com/office/drawing/2014/main" id="{63739FC7-F71A-4A33-A095-9E3AFBC0D211}"/>
                </a:ext>
              </a:extLst>
            </p:cNvPr>
            <p:cNvSpPr/>
            <p:nvPr/>
          </p:nvSpPr>
          <p:spPr>
            <a:xfrm rot="5400000">
              <a:off x="1699145" y="2095060"/>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8" name="Oval 567">
              <a:extLst>
                <a:ext uri="{FF2B5EF4-FFF2-40B4-BE49-F238E27FC236}">
                  <a16:creationId xmlns:a16="http://schemas.microsoft.com/office/drawing/2014/main" id="{5F1C3253-86D3-4319-BC1A-BBE6440FEC9C}"/>
                </a:ext>
              </a:extLst>
            </p:cNvPr>
            <p:cNvSpPr/>
            <p:nvPr/>
          </p:nvSpPr>
          <p:spPr>
            <a:xfrm rot="16200000">
              <a:off x="1645041" y="2020516"/>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9" name="Oval 568">
              <a:extLst>
                <a:ext uri="{FF2B5EF4-FFF2-40B4-BE49-F238E27FC236}">
                  <a16:creationId xmlns:a16="http://schemas.microsoft.com/office/drawing/2014/main" id="{2915D7D1-AB27-42F5-B887-AE09571705B3}"/>
                </a:ext>
              </a:extLst>
            </p:cNvPr>
            <p:cNvSpPr/>
            <p:nvPr/>
          </p:nvSpPr>
          <p:spPr>
            <a:xfrm rot="16200000">
              <a:off x="1922430" y="2202120"/>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0" name="Oval 569">
              <a:extLst>
                <a:ext uri="{FF2B5EF4-FFF2-40B4-BE49-F238E27FC236}">
                  <a16:creationId xmlns:a16="http://schemas.microsoft.com/office/drawing/2014/main" id="{83CCE91E-36F9-4091-8D68-A495888CAE74}"/>
                </a:ext>
              </a:extLst>
            </p:cNvPr>
            <p:cNvSpPr/>
            <p:nvPr/>
          </p:nvSpPr>
          <p:spPr>
            <a:xfrm rot="16200000">
              <a:off x="1741405" y="1986861"/>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1" name="Oval 570">
              <a:extLst>
                <a:ext uri="{FF2B5EF4-FFF2-40B4-BE49-F238E27FC236}">
                  <a16:creationId xmlns:a16="http://schemas.microsoft.com/office/drawing/2014/main" id="{B4F4810D-16E4-43AA-B079-98AF0735B67F}"/>
                </a:ext>
              </a:extLst>
            </p:cNvPr>
            <p:cNvSpPr/>
            <p:nvPr/>
          </p:nvSpPr>
          <p:spPr>
            <a:xfrm rot="5400000">
              <a:off x="2038665" y="2280292"/>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2" name="Oval 571">
              <a:extLst>
                <a:ext uri="{FF2B5EF4-FFF2-40B4-BE49-F238E27FC236}">
                  <a16:creationId xmlns:a16="http://schemas.microsoft.com/office/drawing/2014/main" id="{A1F1EE7C-DE3E-4669-9413-F6B7BA097B7F}"/>
                </a:ext>
              </a:extLst>
            </p:cNvPr>
            <p:cNvSpPr/>
            <p:nvPr/>
          </p:nvSpPr>
          <p:spPr>
            <a:xfrm rot="5400000">
              <a:off x="1877679" y="1938101"/>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3" name="Oval 572">
              <a:extLst>
                <a:ext uri="{FF2B5EF4-FFF2-40B4-BE49-F238E27FC236}">
                  <a16:creationId xmlns:a16="http://schemas.microsoft.com/office/drawing/2014/main" id="{ACFEA464-0DD3-4735-A27E-601E9535A730}"/>
                </a:ext>
              </a:extLst>
            </p:cNvPr>
            <p:cNvSpPr/>
            <p:nvPr/>
          </p:nvSpPr>
          <p:spPr>
            <a:xfrm rot="5400000">
              <a:off x="1521601" y="2114618"/>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4" name="Oval 573">
              <a:extLst>
                <a:ext uri="{FF2B5EF4-FFF2-40B4-BE49-F238E27FC236}">
                  <a16:creationId xmlns:a16="http://schemas.microsoft.com/office/drawing/2014/main" id="{1440A999-2F41-4EE8-BBA9-F1D75BA93ADF}"/>
                </a:ext>
              </a:extLst>
            </p:cNvPr>
            <p:cNvSpPr/>
            <p:nvPr/>
          </p:nvSpPr>
          <p:spPr>
            <a:xfrm rot="5400000">
              <a:off x="1957584" y="2007690"/>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5" name="Oval 574">
              <a:extLst>
                <a:ext uri="{FF2B5EF4-FFF2-40B4-BE49-F238E27FC236}">
                  <a16:creationId xmlns:a16="http://schemas.microsoft.com/office/drawing/2014/main" id="{D7B10D40-C11F-434E-B63E-5445F2B8A12B}"/>
                </a:ext>
              </a:extLst>
            </p:cNvPr>
            <p:cNvSpPr/>
            <p:nvPr/>
          </p:nvSpPr>
          <p:spPr>
            <a:xfrm rot="16200000">
              <a:off x="1703240" y="2171689"/>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6" name="Oval 575">
              <a:extLst>
                <a:ext uri="{FF2B5EF4-FFF2-40B4-BE49-F238E27FC236}">
                  <a16:creationId xmlns:a16="http://schemas.microsoft.com/office/drawing/2014/main" id="{AED2132A-8381-4B12-BBC0-BD5487A56C64}"/>
                </a:ext>
              </a:extLst>
            </p:cNvPr>
            <p:cNvSpPr/>
            <p:nvPr/>
          </p:nvSpPr>
          <p:spPr>
            <a:xfrm rot="5400000">
              <a:off x="1779515" y="2078273"/>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7" name="Oval 576">
              <a:extLst>
                <a:ext uri="{FF2B5EF4-FFF2-40B4-BE49-F238E27FC236}">
                  <a16:creationId xmlns:a16="http://schemas.microsoft.com/office/drawing/2014/main" id="{BA4E1519-442B-4F6A-94FF-04978A3BCE8D}"/>
                </a:ext>
              </a:extLst>
            </p:cNvPr>
            <p:cNvSpPr/>
            <p:nvPr/>
          </p:nvSpPr>
          <p:spPr>
            <a:xfrm rot="5400000">
              <a:off x="1616656" y="211476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8" name="Oval 577">
              <a:extLst>
                <a:ext uri="{FF2B5EF4-FFF2-40B4-BE49-F238E27FC236}">
                  <a16:creationId xmlns:a16="http://schemas.microsoft.com/office/drawing/2014/main" id="{C31C1EDB-BD21-4262-B67C-CFE6F2B91BE3}"/>
                </a:ext>
              </a:extLst>
            </p:cNvPr>
            <p:cNvSpPr/>
            <p:nvPr/>
          </p:nvSpPr>
          <p:spPr>
            <a:xfrm rot="5400000">
              <a:off x="1902327" y="2090308"/>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9" name="Oval 578">
              <a:extLst>
                <a:ext uri="{FF2B5EF4-FFF2-40B4-BE49-F238E27FC236}">
                  <a16:creationId xmlns:a16="http://schemas.microsoft.com/office/drawing/2014/main" id="{5CB5F17E-8C88-4AF7-A0D4-F9551CAB942B}"/>
                </a:ext>
              </a:extLst>
            </p:cNvPr>
            <p:cNvSpPr/>
            <p:nvPr/>
          </p:nvSpPr>
          <p:spPr>
            <a:xfrm rot="5400000">
              <a:off x="1820978" y="2231157"/>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0" name="Oval 579">
              <a:extLst>
                <a:ext uri="{FF2B5EF4-FFF2-40B4-BE49-F238E27FC236}">
                  <a16:creationId xmlns:a16="http://schemas.microsoft.com/office/drawing/2014/main" id="{F54A7836-415C-4E50-9A6B-6B00A5E8CF2B}"/>
                </a:ext>
              </a:extLst>
            </p:cNvPr>
            <p:cNvSpPr/>
            <p:nvPr/>
          </p:nvSpPr>
          <p:spPr>
            <a:xfrm rot="16200000">
              <a:off x="1609851" y="2196222"/>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1" name="Oval 580">
              <a:extLst>
                <a:ext uri="{FF2B5EF4-FFF2-40B4-BE49-F238E27FC236}">
                  <a16:creationId xmlns:a16="http://schemas.microsoft.com/office/drawing/2014/main" id="{63541967-CA80-489B-AD55-11609ECF00D7}"/>
                </a:ext>
              </a:extLst>
            </p:cNvPr>
            <p:cNvSpPr/>
            <p:nvPr/>
          </p:nvSpPr>
          <p:spPr>
            <a:xfrm rot="5400000">
              <a:off x="1482178" y="2192500"/>
              <a:ext cx="99630" cy="996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2" name="Oval 581">
              <a:extLst>
                <a:ext uri="{FF2B5EF4-FFF2-40B4-BE49-F238E27FC236}">
                  <a16:creationId xmlns:a16="http://schemas.microsoft.com/office/drawing/2014/main" id="{BE59DCBA-F575-48F5-852D-CF268D4A8855}"/>
                </a:ext>
              </a:extLst>
            </p:cNvPr>
            <p:cNvSpPr/>
            <p:nvPr/>
          </p:nvSpPr>
          <p:spPr>
            <a:xfrm rot="16200000">
              <a:off x="1536546" y="2272508"/>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3" name="Oval 582">
              <a:extLst>
                <a:ext uri="{FF2B5EF4-FFF2-40B4-BE49-F238E27FC236}">
                  <a16:creationId xmlns:a16="http://schemas.microsoft.com/office/drawing/2014/main" id="{4D9C4D60-8545-493F-8BAB-15B598DDFCF1}"/>
                </a:ext>
              </a:extLst>
            </p:cNvPr>
            <p:cNvSpPr/>
            <p:nvPr/>
          </p:nvSpPr>
          <p:spPr>
            <a:xfrm rot="16200000">
              <a:off x="1317453" y="2417241"/>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4" name="Oval 583">
              <a:extLst>
                <a:ext uri="{FF2B5EF4-FFF2-40B4-BE49-F238E27FC236}">
                  <a16:creationId xmlns:a16="http://schemas.microsoft.com/office/drawing/2014/main" id="{E47435B7-489E-40D8-A36D-52BC70DDC7C5}"/>
                </a:ext>
              </a:extLst>
            </p:cNvPr>
            <p:cNvSpPr/>
            <p:nvPr/>
          </p:nvSpPr>
          <p:spPr>
            <a:xfrm rot="5400000">
              <a:off x="1399473" y="2253341"/>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5" name="Oval 584">
              <a:extLst>
                <a:ext uri="{FF2B5EF4-FFF2-40B4-BE49-F238E27FC236}">
                  <a16:creationId xmlns:a16="http://schemas.microsoft.com/office/drawing/2014/main" id="{CC0DCC4A-726F-4F63-B2B1-E6C6A74960DD}"/>
                </a:ext>
              </a:extLst>
            </p:cNvPr>
            <p:cNvSpPr/>
            <p:nvPr/>
          </p:nvSpPr>
          <p:spPr>
            <a:xfrm rot="5400000">
              <a:off x="1558539" y="2519706"/>
              <a:ext cx="64460" cy="644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6" name="Oval 585">
              <a:extLst>
                <a:ext uri="{FF2B5EF4-FFF2-40B4-BE49-F238E27FC236}">
                  <a16:creationId xmlns:a16="http://schemas.microsoft.com/office/drawing/2014/main" id="{AAC96A2A-FDCB-4D15-BCC9-B064525E772B}"/>
                </a:ext>
              </a:extLst>
            </p:cNvPr>
            <p:cNvSpPr/>
            <p:nvPr/>
          </p:nvSpPr>
          <p:spPr>
            <a:xfrm rot="5400000">
              <a:off x="1598155" y="2399338"/>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87" name="Oval 586">
              <a:extLst>
                <a:ext uri="{FF2B5EF4-FFF2-40B4-BE49-F238E27FC236}">
                  <a16:creationId xmlns:a16="http://schemas.microsoft.com/office/drawing/2014/main" id="{F0679534-3A0F-4794-BFE8-9B2DCEC1C823}"/>
                </a:ext>
              </a:extLst>
            </p:cNvPr>
            <p:cNvSpPr/>
            <p:nvPr/>
          </p:nvSpPr>
          <p:spPr>
            <a:xfrm rot="5400000">
              <a:off x="1452265" y="2474490"/>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8" name="Oval 587">
              <a:extLst>
                <a:ext uri="{FF2B5EF4-FFF2-40B4-BE49-F238E27FC236}">
                  <a16:creationId xmlns:a16="http://schemas.microsoft.com/office/drawing/2014/main" id="{6E722795-774A-4BDD-8707-06EE0FD9AC80}"/>
                </a:ext>
              </a:extLst>
            </p:cNvPr>
            <p:cNvSpPr/>
            <p:nvPr/>
          </p:nvSpPr>
          <p:spPr>
            <a:xfrm rot="16200000">
              <a:off x="1398160" y="2399945"/>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89" name="Oval 588">
              <a:extLst>
                <a:ext uri="{FF2B5EF4-FFF2-40B4-BE49-F238E27FC236}">
                  <a16:creationId xmlns:a16="http://schemas.microsoft.com/office/drawing/2014/main" id="{13A69A8F-33AA-440A-824B-31E1C2FB88E0}"/>
                </a:ext>
              </a:extLst>
            </p:cNvPr>
            <p:cNvSpPr/>
            <p:nvPr/>
          </p:nvSpPr>
          <p:spPr>
            <a:xfrm rot="16200000">
              <a:off x="1494525" y="2366290"/>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0" name="Oval 589">
              <a:extLst>
                <a:ext uri="{FF2B5EF4-FFF2-40B4-BE49-F238E27FC236}">
                  <a16:creationId xmlns:a16="http://schemas.microsoft.com/office/drawing/2014/main" id="{087759B2-9600-4899-AF67-BBA65C176F33}"/>
                </a:ext>
              </a:extLst>
            </p:cNvPr>
            <p:cNvSpPr/>
            <p:nvPr/>
          </p:nvSpPr>
          <p:spPr>
            <a:xfrm rot="5400000">
              <a:off x="1349581" y="2341888"/>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1" name="Oval 590">
              <a:extLst>
                <a:ext uri="{FF2B5EF4-FFF2-40B4-BE49-F238E27FC236}">
                  <a16:creationId xmlns:a16="http://schemas.microsoft.com/office/drawing/2014/main" id="{DEA4E899-47F3-4C54-9949-6EB8AC0C0A39}"/>
                </a:ext>
              </a:extLst>
            </p:cNvPr>
            <p:cNvSpPr/>
            <p:nvPr/>
          </p:nvSpPr>
          <p:spPr>
            <a:xfrm rot="5400000">
              <a:off x="1630798" y="2317530"/>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2" name="Oval 591">
              <a:extLst>
                <a:ext uri="{FF2B5EF4-FFF2-40B4-BE49-F238E27FC236}">
                  <a16:creationId xmlns:a16="http://schemas.microsoft.com/office/drawing/2014/main" id="{DF555885-2E74-48C1-8D4E-6A577B463113}"/>
                </a:ext>
              </a:extLst>
            </p:cNvPr>
            <p:cNvSpPr/>
            <p:nvPr/>
          </p:nvSpPr>
          <p:spPr>
            <a:xfrm rot="5400000">
              <a:off x="1694347" y="2338104"/>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3" name="Oval 592">
              <a:extLst>
                <a:ext uri="{FF2B5EF4-FFF2-40B4-BE49-F238E27FC236}">
                  <a16:creationId xmlns:a16="http://schemas.microsoft.com/office/drawing/2014/main" id="{67C54ECA-B7B0-462E-B52D-FD9BB02F3F49}"/>
                </a:ext>
              </a:extLst>
            </p:cNvPr>
            <p:cNvSpPr/>
            <p:nvPr/>
          </p:nvSpPr>
          <p:spPr>
            <a:xfrm rot="16200000">
              <a:off x="1456359" y="2551118"/>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4" name="Oval 593">
              <a:extLst>
                <a:ext uri="{FF2B5EF4-FFF2-40B4-BE49-F238E27FC236}">
                  <a16:creationId xmlns:a16="http://schemas.microsoft.com/office/drawing/2014/main" id="{38767628-9D55-4467-89E6-EB89A6B47BD1}"/>
                </a:ext>
              </a:extLst>
            </p:cNvPr>
            <p:cNvSpPr/>
            <p:nvPr/>
          </p:nvSpPr>
          <p:spPr>
            <a:xfrm rot="5400000">
              <a:off x="1523884" y="2451097"/>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5" name="Oval 594">
              <a:extLst>
                <a:ext uri="{FF2B5EF4-FFF2-40B4-BE49-F238E27FC236}">
                  <a16:creationId xmlns:a16="http://schemas.microsoft.com/office/drawing/2014/main" id="{B439C638-0565-44AD-9092-084DA3E98B23}"/>
                </a:ext>
              </a:extLst>
            </p:cNvPr>
            <p:cNvSpPr/>
            <p:nvPr/>
          </p:nvSpPr>
          <p:spPr>
            <a:xfrm rot="5400000">
              <a:off x="1974809" y="2225391"/>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6" name="Oval 595">
              <a:extLst>
                <a:ext uri="{FF2B5EF4-FFF2-40B4-BE49-F238E27FC236}">
                  <a16:creationId xmlns:a16="http://schemas.microsoft.com/office/drawing/2014/main" id="{3FEBFE59-43AF-4AF5-9818-BB6FC65B8A40}"/>
                </a:ext>
              </a:extLst>
            </p:cNvPr>
            <p:cNvSpPr/>
            <p:nvPr/>
          </p:nvSpPr>
          <p:spPr>
            <a:xfrm rot="5400000">
              <a:off x="1756899" y="2280888"/>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7" name="Oval 596">
              <a:extLst>
                <a:ext uri="{FF2B5EF4-FFF2-40B4-BE49-F238E27FC236}">
                  <a16:creationId xmlns:a16="http://schemas.microsoft.com/office/drawing/2014/main" id="{4DA48B8F-CD1E-4300-B98F-B1F671994DA6}"/>
                </a:ext>
              </a:extLst>
            </p:cNvPr>
            <p:cNvSpPr/>
            <p:nvPr/>
          </p:nvSpPr>
          <p:spPr>
            <a:xfrm rot="16200000">
              <a:off x="1439111" y="2673083"/>
              <a:ext cx="45720" cy="457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8" name="Oval 597">
              <a:extLst>
                <a:ext uri="{FF2B5EF4-FFF2-40B4-BE49-F238E27FC236}">
                  <a16:creationId xmlns:a16="http://schemas.microsoft.com/office/drawing/2014/main" id="{A39ECBC2-F1FC-4B28-B6E9-D4C7220BD4E6}"/>
                </a:ext>
              </a:extLst>
            </p:cNvPr>
            <p:cNvSpPr/>
            <p:nvPr/>
          </p:nvSpPr>
          <p:spPr>
            <a:xfrm rot="16200000">
              <a:off x="2875458" y="341366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99" name="Oval 598">
              <a:extLst>
                <a:ext uri="{FF2B5EF4-FFF2-40B4-BE49-F238E27FC236}">
                  <a16:creationId xmlns:a16="http://schemas.microsoft.com/office/drawing/2014/main" id="{5FFEE65B-9BDF-4787-B874-E5EE5C79C5A6}"/>
                </a:ext>
              </a:extLst>
            </p:cNvPr>
            <p:cNvSpPr/>
            <p:nvPr/>
          </p:nvSpPr>
          <p:spPr>
            <a:xfrm rot="16200000">
              <a:off x="1256954" y="2511337"/>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0" name="Oval 599">
              <a:extLst>
                <a:ext uri="{FF2B5EF4-FFF2-40B4-BE49-F238E27FC236}">
                  <a16:creationId xmlns:a16="http://schemas.microsoft.com/office/drawing/2014/main" id="{96F83328-0C1B-4497-A7C6-6DAC539E7814}"/>
                </a:ext>
              </a:extLst>
            </p:cNvPr>
            <p:cNvSpPr/>
            <p:nvPr/>
          </p:nvSpPr>
          <p:spPr>
            <a:xfrm rot="5400000">
              <a:off x="1213423" y="2761492"/>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1" name="Oval 600">
              <a:extLst>
                <a:ext uri="{FF2B5EF4-FFF2-40B4-BE49-F238E27FC236}">
                  <a16:creationId xmlns:a16="http://schemas.microsoft.com/office/drawing/2014/main" id="{D21268EB-A762-4DF7-9D8B-4C2C873AC03A}"/>
                </a:ext>
              </a:extLst>
            </p:cNvPr>
            <p:cNvSpPr/>
            <p:nvPr/>
          </p:nvSpPr>
          <p:spPr>
            <a:xfrm rot="5400000">
              <a:off x="1251588" y="267782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602" name="Oval 601">
              <a:extLst>
                <a:ext uri="{FF2B5EF4-FFF2-40B4-BE49-F238E27FC236}">
                  <a16:creationId xmlns:a16="http://schemas.microsoft.com/office/drawing/2014/main" id="{CBBC8B8C-A1B8-46CC-8EB5-6EC8449F85B0}"/>
                </a:ext>
              </a:extLst>
            </p:cNvPr>
            <p:cNvSpPr/>
            <p:nvPr/>
          </p:nvSpPr>
          <p:spPr>
            <a:xfrm rot="5400000">
              <a:off x="1087767" y="2711179"/>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3" name="Oval 602">
              <a:extLst>
                <a:ext uri="{FF2B5EF4-FFF2-40B4-BE49-F238E27FC236}">
                  <a16:creationId xmlns:a16="http://schemas.microsoft.com/office/drawing/2014/main" id="{E96400A7-59C5-483D-91A6-0B82282BEF22}"/>
                </a:ext>
              </a:extLst>
            </p:cNvPr>
            <p:cNvSpPr/>
            <p:nvPr/>
          </p:nvSpPr>
          <p:spPr>
            <a:xfrm rot="16200000">
              <a:off x="1022045" y="2815350"/>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4" name="Oval 603">
              <a:extLst>
                <a:ext uri="{FF2B5EF4-FFF2-40B4-BE49-F238E27FC236}">
                  <a16:creationId xmlns:a16="http://schemas.microsoft.com/office/drawing/2014/main" id="{D53A8095-369A-4DFA-A46E-29E295A8D556}"/>
                </a:ext>
              </a:extLst>
            </p:cNvPr>
            <p:cNvSpPr/>
            <p:nvPr/>
          </p:nvSpPr>
          <p:spPr>
            <a:xfrm rot="16200000">
              <a:off x="1168013" y="2605041"/>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5" name="Oval 604">
              <a:extLst>
                <a:ext uri="{FF2B5EF4-FFF2-40B4-BE49-F238E27FC236}">
                  <a16:creationId xmlns:a16="http://schemas.microsoft.com/office/drawing/2014/main" id="{2B5EB40F-0214-4201-A1AA-19A7AA1A2FFD}"/>
                </a:ext>
              </a:extLst>
            </p:cNvPr>
            <p:cNvSpPr/>
            <p:nvPr/>
          </p:nvSpPr>
          <p:spPr>
            <a:xfrm rot="5400000">
              <a:off x="1231753" y="2860818"/>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6" name="Oval 605">
              <a:extLst>
                <a:ext uri="{FF2B5EF4-FFF2-40B4-BE49-F238E27FC236}">
                  <a16:creationId xmlns:a16="http://schemas.microsoft.com/office/drawing/2014/main" id="{69C7EFE4-7A5E-4D9B-9973-6C93192DC489}"/>
                </a:ext>
              </a:extLst>
            </p:cNvPr>
            <p:cNvSpPr/>
            <p:nvPr/>
          </p:nvSpPr>
          <p:spPr>
            <a:xfrm rot="5400000">
              <a:off x="1265957" y="2594435"/>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7" name="Oval 606">
              <a:extLst>
                <a:ext uri="{FF2B5EF4-FFF2-40B4-BE49-F238E27FC236}">
                  <a16:creationId xmlns:a16="http://schemas.microsoft.com/office/drawing/2014/main" id="{14B46096-5851-4417-8EA3-745E7D201EF1}"/>
                </a:ext>
              </a:extLst>
            </p:cNvPr>
            <p:cNvSpPr/>
            <p:nvPr/>
          </p:nvSpPr>
          <p:spPr>
            <a:xfrm rot="5400000">
              <a:off x="1333137" y="2609452"/>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8" name="Oval 607">
              <a:extLst>
                <a:ext uri="{FF2B5EF4-FFF2-40B4-BE49-F238E27FC236}">
                  <a16:creationId xmlns:a16="http://schemas.microsoft.com/office/drawing/2014/main" id="{64A4BD56-944A-4ED3-BF6C-8F91CFE6E9CD}"/>
                </a:ext>
              </a:extLst>
            </p:cNvPr>
            <p:cNvSpPr/>
            <p:nvPr/>
          </p:nvSpPr>
          <p:spPr>
            <a:xfrm rot="16200000">
              <a:off x="1091861" y="2787807"/>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9" name="Oval 608">
              <a:extLst>
                <a:ext uri="{FF2B5EF4-FFF2-40B4-BE49-F238E27FC236}">
                  <a16:creationId xmlns:a16="http://schemas.microsoft.com/office/drawing/2014/main" id="{F9EC40EC-9A9B-4EB2-96B4-104F3A814DB0}"/>
                </a:ext>
              </a:extLst>
            </p:cNvPr>
            <p:cNvSpPr/>
            <p:nvPr/>
          </p:nvSpPr>
          <p:spPr>
            <a:xfrm rot="5400000">
              <a:off x="1168137" y="2694391"/>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0" name="Oval 609">
              <a:extLst>
                <a:ext uri="{FF2B5EF4-FFF2-40B4-BE49-F238E27FC236}">
                  <a16:creationId xmlns:a16="http://schemas.microsoft.com/office/drawing/2014/main" id="{590B2AC8-EF1A-4E0A-9C59-E2D81A02E028}"/>
                </a:ext>
              </a:extLst>
            </p:cNvPr>
            <p:cNvSpPr/>
            <p:nvPr/>
          </p:nvSpPr>
          <p:spPr>
            <a:xfrm rot="5400000">
              <a:off x="1050276" y="2891044"/>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1" name="Oval 610">
              <a:extLst>
                <a:ext uri="{FF2B5EF4-FFF2-40B4-BE49-F238E27FC236}">
                  <a16:creationId xmlns:a16="http://schemas.microsoft.com/office/drawing/2014/main" id="{C4482B21-3D51-40FA-B6EF-CD3C62F47BC5}"/>
                </a:ext>
              </a:extLst>
            </p:cNvPr>
            <p:cNvSpPr/>
            <p:nvPr/>
          </p:nvSpPr>
          <p:spPr>
            <a:xfrm rot="5400000">
              <a:off x="1370223" y="2717533"/>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2" name="Oval 611">
              <a:extLst>
                <a:ext uri="{FF2B5EF4-FFF2-40B4-BE49-F238E27FC236}">
                  <a16:creationId xmlns:a16="http://schemas.microsoft.com/office/drawing/2014/main" id="{6B6B74F8-0C0F-4C55-A029-5C5A5B159224}"/>
                </a:ext>
              </a:extLst>
            </p:cNvPr>
            <p:cNvSpPr/>
            <p:nvPr/>
          </p:nvSpPr>
          <p:spPr>
            <a:xfrm rot="16200000">
              <a:off x="1031366" y="2969551"/>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3" name="Oval 612">
              <a:extLst>
                <a:ext uri="{FF2B5EF4-FFF2-40B4-BE49-F238E27FC236}">
                  <a16:creationId xmlns:a16="http://schemas.microsoft.com/office/drawing/2014/main" id="{DEE0BB88-C96A-4CEF-A0B4-917B84A932A0}"/>
                </a:ext>
              </a:extLst>
            </p:cNvPr>
            <p:cNvSpPr/>
            <p:nvPr/>
          </p:nvSpPr>
          <p:spPr>
            <a:xfrm rot="16200000">
              <a:off x="1134996" y="2911151"/>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4" name="Oval 613">
              <a:extLst>
                <a:ext uri="{FF2B5EF4-FFF2-40B4-BE49-F238E27FC236}">
                  <a16:creationId xmlns:a16="http://schemas.microsoft.com/office/drawing/2014/main" id="{EEB7513F-4722-4FC8-979E-842700449DAD}"/>
                </a:ext>
              </a:extLst>
            </p:cNvPr>
            <p:cNvSpPr/>
            <p:nvPr/>
          </p:nvSpPr>
          <p:spPr>
            <a:xfrm rot="16200000">
              <a:off x="829445" y="3129851"/>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5" name="Oval 614">
              <a:extLst>
                <a:ext uri="{FF2B5EF4-FFF2-40B4-BE49-F238E27FC236}">
                  <a16:creationId xmlns:a16="http://schemas.microsoft.com/office/drawing/2014/main" id="{F2141680-DA64-48A8-BD16-C417F311529C}"/>
                </a:ext>
              </a:extLst>
            </p:cNvPr>
            <p:cNvSpPr/>
            <p:nvPr/>
          </p:nvSpPr>
          <p:spPr>
            <a:xfrm rot="5400000">
              <a:off x="911262" y="2963616"/>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6" name="Oval 615">
              <a:extLst>
                <a:ext uri="{FF2B5EF4-FFF2-40B4-BE49-F238E27FC236}">
                  <a16:creationId xmlns:a16="http://schemas.microsoft.com/office/drawing/2014/main" id="{ABAFAFD8-52DA-4592-8F07-4BC605347D2A}"/>
                </a:ext>
              </a:extLst>
            </p:cNvPr>
            <p:cNvSpPr/>
            <p:nvPr/>
          </p:nvSpPr>
          <p:spPr>
            <a:xfrm rot="5400000">
              <a:off x="1066109" y="3076950"/>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617" name="Oval 616">
              <a:extLst>
                <a:ext uri="{FF2B5EF4-FFF2-40B4-BE49-F238E27FC236}">
                  <a16:creationId xmlns:a16="http://schemas.microsoft.com/office/drawing/2014/main" id="{6687F3E9-2258-436A-A078-7F24AB6E857D}"/>
                </a:ext>
              </a:extLst>
            </p:cNvPr>
            <p:cNvSpPr/>
            <p:nvPr/>
          </p:nvSpPr>
          <p:spPr>
            <a:xfrm rot="5400000">
              <a:off x="2451423" y="246667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8" name="Oval 617">
              <a:extLst>
                <a:ext uri="{FF2B5EF4-FFF2-40B4-BE49-F238E27FC236}">
                  <a16:creationId xmlns:a16="http://schemas.microsoft.com/office/drawing/2014/main" id="{ADF4491B-B36C-4273-8BE0-8EC7F6786598}"/>
                </a:ext>
              </a:extLst>
            </p:cNvPr>
            <p:cNvSpPr/>
            <p:nvPr/>
          </p:nvSpPr>
          <p:spPr>
            <a:xfrm rot="5400000">
              <a:off x="928466" y="3095418"/>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9" name="Oval 618">
              <a:extLst>
                <a:ext uri="{FF2B5EF4-FFF2-40B4-BE49-F238E27FC236}">
                  <a16:creationId xmlns:a16="http://schemas.microsoft.com/office/drawing/2014/main" id="{10C5EC5D-294F-4B4D-A236-32C3F51B8507}"/>
                </a:ext>
              </a:extLst>
            </p:cNvPr>
            <p:cNvSpPr/>
            <p:nvPr/>
          </p:nvSpPr>
          <p:spPr>
            <a:xfrm rot="16200000">
              <a:off x="895362" y="3161815"/>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0" name="Oval 619">
              <a:extLst>
                <a:ext uri="{FF2B5EF4-FFF2-40B4-BE49-F238E27FC236}">
                  <a16:creationId xmlns:a16="http://schemas.microsoft.com/office/drawing/2014/main" id="{C3419938-4200-42EF-9CFA-C27A805F2399}"/>
                </a:ext>
              </a:extLst>
            </p:cNvPr>
            <p:cNvSpPr/>
            <p:nvPr/>
          </p:nvSpPr>
          <p:spPr>
            <a:xfrm rot="16200000">
              <a:off x="970014" y="2884896"/>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1" name="Oval 620">
              <a:extLst>
                <a:ext uri="{FF2B5EF4-FFF2-40B4-BE49-F238E27FC236}">
                  <a16:creationId xmlns:a16="http://schemas.microsoft.com/office/drawing/2014/main" id="{36DA1E16-ACCA-4BB5-96F6-AFA9E70B2322}"/>
                </a:ext>
              </a:extLst>
            </p:cNvPr>
            <p:cNvSpPr/>
            <p:nvPr/>
          </p:nvSpPr>
          <p:spPr>
            <a:xfrm rot="16200000">
              <a:off x="989345" y="3063333"/>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2" name="Oval 621">
              <a:extLst>
                <a:ext uri="{FF2B5EF4-FFF2-40B4-BE49-F238E27FC236}">
                  <a16:creationId xmlns:a16="http://schemas.microsoft.com/office/drawing/2014/main" id="{900D2D97-B82E-4878-820D-FD1C222D5B00}"/>
                </a:ext>
              </a:extLst>
            </p:cNvPr>
            <p:cNvSpPr/>
            <p:nvPr/>
          </p:nvSpPr>
          <p:spPr>
            <a:xfrm rot="5400000">
              <a:off x="860230" y="3061275"/>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3" name="Oval 622">
              <a:extLst>
                <a:ext uri="{FF2B5EF4-FFF2-40B4-BE49-F238E27FC236}">
                  <a16:creationId xmlns:a16="http://schemas.microsoft.com/office/drawing/2014/main" id="{068C0297-3115-4781-B9A9-E2BAC306F434}"/>
                </a:ext>
              </a:extLst>
            </p:cNvPr>
            <p:cNvSpPr/>
            <p:nvPr/>
          </p:nvSpPr>
          <p:spPr>
            <a:xfrm rot="5400000">
              <a:off x="1125619" y="3014573"/>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4" name="Oval 623">
              <a:extLst>
                <a:ext uri="{FF2B5EF4-FFF2-40B4-BE49-F238E27FC236}">
                  <a16:creationId xmlns:a16="http://schemas.microsoft.com/office/drawing/2014/main" id="{EA52CAE6-BB94-4F58-BFA5-2FCECE659A97}"/>
                </a:ext>
              </a:extLst>
            </p:cNvPr>
            <p:cNvSpPr/>
            <p:nvPr/>
          </p:nvSpPr>
          <p:spPr>
            <a:xfrm rot="5400000">
              <a:off x="760111" y="3239146"/>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5" name="Oval 624">
              <a:extLst>
                <a:ext uri="{FF2B5EF4-FFF2-40B4-BE49-F238E27FC236}">
                  <a16:creationId xmlns:a16="http://schemas.microsoft.com/office/drawing/2014/main" id="{9EDA086E-D4D8-4909-A4A9-C39A99F47EB5}"/>
                </a:ext>
              </a:extLst>
            </p:cNvPr>
            <p:cNvSpPr/>
            <p:nvPr/>
          </p:nvSpPr>
          <p:spPr>
            <a:xfrm rot="5400000">
              <a:off x="1349789" y="2497161"/>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6" name="Oval 625">
              <a:extLst>
                <a:ext uri="{FF2B5EF4-FFF2-40B4-BE49-F238E27FC236}">
                  <a16:creationId xmlns:a16="http://schemas.microsoft.com/office/drawing/2014/main" id="{35E18B36-E004-43D7-A2D3-5C4938EEA6CE}"/>
                </a:ext>
              </a:extLst>
            </p:cNvPr>
            <p:cNvSpPr/>
            <p:nvPr/>
          </p:nvSpPr>
          <p:spPr>
            <a:xfrm rot="16200000">
              <a:off x="919239" y="3207466"/>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7" name="Oval 626">
              <a:extLst>
                <a:ext uri="{FF2B5EF4-FFF2-40B4-BE49-F238E27FC236}">
                  <a16:creationId xmlns:a16="http://schemas.microsoft.com/office/drawing/2014/main" id="{5D5F7B73-43EC-4290-9279-BC0D5DA73A20}"/>
                </a:ext>
              </a:extLst>
            </p:cNvPr>
            <p:cNvSpPr/>
            <p:nvPr/>
          </p:nvSpPr>
          <p:spPr>
            <a:xfrm rot="5400000">
              <a:off x="1019168" y="3157813"/>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8" name="Oval 627">
              <a:extLst>
                <a:ext uri="{FF2B5EF4-FFF2-40B4-BE49-F238E27FC236}">
                  <a16:creationId xmlns:a16="http://schemas.microsoft.com/office/drawing/2014/main" id="{548805EA-FE49-4C56-B4DB-E04FC266D749}"/>
                </a:ext>
              </a:extLst>
            </p:cNvPr>
            <p:cNvSpPr/>
            <p:nvPr/>
          </p:nvSpPr>
          <p:spPr>
            <a:xfrm rot="5400000">
              <a:off x="855781" y="3233815"/>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29" name="Oval 628">
              <a:extLst>
                <a:ext uri="{FF2B5EF4-FFF2-40B4-BE49-F238E27FC236}">
                  <a16:creationId xmlns:a16="http://schemas.microsoft.com/office/drawing/2014/main" id="{B8A099DB-4D3D-4071-A930-4231E1A8CD54}"/>
                </a:ext>
              </a:extLst>
            </p:cNvPr>
            <p:cNvSpPr/>
            <p:nvPr/>
          </p:nvSpPr>
          <p:spPr>
            <a:xfrm rot="5400000">
              <a:off x="468364" y="3813608"/>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0" name="Oval 629">
              <a:extLst>
                <a:ext uri="{FF2B5EF4-FFF2-40B4-BE49-F238E27FC236}">
                  <a16:creationId xmlns:a16="http://schemas.microsoft.com/office/drawing/2014/main" id="{430FE4C7-24EC-46F6-8BC7-402006E8E7D4}"/>
                </a:ext>
              </a:extLst>
            </p:cNvPr>
            <p:cNvSpPr/>
            <p:nvPr/>
          </p:nvSpPr>
          <p:spPr>
            <a:xfrm rot="5400000">
              <a:off x="2495303" y="2385241"/>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1" name="Oval 630">
              <a:extLst>
                <a:ext uri="{FF2B5EF4-FFF2-40B4-BE49-F238E27FC236}">
                  <a16:creationId xmlns:a16="http://schemas.microsoft.com/office/drawing/2014/main" id="{BE2F4A73-6B32-40AA-8901-C79106000A02}"/>
                </a:ext>
              </a:extLst>
            </p:cNvPr>
            <p:cNvSpPr/>
            <p:nvPr/>
          </p:nvSpPr>
          <p:spPr>
            <a:xfrm rot="16200000">
              <a:off x="857844" y="3310025"/>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2" name="Oval 631">
              <a:extLst>
                <a:ext uri="{FF2B5EF4-FFF2-40B4-BE49-F238E27FC236}">
                  <a16:creationId xmlns:a16="http://schemas.microsoft.com/office/drawing/2014/main" id="{E22F5039-D8E8-4268-B7CA-6ECA8DC8796E}"/>
                </a:ext>
              </a:extLst>
            </p:cNvPr>
            <p:cNvSpPr/>
            <p:nvPr/>
          </p:nvSpPr>
          <p:spPr>
            <a:xfrm rot="5400000">
              <a:off x="779017" y="3319500"/>
              <a:ext cx="53307" cy="533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3" name="Oval 632">
              <a:extLst>
                <a:ext uri="{FF2B5EF4-FFF2-40B4-BE49-F238E27FC236}">
                  <a16:creationId xmlns:a16="http://schemas.microsoft.com/office/drawing/2014/main" id="{36272681-D864-4B50-9A3B-EDD40BFF517C}"/>
                </a:ext>
              </a:extLst>
            </p:cNvPr>
            <p:cNvSpPr/>
            <p:nvPr/>
          </p:nvSpPr>
          <p:spPr>
            <a:xfrm rot="16200000">
              <a:off x="704074" y="3421439"/>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4" name="Oval 633">
              <a:extLst>
                <a:ext uri="{FF2B5EF4-FFF2-40B4-BE49-F238E27FC236}">
                  <a16:creationId xmlns:a16="http://schemas.microsoft.com/office/drawing/2014/main" id="{CD8559C4-ED52-4EC8-9445-997A31C9C7F6}"/>
                </a:ext>
              </a:extLst>
            </p:cNvPr>
            <p:cNvSpPr/>
            <p:nvPr/>
          </p:nvSpPr>
          <p:spPr>
            <a:xfrm rot="16200000">
              <a:off x="778232" y="3370732"/>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5" name="Oval 634">
              <a:extLst>
                <a:ext uri="{FF2B5EF4-FFF2-40B4-BE49-F238E27FC236}">
                  <a16:creationId xmlns:a16="http://schemas.microsoft.com/office/drawing/2014/main" id="{E06D6A10-AB1C-40F2-B99E-2B6C0F85DF0C}"/>
                </a:ext>
              </a:extLst>
            </p:cNvPr>
            <p:cNvSpPr/>
            <p:nvPr/>
          </p:nvSpPr>
          <p:spPr>
            <a:xfrm rot="16200000">
              <a:off x="499653" y="3565958"/>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6" name="Oval 635">
              <a:extLst>
                <a:ext uri="{FF2B5EF4-FFF2-40B4-BE49-F238E27FC236}">
                  <a16:creationId xmlns:a16="http://schemas.microsoft.com/office/drawing/2014/main" id="{301A5FF0-9F36-4C1A-919B-59C0658F3550}"/>
                </a:ext>
              </a:extLst>
            </p:cNvPr>
            <p:cNvSpPr/>
            <p:nvPr/>
          </p:nvSpPr>
          <p:spPr>
            <a:xfrm rot="5400000">
              <a:off x="1993855" y="2408311"/>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637" name="Oval 636">
              <a:extLst>
                <a:ext uri="{FF2B5EF4-FFF2-40B4-BE49-F238E27FC236}">
                  <a16:creationId xmlns:a16="http://schemas.microsoft.com/office/drawing/2014/main" id="{F5BAF44C-FE68-42C4-9132-1FF9F8E2D93C}"/>
                </a:ext>
              </a:extLst>
            </p:cNvPr>
            <p:cNvSpPr/>
            <p:nvPr/>
          </p:nvSpPr>
          <p:spPr>
            <a:xfrm rot="5400000">
              <a:off x="2380787" y="2744032"/>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8" name="Oval 637">
              <a:extLst>
                <a:ext uri="{FF2B5EF4-FFF2-40B4-BE49-F238E27FC236}">
                  <a16:creationId xmlns:a16="http://schemas.microsoft.com/office/drawing/2014/main" id="{DD0811B0-B5E8-49C6-B07B-F755B84E3690}"/>
                </a:ext>
              </a:extLst>
            </p:cNvPr>
            <p:cNvSpPr/>
            <p:nvPr/>
          </p:nvSpPr>
          <p:spPr>
            <a:xfrm rot="5400000">
              <a:off x="619793" y="3623420"/>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39" name="Oval 638">
              <a:extLst>
                <a:ext uri="{FF2B5EF4-FFF2-40B4-BE49-F238E27FC236}">
                  <a16:creationId xmlns:a16="http://schemas.microsoft.com/office/drawing/2014/main" id="{A09267EF-A7E2-4C16-B918-8F5A62C9DFEF}"/>
                </a:ext>
              </a:extLst>
            </p:cNvPr>
            <p:cNvSpPr/>
            <p:nvPr/>
          </p:nvSpPr>
          <p:spPr>
            <a:xfrm rot="16200000">
              <a:off x="570953" y="3564853"/>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0" name="Oval 639">
              <a:extLst>
                <a:ext uri="{FF2B5EF4-FFF2-40B4-BE49-F238E27FC236}">
                  <a16:creationId xmlns:a16="http://schemas.microsoft.com/office/drawing/2014/main" id="{829D9B14-1564-4E24-9F26-4EED959602F3}"/>
                </a:ext>
              </a:extLst>
            </p:cNvPr>
            <p:cNvSpPr/>
            <p:nvPr/>
          </p:nvSpPr>
          <p:spPr>
            <a:xfrm rot="16200000" flipH="1">
              <a:off x="679980" y="3385161"/>
              <a:ext cx="45720" cy="457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1" name="Oval 640">
              <a:extLst>
                <a:ext uri="{FF2B5EF4-FFF2-40B4-BE49-F238E27FC236}">
                  <a16:creationId xmlns:a16="http://schemas.microsoft.com/office/drawing/2014/main" id="{092C726D-8F34-4F3F-8AB0-848D2A32A58D}"/>
                </a:ext>
              </a:extLst>
            </p:cNvPr>
            <p:cNvSpPr/>
            <p:nvPr/>
          </p:nvSpPr>
          <p:spPr>
            <a:xfrm rot="16200000">
              <a:off x="662053" y="3515221"/>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2" name="Oval 641">
              <a:extLst>
                <a:ext uri="{FF2B5EF4-FFF2-40B4-BE49-F238E27FC236}">
                  <a16:creationId xmlns:a16="http://schemas.microsoft.com/office/drawing/2014/main" id="{B95828F8-BDDC-4550-9A4D-B9C6205C4409}"/>
                </a:ext>
              </a:extLst>
            </p:cNvPr>
            <p:cNvSpPr/>
            <p:nvPr/>
          </p:nvSpPr>
          <p:spPr>
            <a:xfrm rot="5400000">
              <a:off x="574150" y="3491930"/>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3" name="Oval 642">
              <a:extLst>
                <a:ext uri="{FF2B5EF4-FFF2-40B4-BE49-F238E27FC236}">
                  <a16:creationId xmlns:a16="http://schemas.microsoft.com/office/drawing/2014/main" id="{8E3E067B-4D90-4304-83E3-7573ADBC075C}"/>
                </a:ext>
              </a:extLst>
            </p:cNvPr>
            <p:cNvSpPr/>
            <p:nvPr/>
          </p:nvSpPr>
          <p:spPr>
            <a:xfrm rot="5400000">
              <a:off x="668547" y="3681092"/>
              <a:ext cx="45720" cy="457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4" name="Oval 643">
              <a:extLst>
                <a:ext uri="{FF2B5EF4-FFF2-40B4-BE49-F238E27FC236}">
                  <a16:creationId xmlns:a16="http://schemas.microsoft.com/office/drawing/2014/main" id="{49625ACA-C774-43F6-BE71-17E20A41FA59}"/>
                </a:ext>
              </a:extLst>
            </p:cNvPr>
            <p:cNvSpPr/>
            <p:nvPr/>
          </p:nvSpPr>
          <p:spPr>
            <a:xfrm rot="5400000">
              <a:off x="440075" y="3635099"/>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5" name="Oval 644">
              <a:extLst>
                <a:ext uri="{FF2B5EF4-FFF2-40B4-BE49-F238E27FC236}">
                  <a16:creationId xmlns:a16="http://schemas.microsoft.com/office/drawing/2014/main" id="{0E01C9EB-3A31-4779-8CB0-4C4C0260BA8E}"/>
                </a:ext>
              </a:extLst>
            </p:cNvPr>
            <p:cNvSpPr/>
            <p:nvPr/>
          </p:nvSpPr>
          <p:spPr>
            <a:xfrm rot="5400000">
              <a:off x="1958200" y="2117222"/>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6" name="Oval 645">
              <a:extLst>
                <a:ext uri="{FF2B5EF4-FFF2-40B4-BE49-F238E27FC236}">
                  <a16:creationId xmlns:a16="http://schemas.microsoft.com/office/drawing/2014/main" id="{21138543-EF30-4D59-9ED7-453598783F92}"/>
                </a:ext>
              </a:extLst>
            </p:cNvPr>
            <p:cNvSpPr/>
            <p:nvPr/>
          </p:nvSpPr>
          <p:spPr>
            <a:xfrm rot="16200000">
              <a:off x="575905" y="3814517"/>
              <a:ext cx="45720" cy="457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7" name="Oval 646">
              <a:extLst>
                <a:ext uri="{FF2B5EF4-FFF2-40B4-BE49-F238E27FC236}">
                  <a16:creationId xmlns:a16="http://schemas.microsoft.com/office/drawing/2014/main" id="{AD7888B6-65ED-400D-939F-F9BB250F4CD4}"/>
                </a:ext>
              </a:extLst>
            </p:cNvPr>
            <p:cNvSpPr/>
            <p:nvPr/>
          </p:nvSpPr>
          <p:spPr>
            <a:xfrm rot="5400000">
              <a:off x="697888" y="3608467"/>
              <a:ext cx="45720" cy="457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8" name="Oval 647">
              <a:extLst>
                <a:ext uri="{FF2B5EF4-FFF2-40B4-BE49-F238E27FC236}">
                  <a16:creationId xmlns:a16="http://schemas.microsoft.com/office/drawing/2014/main" id="{FC5AF39B-2842-445F-94D8-35DF5F2722D3}"/>
                </a:ext>
              </a:extLst>
            </p:cNvPr>
            <p:cNvSpPr/>
            <p:nvPr/>
          </p:nvSpPr>
          <p:spPr>
            <a:xfrm rot="5400000">
              <a:off x="537304" y="364312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49" name="Oval 648">
              <a:extLst>
                <a:ext uri="{FF2B5EF4-FFF2-40B4-BE49-F238E27FC236}">
                  <a16:creationId xmlns:a16="http://schemas.microsoft.com/office/drawing/2014/main" id="{F69D0317-159A-44AE-B203-ADE281DB9D3B}"/>
                </a:ext>
              </a:extLst>
            </p:cNvPr>
            <p:cNvSpPr/>
            <p:nvPr/>
          </p:nvSpPr>
          <p:spPr>
            <a:xfrm rot="5400000">
              <a:off x="384518" y="3779196"/>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0" name="Oval 649">
              <a:extLst>
                <a:ext uri="{FF2B5EF4-FFF2-40B4-BE49-F238E27FC236}">
                  <a16:creationId xmlns:a16="http://schemas.microsoft.com/office/drawing/2014/main" id="{E784729F-E8D3-47CA-93D2-24F303A0AB51}"/>
                </a:ext>
              </a:extLst>
            </p:cNvPr>
            <p:cNvSpPr/>
            <p:nvPr/>
          </p:nvSpPr>
          <p:spPr>
            <a:xfrm rot="5400000">
              <a:off x="586549" y="374223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1" name="Oval 650">
              <a:extLst>
                <a:ext uri="{FF2B5EF4-FFF2-40B4-BE49-F238E27FC236}">
                  <a16:creationId xmlns:a16="http://schemas.microsoft.com/office/drawing/2014/main" id="{6111C3A9-18F6-4099-8A6D-13F6E363E8AB}"/>
                </a:ext>
              </a:extLst>
            </p:cNvPr>
            <p:cNvSpPr/>
            <p:nvPr/>
          </p:nvSpPr>
          <p:spPr>
            <a:xfrm rot="16200000">
              <a:off x="2855395" y="2754117"/>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2" name="Oval 651">
              <a:extLst>
                <a:ext uri="{FF2B5EF4-FFF2-40B4-BE49-F238E27FC236}">
                  <a16:creationId xmlns:a16="http://schemas.microsoft.com/office/drawing/2014/main" id="{75BCACBA-EFEC-43E6-A551-CB8BA020BD1D}"/>
                </a:ext>
              </a:extLst>
            </p:cNvPr>
            <p:cNvSpPr/>
            <p:nvPr/>
          </p:nvSpPr>
          <p:spPr>
            <a:xfrm rot="5400000">
              <a:off x="407548" y="3710507"/>
              <a:ext cx="53307" cy="533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3" name="Oval 652">
              <a:extLst>
                <a:ext uri="{FF2B5EF4-FFF2-40B4-BE49-F238E27FC236}">
                  <a16:creationId xmlns:a16="http://schemas.microsoft.com/office/drawing/2014/main" id="{B83D4C64-2499-4750-A4D2-0718FFDBB335}"/>
                </a:ext>
              </a:extLst>
            </p:cNvPr>
            <p:cNvSpPr/>
            <p:nvPr/>
          </p:nvSpPr>
          <p:spPr>
            <a:xfrm rot="16200000">
              <a:off x="2559264" y="3299481"/>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4" name="Oval 653">
              <a:extLst>
                <a:ext uri="{FF2B5EF4-FFF2-40B4-BE49-F238E27FC236}">
                  <a16:creationId xmlns:a16="http://schemas.microsoft.com/office/drawing/2014/main" id="{0748B2EC-73F3-42E5-82EE-DE43ED47372B}"/>
                </a:ext>
              </a:extLst>
            </p:cNvPr>
            <p:cNvSpPr/>
            <p:nvPr/>
          </p:nvSpPr>
          <p:spPr>
            <a:xfrm rot="16200000">
              <a:off x="611502" y="3419526"/>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5" name="Oval 654">
              <a:extLst>
                <a:ext uri="{FF2B5EF4-FFF2-40B4-BE49-F238E27FC236}">
                  <a16:creationId xmlns:a16="http://schemas.microsoft.com/office/drawing/2014/main" id="{28DEC68B-17FB-4D54-8281-257BFA51D101}"/>
                </a:ext>
              </a:extLst>
            </p:cNvPr>
            <p:cNvSpPr/>
            <p:nvPr/>
          </p:nvSpPr>
          <p:spPr>
            <a:xfrm rot="16200000" flipH="1" flipV="1">
              <a:off x="494392" y="3711059"/>
              <a:ext cx="45720" cy="457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6" name="Oval 655">
              <a:extLst>
                <a:ext uri="{FF2B5EF4-FFF2-40B4-BE49-F238E27FC236}">
                  <a16:creationId xmlns:a16="http://schemas.microsoft.com/office/drawing/2014/main" id="{877DC7BF-0B42-47FF-A113-8FFB8A4CF92F}"/>
                </a:ext>
              </a:extLst>
            </p:cNvPr>
            <p:cNvSpPr/>
            <p:nvPr/>
          </p:nvSpPr>
          <p:spPr>
            <a:xfrm rot="5400000">
              <a:off x="710782" y="3331894"/>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7" name="Oval 656">
              <a:extLst>
                <a:ext uri="{FF2B5EF4-FFF2-40B4-BE49-F238E27FC236}">
                  <a16:creationId xmlns:a16="http://schemas.microsoft.com/office/drawing/2014/main" id="{5D26F10D-E5DF-4112-ABF2-24E68BE2F7F7}"/>
                </a:ext>
              </a:extLst>
            </p:cNvPr>
            <p:cNvSpPr/>
            <p:nvPr/>
          </p:nvSpPr>
          <p:spPr>
            <a:xfrm rot="16200000">
              <a:off x="442727" y="3972211"/>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8" name="Oval 657">
              <a:extLst>
                <a:ext uri="{FF2B5EF4-FFF2-40B4-BE49-F238E27FC236}">
                  <a16:creationId xmlns:a16="http://schemas.microsoft.com/office/drawing/2014/main" id="{48F5573A-F599-4C93-8A77-212F1F0C7C29}"/>
                </a:ext>
              </a:extLst>
            </p:cNvPr>
            <p:cNvSpPr/>
            <p:nvPr/>
          </p:nvSpPr>
          <p:spPr>
            <a:xfrm rot="16200000">
              <a:off x="466574" y="3762918"/>
              <a:ext cx="45720" cy="457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59" name="Oval 658">
              <a:extLst>
                <a:ext uri="{FF2B5EF4-FFF2-40B4-BE49-F238E27FC236}">
                  <a16:creationId xmlns:a16="http://schemas.microsoft.com/office/drawing/2014/main" id="{DEBB051C-17DC-4DBB-8B68-FF5DF5356BE5}"/>
                </a:ext>
              </a:extLst>
            </p:cNvPr>
            <p:cNvSpPr/>
            <p:nvPr/>
          </p:nvSpPr>
          <p:spPr>
            <a:xfrm rot="5400000">
              <a:off x="401544" y="3844001"/>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0" name="Oval 659">
              <a:extLst>
                <a:ext uri="{FF2B5EF4-FFF2-40B4-BE49-F238E27FC236}">
                  <a16:creationId xmlns:a16="http://schemas.microsoft.com/office/drawing/2014/main" id="{D42D4609-23A5-4CC5-A4B7-B5BED8C8965D}"/>
                </a:ext>
              </a:extLst>
            </p:cNvPr>
            <p:cNvSpPr/>
            <p:nvPr/>
          </p:nvSpPr>
          <p:spPr>
            <a:xfrm rot="5400000">
              <a:off x="606838" y="3691231"/>
              <a:ext cx="45720" cy="457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1" name="Oval 660">
              <a:extLst>
                <a:ext uri="{FF2B5EF4-FFF2-40B4-BE49-F238E27FC236}">
                  <a16:creationId xmlns:a16="http://schemas.microsoft.com/office/drawing/2014/main" id="{E2680047-8190-430F-883E-C7A74380FE61}"/>
                </a:ext>
              </a:extLst>
            </p:cNvPr>
            <p:cNvSpPr/>
            <p:nvPr/>
          </p:nvSpPr>
          <p:spPr>
            <a:xfrm rot="5400000">
              <a:off x="468993" y="3884046"/>
              <a:ext cx="51496" cy="514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2" name="Oval 661">
              <a:extLst>
                <a:ext uri="{FF2B5EF4-FFF2-40B4-BE49-F238E27FC236}">
                  <a16:creationId xmlns:a16="http://schemas.microsoft.com/office/drawing/2014/main" id="{8A9DB4C8-FB9A-4DA5-88A0-04845AD4431D}"/>
                </a:ext>
              </a:extLst>
            </p:cNvPr>
            <p:cNvSpPr/>
            <p:nvPr/>
          </p:nvSpPr>
          <p:spPr>
            <a:xfrm rot="5400000">
              <a:off x="1303700" y="2751038"/>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3" name="Oval 662">
              <a:extLst>
                <a:ext uri="{FF2B5EF4-FFF2-40B4-BE49-F238E27FC236}">
                  <a16:creationId xmlns:a16="http://schemas.microsoft.com/office/drawing/2014/main" id="{4871B53D-2EE4-41BD-958F-173CF9B8E057}"/>
                </a:ext>
              </a:extLst>
            </p:cNvPr>
            <p:cNvSpPr/>
            <p:nvPr/>
          </p:nvSpPr>
          <p:spPr>
            <a:xfrm rot="5400000" flipH="1">
              <a:off x="816019" y="3206061"/>
              <a:ext cx="45720" cy="457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4" name="Oval 663">
              <a:extLst>
                <a:ext uri="{FF2B5EF4-FFF2-40B4-BE49-F238E27FC236}">
                  <a16:creationId xmlns:a16="http://schemas.microsoft.com/office/drawing/2014/main" id="{9E38C685-DB8D-4063-A09B-E7F9B67663DE}"/>
                </a:ext>
              </a:extLst>
            </p:cNvPr>
            <p:cNvSpPr/>
            <p:nvPr/>
          </p:nvSpPr>
          <p:spPr>
            <a:xfrm rot="5400000">
              <a:off x="412005" y="3915757"/>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5" name="Oval 664">
              <a:extLst>
                <a:ext uri="{FF2B5EF4-FFF2-40B4-BE49-F238E27FC236}">
                  <a16:creationId xmlns:a16="http://schemas.microsoft.com/office/drawing/2014/main" id="{E0806834-9D0A-4F77-8085-4C25A42B175D}"/>
                </a:ext>
              </a:extLst>
            </p:cNvPr>
            <p:cNvSpPr/>
            <p:nvPr/>
          </p:nvSpPr>
          <p:spPr>
            <a:xfrm rot="16200000">
              <a:off x="3237773" y="1891245"/>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6" name="Oval 665">
              <a:extLst>
                <a:ext uri="{FF2B5EF4-FFF2-40B4-BE49-F238E27FC236}">
                  <a16:creationId xmlns:a16="http://schemas.microsoft.com/office/drawing/2014/main" id="{46B9551F-C790-4F9A-9E8A-FEACF17A179C}"/>
                </a:ext>
              </a:extLst>
            </p:cNvPr>
            <p:cNvSpPr/>
            <p:nvPr/>
          </p:nvSpPr>
          <p:spPr>
            <a:xfrm rot="16200000">
              <a:off x="3018680" y="2035978"/>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7" name="Oval 666">
              <a:extLst>
                <a:ext uri="{FF2B5EF4-FFF2-40B4-BE49-F238E27FC236}">
                  <a16:creationId xmlns:a16="http://schemas.microsoft.com/office/drawing/2014/main" id="{4058EAFF-DB18-4376-A84F-420818A31134}"/>
                </a:ext>
              </a:extLst>
            </p:cNvPr>
            <p:cNvSpPr/>
            <p:nvPr/>
          </p:nvSpPr>
          <p:spPr>
            <a:xfrm rot="5400000">
              <a:off x="3089824" y="1874866"/>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8" name="Oval 667">
              <a:extLst>
                <a:ext uri="{FF2B5EF4-FFF2-40B4-BE49-F238E27FC236}">
                  <a16:creationId xmlns:a16="http://schemas.microsoft.com/office/drawing/2014/main" id="{7FD09E7F-C7B7-48CB-B9F8-1A5DA7CCA6C3}"/>
                </a:ext>
              </a:extLst>
            </p:cNvPr>
            <p:cNvSpPr/>
            <p:nvPr/>
          </p:nvSpPr>
          <p:spPr>
            <a:xfrm rot="5400000">
              <a:off x="3276170" y="2137504"/>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69" name="Oval 668">
              <a:extLst>
                <a:ext uri="{FF2B5EF4-FFF2-40B4-BE49-F238E27FC236}">
                  <a16:creationId xmlns:a16="http://schemas.microsoft.com/office/drawing/2014/main" id="{243B912E-6A0D-4ABD-9DE4-C457268ED87D}"/>
                </a:ext>
              </a:extLst>
            </p:cNvPr>
            <p:cNvSpPr/>
            <p:nvPr/>
          </p:nvSpPr>
          <p:spPr>
            <a:xfrm rot="5400000">
              <a:off x="3299382" y="201807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670" name="Oval 669">
              <a:extLst>
                <a:ext uri="{FF2B5EF4-FFF2-40B4-BE49-F238E27FC236}">
                  <a16:creationId xmlns:a16="http://schemas.microsoft.com/office/drawing/2014/main" id="{7330EDE6-2ABB-480E-B658-FDA15356BD49}"/>
                </a:ext>
              </a:extLst>
            </p:cNvPr>
            <p:cNvSpPr/>
            <p:nvPr/>
          </p:nvSpPr>
          <p:spPr>
            <a:xfrm rot="5400000">
              <a:off x="3153492" y="2093226"/>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1" name="Oval 670">
              <a:extLst>
                <a:ext uri="{FF2B5EF4-FFF2-40B4-BE49-F238E27FC236}">
                  <a16:creationId xmlns:a16="http://schemas.microsoft.com/office/drawing/2014/main" id="{F53CFD44-D0DE-4EF8-A5B6-8EB08E05F1D5}"/>
                </a:ext>
              </a:extLst>
            </p:cNvPr>
            <p:cNvSpPr/>
            <p:nvPr/>
          </p:nvSpPr>
          <p:spPr>
            <a:xfrm rot="16200000">
              <a:off x="3099388" y="2018682"/>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2" name="Oval 671">
              <a:extLst>
                <a:ext uri="{FF2B5EF4-FFF2-40B4-BE49-F238E27FC236}">
                  <a16:creationId xmlns:a16="http://schemas.microsoft.com/office/drawing/2014/main" id="{8F4FB290-DD3E-41B2-9987-94A3DF6356EA}"/>
                </a:ext>
              </a:extLst>
            </p:cNvPr>
            <p:cNvSpPr/>
            <p:nvPr/>
          </p:nvSpPr>
          <p:spPr>
            <a:xfrm rot="16200000">
              <a:off x="4313712" y="3494017"/>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3" name="Oval 672">
              <a:extLst>
                <a:ext uri="{FF2B5EF4-FFF2-40B4-BE49-F238E27FC236}">
                  <a16:creationId xmlns:a16="http://schemas.microsoft.com/office/drawing/2014/main" id="{4A7DBCFE-F07D-4996-BC00-AAAF0C1A47C0}"/>
                </a:ext>
              </a:extLst>
            </p:cNvPr>
            <p:cNvSpPr/>
            <p:nvPr/>
          </p:nvSpPr>
          <p:spPr>
            <a:xfrm rot="16200000">
              <a:off x="3195752" y="1985027"/>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4" name="Oval 673">
              <a:extLst>
                <a:ext uri="{FF2B5EF4-FFF2-40B4-BE49-F238E27FC236}">
                  <a16:creationId xmlns:a16="http://schemas.microsoft.com/office/drawing/2014/main" id="{0802DA57-AB47-4B15-BDC2-8C8A675288AB}"/>
                </a:ext>
              </a:extLst>
            </p:cNvPr>
            <p:cNvSpPr/>
            <p:nvPr/>
          </p:nvSpPr>
          <p:spPr>
            <a:xfrm rot="5400000">
              <a:off x="3018984" y="1955651"/>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5" name="Oval 674">
              <a:extLst>
                <a:ext uri="{FF2B5EF4-FFF2-40B4-BE49-F238E27FC236}">
                  <a16:creationId xmlns:a16="http://schemas.microsoft.com/office/drawing/2014/main" id="{8D39483C-83ED-411B-9498-DC0E8BAC0D36}"/>
                </a:ext>
              </a:extLst>
            </p:cNvPr>
            <p:cNvSpPr/>
            <p:nvPr/>
          </p:nvSpPr>
          <p:spPr>
            <a:xfrm rot="5400000">
              <a:off x="3332026" y="1936267"/>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6" name="Oval 675">
              <a:extLst>
                <a:ext uri="{FF2B5EF4-FFF2-40B4-BE49-F238E27FC236}">
                  <a16:creationId xmlns:a16="http://schemas.microsoft.com/office/drawing/2014/main" id="{4A284118-798C-4C9A-BAF6-0AACDBB4FAB3}"/>
                </a:ext>
              </a:extLst>
            </p:cNvPr>
            <p:cNvSpPr/>
            <p:nvPr/>
          </p:nvSpPr>
          <p:spPr>
            <a:xfrm rot="5400000">
              <a:off x="3163153" y="1820645"/>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7" name="Oval 676">
              <a:extLst>
                <a:ext uri="{FF2B5EF4-FFF2-40B4-BE49-F238E27FC236}">
                  <a16:creationId xmlns:a16="http://schemas.microsoft.com/office/drawing/2014/main" id="{A0E9E47B-A7B5-499B-95BE-AC0E61065231}"/>
                </a:ext>
              </a:extLst>
            </p:cNvPr>
            <p:cNvSpPr/>
            <p:nvPr/>
          </p:nvSpPr>
          <p:spPr>
            <a:xfrm rot="5400000">
              <a:off x="3411931" y="2005856"/>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8" name="Oval 677">
              <a:extLst>
                <a:ext uri="{FF2B5EF4-FFF2-40B4-BE49-F238E27FC236}">
                  <a16:creationId xmlns:a16="http://schemas.microsoft.com/office/drawing/2014/main" id="{CF003D74-0EBA-4636-B114-FDB918FE94B7}"/>
                </a:ext>
              </a:extLst>
            </p:cNvPr>
            <p:cNvSpPr/>
            <p:nvPr/>
          </p:nvSpPr>
          <p:spPr>
            <a:xfrm rot="16200000">
              <a:off x="3157587" y="2169855"/>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79" name="Oval 678">
              <a:extLst>
                <a:ext uri="{FF2B5EF4-FFF2-40B4-BE49-F238E27FC236}">
                  <a16:creationId xmlns:a16="http://schemas.microsoft.com/office/drawing/2014/main" id="{B8244A27-6C49-4B7B-94FA-BBEFA6C83CE0}"/>
                </a:ext>
              </a:extLst>
            </p:cNvPr>
            <p:cNvSpPr/>
            <p:nvPr/>
          </p:nvSpPr>
          <p:spPr>
            <a:xfrm rot="5400000">
              <a:off x="3233862" y="2076439"/>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0" name="Oval 679">
              <a:extLst>
                <a:ext uri="{FF2B5EF4-FFF2-40B4-BE49-F238E27FC236}">
                  <a16:creationId xmlns:a16="http://schemas.microsoft.com/office/drawing/2014/main" id="{A94821F9-FE62-42DF-B8AE-7BE69DFC7FE3}"/>
                </a:ext>
              </a:extLst>
            </p:cNvPr>
            <p:cNvSpPr/>
            <p:nvPr/>
          </p:nvSpPr>
          <p:spPr>
            <a:xfrm rot="5400000">
              <a:off x="3071003" y="2112935"/>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1" name="Oval 680">
              <a:extLst>
                <a:ext uri="{FF2B5EF4-FFF2-40B4-BE49-F238E27FC236}">
                  <a16:creationId xmlns:a16="http://schemas.microsoft.com/office/drawing/2014/main" id="{3CF800C7-94C6-4788-873E-597905EEB6D4}"/>
                </a:ext>
              </a:extLst>
            </p:cNvPr>
            <p:cNvSpPr/>
            <p:nvPr/>
          </p:nvSpPr>
          <p:spPr>
            <a:xfrm rot="5400000">
              <a:off x="3376051" y="2096383"/>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2" name="Oval 681">
              <a:extLst>
                <a:ext uri="{FF2B5EF4-FFF2-40B4-BE49-F238E27FC236}">
                  <a16:creationId xmlns:a16="http://schemas.microsoft.com/office/drawing/2014/main" id="{C1C29A9B-595C-4CBA-AAD4-EB8CF830D21B}"/>
                </a:ext>
              </a:extLst>
            </p:cNvPr>
            <p:cNvSpPr/>
            <p:nvPr/>
          </p:nvSpPr>
          <p:spPr>
            <a:xfrm rot="5400000">
              <a:off x="3270584" y="2256498"/>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3" name="Oval 682">
              <a:extLst>
                <a:ext uri="{FF2B5EF4-FFF2-40B4-BE49-F238E27FC236}">
                  <a16:creationId xmlns:a16="http://schemas.microsoft.com/office/drawing/2014/main" id="{F70CA38E-E86A-42FD-8064-555F8FF8FC71}"/>
                </a:ext>
              </a:extLst>
            </p:cNvPr>
            <p:cNvSpPr/>
            <p:nvPr/>
          </p:nvSpPr>
          <p:spPr>
            <a:xfrm rot="16200000">
              <a:off x="3064198" y="2194388"/>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4" name="Oval 683">
              <a:extLst>
                <a:ext uri="{FF2B5EF4-FFF2-40B4-BE49-F238E27FC236}">
                  <a16:creationId xmlns:a16="http://schemas.microsoft.com/office/drawing/2014/main" id="{8097AB8F-F6F8-4952-BB90-4BF57C268680}"/>
                </a:ext>
              </a:extLst>
            </p:cNvPr>
            <p:cNvSpPr/>
            <p:nvPr/>
          </p:nvSpPr>
          <p:spPr>
            <a:xfrm rot="5400000">
              <a:off x="2954534" y="2198200"/>
              <a:ext cx="53307" cy="533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5" name="Oval 684">
              <a:extLst>
                <a:ext uri="{FF2B5EF4-FFF2-40B4-BE49-F238E27FC236}">
                  <a16:creationId xmlns:a16="http://schemas.microsoft.com/office/drawing/2014/main" id="{7538E74B-9116-40C5-8E1A-835E8557C941}"/>
                </a:ext>
              </a:extLst>
            </p:cNvPr>
            <p:cNvSpPr/>
            <p:nvPr/>
          </p:nvSpPr>
          <p:spPr>
            <a:xfrm rot="15340465">
              <a:off x="3706370" y="2539484"/>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6" name="Oval 685">
              <a:extLst>
                <a:ext uri="{FF2B5EF4-FFF2-40B4-BE49-F238E27FC236}">
                  <a16:creationId xmlns:a16="http://schemas.microsoft.com/office/drawing/2014/main" id="{B56037C3-4706-4A83-A9E8-158409F3B0D5}"/>
                </a:ext>
              </a:extLst>
            </p:cNvPr>
            <p:cNvSpPr/>
            <p:nvPr/>
          </p:nvSpPr>
          <p:spPr>
            <a:xfrm rot="15340465">
              <a:off x="3461938" y="2584068"/>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7" name="Oval 686">
              <a:extLst>
                <a:ext uri="{FF2B5EF4-FFF2-40B4-BE49-F238E27FC236}">
                  <a16:creationId xmlns:a16="http://schemas.microsoft.com/office/drawing/2014/main" id="{DCE936F8-C32C-47AB-9ED8-414DD26AEC92}"/>
                </a:ext>
              </a:extLst>
            </p:cNvPr>
            <p:cNvSpPr/>
            <p:nvPr/>
          </p:nvSpPr>
          <p:spPr>
            <a:xfrm rot="4540465">
              <a:off x="3561241" y="2557296"/>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8" name="Oval 687">
              <a:extLst>
                <a:ext uri="{FF2B5EF4-FFF2-40B4-BE49-F238E27FC236}">
                  <a16:creationId xmlns:a16="http://schemas.microsoft.com/office/drawing/2014/main" id="{3D43B738-D6DF-4ED8-ACCF-9C2662BABFD1}"/>
                </a:ext>
              </a:extLst>
            </p:cNvPr>
            <p:cNvSpPr/>
            <p:nvPr/>
          </p:nvSpPr>
          <p:spPr>
            <a:xfrm rot="4540465">
              <a:off x="3804505" y="2768586"/>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9" name="Oval 688">
              <a:extLst>
                <a:ext uri="{FF2B5EF4-FFF2-40B4-BE49-F238E27FC236}">
                  <a16:creationId xmlns:a16="http://schemas.microsoft.com/office/drawing/2014/main" id="{3D1AEEC6-B97F-47FF-904E-8C8CE42A76BF}"/>
                </a:ext>
              </a:extLst>
            </p:cNvPr>
            <p:cNvSpPr/>
            <p:nvPr/>
          </p:nvSpPr>
          <p:spPr>
            <a:xfrm rot="4540465">
              <a:off x="3796309" y="2648590"/>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690" name="Oval 689">
              <a:extLst>
                <a:ext uri="{FF2B5EF4-FFF2-40B4-BE49-F238E27FC236}">
                  <a16:creationId xmlns:a16="http://schemas.microsoft.com/office/drawing/2014/main" id="{CE75F450-009E-4436-B6C0-6F2CA6BAF935}"/>
                </a:ext>
              </a:extLst>
            </p:cNvPr>
            <p:cNvSpPr/>
            <p:nvPr/>
          </p:nvSpPr>
          <p:spPr>
            <a:xfrm rot="4540465">
              <a:off x="3671277" y="2760429"/>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1" name="Oval 690">
              <a:extLst>
                <a:ext uri="{FF2B5EF4-FFF2-40B4-BE49-F238E27FC236}">
                  <a16:creationId xmlns:a16="http://schemas.microsoft.com/office/drawing/2014/main" id="{AB0474AA-AC9A-4334-AAAC-5319A38C6C82}"/>
                </a:ext>
              </a:extLst>
            </p:cNvPr>
            <p:cNvSpPr/>
            <p:nvPr/>
          </p:nvSpPr>
          <p:spPr>
            <a:xfrm rot="15340465">
              <a:off x="3600410" y="2701589"/>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2" name="Oval 691">
              <a:extLst>
                <a:ext uri="{FF2B5EF4-FFF2-40B4-BE49-F238E27FC236}">
                  <a16:creationId xmlns:a16="http://schemas.microsoft.com/office/drawing/2014/main" id="{EA4D8BB4-C0F3-4E44-8CD8-1F53112DBC0B}"/>
                </a:ext>
              </a:extLst>
            </p:cNvPr>
            <p:cNvSpPr/>
            <p:nvPr/>
          </p:nvSpPr>
          <p:spPr>
            <a:xfrm rot="15340465">
              <a:off x="3687724" y="2642211"/>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3" name="Oval 692">
              <a:extLst>
                <a:ext uri="{FF2B5EF4-FFF2-40B4-BE49-F238E27FC236}">
                  <a16:creationId xmlns:a16="http://schemas.microsoft.com/office/drawing/2014/main" id="{ADBCC15B-1D72-41D0-A83F-42CA85793D1F}"/>
                </a:ext>
              </a:extLst>
            </p:cNvPr>
            <p:cNvSpPr/>
            <p:nvPr/>
          </p:nvSpPr>
          <p:spPr>
            <a:xfrm rot="4540465">
              <a:off x="3506911" y="2660412"/>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4" name="Oval 693">
              <a:extLst>
                <a:ext uri="{FF2B5EF4-FFF2-40B4-BE49-F238E27FC236}">
                  <a16:creationId xmlns:a16="http://schemas.microsoft.com/office/drawing/2014/main" id="{17140615-1062-46C8-8099-12DA974F07EA}"/>
                </a:ext>
              </a:extLst>
            </p:cNvPr>
            <p:cNvSpPr/>
            <p:nvPr/>
          </p:nvSpPr>
          <p:spPr>
            <a:xfrm rot="4540465">
              <a:off x="3806558" y="2562711"/>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5" name="Oval 694">
              <a:extLst>
                <a:ext uri="{FF2B5EF4-FFF2-40B4-BE49-F238E27FC236}">
                  <a16:creationId xmlns:a16="http://schemas.microsoft.com/office/drawing/2014/main" id="{7E1302A4-AB9C-4347-B1CC-EF36805286E7}"/>
                </a:ext>
              </a:extLst>
            </p:cNvPr>
            <p:cNvSpPr/>
            <p:nvPr/>
          </p:nvSpPr>
          <p:spPr>
            <a:xfrm rot="15340465">
              <a:off x="3699886" y="2826346"/>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6" name="Oval 695">
              <a:extLst>
                <a:ext uri="{FF2B5EF4-FFF2-40B4-BE49-F238E27FC236}">
                  <a16:creationId xmlns:a16="http://schemas.microsoft.com/office/drawing/2014/main" id="{662D6691-385E-445E-BC17-9B81F8FAD758}"/>
                </a:ext>
              </a:extLst>
            </p:cNvPr>
            <p:cNvSpPr/>
            <p:nvPr/>
          </p:nvSpPr>
          <p:spPr>
            <a:xfrm rot="4540465">
              <a:off x="3746131" y="2722814"/>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7" name="Oval 696">
              <a:extLst>
                <a:ext uri="{FF2B5EF4-FFF2-40B4-BE49-F238E27FC236}">
                  <a16:creationId xmlns:a16="http://schemas.microsoft.com/office/drawing/2014/main" id="{5129767F-9047-48E2-B144-7A522E34BA8A}"/>
                </a:ext>
              </a:extLst>
            </p:cNvPr>
            <p:cNvSpPr/>
            <p:nvPr/>
          </p:nvSpPr>
          <p:spPr>
            <a:xfrm rot="4540465">
              <a:off x="3887696" y="2708419"/>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8" name="Oval 697">
              <a:extLst>
                <a:ext uri="{FF2B5EF4-FFF2-40B4-BE49-F238E27FC236}">
                  <a16:creationId xmlns:a16="http://schemas.microsoft.com/office/drawing/2014/main" id="{9327E995-0DC6-418D-977F-BDD5258F8D85}"/>
                </a:ext>
              </a:extLst>
            </p:cNvPr>
            <p:cNvSpPr/>
            <p:nvPr/>
          </p:nvSpPr>
          <p:spPr>
            <a:xfrm rot="4739662">
              <a:off x="3456021" y="2472464"/>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9" name="Oval 698">
              <a:extLst>
                <a:ext uri="{FF2B5EF4-FFF2-40B4-BE49-F238E27FC236}">
                  <a16:creationId xmlns:a16="http://schemas.microsoft.com/office/drawing/2014/main" id="{1C083084-B260-4B41-82B1-7ADFD4A87AD5}"/>
                </a:ext>
              </a:extLst>
            </p:cNvPr>
            <p:cNvSpPr/>
            <p:nvPr/>
          </p:nvSpPr>
          <p:spPr>
            <a:xfrm rot="4739662">
              <a:off x="3712816" y="2452911"/>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0" name="Oval 699">
              <a:extLst>
                <a:ext uri="{FF2B5EF4-FFF2-40B4-BE49-F238E27FC236}">
                  <a16:creationId xmlns:a16="http://schemas.microsoft.com/office/drawing/2014/main" id="{07AF210D-D8DB-46F3-B2D1-D64361980762}"/>
                </a:ext>
              </a:extLst>
            </p:cNvPr>
            <p:cNvSpPr/>
            <p:nvPr/>
          </p:nvSpPr>
          <p:spPr>
            <a:xfrm rot="15539662">
              <a:off x="3581553" y="2441486"/>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1" name="Oval 700">
              <a:extLst>
                <a:ext uri="{FF2B5EF4-FFF2-40B4-BE49-F238E27FC236}">
                  <a16:creationId xmlns:a16="http://schemas.microsoft.com/office/drawing/2014/main" id="{52D75221-8B51-4FEB-8BB4-461484E770EA}"/>
                </a:ext>
              </a:extLst>
            </p:cNvPr>
            <p:cNvSpPr/>
            <p:nvPr/>
          </p:nvSpPr>
          <p:spPr>
            <a:xfrm rot="15539662">
              <a:off x="3371318" y="2238063"/>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2" name="Oval 701">
              <a:extLst>
                <a:ext uri="{FF2B5EF4-FFF2-40B4-BE49-F238E27FC236}">
                  <a16:creationId xmlns:a16="http://schemas.microsoft.com/office/drawing/2014/main" id="{B7E791D9-235A-4C0F-B533-B21D8DD5C8A6}"/>
                </a:ext>
              </a:extLst>
            </p:cNvPr>
            <p:cNvSpPr/>
            <p:nvPr/>
          </p:nvSpPr>
          <p:spPr>
            <a:xfrm rot="15539662">
              <a:off x="3382743" y="2369134"/>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703" name="Oval 702">
              <a:extLst>
                <a:ext uri="{FF2B5EF4-FFF2-40B4-BE49-F238E27FC236}">
                  <a16:creationId xmlns:a16="http://schemas.microsoft.com/office/drawing/2014/main" id="{3ABAAB3A-1D13-46AF-8E91-735AE01DACE5}"/>
                </a:ext>
              </a:extLst>
            </p:cNvPr>
            <p:cNvSpPr/>
            <p:nvPr/>
          </p:nvSpPr>
          <p:spPr>
            <a:xfrm rot="15539662">
              <a:off x="3534427" y="2286325"/>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4" name="Oval 703">
              <a:extLst>
                <a:ext uri="{FF2B5EF4-FFF2-40B4-BE49-F238E27FC236}">
                  <a16:creationId xmlns:a16="http://schemas.microsoft.com/office/drawing/2014/main" id="{BC88828B-B4D3-4088-95E0-96DC0CEC9C06}"/>
                </a:ext>
              </a:extLst>
            </p:cNvPr>
            <p:cNvSpPr/>
            <p:nvPr/>
          </p:nvSpPr>
          <p:spPr>
            <a:xfrm rot="4739662">
              <a:off x="3601768" y="2349170"/>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5" name="Oval 704">
              <a:extLst>
                <a:ext uri="{FF2B5EF4-FFF2-40B4-BE49-F238E27FC236}">
                  <a16:creationId xmlns:a16="http://schemas.microsoft.com/office/drawing/2014/main" id="{A2746150-4BF1-4F75-90B8-0E70B2CF5059}"/>
                </a:ext>
              </a:extLst>
            </p:cNvPr>
            <p:cNvSpPr/>
            <p:nvPr/>
          </p:nvSpPr>
          <p:spPr>
            <a:xfrm rot="4739662">
              <a:off x="3490777" y="2381790"/>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6" name="Oval 705">
              <a:extLst>
                <a:ext uri="{FF2B5EF4-FFF2-40B4-BE49-F238E27FC236}">
                  <a16:creationId xmlns:a16="http://schemas.microsoft.com/office/drawing/2014/main" id="{9E99C5F3-0B28-4D0A-B3B2-F40A42CBF0F0}"/>
                </a:ext>
              </a:extLst>
            </p:cNvPr>
            <p:cNvSpPr/>
            <p:nvPr/>
          </p:nvSpPr>
          <p:spPr>
            <a:xfrm rot="15539662">
              <a:off x="3692725" y="2395692"/>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7" name="Oval 706">
              <a:extLst>
                <a:ext uri="{FF2B5EF4-FFF2-40B4-BE49-F238E27FC236}">
                  <a16:creationId xmlns:a16="http://schemas.microsoft.com/office/drawing/2014/main" id="{5B63D7F1-78D1-4518-8D99-BA9B6B51E974}"/>
                </a:ext>
              </a:extLst>
            </p:cNvPr>
            <p:cNvSpPr/>
            <p:nvPr/>
          </p:nvSpPr>
          <p:spPr>
            <a:xfrm rot="15539662">
              <a:off x="3377729" y="2465074"/>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8" name="Oval 707">
              <a:extLst>
                <a:ext uri="{FF2B5EF4-FFF2-40B4-BE49-F238E27FC236}">
                  <a16:creationId xmlns:a16="http://schemas.microsoft.com/office/drawing/2014/main" id="{9023DBE5-54D0-4D11-A26E-D287FD6E1AFC}"/>
                </a:ext>
              </a:extLst>
            </p:cNvPr>
            <p:cNvSpPr/>
            <p:nvPr/>
          </p:nvSpPr>
          <p:spPr>
            <a:xfrm rot="15539662">
              <a:off x="3263186" y="2393208"/>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9" name="Oval 708">
              <a:extLst>
                <a:ext uri="{FF2B5EF4-FFF2-40B4-BE49-F238E27FC236}">
                  <a16:creationId xmlns:a16="http://schemas.microsoft.com/office/drawing/2014/main" id="{00F86650-7791-4491-99A3-622ED85548EE}"/>
                </a:ext>
              </a:extLst>
            </p:cNvPr>
            <p:cNvSpPr/>
            <p:nvPr/>
          </p:nvSpPr>
          <p:spPr>
            <a:xfrm rot="4739662">
              <a:off x="3458723" y="2164858"/>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0" name="Oval 709">
              <a:extLst>
                <a:ext uri="{FF2B5EF4-FFF2-40B4-BE49-F238E27FC236}">
                  <a16:creationId xmlns:a16="http://schemas.microsoft.com/office/drawing/2014/main" id="{1BDD4BD8-0932-4ADF-ACA7-909BD1845EAA}"/>
                </a:ext>
              </a:extLst>
            </p:cNvPr>
            <p:cNvSpPr/>
            <p:nvPr/>
          </p:nvSpPr>
          <p:spPr>
            <a:xfrm rot="15539662">
              <a:off x="3447328" y="2308741"/>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1" name="Oval 710">
              <a:extLst>
                <a:ext uri="{FF2B5EF4-FFF2-40B4-BE49-F238E27FC236}">
                  <a16:creationId xmlns:a16="http://schemas.microsoft.com/office/drawing/2014/main" id="{F326573F-FEC5-4739-9429-6668BEFA4EF0}"/>
                </a:ext>
              </a:extLst>
            </p:cNvPr>
            <p:cNvSpPr/>
            <p:nvPr/>
          </p:nvSpPr>
          <p:spPr>
            <a:xfrm rot="15539662">
              <a:off x="3315359" y="2325714"/>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2" name="Oval 711">
              <a:extLst>
                <a:ext uri="{FF2B5EF4-FFF2-40B4-BE49-F238E27FC236}">
                  <a16:creationId xmlns:a16="http://schemas.microsoft.com/office/drawing/2014/main" id="{EF6A84B2-7688-45F7-A358-B3E36BCF7F9D}"/>
                </a:ext>
              </a:extLst>
            </p:cNvPr>
            <p:cNvSpPr/>
            <p:nvPr/>
          </p:nvSpPr>
          <p:spPr>
            <a:xfrm rot="15340465">
              <a:off x="4158705" y="3170568"/>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3" name="Oval 712">
              <a:extLst>
                <a:ext uri="{FF2B5EF4-FFF2-40B4-BE49-F238E27FC236}">
                  <a16:creationId xmlns:a16="http://schemas.microsoft.com/office/drawing/2014/main" id="{CFF15241-1961-484B-B7B5-2E9CB12BC94E}"/>
                </a:ext>
              </a:extLst>
            </p:cNvPr>
            <p:cNvSpPr/>
            <p:nvPr/>
          </p:nvSpPr>
          <p:spPr>
            <a:xfrm rot="4540465">
              <a:off x="4013576" y="3188380"/>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4" name="Oval 713">
              <a:extLst>
                <a:ext uri="{FF2B5EF4-FFF2-40B4-BE49-F238E27FC236}">
                  <a16:creationId xmlns:a16="http://schemas.microsoft.com/office/drawing/2014/main" id="{FE647074-FC95-48ED-98C0-8D46FDE3818D}"/>
                </a:ext>
              </a:extLst>
            </p:cNvPr>
            <p:cNvSpPr/>
            <p:nvPr/>
          </p:nvSpPr>
          <p:spPr>
            <a:xfrm rot="4540465">
              <a:off x="4256840" y="3399670"/>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5" name="Oval 714">
              <a:extLst>
                <a:ext uri="{FF2B5EF4-FFF2-40B4-BE49-F238E27FC236}">
                  <a16:creationId xmlns:a16="http://schemas.microsoft.com/office/drawing/2014/main" id="{857AD3A2-8F22-4982-843D-40F9E3EF93D4}"/>
                </a:ext>
              </a:extLst>
            </p:cNvPr>
            <p:cNvSpPr/>
            <p:nvPr/>
          </p:nvSpPr>
          <p:spPr>
            <a:xfrm rot="4540465">
              <a:off x="4248644" y="3279674"/>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716" name="Oval 715">
              <a:extLst>
                <a:ext uri="{FF2B5EF4-FFF2-40B4-BE49-F238E27FC236}">
                  <a16:creationId xmlns:a16="http://schemas.microsoft.com/office/drawing/2014/main" id="{E871E7B8-1852-4D22-9EDB-5B3AEF577E15}"/>
                </a:ext>
              </a:extLst>
            </p:cNvPr>
            <p:cNvSpPr/>
            <p:nvPr/>
          </p:nvSpPr>
          <p:spPr>
            <a:xfrm rot="15340465">
              <a:off x="4374189" y="3624504"/>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7" name="Oval 716">
              <a:extLst>
                <a:ext uri="{FF2B5EF4-FFF2-40B4-BE49-F238E27FC236}">
                  <a16:creationId xmlns:a16="http://schemas.microsoft.com/office/drawing/2014/main" id="{593A7CBB-EA8E-48BD-97A4-9D34ADA5C11A}"/>
                </a:ext>
              </a:extLst>
            </p:cNvPr>
            <p:cNvSpPr/>
            <p:nvPr/>
          </p:nvSpPr>
          <p:spPr>
            <a:xfrm rot="15340465">
              <a:off x="4140059" y="3273295"/>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8" name="Oval 717">
              <a:extLst>
                <a:ext uri="{FF2B5EF4-FFF2-40B4-BE49-F238E27FC236}">
                  <a16:creationId xmlns:a16="http://schemas.microsoft.com/office/drawing/2014/main" id="{1DCCB5ED-84B2-415D-A2A2-99989A82B053}"/>
                </a:ext>
              </a:extLst>
            </p:cNvPr>
            <p:cNvSpPr/>
            <p:nvPr/>
          </p:nvSpPr>
          <p:spPr>
            <a:xfrm rot="15340465">
              <a:off x="2384889" y="2326017"/>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9" name="Oval 718">
              <a:extLst>
                <a:ext uri="{FF2B5EF4-FFF2-40B4-BE49-F238E27FC236}">
                  <a16:creationId xmlns:a16="http://schemas.microsoft.com/office/drawing/2014/main" id="{5F4AC4B8-800F-44E9-8D31-A5ECD8A211CA}"/>
                </a:ext>
              </a:extLst>
            </p:cNvPr>
            <p:cNvSpPr/>
            <p:nvPr/>
          </p:nvSpPr>
          <p:spPr>
            <a:xfrm rot="4540465">
              <a:off x="4198466" y="3353898"/>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0" name="Oval 719">
              <a:extLst>
                <a:ext uri="{FF2B5EF4-FFF2-40B4-BE49-F238E27FC236}">
                  <a16:creationId xmlns:a16="http://schemas.microsoft.com/office/drawing/2014/main" id="{08261F9F-8966-41F3-915E-A06A5B9BD08E}"/>
                </a:ext>
              </a:extLst>
            </p:cNvPr>
            <p:cNvSpPr/>
            <p:nvPr/>
          </p:nvSpPr>
          <p:spPr>
            <a:xfrm rot="4540465">
              <a:off x="4299837" y="3571698"/>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1" name="Oval 720">
              <a:extLst>
                <a:ext uri="{FF2B5EF4-FFF2-40B4-BE49-F238E27FC236}">
                  <a16:creationId xmlns:a16="http://schemas.microsoft.com/office/drawing/2014/main" id="{B41FC584-2D23-4AC2-A88A-F31F6A30EC6A}"/>
                </a:ext>
              </a:extLst>
            </p:cNvPr>
            <p:cNvSpPr/>
            <p:nvPr/>
          </p:nvSpPr>
          <p:spPr>
            <a:xfrm rot="4540465">
              <a:off x="4340031" y="3339503"/>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2" name="Oval 721">
              <a:extLst>
                <a:ext uri="{FF2B5EF4-FFF2-40B4-BE49-F238E27FC236}">
                  <a16:creationId xmlns:a16="http://schemas.microsoft.com/office/drawing/2014/main" id="{C621F00C-2F37-480E-BFB7-770AC015E7D5}"/>
                </a:ext>
              </a:extLst>
            </p:cNvPr>
            <p:cNvSpPr/>
            <p:nvPr/>
          </p:nvSpPr>
          <p:spPr>
            <a:xfrm rot="4739662">
              <a:off x="3943871" y="3123286"/>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3" name="Oval 722">
              <a:extLst>
                <a:ext uri="{FF2B5EF4-FFF2-40B4-BE49-F238E27FC236}">
                  <a16:creationId xmlns:a16="http://schemas.microsoft.com/office/drawing/2014/main" id="{CD9D820C-2DE4-4B56-96A8-9876E8C864BC}"/>
                </a:ext>
              </a:extLst>
            </p:cNvPr>
            <p:cNvSpPr/>
            <p:nvPr/>
          </p:nvSpPr>
          <p:spPr>
            <a:xfrm rot="4739662">
              <a:off x="4165151" y="308399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4" name="Oval 723">
              <a:extLst>
                <a:ext uri="{FF2B5EF4-FFF2-40B4-BE49-F238E27FC236}">
                  <a16:creationId xmlns:a16="http://schemas.microsoft.com/office/drawing/2014/main" id="{DE2230F4-EEA9-405C-B3B5-63B99459E21B}"/>
                </a:ext>
              </a:extLst>
            </p:cNvPr>
            <p:cNvSpPr/>
            <p:nvPr/>
          </p:nvSpPr>
          <p:spPr>
            <a:xfrm rot="15539662">
              <a:off x="4033888" y="3072570"/>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5" name="Oval 724">
              <a:extLst>
                <a:ext uri="{FF2B5EF4-FFF2-40B4-BE49-F238E27FC236}">
                  <a16:creationId xmlns:a16="http://schemas.microsoft.com/office/drawing/2014/main" id="{D53C8F71-AAF5-40A3-B2C1-2BDF4DC09294}"/>
                </a:ext>
              </a:extLst>
            </p:cNvPr>
            <p:cNvSpPr/>
            <p:nvPr/>
          </p:nvSpPr>
          <p:spPr>
            <a:xfrm rot="15539662">
              <a:off x="3823653" y="2869147"/>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6" name="Oval 725">
              <a:extLst>
                <a:ext uri="{FF2B5EF4-FFF2-40B4-BE49-F238E27FC236}">
                  <a16:creationId xmlns:a16="http://schemas.microsoft.com/office/drawing/2014/main" id="{1BA16B1C-C591-4EE1-997C-8BF6CF8792DA}"/>
                </a:ext>
              </a:extLst>
            </p:cNvPr>
            <p:cNvSpPr/>
            <p:nvPr/>
          </p:nvSpPr>
          <p:spPr>
            <a:xfrm rot="15539662">
              <a:off x="3835078" y="3000218"/>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727" name="Oval 726">
              <a:extLst>
                <a:ext uri="{FF2B5EF4-FFF2-40B4-BE49-F238E27FC236}">
                  <a16:creationId xmlns:a16="http://schemas.microsoft.com/office/drawing/2014/main" id="{6A871506-9C2E-4B34-B011-8BE14F477BBA}"/>
                </a:ext>
              </a:extLst>
            </p:cNvPr>
            <p:cNvSpPr/>
            <p:nvPr/>
          </p:nvSpPr>
          <p:spPr>
            <a:xfrm rot="15539662">
              <a:off x="3986762" y="2917409"/>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8" name="Oval 727">
              <a:extLst>
                <a:ext uri="{FF2B5EF4-FFF2-40B4-BE49-F238E27FC236}">
                  <a16:creationId xmlns:a16="http://schemas.microsoft.com/office/drawing/2014/main" id="{95339E80-2D36-49A8-8D8F-34168EA84EC0}"/>
                </a:ext>
              </a:extLst>
            </p:cNvPr>
            <p:cNvSpPr/>
            <p:nvPr/>
          </p:nvSpPr>
          <p:spPr>
            <a:xfrm rot="4739662">
              <a:off x="4054103" y="2980254"/>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9" name="Oval 728">
              <a:extLst>
                <a:ext uri="{FF2B5EF4-FFF2-40B4-BE49-F238E27FC236}">
                  <a16:creationId xmlns:a16="http://schemas.microsoft.com/office/drawing/2014/main" id="{AF7C4152-496A-48E3-BDA7-50A3E46A53CF}"/>
                </a:ext>
              </a:extLst>
            </p:cNvPr>
            <p:cNvSpPr/>
            <p:nvPr/>
          </p:nvSpPr>
          <p:spPr>
            <a:xfrm rot="4739662">
              <a:off x="3943112" y="3012874"/>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0" name="Oval 729">
              <a:extLst>
                <a:ext uri="{FF2B5EF4-FFF2-40B4-BE49-F238E27FC236}">
                  <a16:creationId xmlns:a16="http://schemas.microsoft.com/office/drawing/2014/main" id="{E89B9B1A-C6BF-4B1B-A0C6-4ABD37DCF929}"/>
                </a:ext>
              </a:extLst>
            </p:cNvPr>
            <p:cNvSpPr/>
            <p:nvPr/>
          </p:nvSpPr>
          <p:spPr>
            <a:xfrm rot="15539662">
              <a:off x="3878336" y="3081461"/>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1" name="Oval 730">
              <a:extLst>
                <a:ext uri="{FF2B5EF4-FFF2-40B4-BE49-F238E27FC236}">
                  <a16:creationId xmlns:a16="http://schemas.microsoft.com/office/drawing/2014/main" id="{31EC0D94-27EF-47FF-A6AC-76EDBBFBA012}"/>
                </a:ext>
              </a:extLst>
            </p:cNvPr>
            <p:cNvSpPr/>
            <p:nvPr/>
          </p:nvSpPr>
          <p:spPr>
            <a:xfrm rot="4739662">
              <a:off x="3911058" y="2795942"/>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2" name="Oval 731">
              <a:extLst>
                <a:ext uri="{FF2B5EF4-FFF2-40B4-BE49-F238E27FC236}">
                  <a16:creationId xmlns:a16="http://schemas.microsoft.com/office/drawing/2014/main" id="{64E5B552-0760-4D79-B9A5-4BDF78351DFA}"/>
                </a:ext>
              </a:extLst>
            </p:cNvPr>
            <p:cNvSpPr/>
            <p:nvPr/>
          </p:nvSpPr>
          <p:spPr>
            <a:xfrm rot="15539662">
              <a:off x="3899663" y="2939825"/>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3" name="Oval 732">
              <a:extLst>
                <a:ext uri="{FF2B5EF4-FFF2-40B4-BE49-F238E27FC236}">
                  <a16:creationId xmlns:a16="http://schemas.microsoft.com/office/drawing/2014/main" id="{8253CE6A-B807-4A01-862A-9449BCF1A492}"/>
                </a:ext>
              </a:extLst>
            </p:cNvPr>
            <p:cNvSpPr/>
            <p:nvPr/>
          </p:nvSpPr>
          <p:spPr>
            <a:xfrm rot="15539662">
              <a:off x="3767694" y="2956798"/>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4" name="Oval 733">
              <a:extLst>
                <a:ext uri="{FF2B5EF4-FFF2-40B4-BE49-F238E27FC236}">
                  <a16:creationId xmlns:a16="http://schemas.microsoft.com/office/drawing/2014/main" id="{69F694B7-DEC5-45DF-9685-91EA1570B884}"/>
                </a:ext>
              </a:extLst>
            </p:cNvPr>
            <p:cNvSpPr/>
            <p:nvPr/>
          </p:nvSpPr>
          <p:spPr>
            <a:xfrm rot="9903218">
              <a:off x="2621259" y="1227295"/>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5" name="Oval 734">
              <a:extLst>
                <a:ext uri="{FF2B5EF4-FFF2-40B4-BE49-F238E27FC236}">
                  <a16:creationId xmlns:a16="http://schemas.microsoft.com/office/drawing/2014/main" id="{76F6B2C7-4633-4E76-95F2-08EE00C59C3E}"/>
                </a:ext>
              </a:extLst>
            </p:cNvPr>
            <p:cNvSpPr/>
            <p:nvPr/>
          </p:nvSpPr>
          <p:spPr>
            <a:xfrm rot="9903218">
              <a:off x="2562986" y="1451609"/>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6" name="Oval 735">
              <a:extLst>
                <a:ext uri="{FF2B5EF4-FFF2-40B4-BE49-F238E27FC236}">
                  <a16:creationId xmlns:a16="http://schemas.microsoft.com/office/drawing/2014/main" id="{438081DB-87C9-46D7-A2C7-8D75B871A859}"/>
                </a:ext>
              </a:extLst>
            </p:cNvPr>
            <p:cNvSpPr/>
            <p:nvPr/>
          </p:nvSpPr>
          <p:spPr>
            <a:xfrm rot="9903218">
              <a:off x="2650215" y="1458354"/>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7" name="Oval 736">
              <a:extLst>
                <a:ext uri="{FF2B5EF4-FFF2-40B4-BE49-F238E27FC236}">
                  <a16:creationId xmlns:a16="http://schemas.microsoft.com/office/drawing/2014/main" id="{B596AB5B-06DE-4A8D-AFEE-2A2FB12CEDDA}"/>
                </a:ext>
              </a:extLst>
            </p:cNvPr>
            <p:cNvSpPr/>
            <p:nvPr/>
          </p:nvSpPr>
          <p:spPr>
            <a:xfrm rot="20703218">
              <a:off x="2640528" y="1351098"/>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8" name="Oval 737">
              <a:extLst>
                <a:ext uri="{FF2B5EF4-FFF2-40B4-BE49-F238E27FC236}">
                  <a16:creationId xmlns:a16="http://schemas.microsoft.com/office/drawing/2014/main" id="{40EAD5FE-D7FC-421F-B31F-4BA44CDC7421}"/>
                </a:ext>
              </a:extLst>
            </p:cNvPr>
            <p:cNvSpPr/>
            <p:nvPr/>
          </p:nvSpPr>
          <p:spPr>
            <a:xfrm rot="20703218">
              <a:off x="2272600" y="162949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739" name="Oval 738">
              <a:extLst>
                <a:ext uri="{FF2B5EF4-FFF2-40B4-BE49-F238E27FC236}">
                  <a16:creationId xmlns:a16="http://schemas.microsoft.com/office/drawing/2014/main" id="{1E02E2CF-040D-42D2-BC0A-69DAA15AA787}"/>
                </a:ext>
              </a:extLst>
            </p:cNvPr>
            <p:cNvSpPr/>
            <p:nvPr/>
          </p:nvSpPr>
          <p:spPr>
            <a:xfrm rot="20703218">
              <a:off x="2561006" y="1177903"/>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0" name="Oval 739">
              <a:extLst>
                <a:ext uri="{FF2B5EF4-FFF2-40B4-BE49-F238E27FC236}">
                  <a16:creationId xmlns:a16="http://schemas.microsoft.com/office/drawing/2014/main" id="{0B44E2EC-A064-4C5D-A0BF-EED4897451B6}"/>
                </a:ext>
              </a:extLst>
            </p:cNvPr>
            <p:cNvSpPr/>
            <p:nvPr/>
          </p:nvSpPr>
          <p:spPr>
            <a:xfrm rot="9903218">
              <a:off x="2634287" y="1317657"/>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1" name="Oval 740">
              <a:extLst>
                <a:ext uri="{FF2B5EF4-FFF2-40B4-BE49-F238E27FC236}">
                  <a16:creationId xmlns:a16="http://schemas.microsoft.com/office/drawing/2014/main" id="{28BE5DD2-C777-4640-BD8F-B02C2171AC8F}"/>
                </a:ext>
              </a:extLst>
            </p:cNvPr>
            <p:cNvSpPr/>
            <p:nvPr/>
          </p:nvSpPr>
          <p:spPr>
            <a:xfrm rot="9903218">
              <a:off x="2724239" y="1255388"/>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2" name="Oval 741">
              <a:extLst>
                <a:ext uri="{FF2B5EF4-FFF2-40B4-BE49-F238E27FC236}">
                  <a16:creationId xmlns:a16="http://schemas.microsoft.com/office/drawing/2014/main" id="{F678C7D7-5AAE-4CBF-9498-F1482356080A}"/>
                </a:ext>
              </a:extLst>
            </p:cNvPr>
            <p:cNvSpPr/>
            <p:nvPr/>
          </p:nvSpPr>
          <p:spPr>
            <a:xfrm rot="20703218">
              <a:off x="2957579" y="2059802"/>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3" name="Oval 742">
              <a:extLst>
                <a:ext uri="{FF2B5EF4-FFF2-40B4-BE49-F238E27FC236}">
                  <a16:creationId xmlns:a16="http://schemas.microsoft.com/office/drawing/2014/main" id="{D99E52FD-5542-4A97-AA4C-53240DDAC1A7}"/>
                </a:ext>
              </a:extLst>
            </p:cNvPr>
            <p:cNvSpPr/>
            <p:nvPr/>
          </p:nvSpPr>
          <p:spPr>
            <a:xfrm rot="20703218">
              <a:off x="2643514" y="1147983"/>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4" name="Oval 743">
              <a:extLst>
                <a:ext uri="{FF2B5EF4-FFF2-40B4-BE49-F238E27FC236}">
                  <a16:creationId xmlns:a16="http://schemas.microsoft.com/office/drawing/2014/main" id="{2958086F-FA34-416F-970C-7DA926036FBA}"/>
                </a:ext>
              </a:extLst>
            </p:cNvPr>
            <p:cNvSpPr/>
            <p:nvPr/>
          </p:nvSpPr>
          <p:spPr>
            <a:xfrm rot="20703218">
              <a:off x="2692637" y="1070448"/>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5" name="Oval 744">
              <a:extLst>
                <a:ext uri="{FF2B5EF4-FFF2-40B4-BE49-F238E27FC236}">
                  <a16:creationId xmlns:a16="http://schemas.microsoft.com/office/drawing/2014/main" id="{9689E26B-5EE2-4A7B-AC1E-DE7B02497618}"/>
                </a:ext>
              </a:extLst>
            </p:cNvPr>
            <p:cNvSpPr/>
            <p:nvPr/>
          </p:nvSpPr>
          <p:spPr>
            <a:xfrm rot="20703218">
              <a:off x="2719246" y="1004494"/>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6" name="Oval 745">
              <a:extLst>
                <a:ext uri="{FF2B5EF4-FFF2-40B4-BE49-F238E27FC236}">
                  <a16:creationId xmlns:a16="http://schemas.microsoft.com/office/drawing/2014/main" id="{DC3B1B58-A8D7-4814-B89E-20B387ADEE73}"/>
                </a:ext>
              </a:extLst>
            </p:cNvPr>
            <p:cNvSpPr/>
            <p:nvPr/>
          </p:nvSpPr>
          <p:spPr>
            <a:xfrm rot="20703218">
              <a:off x="2575876" y="1267592"/>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7" name="Oval 746">
              <a:extLst>
                <a:ext uri="{FF2B5EF4-FFF2-40B4-BE49-F238E27FC236}">
                  <a16:creationId xmlns:a16="http://schemas.microsoft.com/office/drawing/2014/main" id="{A982EC2D-C473-4071-BAF0-8EC25E270FDD}"/>
                </a:ext>
              </a:extLst>
            </p:cNvPr>
            <p:cNvSpPr/>
            <p:nvPr/>
          </p:nvSpPr>
          <p:spPr>
            <a:xfrm rot="20703218">
              <a:off x="2711862" y="1185235"/>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8" name="Oval 747">
              <a:extLst>
                <a:ext uri="{FF2B5EF4-FFF2-40B4-BE49-F238E27FC236}">
                  <a16:creationId xmlns:a16="http://schemas.microsoft.com/office/drawing/2014/main" id="{7E24BE5F-A83E-4267-99F4-2AE946BF5485}"/>
                </a:ext>
              </a:extLst>
            </p:cNvPr>
            <p:cNvSpPr/>
            <p:nvPr/>
          </p:nvSpPr>
          <p:spPr>
            <a:xfrm rot="4739662">
              <a:off x="4536730" y="3910958"/>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49" name="Oval 748">
              <a:extLst>
                <a:ext uri="{FF2B5EF4-FFF2-40B4-BE49-F238E27FC236}">
                  <a16:creationId xmlns:a16="http://schemas.microsoft.com/office/drawing/2014/main" id="{AA919F0E-91EC-43AF-A275-53A6DE16C079}"/>
                </a:ext>
              </a:extLst>
            </p:cNvPr>
            <p:cNvSpPr/>
            <p:nvPr/>
          </p:nvSpPr>
          <p:spPr>
            <a:xfrm rot="15539662">
              <a:off x="4437441" y="3661684"/>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0" name="Oval 749">
              <a:extLst>
                <a:ext uri="{FF2B5EF4-FFF2-40B4-BE49-F238E27FC236}">
                  <a16:creationId xmlns:a16="http://schemas.microsoft.com/office/drawing/2014/main" id="{1837D4CC-3291-4208-A7F1-4362848A2F98}"/>
                </a:ext>
              </a:extLst>
            </p:cNvPr>
            <p:cNvSpPr/>
            <p:nvPr/>
          </p:nvSpPr>
          <p:spPr>
            <a:xfrm rot="15539662">
              <a:off x="4409046" y="376251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751" name="Oval 750">
              <a:extLst>
                <a:ext uri="{FF2B5EF4-FFF2-40B4-BE49-F238E27FC236}">
                  <a16:creationId xmlns:a16="http://schemas.microsoft.com/office/drawing/2014/main" id="{99ECA179-8F0F-449B-9DFC-45540E7D3246}"/>
                </a:ext>
              </a:extLst>
            </p:cNvPr>
            <p:cNvSpPr/>
            <p:nvPr/>
          </p:nvSpPr>
          <p:spPr>
            <a:xfrm rot="15539662">
              <a:off x="4600550" y="3709946"/>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2" name="Oval 751">
              <a:extLst>
                <a:ext uri="{FF2B5EF4-FFF2-40B4-BE49-F238E27FC236}">
                  <a16:creationId xmlns:a16="http://schemas.microsoft.com/office/drawing/2014/main" id="{6E140519-FCD2-41C6-9663-285F3C477C4F}"/>
                </a:ext>
              </a:extLst>
            </p:cNvPr>
            <p:cNvSpPr/>
            <p:nvPr/>
          </p:nvSpPr>
          <p:spPr>
            <a:xfrm rot="4739662">
              <a:off x="3381509" y="2172822"/>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3" name="Oval 752">
              <a:extLst>
                <a:ext uri="{FF2B5EF4-FFF2-40B4-BE49-F238E27FC236}">
                  <a16:creationId xmlns:a16="http://schemas.microsoft.com/office/drawing/2014/main" id="{A539DB52-228E-4622-89E0-D5038B9ECB5B}"/>
                </a:ext>
              </a:extLst>
            </p:cNvPr>
            <p:cNvSpPr/>
            <p:nvPr/>
          </p:nvSpPr>
          <p:spPr>
            <a:xfrm rot="4739662">
              <a:off x="4556900" y="3805411"/>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4" name="Oval 753">
              <a:extLst>
                <a:ext uri="{FF2B5EF4-FFF2-40B4-BE49-F238E27FC236}">
                  <a16:creationId xmlns:a16="http://schemas.microsoft.com/office/drawing/2014/main" id="{94877EC2-28B0-4B17-BCBE-D641C7E0CD9D}"/>
                </a:ext>
              </a:extLst>
            </p:cNvPr>
            <p:cNvSpPr/>
            <p:nvPr/>
          </p:nvSpPr>
          <p:spPr>
            <a:xfrm rot="15539662">
              <a:off x="4127897" y="3177420"/>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5" name="Oval 754">
              <a:extLst>
                <a:ext uri="{FF2B5EF4-FFF2-40B4-BE49-F238E27FC236}">
                  <a16:creationId xmlns:a16="http://schemas.microsoft.com/office/drawing/2014/main" id="{6CFC5F19-A200-4338-B5D5-D18DE5065AE4}"/>
                </a:ext>
              </a:extLst>
            </p:cNvPr>
            <p:cNvSpPr/>
            <p:nvPr/>
          </p:nvSpPr>
          <p:spPr>
            <a:xfrm rot="15539662">
              <a:off x="4372436" y="3705523"/>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6" name="Oval 755">
              <a:extLst>
                <a:ext uri="{FF2B5EF4-FFF2-40B4-BE49-F238E27FC236}">
                  <a16:creationId xmlns:a16="http://schemas.microsoft.com/office/drawing/2014/main" id="{856E807A-18DF-4855-AAC3-A685D6F38684}"/>
                </a:ext>
              </a:extLst>
            </p:cNvPr>
            <p:cNvSpPr/>
            <p:nvPr/>
          </p:nvSpPr>
          <p:spPr>
            <a:xfrm rot="4739662">
              <a:off x="4550459" y="3614093"/>
              <a:ext cx="64330" cy="643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7" name="Oval 756">
              <a:extLst>
                <a:ext uri="{FF2B5EF4-FFF2-40B4-BE49-F238E27FC236}">
                  <a16:creationId xmlns:a16="http://schemas.microsoft.com/office/drawing/2014/main" id="{7E714C93-8A1F-497A-BE4D-E16D1C841CB6}"/>
                </a:ext>
              </a:extLst>
            </p:cNvPr>
            <p:cNvSpPr/>
            <p:nvPr/>
          </p:nvSpPr>
          <p:spPr>
            <a:xfrm rot="15539662">
              <a:off x="4531009" y="3740150"/>
              <a:ext cx="80692" cy="6718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8" name="Oval 757">
              <a:extLst>
                <a:ext uri="{FF2B5EF4-FFF2-40B4-BE49-F238E27FC236}">
                  <a16:creationId xmlns:a16="http://schemas.microsoft.com/office/drawing/2014/main" id="{6BC9B44F-8B30-4694-88A4-5B2F81387611}"/>
                </a:ext>
              </a:extLst>
            </p:cNvPr>
            <p:cNvSpPr/>
            <p:nvPr/>
          </p:nvSpPr>
          <p:spPr>
            <a:xfrm rot="15539662">
              <a:off x="4500535" y="3851827"/>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59" name="Oval 758">
              <a:extLst>
                <a:ext uri="{FF2B5EF4-FFF2-40B4-BE49-F238E27FC236}">
                  <a16:creationId xmlns:a16="http://schemas.microsoft.com/office/drawing/2014/main" id="{629D109B-B40F-4463-85B2-9412089D4606}"/>
                </a:ext>
              </a:extLst>
            </p:cNvPr>
            <p:cNvSpPr/>
            <p:nvPr/>
          </p:nvSpPr>
          <p:spPr>
            <a:xfrm rot="15539662">
              <a:off x="4320340" y="3643090"/>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0" name="Oval 759">
              <a:extLst>
                <a:ext uri="{FF2B5EF4-FFF2-40B4-BE49-F238E27FC236}">
                  <a16:creationId xmlns:a16="http://schemas.microsoft.com/office/drawing/2014/main" id="{201C2E5B-E968-47FF-9933-EB161E4973AF}"/>
                </a:ext>
              </a:extLst>
            </p:cNvPr>
            <p:cNvSpPr/>
            <p:nvPr/>
          </p:nvSpPr>
          <p:spPr>
            <a:xfrm rot="17847352">
              <a:off x="2843011" y="3492625"/>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1" name="Oval 760">
              <a:extLst>
                <a:ext uri="{FF2B5EF4-FFF2-40B4-BE49-F238E27FC236}">
                  <a16:creationId xmlns:a16="http://schemas.microsoft.com/office/drawing/2014/main" id="{0449040A-B16A-4D2A-9B20-8CAA708931F4}"/>
                </a:ext>
              </a:extLst>
            </p:cNvPr>
            <p:cNvSpPr/>
            <p:nvPr/>
          </p:nvSpPr>
          <p:spPr>
            <a:xfrm rot="17847352">
              <a:off x="2652171" y="3337828"/>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2" name="Oval 761">
              <a:extLst>
                <a:ext uri="{FF2B5EF4-FFF2-40B4-BE49-F238E27FC236}">
                  <a16:creationId xmlns:a16="http://schemas.microsoft.com/office/drawing/2014/main" id="{5285C6C3-A0F3-43E6-BE17-E1B30C8A75C3}"/>
                </a:ext>
              </a:extLst>
            </p:cNvPr>
            <p:cNvSpPr/>
            <p:nvPr/>
          </p:nvSpPr>
          <p:spPr>
            <a:xfrm rot="17847352">
              <a:off x="2587891" y="3516379"/>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3" name="Oval 762">
              <a:extLst>
                <a:ext uri="{FF2B5EF4-FFF2-40B4-BE49-F238E27FC236}">
                  <a16:creationId xmlns:a16="http://schemas.microsoft.com/office/drawing/2014/main" id="{B1174550-AB00-4A7F-A855-3371B090C148}"/>
                </a:ext>
              </a:extLst>
            </p:cNvPr>
            <p:cNvSpPr/>
            <p:nvPr/>
          </p:nvSpPr>
          <p:spPr>
            <a:xfrm rot="7047352">
              <a:off x="2713251" y="3413537"/>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4" name="Oval 763">
              <a:extLst>
                <a:ext uri="{FF2B5EF4-FFF2-40B4-BE49-F238E27FC236}">
                  <a16:creationId xmlns:a16="http://schemas.microsoft.com/office/drawing/2014/main" id="{0FE94F4A-3154-4581-A8DB-2FFE56A6BF3F}"/>
                </a:ext>
              </a:extLst>
            </p:cNvPr>
            <p:cNvSpPr/>
            <p:nvPr/>
          </p:nvSpPr>
          <p:spPr>
            <a:xfrm rot="7047352">
              <a:off x="2763542" y="3728851"/>
              <a:ext cx="94547" cy="94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5" name="Oval 764">
              <a:extLst>
                <a:ext uri="{FF2B5EF4-FFF2-40B4-BE49-F238E27FC236}">
                  <a16:creationId xmlns:a16="http://schemas.microsoft.com/office/drawing/2014/main" id="{27F8312B-4DC9-4527-B79E-B541AA13A233}"/>
                </a:ext>
              </a:extLst>
            </p:cNvPr>
            <p:cNvSpPr/>
            <p:nvPr/>
          </p:nvSpPr>
          <p:spPr>
            <a:xfrm rot="7047352">
              <a:off x="2842218" y="3631745"/>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766" name="Oval 765">
              <a:extLst>
                <a:ext uri="{FF2B5EF4-FFF2-40B4-BE49-F238E27FC236}">
                  <a16:creationId xmlns:a16="http://schemas.microsoft.com/office/drawing/2014/main" id="{8D6E4516-2FA3-4014-8C35-0E63C774309A}"/>
                </a:ext>
              </a:extLst>
            </p:cNvPr>
            <p:cNvSpPr/>
            <p:nvPr/>
          </p:nvSpPr>
          <p:spPr>
            <a:xfrm rot="7047352">
              <a:off x="2047350" y="1853593"/>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7" name="Oval 766">
              <a:extLst>
                <a:ext uri="{FF2B5EF4-FFF2-40B4-BE49-F238E27FC236}">
                  <a16:creationId xmlns:a16="http://schemas.microsoft.com/office/drawing/2014/main" id="{CD65E461-218E-4329-BE67-83430C1FF969}"/>
                </a:ext>
              </a:extLst>
            </p:cNvPr>
            <p:cNvSpPr/>
            <p:nvPr/>
          </p:nvSpPr>
          <p:spPr>
            <a:xfrm rot="7047352">
              <a:off x="2684137" y="3627507"/>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8" name="Oval 767">
              <a:extLst>
                <a:ext uri="{FF2B5EF4-FFF2-40B4-BE49-F238E27FC236}">
                  <a16:creationId xmlns:a16="http://schemas.microsoft.com/office/drawing/2014/main" id="{FAAEA19B-FA50-41BC-9DA5-4773BBB00964}"/>
                </a:ext>
              </a:extLst>
            </p:cNvPr>
            <p:cNvSpPr/>
            <p:nvPr/>
          </p:nvSpPr>
          <p:spPr>
            <a:xfrm rot="17847352">
              <a:off x="2670496" y="3536413"/>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9" name="Oval 768">
              <a:extLst>
                <a:ext uri="{FF2B5EF4-FFF2-40B4-BE49-F238E27FC236}">
                  <a16:creationId xmlns:a16="http://schemas.microsoft.com/office/drawing/2014/main" id="{F4D984A4-9032-462A-8649-C559FDB38365}"/>
                </a:ext>
              </a:extLst>
            </p:cNvPr>
            <p:cNvSpPr/>
            <p:nvPr/>
          </p:nvSpPr>
          <p:spPr>
            <a:xfrm rot="17847352">
              <a:off x="2833628" y="3385557"/>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0" name="Oval 769">
              <a:extLst>
                <a:ext uri="{FF2B5EF4-FFF2-40B4-BE49-F238E27FC236}">
                  <a16:creationId xmlns:a16="http://schemas.microsoft.com/office/drawing/2014/main" id="{07A7060B-6AF9-48BB-9D52-11F623B24EAC}"/>
                </a:ext>
              </a:extLst>
            </p:cNvPr>
            <p:cNvSpPr/>
            <p:nvPr/>
          </p:nvSpPr>
          <p:spPr>
            <a:xfrm rot="17847352">
              <a:off x="2765497" y="3554639"/>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1" name="Oval 770">
              <a:extLst>
                <a:ext uri="{FF2B5EF4-FFF2-40B4-BE49-F238E27FC236}">
                  <a16:creationId xmlns:a16="http://schemas.microsoft.com/office/drawing/2014/main" id="{54667FA9-1669-4541-B5B2-F7561E1ACD14}"/>
                </a:ext>
              </a:extLst>
            </p:cNvPr>
            <p:cNvSpPr/>
            <p:nvPr/>
          </p:nvSpPr>
          <p:spPr>
            <a:xfrm rot="7047352">
              <a:off x="2628210" y="3443410"/>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2" name="Oval 771">
              <a:extLst>
                <a:ext uri="{FF2B5EF4-FFF2-40B4-BE49-F238E27FC236}">
                  <a16:creationId xmlns:a16="http://schemas.microsoft.com/office/drawing/2014/main" id="{4186434F-B0C3-4687-BA3E-7A675B617D78}"/>
                </a:ext>
              </a:extLst>
            </p:cNvPr>
            <p:cNvSpPr/>
            <p:nvPr/>
          </p:nvSpPr>
          <p:spPr>
            <a:xfrm rot="7047352">
              <a:off x="2911917" y="3572372"/>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3" name="Oval 772">
              <a:extLst>
                <a:ext uri="{FF2B5EF4-FFF2-40B4-BE49-F238E27FC236}">
                  <a16:creationId xmlns:a16="http://schemas.microsoft.com/office/drawing/2014/main" id="{25850A69-4B6A-4BFE-8581-959FAEFDE410}"/>
                </a:ext>
              </a:extLst>
            </p:cNvPr>
            <p:cNvSpPr/>
            <p:nvPr/>
          </p:nvSpPr>
          <p:spPr>
            <a:xfrm rot="7047352">
              <a:off x="2505209" y="3545428"/>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4" name="Oval 773">
              <a:extLst>
                <a:ext uri="{FF2B5EF4-FFF2-40B4-BE49-F238E27FC236}">
                  <a16:creationId xmlns:a16="http://schemas.microsoft.com/office/drawing/2014/main" id="{39A84C48-09F8-4924-B031-567498EB5D3C}"/>
                </a:ext>
              </a:extLst>
            </p:cNvPr>
            <p:cNvSpPr/>
            <p:nvPr/>
          </p:nvSpPr>
          <p:spPr>
            <a:xfrm rot="7047352">
              <a:off x="2944710" y="3674625"/>
              <a:ext cx="94547" cy="945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5" name="Oval 774">
              <a:extLst>
                <a:ext uri="{FF2B5EF4-FFF2-40B4-BE49-F238E27FC236}">
                  <a16:creationId xmlns:a16="http://schemas.microsoft.com/office/drawing/2014/main" id="{33365CEF-A438-4091-8D94-C84854DED342}"/>
                </a:ext>
              </a:extLst>
            </p:cNvPr>
            <p:cNvSpPr/>
            <p:nvPr/>
          </p:nvSpPr>
          <p:spPr>
            <a:xfrm rot="17847352">
              <a:off x="2637372" y="3706543"/>
              <a:ext cx="115557" cy="115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6" name="Oval 775">
              <a:extLst>
                <a:ext uri="{FF2B5EF4-FFF2-40B4-BE49-F238E27FC236}">
                  <a16:creationId xmlns:a16="http://schemas.microsoft.com/office/drawing/2014/main" id="{17FC71F0-DFD7-4750-9F5D-B061F0C24862}"/>
                </a:ext>
              </a:extLst>
            </p:cNvPr>
            <p:cNvSpPr/>
            <p:nvPr/>
          </p:nvSpPr>
          <p:spPr>
            <a:xfrm rot="7047352">
              <a:off x="2760181" y="3651496"/>
              <a:ext cx="73537"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7" name="Oval 776">
              <a:extLst>
                <a:ext uri="{FF2B5EF4-FFF2-40B4-BE49-F238E27FC236}">
                  <a16:creationId xmlns:a16="http://schemas.microsoft.com/office/drawing/2014/main" id="{6DE2D7CC-5D6D-46D7-ADB6-CB9DAA94FBE0}"/>
                </a:ext>
              </a:extLst>
            </p:cNvPr>
            <p:cNvSpPr/>
            <p:nvPr/>
          </p:nvSpPr>
          <p:spPr>
            <a:xfrm rot="7047352">
              <a:off x="2598838" y="3608792"/>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8" name="Oval 777">
              <a:extLst>
                <a:ext uri="{FF2B5EF4-FFF2-40B4-BE49-F238E27FC236}">
                  <a16:creationId xmlns:a16="http://schemas.microsoft.com/office/drawing/2014/main" id="{F82637CC-05A4-4992-9AB3-CE62B3C85EEB}"/>
                </a:ext>
              </a:extLst>
            </p:cNvPr>
            <p:cNvSpPr/>
            <p:nvPr/>
          </p:nvSpPr>
          <p:spPr>
            <a:xfrm rot="7047352">
              <a:off x="2880172" y="3732922"/>
              <a:ext cx="63031" cy="630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79" name="Oval 778">
              <a:extLst>
                <a:ext uri="{FF2B5EF4-FFF2-40B4-BE49-F238E27FC236}">
                  <a16:creationId xmlns:a16="http://schemas.microsoft.com/office/drawing/2014/main" id="{67582BDF-F7CF-43E1-9997-333DFCDF723F}"/>
                </a:ext>
              </a:extLst>
            </p:cNvPr>
            <p:cNvSpPr/>
            <p:nvPr/>
          </p:nvSpPr>
          <p:spPr>
            <a:xfrm rot="17847352">
              <a:off x="2379349" y="3586512"/>
              <a:ext cx="84042" cy="84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80" name="Oval 779">
              <a:extLst>
                <a:ext uri="{FF2B5EF4-FFF2-40B4-BE49-F238E27FC236}">
                  <a16:creationId xmlns:a16="http://schemas.microsoft.com/office/drawing/2014/main" id="{24FE856A-9D8F-4504-9EAD-D950B5CA76FB}"/>
                </a:ext>
              </a:extLst>
            </p:cNvPr>
            <p:cNvSpPr/>
            <p:nvPr/>
          </p:nvSpPr>
          <p:spPr>
            <a:xfrm rot="17847352">
              <a:off x="2352824" y="3661107"/>
              <a:ext cx="73536" cy="7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81" name="Oval 780">
              <a:extLst>
                <a:ext uri="{FF2B5EF4-FFF2-40B4-BE49-F238E27FC236}">
                  <a16:creationId xmlns:a16="http://schemas.microsoft.com/office/drawing/2014/main" id="{C0C962A0-58C1-4B09-84D8-107220CCB296}"/>
                </a:ext>
              </a:extLst>
            </p:cNvPr>
            <p:cNvSpPr/>
            <p:nvPr/>
          </p:nvSpPr>
          <p:spPr>
            <a:xfrm rot="7047352">
              <a:off x="2434868" y="3705913"/>
              <a:ext cx="115557" cy="115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82" name="Oval 781">
              <a:extLst>
                <a:ext uri="{FF2B5EF4-FFF2-40B4-BE49-F238E27FC236}">
                  <a16:creationId xmlns:a16="http://schemas.microsoft.com/office/drawing/2014/main" id="{8302C01A-3AE7-4BD0-B813-B3EB8552E430}"/>
                </a:ext>
              </a:extLst>
            </p:cNvPr>
            <p:cNvSpPr/>
            <p:nvPr/>
          </p:nvSpPr>
          <p:spPr>
            <a:xfrm rot="17847352">
              <a:off x="2555245" y="3677934"/>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83" name="Oval 782">
              <a:extLst>
                <a:ext uri="{FF2B5EF4-FFF2-40B4-BE49-F238E27FC236}">
                  <a16:creationId xmlns:a16="http://schemas.microsoft.com/office/drawing/2014/main" id="{464552C9-77C4-4082-A282-067A5D4C0B04}"/>
                </a:ext>
              </a:extLst>
            </p:cNvPr>
            <p:cNvSpPr/>
            <p:nvPr/>
          </p:nvSpPr>
          <p:spPr>
            <a:xfrm rot="7047352">
              <a:off x="2349827" y="3735787"/>
              <a:ext cx="63031" cy="630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84" name="Oval 783">
              <a:extLst>
                <a:ext uri="{FF2B5EF4-FFF2-40B4-BE49-F238E27FC236}">
                  <a16:creationId xmlns:a16="http://schemas.microsoft.com/office/drawing/2014/main" id="{B3F7184D-AD82-423A-801C-6A685D652ACB}"/>
                </a:ext>
              </a:extLst>
            </p:cNvPr>
            <p:cNvSpPr/>
            <p:nvPr/>
          </p:nvSpPr>
          <p:spPr>
            <a:xfrm rot="7047352">
              <a:off x="2461978" y="3627230"/>
              <a:ext cx="53307" cy="533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85" name="Oval 784">
              <a:extLst>
                <a:ext uri="{FF2B5EF4-FFF2-40B4-BE49-F238E27FC236}">
                  <a16:creationId xmlns:a16="http://schemas.microsoft.com/office/drawing/2014/main" id="{71263A61-09DA-4943-A825-62726905C199}"/>
                </a:ext>
              </a:extLst>
            </p:cNvPr>
            <p:cNvSpPr/>
            <p:nvPr/>
          </p:nvSpPr>
          <p:spPr>
            <a:xfrm rot="16200000">
              <a:off x="2527620" y="3428536"/>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86" name="Oval 785">
              <a:extLst>
                <a:ext uri="{FF2B5EF4-FFF2-40B4-BE49-F238E27FC236}">
                  <a16:creationId xmlns:a16="http://schemas.microsoft.com/office/drawing/2014/main" id="{F064F8AA-A1D2-4D2B-9403-AA76ECF9CEC0}"/>
                </a:ext>
              </a:extLst>
            </p:cNvPr>
            <p:cNvSpPr/>
            <p:nvPr/>
          </p:nvSpPr>
          <p:spPr>
            <a:xfrm rot="4396595">
              <a:off x="1961255" y="1842031"/>
              <a:ext cx="84042" cy="840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87" name="Oval 786">
              <a:extLst>
                <a:ext uri="{FF2B5EF4-FFF2-40B4-BE49-F238E27FC236}">
                  <a16:creationId xmlns:a16="http://schemas.microsoft.com/office/drawing/2014/main" id="{C40C91AB-0304-40A7-A238-2161012E41D0}"/>
                </a:ext>
              </a:extLst>
            </p:cNvPr>
            <p:cNvSpPr/>
            <p:nvPr/>
          </p:nvSpPr>
          <p:spPr>
            <a:xfrm rot="15196595">
              <a:off x="2857129" y="2406859"/>
              <a:ext cx="73536" cy="7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788" name="Group 787">
            <a:extLst>
              <a:ext uri="{FF2B5EF4-FFF2-40B4-BE49-F238E27FC236}">
                <a16:creationId xmlns:a16="http://schemas.microsoft.com/office/drawing/2014/main" id="{442B5339-DDA0-4502-87C4-0E71EF76298D}"/>
              </a:ext>
            </a:extLst>
          </p:cNvPr>
          <p:cNvGrpSpPr/>
          <p:nvPr/>
        </p:nvGrpSpPr>
        <p:grpSpPr>
          <a:xfrm>
            <a:off x="1873780" y="3182587"/>
            <a:ext cx="1206402" cy="3207331"/>
            <a:chOff x="9124747" y="3738224"/>
            <a:chExt cx="1206402" cy="3207331"/>
          </a:xfrm>
        </p:grpSpPr>
        <p:sp>
          <p:nvSpPr>
            <p:cNvPr id="789" name="Oval 788">
              <a:extLst>
                <a:ext uri="{FF2B5EF4-FFF2-40B4-BE49-F238E27FC236}">
                  <a16:creationId xmlns:a16="http://schemas.microsoft.com/office/drawing/2014/main" id="{4ED2EAD0-F76E-41F2-B9EF-C72D80CA178F}"/>
                </a:ext>
              </a:extLst>
            </p:cNvPr>
            <p:cNvSpPr/>
            <p:nvPr/>
          </p:nvSpPr>
          <p:spPr>
            <a:xfrm rot="16200000">
              <a:off x="9582915" y="4506959"/>
              <a:ext cx="290061" cy="29006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790" name="그룹 247">
              <a:extLst>
                <a:ext uri="{FF2B5EF4-FFF2-40B4-BE49-F238E27FC236}">
                  <a16:creationId xmlns:a16="http://schemas.microsoft.com/office/drawing/2014/main" id="{224D4F53-4A98-48C0-A32F-CD9FD04D51A5}"/>
                </a:ext>
              </a:extLst>
            </p:cNvPr>
            <p:cNvGrpSpPr/>
            <p:nvPr/>
          </p:nvGrpSpPr>
          <p:grpSpPr>
            <a:xfrm rot="5400000">
              <a:off x="9067426" y="3808730"/>
              <a:ext cx="719050" cy="604408"/>
              <a:chOff x="1835978" y="6129099"/>
              <a:chExt cx="539290" cy="453308"/>
            </a:xfrm>
            <a:solidFill>
              <a:schemeClr val="accent2"/>
            </a:solidFill>
          </p:grpSpPr>
          <p:sp>
            <p:nvSpPr>
              <p:cNvPr id="837" name="Oval 836">
                <a:extLst>
                  <a:ext uri="{FF2B5EF4-FFF2-40B4-BE49-F238E27FC236}">
                    <a16:creationId xmlns:a16="http://schemas.microsoft.com/office/drawing/2014/main" id="{E8F65CD6-6076-48D1-B8C7-2A4FAD09AC11}"/>
                  </a:ext>
                </a:extLst>
              </p:cNvPr>
              <p:cNvSpPr/>
              <p:nvPr/>
            </p:nvSpPr>
            <p:spPr>
              <a:xfrm rot="10800000">
                <a:off x="2197275" y="6293467"/>
                <a:ext cx="177993" cy="1779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8" name="Rectangle 837">
                <a:extLst>
                  <a:ext uri="{FF2B5EF4-FFF2-40B4-BE49-F238E27FC236}">
                    <a16:creationId xmlns:a16="http://schemas.microsoft.com/office/drawing/2014/main" id="{B31C1CAE-FCF8-4CC6-AE43-7C1F6765CC2C}"/>
                  </a:ext>
                </a:extLst>
              </p:cNvPr>
              <p:cNvSpPr/>
              <p:nvPr/>
            </p:nvSpPr>
            <p:spPr>
              <a:xfrm>
                <a:off x="2256605" y="6129099"/>
                <a:ext cx="59331" cy="1996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9" name="Oval 838">
                <a:extLst>
                  <a:ext uri="{FF2B5EF4-FFF2-40B4-BE49-F238E27FC236}">
                    <a16:creationId xmlns:a16="http://schemas.microsoft.com/office/drawing/2014/main" id="{19FF6E8E-7692-4D3D-89DC-0F4FAD344AB6}"/>
                  </a:ext>
                </a:extLst>
              </p:cNvPr>
              <p:cNvSpPr/>
              <p:nvPr/>
            </p:nvSpPr>
            <p:spPr>
              <a:xfrm rot="10800000">
                <a:off x="2011682" y="6417006"/>
                <a:ext cx="158216" cy="1582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40" name="Rectangle 839">
                <a:extLst>
                  <a:ext uri="{FF2B5EF4-FFF2-40B4-BE49-F238E27FC236}">
                    <a16:creationId xmlns:a16="http://schemas.microsoft.com/office/drawing/2014/main" id="{918B8829-A9AE-4E9D-A54D-C8B23C049BD0}"/>
                  </a:ext>
                </a:extLst>
              </p:cNvPr>
              <p:cNvSpPr/>
              <p:nvPr/>
            </p:nvSpPr>
            <p:spPr>
              <a:xfrm>
                <a:off x="2061124" y="6129099"/>
                <a:ext cx="59331" cy="298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41" name="Oval 840">
                <a:extLst>
                  <a:ext uri="{FF2B5EF4-FFF2-40B4-BE49-F238E27FC236}">
                    <a16:creationId xmlns:a16="http://schemas.microsoft.com/office/drawing/2014/main" id="{C5E41B70-114B-4167-ADF1-6AC2673FF399}"/>
                  </a:ext>
                </a:extLst>
              </p:cNvPr>
              <p:cNvSpPr/>
              <p:nvPr/>
            </p:nvSpPr>
            <p:spPr>
              <a:xfrm rot="10800000">
                <a:off x="1835978" y="6443968"/>
                <a:ext cx="138439" cy="1384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42" name="Rectangle 841">
                <a:extLst>
                  <a:ext uri="{FF2B5EF4-FFF2-40B4-BE49-F238E27FC236}">
                    <a16:creationId xmlns:a16="http://schemas.microsoft.com/office/drawing/2014/main" id="{8C3E143B-E87C-4336-925F-CD2777561095}"/>
                  </a:ext>
                </a:extLst>
              </p:cNvPr>
              <p:cNvSpPr/>
              <p:nvPr/>
            </p:nvSpPr>
            <p:spPr>
              <a:xfrm>
                <a:off x="1875531" y="6134265"/>
                <a:ext cx="59331" cy="3164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791" name="그룹 246">
              <a:extLst>
                <a:ext uri="{FF2B5EF4-FFF2-40B4-BE49-F238E27FC236}">
                  <a16:creationId xmlns:a16="http://schemas.microsoft.com/office/drawing/2014/main" id="{80322B37-FA56-4A8C-8358-10934561A6FD}"/>
                </a:ext>
              </a:extLst>
            </p:cNvPr>
            <p:cNvGrpSpPr/>
            <p:nvPr/>
          </p:nvGrpSpPr>
          <p:grpSpPr>
            <a:xfrm rot="5400000">
              <a:off x="9310496" y="4784716"/>
              <a:ext cx="1293070" cy="748232"/>
              <a:chOff x="2406647" y="5677604"/>
              <a:chExt cx="969807" cy="561175"/>
            </a:xfrm>
            <a:solidFill>
              <a:schemeClr val="accent2"/>
            </a:solidFill>
          </p:grpSpPr>
          <p:sp>
            <p:nvSpPr>
              <p:cNvPr id="828" name="Oval 827">
                <a:extLst>
                  <a:ext uri="{FF2B5EF4-FFF2-40B4-BE49-F238E27FC236}">
                    <a16:creationId xmlns:a16="http://schemas.microsoft.com/office/drawing/2014/main" id="{2950395D-8239-4BE3-8FA6-D3AA3F7070CE}"/>
                  </a:ext>
                </a:extLst>
              </p:cNvPr>
              <p:cNvSpPr/>
              <p:nvPr/>
            </p:nvSpPr>
            <p:spPr>
              <a:xfrm>
                <a:off x="2406647" y="6021232"/>
                <a:ext cx="217547" cy="2175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29" name="Oval 828">
                <a:extLst>
                  <a:ext uri="{FF2B5EF4-FFF2-40B4-BE49-F238E27FC236}">
                    <a16:creationId xmlns:a16="http://schemas.microsoft.com/office/drawing/2014/main" id="{183F39AE-229C-434F-8077-2684198BEC20}"/>
                  </a:ext>
                </a:extLst>
              </p:cNvPr>
              <p:cNvSpPr/>
              <p:nvPr/>
            </p:nvSpPr>
            <p:spPr>
              <a:xfrm>
                <a:off x="2651571" y="5788551"/>
                <a:ext cx="177993" cy="1779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0" name="Rectangle 829">
                <a:extLst>
                  <a:ext uri="{FF2B5EF4-FFF2-40B4-BE49-F238E27FC236}">
                    <a16:creationId xmlns:a16="http://schemas.microsoft.com/office/drawing/2014/main" id="{B4BC5BFC-A7F3-4117-AD6A-A97B4DFBAE00}"/>
                  </a:ext>
                </a:extLst>
              </p:cNvPr>
              <p:cNvSpPr/>
              <p:nvPr/>
            </p:nvSpPr>
            <p:spPr>
              <a:xfrm rot="10800000">
                <a:off x="2710903" y="5931271"/>
                <a:ext cx="59331" cy="1996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1" name="Oval 830">
                <a:extLst>
                  <a:ext uri="{FF2B5EF4-FFF2-40B4-BE49-F238E27FC236}">
                    <a16:creationId xmlns:a16="http://schemas.microsoft.com/office/drawing/2014/main" id="{A3D77060-E860-4337-B92D-B32D3011DB2E}"/>
                  </a:ext>
                </a:extLst>
              </p:cNvPr>
              <p:cNvSpPr/>
              <p:nvPr/>
            </p:nvSpPr>
            <p:spPr>
              <a:xfrm>
                <a:off x="2856940" y="5684789"/>
                <a:ext cx="158216" cy="1582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2" name="Rectangle 831">
                <a:extLst>
                  <a:ext uri="{FF2B5EF4-FFF2-40B4-BE49-F238E27FC236}">
                    <a16:creationId xmlns:a16="http://schemas.microsoft.com/office/drawing/2014/main" id="{59C69B59-057A-476C-896B-E6688B1C32B6}"/>
                  </a:ext>
                </a:extLst>
              </p:cNvPr>
              <p:cNvSpPr/>
              <p:nvPr/>
            </p:nvSpPr>
            <p:spPr>
              <a:xfrm rot="10800000">
                <a:off x="2906384" y="5832302"/>
                <a:ext cx="59331" cy="298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3" name="Oval 832">
                <a:extLst>
                  <a:ext uri="{FF2B5EF4-FFF2-40B4-BE49-F238E27FC236}">
                    <a16:creationId xmlns:a16="http://schemas.microsoft.com/office/drawing/2014/main" id="{3564521B-F88E-4BBB-8311-5A1E0DBE201F}"/>
                  </a:ext>
                </a:extLst>
              </p:cNvPr>
              <p:cNvSpPr/>
              <p:nvPr/>
            </p:nvSpPr>
            <p:spPr>
              <a:xfrm>
                <a:off x="3052422" y="5677604"/>
                <a:ext cx="138439" cy="1384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4" name="Rectangle 833">
                <a:extLst>
                  <a:ext uri="{FF2B5EF4-FFF2-40B4-BE49-F238E27FC236}">
                    <a16:creationId xmlns:a16="http://schemas.microsoft.com/office/drawing/2014/main" id="{46E53437-084A-4702-A9B0-E191A716C326}"/>
                  </a:ext>
                </a:extLst>
              </p:cNvPr>
              <p:cNvSpPr/>
              <p:nvPr/>
            </p:nvSpPr>
            <p:spPr>
              <a:xfrm rot="10800000">
                <a:off x="3091977" y="5809314"/>
                <a:ext cx="59331" cy="3164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5" name="Oval 834">
                <a:extLst>
                  <a:ext uri="{FF2B5EF4-FFF2-40B4-BE49-F238E27FC236}">
                    <a16:creationId xmlns:a16="http://schemas.microsoft.com/office/drawing/2014/main" id="{D85D2E49-DB6D-4919-8A8F-A34D2B1ED3FB}"/>
                  </a:ext>
                </a:extLst>
              </p:cNvPr>
              <p:cNvSpPr/>
              <p:nvPr/>
            </p:nvSpPr>
            <p:spPr>
              <a:xfrm>
                <a:off x="3257792" y="5786456"/>
                <a:ext cx="118662" cy="1186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36" name="Rectangle 835">
                <a:extLst>
                  <a:ext uri="{FF2B5EF4-FFF2-40B4-BE49-F238E27FC236}">
                    <a16:creationId xmlns:a16="http://schemas.microsoft.com/office/drawing/2014/main" id="{F448828E-5A10-4908-B045-0C7BBCC1490D}"/>
                  </a:ext>
                </a:extLst>
              </p:cNvPr>
              <p:cNvSpPr/>
              <p:nvPr/>
            </p:nvSpPr>
            <p:spPr>
              <a:xfrm rot="10800000">
                <a:off x="3287458" y="5898389"/>
                <a:ext cx="59331" cy="2316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792" name="그룹 243">
              <a:extLst>
                <a:ext uri="{FF2B5EF4-FFF2-40B4-BE49-F238E27FC236}">
                  <a16:creationId xmlns:a16="http://schemas.microsoft.com/office/drawing/2014/main" id="{5A787A5C-D2BC-4446-B550-733703EF9C90}"/>
                </a:ext>
              </a:extLst>
            </p:cNvPr>
            <p:cNvGrpSpPr/>
            <p:nvPr/>
          </p:nvGrpSpPr>
          <p:grpSpPr>
            <a:xfrm rot="5400000">
              <a:off x="9080612" y="6297011"/>
              <a:ext cx="692681" cy="604408"/>
              <a:chOff x="3712085" y="6129098"/>
              <a:chExt cx="519513" cy="453308"/>
            </a:xfrm>
            <a:solidFill>
              <a:schemeClr val="accent2"/>
            </a:solidFill>
          </p:grpSpPr>
          <p:sp>
            <p:nvSpPr>
              <p:cNvPr id="822" name="Oval 821">
                <a:extLst>
                  <a:ext uri="{FF2B5EF4-FFF2-40B4-BE49-F238E27FC236}">
                    <a16:creationId xmlns:a16="http://schemas.microsoft.com/office/drawing/2014/main" id="{381A1293-C694-441E-B8EB-0A89911C104E}"/>
                  </a:ext>
                </a:extLst>
              </p:cNvPr>
              <p:cNvSpPr/>
              <p:nvPr/>
            </p:nvSpPr>
            <p:spPr>
              <a:xfrm rot="10800000">
                <a:off x="4073382" y="6417005"/>
                <a:ext cx="158216" cy="1582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23" name="Rectangle 822">
                <a:extLst>
                  <a:ext uri="{FF2B5EF4-FFF2-40B4-BE49-F238E27FC236}">
                    <a16:creationId xmlns:a16="http://schemas.microsoft.com/office/drawing/2014/main" id="{3FB94838-14E3-4B51-A4AF-3E055D5B50EF}"/>
                  </a:ext>
                </a:extLst>
              </p:cNvPr>
              <p:cNvSpPr/>
              <p:nvPr/>
            </p:nvSpPr>
            <p:spPr>
              <a:xfrm>
                <a:off x="4122824" y="6129098"/>
                <a:ext cx="59331" cy="298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24" name="Oval 823">
                <a:extLst>
                  <a:ext uri="{FF2B5EF4-FFF2-40B4-BE49-F238E27FC236}">
                    <a16:creationId xmlns:a16="http://schemas.microsoft.com/office/drawing/2014/main" id="{46992CA4-5931-496E-A41F-DAFFCC933C6D}"/>
                  </a:ext>
                </a:extLst>
              </p:cNvPr>
              <p:cNvSpPr/>
              <p:nvPr/>
            </p:nvSpPr>
            <p:spPr>
              <a:xfrm rot="10800000">
                <a:off x="3897678" y="6443967"/>
                <a:ext cx="138439" cy="1384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25" name="Rectangle 824">
                <a:extLst>
                  <a:ext uri="{FF2B5EF4-FFF2-40B4-BE49-F238E27FC236}">
                    <a16:creationId xmlns:a16="http://schemas.microsoft.com/office/drawing/2014/main" id="{B85BDB35-923B-439A-90C1-EE1F1BFF4A56}"/>
                  </a:ext>
                </a:extLst>
              </p:cNvPr>
              <p:cNvSpPr/>
              <p:nvPr/>
            </p:nvSpPr>
            <p:spPr>
              <a:xfrm>
                <a:off x="3937231" y="6134264"/>
                <a:ext cx="59331" cy="3164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26" name="Oval 825">
                <a:extLst>
                  <a:ext uri="{FF2B5EF4-FFF2-40B4-BE49-F238E27FC236}">
                    <a16:creationId xmlns:a16="http://schemas.microsoft.com/office/drawing/2014/main" id="{ADC004F8-30E0-4737-9473-E8ABD35BFA1F}"/>
                  </a:ext>
                </a:extLst>
              </p:cNvPr>
              <p:cNvSpPr/>
              <p:nvPr/>
            </p:nvSpPr>
            <p:spPr>
              <a:xfrm rot="10800000">
                <a:off x="3712085" y="6354892"/>
                <a:ext cx="118662" cy="1186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27" name="Rectangle 826">
                <a:extLst>
                  <a:ext uri="{FF2B5EF4-FFF2-40B4-BE49-F238E27FC236}">
                    <a16:creationId xmlns:a16="http://schemas.microsoft.com/office/drawing/2014/main" id="{FFDE091E-E856-47AC-AFCC-19A1C3136AE6}"/>
                  </a:ext>
                </a:extLst>
              </p:cNvPr>
              <p:cNvSpPr/>
              <p:nvPr/>
            </p:nvSpPr>
            <p:spPr>
              <a:xfrm>
                <a:off x="3741750" y="6130005"/>
                <a:ext cx="59331" cy="2316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793" name="그룹 259">
              <a:extLst>
                <a:ext uri="{FF2B5EF4-FFF2-40B4-BE49-F238E27FC236}">
                  <a16:creationId xmlns:a16="http://schemas.microsoft.com/office/drawing/2014/main" id="{B20778D7-B9F5-4E56-BF63-6E4D8ED26A0B}"/>
                </a:ext>
              </a:extLst>
            </p:cNvPr>
            <p:cNvGrpSpPr/>
            <p:nvPr/>
          </p:nvGrpSpPr>
          <p:grpSpPr>
            <a:xfrm rot="5400000">
              <a:off x="9680363" y="3780125"/>
              <a:ext cx="692682" cy="608880"/>
              <a:chOff x="1826089" y="5677604"/>
              <a:chExt cx="519514" cy="456661"/>
            </a:xfrm>
            <a:solidFill>
              <a:schemeClr val="accent5"/>
            </a:solidFill>
          </p:grpSpPr>
          <p:sp>
            <p:nvSpPr>
              <p:cNvPr id="814" name="Rectangle 813">
                <a:extLst>
                  <a:ext uri="{FF2B5EF4-FFF2-40B4-BE49-F238E27FC236}">
                    <a16:creationId xmlns:a16="http://schemas.microsoft.com/office/drawing/2014/main" id="{B7C09506-8B07-485D-9762-20A719BD7ED2}"/>
                  </a:ext>
                </a:extLst>
              </p:cNvPr>
              <p:cNvSpPr/>
              <p:nvPr/>
            </p:nvSpPr>
            <p:spPr>
              <a:xfrm rot="10800000">
                <a:off x="2256606" y="5899323"/>
                <a:ext cx="59331" cy="234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5" name="Oval 814">
                <a:extLst>
                  <a:ext uri="{FF2B5EF4-FFF2-40B4-BE49-F238E27FC236}">
                    <a16:creationId xmlns:a16="http://schemas.microsoft.com/office/drawing/2014/main" id="{E281E546-425B-494E-8D55-6136E5E2BE81}"/>
                  </a:ext>
                </a:extLst>
              </p:cNvPr>
              <p:cNvSpPr/>
              <p:nvPr/>
            </p:nvSpPr>
            <p:spPr>
              <a:xfrm rot="10800000">
                <a:off x="2226941" y="5788551"/>
                <a:ext cx="118662" cy="1186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6" name="Oval 815">
                <a:extLst>
                  <a:ext uri="{FF2B5EF4-FFF2-40B4-BE49-F238E27FC236}">
                    <a16:creationId xmlns:a16="http://schemas.microsoft.com/office/drawing/2014/main" id="{BDBED28F-3654-498B-9CEC-B03C0A3C7771}"/>
                  </a:ext>
                </a:extLst>
              </p:cNvPr>
              <p:cNvSpPr/>
              <p:nvPr/>
            </p:nvSpPr>
            <p:spPr>
              <a:xfrm rot="10800000">
                <a:off x="2021571" y="5684790"/>
                <a:ext cx="138439" cy="1384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7" name="Rectangle 816">
                <a:extLst>
                  <a:ext uri="{FF2B5EF4-FFF2-40B4-BE49-F238E27FC236}">
                    <a16:creationId xmlns:a16="http://schemas.microsoft.com/office/drawing/2014/main" id="{291F7F1A-3DE1-4092-BD9E-DDB6438DB708}"/>
                  </a:ext>
                </a:extLst>
              </p:cNvPr>
              <p:cNvSpPr/>
              <p:nvPr/>
            </p:nvSpPr>
            <p:spPr>
              <a:xfrm rot="10800000">
                <a:off x="2061125" y="5794846"/>
                <a:ext cx="59331" cy="33425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8" name="Oval 817">
                <a:extLst>
                  <a:ext uri="{FF2B5EF4-FFF2-40B4-BE49-F238E27FC236}">
                    <a16:creationId xmlns:a16="http://schemas.microsoft.com/office/drawing/2014/main" id="{9B42C29A-235F-4A27-BF3F-58B63C135938}"/>
                  </a:ext>
                </a:extLst>
              </p:cNvPr>
              <p:cNvSpPr/>
              <p:nvPr/>
            </p:nvSpPr>
            <p:spPr>
              <a:xfrm rot="10800000">
                <a:off x="1826089" y="5677604"/>
                <a:ext cx="158216" cy="1582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9" name="Rectangle 818">
                <a:extLst>
                  <a:ext uri="{FF2B5EF4-FFF2-40B4-BE49-F238E27FC236}">
                    <a16:creationId xmlns:a16="http://schemas.microsoft.com/office/drawing/2014/main" id="{A969F082-CBDC-4071-B5C4-B36B4278C77A}"/>
                  </a:ext>
                </a:extLst>
              </p:cNvPr>
              <p:cNvSpPr/>
              <p:nvPr/>
            </p:nvSpPr>
            <p:spPr>
              <a:xfrm rot="10800000">
                <a:off x="1875532" y="5817833"/>
                <a:ext cx="59331" cy="3164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794" name="그룹 245">
              <a:extLst>
                <a:ext uri="{FF2B5EF4-FFF2-40B4-BE49-F238E27FC236}">
                  <a16:creationId xmlns:a16="http://schemas.microsoft.com/office/drawing/2014/main" id="{20BB5E2E-9E0A-40AD-9527-09A9C2D5EB85}"/>
                </a:ext>
              </a:extLst>
            </p:cNvPr>
            <p:cNvGrpSpPr/>
            <p:nvPr/>
          </p:nvGrpSpPr>
          <p:grpSpPr>
            <a:xfrm rot="5400000">
              <a:off x="8945935" y="5057226"/>
              <a:ext cx="966505" cy="608880"/>
              <a:chOff x="2681237" y="6125745"/>
              <a:chExt cx="724882" cy="456662"/>
            </a:xfrm>
            <a:solidFill>
              <a:schemeClr val="accent5"/>
            </a:solidFill>
          </p:grpSpPr>
          <p:sp>
            <p:nvSpPr>
              <p:cNvPr id="806" name="Rectangle 805">
                <a:extLst>
                  <a:ext uri="{FF2B5EF4-FFF2-40B4-BE49-F238E27FC236}">
                    <a16:creationId xmlns:a16="http://schemas.microsoft.com/office/drawing/2014/main" id="{717D4DB7-7FA3-4C94-A218-EF55C6B2D6D9}"/>
                  </a:ext>
                </a:extLst>
              </p:cNvPr>
              <p:cNvSpPr/>
              <p:nvPr/>
            </p:nvSpPr>
            <p:spPr>
              <a:xfrm>
                <a:off x="2710902" y="6125746"/>
                <a:ext cx="59331" cy="234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7" name="Oval 806">
                <a:extLst>
                  <a:ext uri="{FF2B5EF4-FFF2-40B4-BE49-F238E27FC236}">
                    <a16:creationId xmlns:a16="http://schemas.microsoft.com/office/drawing/2014/main" id="{7A139CE8-E414-44ED-8525-D9EA9F1D5EA8}"/>
                  </a:ext>
                </a:extLst>
              </p:cNvPr>
              <p:cNvSpPr/>
              <p:nvPr/>
            </p:nvSpPr>
            <p:spPr>
              <a:xfrm>
                <a:off x="2681237" y="6352798"/>
                <a:ext cx="118662" cy="1186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8" name="Oval 807">
                <a:extLst>
                  <a:ext uri="{FF2B5EF4-FFF2-40B4-BE49-F238E27FC236}">
                    <a16:creationId xmlns:a16="http://schemas.microsoft.com/office/drawing/2014/main" id="{8BB4C5CA-827F-414C-865E-FB9282ACD9B7}"/>
                  </a:ext>
                </a:extLst>
              </p:cNvPr>
              <p:cNvSpPr/>
              <p:nvPr/>
            </p:nvSpPr>
            <p:spPr>
              <a:xfrm>
                <a:off x="2866829" y="6436782"/>
                <a:ext cx="138439" cy="1384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9" name="Rectangle 808">
                <a:extLst>
                  <a:ext uri="{FF2B5EF4-FFF2-40B4-BE49-F238E27FC236}">
                    <a16:creationId xmlns:a16="http://schemas.microsoft.com/office/drawing/2014/main" id="{269509C1-3838-47CB-9FE2-C102AC21E2D6}"/>
                  </a:ext>
                </a:extLst>
              </p:cNvPr>
              <p:cNvSpPr/>
              <p:nvPr/>
            </p:nvSpPr>
            <p:spPr>
              <a:xfrm>
                <a:off x="2906383" y="6130912"/>
                <a:ext cx="59331" cy="33425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0" name="Oval 809">
                <a:extLst>
                  <a:ext uri="{FF2B5EF4-FFF2-40B4-BE49-F238E27FC236}">
                    <a16:creationId xmlns:a16="http://schemas.microsoft.com/office/drawing/2014/main" id="{F9AA408E-7BA2-4F04-BC7C-E95BC02A5FCF}"/>
                  </a:ext>
                </a:extLst>
              </p:cNvPr>
              <p:cNvSpPr/>
              <p:nvPr/>
            </p:nvSpPr>
            <p:spPr>
              <a:xfrm>
                <a:off x="3042533" y="6424191"/>
                <a:ext cx="158216" cy="1582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1" name="Rectangle 810">
                <a:extLst>
                  <a:ext uri="{FF2B5EF4-FFF2-40B4-BE49-F238E27FC236}">
                    <a16:creationId xmlns:a16="http://schemas.microsoft.com/office/drawing/2014/main" id="{B6CFB2C2-CC49-4C06-ADF0-B724E58D8C8B}"/>
                  </a:ext>
                </a:extLst>
              </p:cNvPr>
              <p:cNvSpPr/>
              <p:nvPr/>
            </p:nvSpPr>
            <p:spPr>
              <a:xfrm>
                <a:off x="3091976" y="6125746"/>
                <a:ext cx="59331" cy="3164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2" name="Oval 811">
                <a:extLst>
                  <a:ext uri="{FF2B5EF4-FFF2-40B4-BE49-F238E27FC236}">
                    <a16:creationId xmlns:a16="http://schemas.microsoft.com/office/drawing/2014/main" id="{AA5422F4-EE64-4EB2-A408-5914DD7316FC}"/>
                  </a:ext>
                </a:extLst>
              </p:cNvPr>
              <p:cNvSpPr/>
              <p:nvPr/>
            </p:nvSpPr>
            <p:spPr>
              <a:xfrm>
                <a:off x="3228126" y="6295562"/>
                <a:ext cx="177993" cy="1779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3" name="Rectangle 812">
                <a:extLst>
                  <a:ext uri="{FF2B5EF4-FFF2-40B4-BE49-F238E27FC236}">
                    <a16:creationId xmlns:a16="http://schemas.microsoft.com/office/drawing/2014/main" id="{741191D0-0D56-4190-87E3-0D1435E099BC}"/>
                  </a:ext>
                </a:extLst>
              </p:cNvPr>
              <p:cNvSpPr/>
              <p:nvPr/>
            </p:nvSpPr>
            <p:spPr>
              <a:xfrm>
                <a:off x="3287457" y="6125745"/>
                <a:ext cx="59331" cy="1812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795" name="그룹 244">
              <a:extLst>
                <a:ext uri="{FF2B5EF4-FFF2-40B4-BE49-F238E27FC236}">
                  <a16:creationId xmlns:a16="http://schemas.microsoft.com/office/drawing/2014/main" id="{AB8BBBD2-A95E-4382-A451-8DBD363AF68B}"/>
                </a:ext>
              </a:extLst>
            </p:cNvPr>
            <p:cNvGrpSpPr/>
            <p:nvPr/>
          </p:nvGrpSpPr>
          <p:grpSpPr>
            <a:xfrm rot="5400000">
              <a:off x="9431558" y="6032779"/>
              <a:ext cx="1050950" cy="748233"/>
              <a:chOff x="3433494" y="5677603"/>
              <a:chExt cx="788216" cy="561176"/>
            </a:xfrm>
            <a:solidFill>
              <a:schemeClr val="accent5"/>
            </a:solidFill>
          </p:grpSpPr>
          <p:sp>
            <p:nvSpPr>
              <p:cNvPr id="796" name="Oval 795">
                <a:extLst>
                  <a:ext uri="{FF2B5EF4-FFF2-40B4-BE49-F238E27FC236}">
                    <a16:creationId xmlns:a16="http://schemas.microsoft.com/office/drawing/2014/main" id="{9B34CF3C-BDFF-4FA8-9605-808415B17B3F}"/>
                  </a:ext>
                </a:extLst>
              </p:cNvPr>
              <p:cNvSpPr/>
              <p:nvPr/>
            </p:nvSpPr>
            <p:spPr>
              <a:xfrm>
                <a:off x="3433494" y="6021232"/>
                <a:ext cx="217547" cy="2175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99" name="Oval 798">
                <a:extLst>
                  <a:ext uri="{FF2B5EF4-FFF2-40B4-BE49-F238E27FC236}">
                    <a16:creationId xmlns:a16="http://schemas.microsoft.com/office/drawing/2014/main" id="{E6F3F2DF-5CB3-4507-8E8D-42A7A20D0072}"/>
                  </a:ext>
                </a:extLst>
              </p:cNvPr>
              <p:cNvSpPr/>
              <p:nvPr/>
            </p:nvSpPr>
            <p:spPr>
              <a:xfrm rot="10800000">
                <a:off x="3437497" y="6021231"/>
                <a:ext cx="217547" cy="2175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0" name="Oval 799">
                <a:extLst>
                  <a:ext uri="{FF2B5EF4-FFF2-40B4-BE49-F238E27FC236}">
                    <a16:creationId xmlns:a16="http://schemas.microsoft.com/office/drawing/2014/main" id="{A8228CE1-C769-4418-B40A-1A26E05A428C}"/>
                  </a:ext>
                </a:extLst>
              </p:cNvPr>
              <p:cNvSpPr/>
              <p:nvPr/>
            </p:nvSpPr>
            <p:spPr>
              <a:xfrm rot="10800000">
                <a:off x="4083271" y="5684789"/>
                <a:ext cx="138439" cy="1384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1" name="Rectangle 800">
                <a:extLst>
                  <a:ext uri="{FF2B5EF4-FFF2-40B4-BE49-F238E27FC236}">
                    <a16:creationId xmlns:a16="http://schemas.microsoft.com/office/drawing/2014/main" id="{174E4B2F-BCD6-4F08-80D7-BCFF600AC249}"/>
                  </a:ext>
                </a:extLst>
              </p:cNvPr>
              <p:cNvSpPr/>
              <p:nvPr/>
            </p:nvSpPr>
            <p:spPr>
              <a:xfrm rot="10800000">
                <a:off x="4122825" y="5794845"/>
                <a:ext cx="59331" cy="33425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2" name="Oval 801">
                <a:extLst>
                  <a:ext uri="{FF2B5EF4-FFF2-40B4-BE49-F238E27FC236}">
                    <a16:creationId xmlns:a16="http://schemas.microsoft.com/office/drawing/2014/main" id="{3A39D288-B900-49F9-9C1A-6EA51BFC461C}"/>
                  </a:ext>
                </a:extLst>
              </p:cNvPr>
              <p:cNvSpPr/>
              <p:nvPr/>
            </p:nvSpPr>
            <p:spPr>
              <a:xfrm rot="10800000">
                <a:off x="3887789" y="5677603"/>
                <a:ext cx="158216" cy="1582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3" name="Rectangle 802">
                <a:extLst>
                  <a:ext uri="{FF2B5EF4-FFF2-40B4-BE49-F238E27FC236}">
                    <a16:creationId xmlns:a16="http://schemas.microsoft.com/office/drawing/2014/main" id="{B9F8263C-91DB-4494-86D0-D8B598E4E08D}"/>
                  </a:ext>
                </a:extLst>
              </p:cNvPr>
              <p:cNvSpPr/>
              <p:nvPr/>
            </p:nvSpPr>
            <p:spPr>
              <a:xfrm rot="10800000">
                <a:off x="3937232" y="5817832"/>
                <a:ext cx="59331" cy="3164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4" name="Oval 803">
                <a:extLst>
                  <a:ext uri="{FF2B5EF4-FFF2-40B4-BE49-F238E27FC236}">
                    <a16:creationId xmlns:a16="http://schemas.microsoft.com/office/drawing/2014/main" id="{A8521AF9-96ED-4A5D-8671-2F6B2CE78F9F}"/>
                  </a:ext>
                </a:extLst>
              </p:cNvPr>
              <p:cNvSpPr/>
              <p:nvPr/>
            </p:nvSpPr>
            <p:spPr>
              <a:xfrm rot="10800000">
                <a:off x="3682420" y="5786455"/>
                <a:ext cx="177993" cy="1779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05" name="Rectangle 804">
                <a:extLst>
                  <a:ext uri="{FF2B5EF4-FFF2-40B4-BE49-F238E27FC236}">
                    <a16:creationId xmlns:a16="http://schemas.microsoft.com/office/drawing/2014/main" id="{20BC6130-BE45-4094-A523-D7B1318742CA}"/>
                  </a:ext>
                </a:extLst>
              </p:cNvPr>
              <p:cNvSpPr/>
              <p:nvPr/>
            </p:nvSpPr>
            <p:spPr>
              <a:xfrm rot="10800000">
                <a:off x="3741751" y="5953061"/>
                <a:ext cx="59331" cy="1812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spTree>
    <p:extLst>
      <p:ext uri="{BB962C8B-B14F-4D97-AF65-F5344CB8AC3E}">
        <p14:creationId xmlns:p14="http://schemas.microsoft.com/office/powerpoint/2010/main" val="2592182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D27DFF5-FA32-41A8-A04D-E0125D1B6938}"/>
              </a:ext>
            </a:extLst>
          </p:cNvPr>
          <p:cNvSpPr/>
          <p:nvPr/>
        </p:nvSpPr>
        <p:spPr>
          <a:xfrm>
            <a:off x="780166" y="6102227"/>
            <a:ext cx="1296840" cy="384921"/>
          </a:xfrm>
          <a:custGeom>
            <a:avLst/>
            <a:gdLst>
              <a:gd name="connsiteX0" fmla="*/ 67911 w 1046784"/>
              <a:gd name="connsiteY0" fmla="*/ 147959 h 292483"/>
              <a:gd name="connsiteX1" fmla="*/ 137183 w 1046784"/>
              <a:gd name="connsiteY1" fmla="*/ 255716 h 292483"/>
              <a:gd name="connsiteX2" fmla="*/ 158735 w 1046784"/>
              <a:gd name="connsiteY2" fmla="*/ 283425 h 292483"/>
              <a:gd name="connsiteX3" fmla="*/ 913035 w 1046784"/>
              <a:gd name="connsiteY3" fmla="*/ 283425 h 292483"/>
              <a:gd name="connsiteX4" fmla="*/ 933047 w 1046784"/>
              <a:gd name="connsiteY4" fmla="*/ 255716 h 292483"/>
              <a:gd name="connsiteX5" fmla="*/ 997702 w 1046784"/>
              <a:gd name="connsiteY5" fmla="*/ 147959 h 292483"/>
              <a:gd name="connsiteX6" fmla="*/ 1040804 w 1046784"/>
              <a:gd name="connsiteY6" fmla="*/ 18650 h 292483"/>
              <a:gd name="connsiteX7" fmla="*/ 18650 w 1046784"/>
              <a:gd name="connsiteY7" fmla="*/ 18650 h 292483"/>
              <a:gd name="connsiteX8" fmla="*/ 67911 w 1046784"/>
              <a:gd name="connsiteY8" fmla="*/ 147959 h 292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6784" h="292483">
                <a:moveTo>
                  <a:pt x="67911" y="147959"/>
                </a:moveTo>
                <a:cubicBezTo>
                  <a:pt x="87923" y="183365"/>
                  <a:pt x="111014" y="220310"/>
                  <a:pt x="137183" y="255716"/>
                </a:cubicBezTo>
                <a:cubicBezTo>
                  <a:pt x="143341" y="264953"/>
                  <a:pt x="151038" y="274189"/>
                  <a:pt x="158735" y="283425"/>
                </a:cubicBezTo>
                <a:lnTo>
                  <a:pt x="913035" y="283425"/>
                </a:lnTo>
                <a:cubicBezTo>
                  <a:pt x="919193" y="274189"/>
                  <a:pt x="926890" y="264953"/>
                  <a:pt x="933047" y="255716"/>
                </a:cubicBezTo>
                <a:cubicBezTo>
                  <a:pt x="957678" y="220310"/>
                  <a:pt x="979229" y="183365"/>
                  <a:pt x="997702" y="147959"/>
                </a:cubicBezTo>
                <a:cubicBezTo>
                  <a:pt x="1017714" y="104856"/>
                  <a:pt x="1033108" y="61753"/>
                  <a:pt x="1040804" y="18650"/>
                </a:cubicBezTo>
                <a:lnTo>
                  <a:pt x="18650" y="18650"/>
                </a:lnTo>
                <a:cubicBezTo>
                  <a:pt x="29426" y="61753"/>
                  <a:pt x="46359" y="104856"/>
                  <a:pt x="67911" y="147959"/>
                </a:cubicBezTo>
                <a:close/>
              </a:path>
            </a:pathLst>
          </a:custGeom>
          <a:noFill/>
          <a:ln w="1538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3E92FD7D-E97F-4C09-B986-EB9ED6429FC5}"/>
              </a:ext>
            </a:extLst>
          </p:cNvPr>
          <p:cNvSpPr/>
          <p:nvPr/>
        </p:nvSpPr>
        <p:spPr>
          <a:xfrm>
            <a:off x="924173" y="3272238"/>
            <a:ext cx="1163343" cy="364662"/>
          </a:xfrm>
          <a:custGeom>
            <a:avLst/>
            <a:gdLst>
              <a:gd name="connsiteX0" fmla="*/ 922272 w 939027"/>
              <a:gd name="connsiteY0" fmla="*/ 238783 h 277089"/>
              <a:gd name="connsiteX1" fmla="*/ 874550 w 939027"/>
              <a:gd name="connsiteY1" fmla="*/ 84844 h 277089"/>
              <a:gd name="connsiteX2" fmla="*/ 840684 w 939027"/>
              <a:gd name="connsiteY2" fmla="*/ 18650 h 277089"/>
              <a:gd name="connsiteX3" fmla="*/ 109474 w 939027"/>
              <a:gd name="connsiteY3" fmla="*/ 18650 h 277089"/>
              <a:gd name="connsiteX4" fmla="*/ 74068 w 939027"/>
              <a:gd name="connsiteY4" fmla="*/ 84844 h 277089"/>
              <a:gd name="connsiteX5" fmla="*/ 21729 w 939027"/>
              <a:gd name="connsiteY5" fmla="*/ 238783 h 277089"/>
              <a:gd name="connsiteX6" fmla="*/ 18650 w 939027"/>
              <a:gd name="connsiteY6" fmla="*/ 269571 h 277089"/>
              <a:gd name="connsiteX7" fmla="*/ 926890 w 939027"/>
              <a:gd name="connsiteY7" fmla="*/ 269571 h 277089"/>
              <a:gd name="connsiteX8" fmla="*/ 922272 w 939027"/>
              <a:gd name="connsiteY8" fmla="*/ 238783 h 27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9027" h="277089">
                <a:moveTo>
                  <a:pt x="922272" y="238783"/>
                </a:moveTo>
                <a:cubicBezTo>
                  <a:pt x="914575" y="186444"/>
                  <a:pt x="899181" y="135644"/>
                  <a:pt x="874550" y="84844"/>
                </a:cubicBezTo>
                <a:cubicBezTo>
                  <a:pt x="863775" y="63293"/>
                  <a:pt x="852999" y="41741"/>
                  <a:pt x="840684" y="18650"/>
                </a:cubicBezTo>
                <a:lnTo>
                  <a:pt x="109474" y="18650"/>
                </a:lnTo>
                <a:cubicBezTo>
                  <a:pt x="97159" y="40202"/>
                  <a:pt x="84844" y="63293"/>
                  <a:pt x="74068" y="84844"/>
                </a:cubicBezTo>
                <a:cubicBezTo>
                  <a:pt x="47899" y="138723"/>
                  <a:pt x="29426" y="189522"/>
                  <a:pt x="21729" y="238783"/>
                </a:cubicBezTo>
                <a:cubicBezTo>
                  <a:pt x="20190" y="249559"/>
                  <a:pt x="18650" y="258795"/>
                  <a:pt x="18650" y="269571"/>
                </a:cubicBezTo>
                <a:lnTo>
                  <a:pt x="926890" y="269571"/>
                </a:lnTo>
                <a:cubicBezTo>
                  <a:pt x="925350" y="258795"/>
                  <a:pt x="923811" y="249559"/>
                  <a:pt x="922272" y="238783"/>
                </a:cubicBezTo>
                <a:close/>
              </a:path>
            </a:pathLst>
          </a:custGeom>
          <a:noFill/>
          <a:ln w="1538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BB3C9BBE-EC25-47B2-B3D9-832D0DF0F417}"/>
              </a:ext>
            </a:extLst>
          </p:cNvPr>
          <p:cNvSpPr/>
          <p:nvPr/>
        </p:nvSpPr>
        <p:spPr>
          <a:xfrm>
            <a:off x="895977" y="4919384"/>
            <a:ext cx="1106130" cy="364662"/>
          </a:xfrm>
          <a:custGeom>
            <a:avLst/>
            <a:gdLst>
              <a:gd name="connsiteX0" fmla="*/ 888405 w 892845"/>
              <a:gd name="connsiteY0" fmla="*/ 74068 h 277089"/>
              <a:gd name="connsiteX1" fmla="*/ 860696 w 892845"/>
              <a:gd name="connsiteY1" fmla="*/ 18650 h 277089"/>
              <a:gd name="connsiteX2" fmla="*/ 97159 w 892845"/>
              <a:gd name="connsiteY2" fmla="*/ 18650 h 277089"/>
              <a:gd name="connsiteX3" fmla="*/ 58674 w 892845"/>
              <a:gd name="connsiteY3" fmla="*/ 81765 h 277089"/>
              <a:gd name="connsiteX4" fmla="*/ 18650 w 892845"/>
              <a:gd name="connsiteY4" fmla="*/ 235704 h 277089"/>
              <a:gd name="connsiteX5" fmla="*/ 18650 w 892845"/>
              <a:gd name="connsiteY5" fmla="*/ 235704 h 277089"/>
              <a:gd name="connsiteX6" fmla="*/ 20190 w 892845"/>
              <a:gd name="connsiteY6" fmla="*/ 269571 h 277089"/>
              <a:gd name="connsiteX7" fmla="*/ 538964 w 892845"/>
              <a:gd name="connsiteY7" fmla="*/ 269571 h 277089"/>
              <a:gd name="connsiteX8" fmla="*/ 538964 w 892845"/>
              <a:gd name="connsiteY8" fmla="*/ 74068 h 277089"/>
              <a:gd name="connsiteX9" fmla="*/ 888405 w 892845"/>
              <a:gd name="connsiteY9" fmla="*/ 74068 h 27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2845" h="277089">
                <a:moveTo>
                  <a:pt x="888405" y="74068"/>
                </a:moveTo>
                <a:cubicBezTo>
                  <a:pt x="880708" y="55596"/>
                  <a:pt x="869932" y="37123"/>
                  <a:pt x="860696" y="18650"/>
                </a:cubicBezTo>
                <a:lnTo>
                  <a:pt x="97159" y="18650"/>
                </a:lnTo>
                <a:cubicBezTo>
                  <a:pt x="81765" y="38662"/>
                  <a:pt x="69450" y="60214"/>
                  <a:pt x="58674" y="81765"/>
                </a:cubicBezTo>
                <a:cubicBezTo>
                  <a:pt x="32505" y="131026"/>
                  <a:pt x="18650" y="181826"/>
                  <a:pt x="18650" y="235704"/>
                </a:cubicBezTo>
                <a:cubicBezTo>
                  <a:pt x="18650" y="235704"/>
                  <a:pt x="18650" y="235704"/>
                  <a:pt x="18650" y="235704"/>
                </a:cubicBezTo>
                <a:cubicBezTo>
                  <a:pt x="18650" y="246480"/>
                  <a:pt x="18650" y="258795"/>
                  <a:pt x="20190" y="269571"/>
                </a:cubicBezTo>
                <a:lnTo>
                  <a:pt x="538964" y="269571"/>
                </a:lnTo>
                <a:lnTo>
                  <a:pt x="538964" y="74068"/>
                </a:lnTo>
                <a:lnTo>
                  <a:pt x="888405" y="74068"/>
                </a:lnTo>
                <a:close/>
              </a:path>
            </a:pathLst>
          </a:custGeom>
          <a:noFill/>
          <a:ln w="1538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9898A41-40B0-45E9-9B71-D0C5903AE86C}"/>
              </a:ext>
            </a:extLst>
          </p:cNvPr>
          <p:cNvSpPr/>
          <p:nvPr/>
        </p:nvSpPr>
        <p:spPr>
          <a:xfrm>
            <a:off x="928116" y="3632455"/>
            <a:ext cx="1144272" cy="364662"/>
          </a:xfrm>
          <a:custGeom>
            <a:avLst/>
            <a:gdLst>
              <a:gd name="connsiteX0" fmla="*/ 831448 w 923633"/>
              <a:gd name="connsiteY0" fmla="*/ 264953 h 277089"/>
              <a:gd name="connsiteX1" fmla="*/ 883787 w 923633"/>
              <a:gd name="connsiteY1" fmla="*/ 157195 h 277089"/>
              <a:gd name="connsiteX2" fmla="*/ 919193 w 923633"/>
              <a:gd name="connsiteY2" fmla="*/ 18650 h 277089"/>
              <a:gd name="connsiteX3" fmla="*/ 18650 w 923633"/>
              <a:gd name="connsiteY3" fmla="*/ 18650 h 277089"/>
              <a:gd name="connsiteX4" fmla="*/ 52517 w 923633"/>
              <a:gd name="connsiteY4" fmla="*/ 157195 h 277089"/>
              <a:gd name="connsiteX5" fmla="*/ 104856 w 923633"/>
              <a:gd name="connsiteY5" fmla="*/ 264953 h 277089"/>
              <a:gd name="connsiteX6" fmla="*/ 106395 w 923633"/>
              <a:gd name="connsiteY6" fmla="*/ 268031 h 277089"/>
              <a:gd name="connsiteX7" fmla="*/ 828369 w 923633"/>
              <a:gd name="connsiteY7" fmla="*/ 268031 h 277089"/>
              <a:gd name="connsiteX8" fmla="*/ 831448 w 923633"/>
              <a:gd name="connsiteY8" fmla="*/ 264953 h 27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633" h="277089">
                <a:moveTo>
                  <a:pt x="831448" y="264953"/>
                </a:moveTo>
                <a:cubicBezTo>
                  <a:pt x="851460" y="229547"/>
                  <a:pt x="869932" y="194141"/>
                  <a:pt x="883787" y="157195"/>
                </a:cubicBezTo>
                <a:cubicBezTo>
                  <a:pt x="900720" y="112553"/>
                  <a:pt x="911496" y="66371"/>
                  <a:pt x="919193" y="18650"/>
                </a:cubicBezTo>
                <a:lnTo>
                  <a:pt x="18650" y="18650"/>
                </a:lnTo>
                <a:cubicBezTo>
                  <a:pt x="24808" y="67911"/>
                  <a:pt x="35584" y="114092"/>
                  <a:pt x="52517" y="157195"/>
                </a:cubicBezTo>
                <a:cubicBezTo>
                  <a:pt x="66371" y="194141"/>
                  <a:pt x="84844" y="231086"/>
                  <a:pt x="104856" y="264953"/>
                </a:cubicBezTo>
                <a:cubicBezTo>
                  <a:pt x="104856" y="266492"/>
                  <a:pt x="106395" y="266492"/>
                  <a:pt x="106395" y="268031"/>
                </a:cubicBezTo>
                <a:lnTo>
                  <a:pt x="828369" y="268031"/>
                </a:lnTo>
                <a:cubicBezTo>
                  <a:pt x="829908" y="266492"/>
                  <a:pt x="829908" y="266492"/>
                  <a:pt x="831448" y="264953"/>
                </a:cubicBezTo>
                <a:close/>
              </a:path>
            </a:pathLst>
          </a:custGeom>
          <a:noFill/>
          <a:ln w="1538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14DBE7D-3558-4414-95D8-884751D88C88}"/>
              </a:ext>
            </a:extLst>
          </p:cNvPr>
          <p:cNvSpPr/>
          <p:nvPr/>
        </p:nvSpPr>
        <p:spPr>
          <a:xfrm>
            <a:off x="911560" y="5278062"/>
            <a:ext cx="1067988" cy="364662"/>
          </a:xfrm>
          <a:custGeom>
            <a:avLst/>
            <a:gdLst>
              <a:gd name="connsiteX0" fmla="*/ 522030 w 862057"/>
              <a:gd name="connsiteY0" fmla="*/ 18650 h 277089"/>
              <a:gd name="connsiteX1" fmla="*/ 18650 w 862057"/>
              <a:gd name="connsiteY1" fmla="*/ 18650 h 277089"/>
              <a:gd name="connsiteX2" fmla="*/ 57135 w 862057"/>
              <a:gd name="connsiteY2" fmla="*/ 138723 h 277089"/>
              <a:gd name="connsiteX3" fmla="*/ 109474 w 862057"/>
              <a:gd name="connsiteY3" fmla="*/ 246480 h 277089"/>
              <a:gd name="connsiteX4" fmla="*/ 123329 w 862057"/>
              <a:gd name="connsiteY4" fmla="*/ 268031 h 277089"/>
              <a:gd name="connsiteX5" fmla="*/ 811436 w 862057"/>
              <a:gd name="connsiteY5" fmla="*/ 268031 h 277089"/>
              <a:gd name="connsiteX6" fmla="*/ 825290 w 862057"/>
              <a:gd name="connsiteY6" fmla="*/ 246480 h 277089"/>
              <a:gd name="connsiteX7" fmla="*/ 848381 w 862057"/>
              <a:gd name="connsiteY7" fmla="*/ 206456 h 277089"/>
              <a:gd name="connsiteX8" fmla="*/ 522030 w 862057"/>
              <a:gd name="connsiteY8" fmla="*/ 206456 h 277089"/>
              <a:gd name="connsiteX9" fmla="*/ 522030 w 862057"/>
              <a:gd name="connsiteY9" fmla="*/ 18650 h 27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2057" h="277089">
                <a:moveTo>
                  <a:pt x="522030" y="18650"/>
                </a:moveTo>
                <a:lnTo>
                  <a:pt x="18650" y="18650"/>
                </a:lnTo>
                <a:cubicBezTo>
                  <a:pt x="27887" y="60214"/>
                  <a:pt x="40202" y="100238"/>
                  <a:pt x="57135" y="138723"/>
                </a:cubicBezTo>
                <a:cubicBezTo>
                  <a:pt x="72529" y="175668"/>
                  <a:pt x="89462" y="211074"/>
                  <a:pt x="109474" y="246480"/>
                </a:cubicBezTo>
                <a:cubicBezTo>
                  <a:pt x="114092" y="254177"/>
                  <a:pt x="118711" y="261874"/>
                  <a:pt x="123329" y="268031"/>
                </a:cubicBezTo>
                <a:lnTo>
                  <a:pt x="811436" y="268031"/>
                </a:lnTo>
                <a:cubicBezTo>
                  <a:pt x="816054" y="260334"/>
                  <a:pt x="820672" y="252637"/>
                  <a:pt x="825290" y="246480"/>
                </a:cubicBezTo>
                <a:cubicBezTo>
                  <a:pt x="832987" y="234165"/>
                  <a:pt x="840684" y="220310"/>
                  <a:pt x="848381" y="206456"/>
                </a:cubicBezTo>
                <a:lnTo>
                  <a:pt x="522030" y="206456"/>
                </a:lnTo>
                <a:lnTo>
                  <a:pt x="522030" y="18650"/>
                </a:lnTo>
                <a:close/>
              </a:path>
            </a:pathLst>
          </a:custGeom>
          <a:noFill/>
          <a:ln w="1538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5995D32-6A82-439F-AEA6-48407C44F08D}"/>
              </a:ext>
            </a:extLst>
          </p:cNvPr>
          <p:cNvSpPr/>
          <p:nvPr/>
        </p:nvSpPr>
        <p:spPr>
          <a:xfrm>
            <a:off x="771605" y="5723537"/>
            <a:ext cx="1315911" cy="384921"/>
          </a:xfrm>
          <a:custGeom>
            <a:avLst/>
            <a:gdLst>
              <a:gd name="connsiteX0" fmla="*/ 72529 w 1062178"/>
              <a:gd name="connsiteY0" fmla="*/ 109475 h 292483"/>
              <a:gd name="connsiteX1" fmla="*/ 20190 w 1062178"/>
              <a:gd name="connsiteY1" fmla="*/ 263413 h 292483"/>
              <a:gd name="connsiteX2" fmla="*/ 18650 w 1062178"/>
              <a:gd name="connsiteY2" fmla="*/ 281886 h 292483"/>
              <a:gd name="connsiteX3" fmla="*/ 1053120 w 1062178"/>
              <a:gd name="connsiteY3" fmla="*/ 281886 h 292483"/>
              <a:gd name="connsiteX4" fmla="*/ 1050041 w 1062178"/>
              <a:gd name="connsiteY4" fmla="*/ 263413 h 292483"/>
              <a:gd name="connsiteX5" fmla="*/ 991544 w 1062178"/>
              <a:gd name="connsiteY5" fmla="*/ 109475 h 292483"/>
              <a:gd name="connsiteX6" fmla="*/ 933047 w 1062178"/>
              <a:gd name="connsiteY6" fmla="*/ 18650 h 292483"/>
              <a:gd name="connsiteX7" fmla="*/ 131026 w 1062178"/>
              <a:gd name="connsiteY7" fmla="*/ 18650 h 292483"/>
              <a:gd name="connsiteX8" fmla="*/ 72529 w 1062178"/>
              <a:gd name="connsiteY8" fmla="*/ 109475 h 292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178" h="292483">
                <a:moveTo>
                  <a:pt x="72529" y="109475"/>
                </a:moveTo>
                <a:cubicBezTo>
                  <a:pt x="46359" y="160274"/>
                  <a:pt x="27887" y="211074"/>
                  <a:pt x="20190" y="263413"/>
                </a:cubicBezTo>
                <a:cubicBezTo>
                  <a:pt x="18650" y="269571"/>
                  <a:pt x="18650" y="275728"/>
                  <a:pt x="18650" y="281886"/>
                </a:cubicBezTo>
                <a:lnTo>
                  <a:pt x="1053120" y="281886"/>
                </a:lnTo>
                <a:cubicBezTo>
                  <a:pt x="1051580" y="275728"/>
                  <a:pt x="1051580" y="269571"/>
                  <a:pt x="1050041" y="263413"/>
                </a:cubicBezTo>
                <a:cubicBezTo>
                  <a:pt x="1040804" y="211074"/>
                  <a:pt x="1020792" y="160274"/>
                  <a:pt x="991544" y="109475"/>
                </a:cubicBezTo>
                <a:cubicBezTo>
                  <a:pt x="974611" y="78687"/>
                  <a:pt x="954599" y="49438"/>
                  <a:pt x="933047" y="18650"/>
                </a:cubicBezTo>
                <a:lnTo>
                  <a:pt x="131026" y="18650"/>
                </a:lnTo>
                <a:cubicBezTo>
                  <a:pt x="107935" y="49438"/>
                  <a:pt x="87923" y="78687"/>
                  <a:pt x="72529" y="109475"/>
                </a:cubicBezTo>
                <a:close/>
              </a:path>
            </a:pathLst>
          </a:custGeom>
          <a:noFill/>
          <a:ln w="15387" cap="flat">
            <a:noFill/>
            <a:prstDash val="solid"/>
            <a:miter/>
          </a:ln>
        </p:spPr>
        <p:txBody>
          <a:bodyPr rtlCol="0" anchor="ctr"/>
          <a:lstStyle/>
          <a:p>
            <a:endParaRPr lang="en-US"/>
          </a:p>
        </p:txBody>
      </p:sp>
      <p:pic>
        <p:nvPicPr>
          <p:cNvPr id="51" name="Picture 8" descr="Risultati immagini per acido lattico png">
            <a:extLst>
              <a:ext uri="{FF2B5EF4-FFF2-40B4-BE49-F238E27FC236}">
                <a16:creationId xmlns:a16="http://schemas.microsoft.com/office/drawing/2014/main" id="{40F3B2A0-24BA-4F98-9FBE-06EDADB127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5162" y="1271165"/>
            <a:ext cx="1676763" cy="178823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Risultati immagini per proteina png">
            <a:extLst>
              <a:ext uri="{FF2B5EF4-FFF2-40B4-BE49-F238E27FC236}">
                <a16:creationId xmlns:a16="http://schemas.microsoft.com/office/drawing/2014/main" id="{4E7AF184-3C82-4708-8A00-42024C7267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6582335" y="1184427"/>
            <a:ext cx="1820646" cy="1893081"/>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a:extLst>
              <a:ext uri="{FF2B5EF4-FFF2-40B4-BE49-F238E27FC236}">
                <a16:creationId xmlns:a16="http://schemas.microsoft.com/office/drawing/2014/main" id="{2E9BFFA5-9FA2-4BCF-A5B4-B6B9C68254AA}"/>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481890">
            <a:off x="3425098" y="991817"/>
            <a:ext cx="2460551" cy="202996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Risultati immagini per dna png">
            <a:extLst>
              <a:ext uri="{FF2B5EF4-FFF2-40B4-BE49-F238E27FC236}">
                <a16:creationId xmlns:a16="http://schemas.microsoft.com/office/drawing/2014/main" id="{1971CB72-6F8D-4B62-BF61-BD9A5BB6A01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629844">
            <a:off x="676577" y="1458881"/>
            <a:ext cx="2367041" cy="1438469"/>
          </a:xfrm>
          <a:prstGeom prst="rect">
            <a:avLst/>
          </a:prstGeom>
          <a:noFill/>
          <a:extLst>
            <a:ext uri="{909E8E84-426E-40DD-AFC4-6F175D3DCCD1}">
              <a14:hiddenFill xmlns:a14="http://schemas.microsoft.com/office/drawing/2010/main">
                <a:solidFill>
                  <a:srgbClr val="FFFFFF"/>
                </a:solidFill>
              </a14:hiddenFill>
            </a:ext>
          </a:extLst>
        </p:spPr>
      </p:pic>
      <p:sp>
        <p:nvSpPr>
          <p:cNvPr id="55" name="Rettangolo 54">
            <a:extLst>
              <a:ext uri="{FF2B5EF4-FFF2-40B4-BE49-F238E27FC236}">
                <a16:creationId xmlns:a16="http://schemas.microsoft.com/office/drawing/2014/main" id="{5698B734-DAFB-465D-A9E6-291D1E07FE59}"/>
              </a:ext>
            </a:extLst>
          </p:cNvPr>
          <p:cNvSpPr/>
          <p:nvPr/>
        </p:nvSpPr>
        <p:spPr>
          <a:xfrm>
            <a:off x="806383" y="350877"/>
            <a:ext cx="2107427" cy="694965"/>
          </a:xfrm>
          <a:prstGeom prst="rect">
            <a:avLst/>
          </a:prstGeom>
          <a:solidFill>
            <a:srgbClr val="FFC000"/>
          </a:solidFill>
          <a:ln>
            <a:solidFill>
              <a:schemeClr val="tx1"/>
            </a:solidFill>
          </a:ln>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000" b="1" dirty="0" err="1">
                <a:solidFill>
                  <a:schemeClr val="tx1"/>
                </a:solidFill>
                <a:latin typeface="Calibri" panose="020F0502020204030204" pitchFamily="34" charset="0"/>
                <a:cs typeface="Calibri" panose="020F0502020204030204" pitchFamily="34" charset="0"/>
              </a:rPr>
              <a:t>Genomics</a:t>
            </a:r>
            <a:endParaRPr lang="it-IT" sz="2000" b="1" dirty="0">
              <a:solidFill>
                <a:schemeClr val="tx1"/>
              </a:solidFill>
              <a:latin typeface="Calibri" panose="020F0502020204030204" pitchFamily="34" charset="0"/>
              <a:cs typeface="Calibri" panose="020F0502020204030204" pitchFamily="34" charset="0"/>
            </a:endParaRPr>
          </a:p>
        </p:txBody>
      </p:sp>
      <p:sp>
        <p:nvSpPr>
          <p:cNvPr id="56" name="Rettangolo 55">
            <a:extLst>
              <a:ext uri="{FF2B5EF4-FFF2-40B4-BE49-F238E27FC236}">
                <a16:creationId xmlns:a16="http://schemas.microsoft.com/office/drawing/2014/main" id="{92C3FD61-5298-44A9-92A2-CC6CC96AAEAC}"/>
              </a:ext>
            </a:extLst>
          </p:cNvPr>
          <p:cNvSpPr/>
          <p:nvPr/>
        </p:nvSpPr>
        <p:spPr>
          <a:xfrm>
            <a:off x="3479586" y="352448"/>
            <a:ext cx="2197354" cy="694965"/>
          </a:xfrm>
          <a:prstGeom prst="rect">
            <a:avLst/>
          </a:prstGeom>
          <a:solidFill>
            <a:srgbClr val="FFC000"/>
          </a:solidFill>
          <a:ln>
            <a:solidFill>
              <a:schemeClr val="tx1"/>
            </a:solidFill>
          </a:ln>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000" b="1" dirty="0" err="1">
                <a:solidFill>
                  <a:schemeClr val="tx1"/>
                </a:solidFill>
                <a:latin typeface="Calibri" panose="020F0502020204030204" pitchFamily="34" charset="0"/>
                <a:cs typeface="Calibri" panose="020F0502020204030204" pitchFamily="34" charset="0"/>
              </a:rPr>
              <a:t>Trascrittomics</a:t>
            </a:r>
            <a:endParaRPr lang="it-IT" sz="2000" b="1" dirty="0">
              <a:solidFill>
                <a:schemeClr val="tx1"/>
              </a:solidFill>
              <a:latin typeface="Calibri" panose="020F0502020204030204" pitchFamily="34" charset="0"/>
              <a:cs typeface="Calibri" panose="020F0502020204030204" pitchFamily="34" charset="0"/>
            </a:endParaRPr>
          </a:p>
        </p:txBody>
      </p:sp>
      <p:sp>
        <p:nvSpPr>
          <p:cNvPr id="57" name="Rettangolo 56">
            <a:extLst>
              <a:ext uri="{FF2B5EF4-FFF2-40B4-BE49-F238E27FC236}">
                <a16:creationId xmlns:a16="http://schemas.microsoft.com/office/drawing/2014/main" id="{71F857F7-0292-4D48-8410-012F4E0F46FE}"/>
              </a:ext>
            </a:extLst>
          </p:cNvPr>
          <p:cNvSpPr/>
          <p:nvPr/>
        </p:nvSpPr>
        <p:spPr>
          <a:xfrm>
            <a:off x="6410972" y="350656"/>
            <a:ext cx="2197354" cy="694965"/>
          </a:xfrm>
          <a:prstGeom prst="rect">
            <a:avLst/>
          </a:prstGeom>
          <a:solidFill>
            <a:srgbClr val="FFC000"/>
          </a:solidFill>
          <a:ln>
            <a:solidFill>
              <a:schemeClr val="tx1"/>
            </a:solidFill>
          </a:ln>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000" b="1" dirty="0" err="1">
                <a:solidFill>
                  <a:schemeClr val="tx1"/>
                </a:solidFill>
                <a:latin typeface="Calibri" panose="020F0502020204030204" pitchFamily="34" charset="0"/>
                <a:cs typeface="Calibri" panose="020F0502020204030204" pitchFamily="34" charset="0"/>
              </a:rPr>
              <a:t>Proteomics</a:t>
            </a:r>
            <a:endParaRPr lang="it-IT" sz="2000" b="1" dirty="0">
              <a:solidFill>
                <a:schemeClr val="tx1"/>
              </a:solidFill>
              <a:latin typeface="Calibri" panose="020F0502020204030204" pitchFamily="34" charset="0"/>
              <a:cs typeface="Calibri" panose="020F0502020204030204" pitchFamily="34" charset="0"/>
            </a:endParaRPr>
          </a:p>
        </p:txBody>
      </p:sp>
      <p:sp>
        <p:nvSpPr>
          <p:cNvPr id="58" name="Rettangolo 57">
            <a:extLst>
              <a:ext uri="{FF2B5EF4-FFF2-40B4-BE49-F238E27FC236}">
                <a16:creationId xmlns:a16="http://schemas.microsoft.com/office/drawing/2014/main" id="{6B93000E-1EDE-4DDE-A1BA-1A1F06CCBD0C}"/>
              </a:ext>
            </a:extLst>
          </p:cNvPr>
          <p:cNvSpPr/>
          <p:nvPr/>
        </p:nvSpPr>
        <p:spPr>
          <a:xfrm>
            <a:off x="9072666" y="350656"/>
            <a:ext cx="2197354" cy="694965"/>
          </a:xfrm>
          <a:prstGeom prst="rect">
            <a:avLst/>
          </a:prstGeom>
          <a:solidFill>
            <a:srgbClr val="FFC000"/>
          </a:solidFill>
          <a:ln>
            <a:solidFill>
              <a:schemeClr val="tx1"/>
            </a:solidFill>
          </a:ln>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000" b="1" dirty="0" err="1">
                <a:solidFill>
                  <a:schemeClr val="tx1"/>
                </a:solidFill>
                <a:latin typeface="Calibri" panose="020F0502020204030204" pitchFamily="34" charset="0"/>
                <a:cs typeface="Calibri" panose="020F0502020204030204" pitchFamily="34" charset="0"/>
              </a:rPr>
              <a:t>Metabolomics</a:t>
            </a:r>
            <a:endParaRPr lang="it-IT" sz="2000" b="1" dirty="0">
              <a:solidFill>
                <a:schemeClr val="tx1"/>
              </a:solidFill>
              <a:latin typeface="Calibri" panose="020F0502020204030204" pitchFamily="34" charset="0"/>
              <a:cs typeface="Calibri" panose="020F0502020204030204" pitchFamily="34" charset="0"/>
            </a:endParaRPr>
          </a:p>
        </p:txBody>
      </p:sp>
      <p:cxnSp>
        <p:nvCxnSpPr>
          <p:cNvPr id="60" name="Connettore 2 59">
            <a:extLst>
              <a:ext uri="{FF2B5EF4-FFF2-40B4-BE49-F238E27FC236}">
                <a16:creationId xmlns:a16="http://schemas.microsoft.com/office/drawing/2014/main" id="{9969BB0F-C6AD-4C0C-8287-F63014654D57}"/>
              </a:ext>
            </a:extLst>
          </p:cNvPr>
          <p:cNvCxnSpPr/>
          <p:nvPr/>
        </p:nvCxnSpPr>
        <p:spPr>
          <a:xfrm>
            <a:off x="10123477" y="3939049"/>
            <a:ext cx="12900" cy="1599177"/>
          </a:xfrm>
          <a:prstGeom prst="straightConnector1">
            <a:avLst/>
          </a:prstGeom>
          <a:ln w="57150">
            <a:headEnd type="triangle"/>
            <a:tailEnd type="triangle"/>
          </a:ln>
        </p:spPr>
        <p:style>
          <a:lnRef idx="1">
            <a:schemeClr val="dk1"/>
          </a:lnRef>
          <a:fillRef idx="0">
            <a:schemeClr val="dk1"/>
          </a:fillRef>
          <a:effectRef idx="0">
            <a:schemeClr val="dk1"/>
          </a:effectRef>
          <a:fontRef idx="minor">
            <a:schemeClr val="tx1"/>
          </a:fontRef>
        </p:style>
      </p:cxnSp>
      <p:cxnSp>
        <p:nvCxnSpPr>
          <p:cNvPr id="61" name="Connettore 2 60">
            <a:extLst>
              <a:ext uri="{FF2B5EF4-FFF2-40B4-BE49-F238E27FC236}">
                <a16:creationId xmlns:a16="http://schemas.microsoft.com/office/drawing/2014/main" id="{560FBAF4-F54C-4B28-A631-52E633D12906}"/>
              </a:ext>
            </a:extLst>
          </p:cNvPr>
          <p:cNvCxnSpPr/>
          <p:nvPr/>
        </p:nvCxnSpPr>
        <p:spPr>
          <a:xfrm>
            <a:off x="4571300" y="3972280"/>
            <a:ext cx="0" cy="1514373"/>
          </a:xfrm>
          <a:prstGeom prst="straightConnector1">
            <a:avLst/>
          </a:prstGeom>
          <a:ln>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62" name="Connettore 2 61">
            <a:extLst>
              <a:ext uri="{FF2B5EF4-FFF2-40B4-BE49-F238E27FC236}">
                <a16:creationId xmlns:a16="http://schemas.microsoft.com/office/drawing/2014/main" id="{11A95789-EF98-40B0-8A10-AE5FE59469E0}"/>
              </a:ext>
            </a:extLst>
          </p:cNvPr>
          <p:cNvCxnSpPr/>
          <p:nvPr/>
        </p:nvCxnSpPr>
        <p:spPr>
          <a:xfrm>
            <a:off x="7438357" y="3972280"/>
            <a:ext cx="0" cy="1565949"/>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63" name="Connettore 2 62">
            <a:extLst>
              <a:ext uri="{FF2B5EF4-FFF2-40B4-BE49-F238E27FC236}">
                <a16:creationId xmlns:a16="http://schemas.microsoft.com/office/drawing/2014/main" id="{B622491E-C8CB-4A7B-8186-0D8A04FDE2A1}"/>
              </a:ext>
            </a:extLst>
          </p:cNvPr>
          <p:cNvCxnSpPr/>
          <p:nvPr/>
        </p:nvCxnSpPr>
        <p:spPr>
          <a:xfrm>
            <a:off x="1697990" y="3959846"/>
            <a:ext cx="0" cy="1514373"/>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64" name="Rettangolo 63">
            <a:extLst>
              <a:ext uri="{FF2B5EF4-FFF2-40B4-BE49-F238E27FC236}">
                <a16:creationId xmlns:a16="http://schemas.microsoft.com/office/drawing/2014/main" id="{E240EACD-526F-4871-8F61-C22A61B48D22}"/>
              </a:ext>
            </a:extLst>
          </p:cNvPr>
          <p:cNvSpPr/>
          <p:nvPr/>
        </p:nvSpPr>
        <p:spPr>
          <a:xfrm>
            <a:off x="648681" y="4357879"/>
            <a:ext cx="10503644" cy="683928"/>
          </a:xfrm>
          <a:prstGeom prst="rect">
            <a:avLst/>
          </a:prstGeom>
          <a:solidFill>
            <a:schemeClr val="accent1">
              <a:lumMod val="40000"/>
              <a:lumOff val="60000"/>
            </a:schemeClr>
          </a:solidFill>
          <a:ln>
            <a:solidFill>
              <a:schemeClr val="tx1"/>
            </a:solidFill>
          </a:ln>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400" spc="6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ENVIRONMENT</a:t>
            </a:r>
          </a:p>
        </p:txBody>
      </p:sp>
      <p:sp>
        <p:nvSpPr>
          <p:cNvPr id="65" name="Segnaposto testo 3">
            <a:extLst>
              <a:ext uri="{FF2B5EF4-FFF2-40B4-BE49-F238E27FC236}">
                <a16:creationId xmlns:a16="http://schemas.microsoft.com/office/drawing/2014/main" id="{B7B5C019-1D23-4C4B-BD5A-44E6A2190269}"/>
              </a:ext>
            </a:extLst>
          </p:cNvPr>
          <p:cNvSpPr txBox="1">
            <a:spLocks/>
          </p:cNvSpPr>
          <p:nvPr/>
        </p:nvSpPr>
        <p:spPr>
          <a:xfrm>
            <a:off x="1325756" y="3460835"/>
            <a:ext cx="1486498" cy="722021"/>
          </a:xfrm>
          <a:prstGeom prst="rect">
            <a:avLst/>
          </a:prstGeom>
        </p:spPr>
        <p:txBody>
          <a:bodyPr>
            <a:norm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sz="1600" dirty="0">
                <a:latin typeface="Calibri" panose="020F0502020204030204" pitchFamily="34" charset="0"/>
                <a:cs typeface="Calibri" panose="020F0502020204030204" pitchFamily="34" charset="0"/>
              </a:rPr>
              <a:t> ̴25.000 </a:t>
            </a:r>
            <a:br>
              <a:rPr lang="it-IT" sz="1600" dirty="0">
                <a:latin typeface="Calibri" panose="020F0502020204030204" pitchFamily="34" charset="0"/>
                <a:cs typeface="Calibri" panose="020F0502020204030204" pitchFamily="34" charset="0"/>
              </a:rPr>
            </a:br>
            <a:r>
              <a:rPr lang="it-IT" sz="1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GENES</a:t>
            </a:r>
          </a:p>
        </p:txBody>
      </p:sp>
      <p:sp>
        <p:nvSpPr>
          <p:cNvPr id="66" name="Segnaposto testo 3">
            <a:extLst>
              <a:ext uri="{FF2B5EF4-FFF2-40B4-BE49-F238E27FC236}">
                <a16:creationId xmlns:a16="http://schemas.microsoft.com/office/drawing/2014/main" id="{16E1BBA9-51D2-4451-B688-6915210B6B8A}"/>
              </a:ext>
            </a:extLst>
          </p:cNvPr>
          <p:cNvSpPr txBox="1">
            <a:spLocks/>
          </p:cNvSpPr>
          <p:nvPr/>
        </p:nvSpPr>
        <p:spPr>
          <a:xfrm>
            <a:off x="3781740" y="3425952"/>
            <a:ext cx="1689585" cy="729598"/>
          </a:xfrm>
          <a:prstGeom prst="rect">
            <a:avLst/>
          </a:prstGeom>
        </p:spPr>
        <p:txBody>
          <a:bodyPr>
            <a:norm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sz="1600" dirty="0">
                <a:latin typeface="Calibri" panose="020F0502020204030204" pitchFamily="34" charset="0"/>
                <a:cs typeface="Calibri" panose="020F0502020204030204" pitchFamily="34" charset="0"/>
              </a:rPr>
              <a:t>̴400.000 </a:t>
            </a:r>
            <a:br>
              <a:rPr lang="it-IT" sz="1600" dirty="0">
                <a:latin typeface="Calibri" panose="020F0502020204030204" pitchFamily="34" charset="0"/>
                <a:cs typeface="Calibri" panose="020F0502020204030204" pitchFamily="34" charset="0"/>
              </a:rPr>
            </a:br>
            <a:r>
              <a:rPr lang="it-IT" sz="1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TRANSCRIPTS</a:t>
            </a:r>
          </a:p>
        </p:txBody>
      </p:sp>
      <p:sp>
        <p:nvSpPr>
          <p:cNvPr id="67" name="Segnaposto testo 3">
            <a:extLst>
              <a:ext uri="{FF2B5EF4-FFF2-40B4-BE49-F238E27FC236}">
                <a16:creationId xmlns:a16="http://schemas.microsoft.com/office/drawing/2014/main" id="{B5F5187B-81D0-4FE9-9E73-BF9F12A27425}"/>
              </a:ext>
            </a:extLst>
          </p:cNvPr>
          <p:cNvSpPr txBox="1">
            <a:spLocks/>
          </p:cNvSpPr>
          <p:nvPr/>
        </p:nvSpPr>
        <p:spPr>
          <a:xfrm>
            <a:off x="6152208" y="3462907"/>
            <a:ext cx="2297391" cy="711559"/>
          </a:xfrm>
          <a:prstGeom prst="rect">
            <a:avLst/>
          </a:prstGeom>
        </p:spPr>
        <p:txBody>
          <a:bodyPr>
            <a:norm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sz="1600" dirty="0">
                <a:latin typeface="Calibri" panose="020F0502020204030204" pitchFamily="34" charset="0"/>
                <a:cs typeface="Calibri" panose="020F0502020204030204" pitchFamily="34" charset="0"/>
              </a:rPr>
              <a:t>̴1.000.000 </a:t>
            </a:r>
            <a:br>
              <a:rPr lang="it-IT" sz="1600" dirty="0">
                <a:latin typeface="Calibri" panose="020F0502020204030204" pitchFamily="34" charset="0"/>
                <a:cs typeface="Calibri" panose="020F0502020204030204" pitchFamily="34" charset="0"/>
              </a:rPr>
            </a:br>
            <a:r>
              <a:rPr lang="it-IT" sz="1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PROTEINS</a:t>
            </a:r>
          </a:p>
        </p:txBody>
      </p:sp>
      <p:sp>
        <p:nvSpPr>
          <p:cNvPr id="68" name="Segnaposto testo 3">
            <a:extLst>
              <a:ext uri="{FF2B5EF4-FFF2-40B4-BE49-F238E27FC236}">
                <a16:creationId xmlns:a16="http://schemas.microsoft.com/office/drawing/2014/main" id="{1A387FCE-2CB8-496F-8C61-9EC7348C8E43}"/>
              </a:ext>
            </a:extLst>
          </p:cNvPr>
          <p:cNvSpPr txBox="1">
            <a:spLocks/>
          </p:cNvSpPr>
          <p:nvPr/>
        </p:nvSpPr>
        <p:spPr>
          <a:xfrm>
            <a:off x="9041245" y="3462907"/>
            <a:ext cx="1872155" cy="711559"/>
          </a:xfrm>
          <a:prstGeom prst="rect">
            <a:avLst/>
          </a:prstGeom>
        </p:spPr>
        <p:txBody>
          <a:bodyPr>
            <a:norm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sz="1600" dirty="0">
                <a:latin typeface="Calibri" panose="020F0502020204030204" pitchFamily="34" charset="0"/>
                <a:cs typeface="Calibri" panose="020F0502020204030204" pitchFamily="34" charset="0"/>
              </a:rPr>
              <a:t>̴2500</a:t>
            </a:r>
            <a:br>
              <a:rPr lang="it-IT" sz="1600" dirty="0">
                <a:latin typeface="Calibri" panose="020F0502020204030204" pitchFamily="34" charset="0"/>
                <a:cs typeface="Calibri" panose="020F0502020204030204" pitchFamily="34" charset="0"/>
              </a:rPr>
            </a:br>
            <a:r>
              <a:rPr lang="it-IT" sz="1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METABOLITES</a:t>
            </a:r>
          </a:p>
        </p:txBody>
      </p:sp>
      <p:sp>
        <p:nvSpPr>
          <p:cNvPr id="69" name="Segnaposto testo 3">
            <a:extLst>
              <a:ext uri="{FF2B5EF4-FFF2-40B4-BE49-F238E27FC236}">
                <a16:creationId xmlns:a16="http://schemas.microsoft.com/office/drawing/2014/main" id="{36544BDC-E878-438F-A62B-11562C2550BF}"/>
              </a:ext>
            </a:extLst>
          </p:cNvPr>
          <p:cNvSpPr txBox="1">
            <a:spLocks/>
          </p:cNvSpPr>
          <p:nvPr/>
        </p:nvSpPr>
        <p:spPr>
          <a:xfrm>
            <a:off x="1325756" y="5758933"/>
            <a:ext cx="3825996" cy="551391"/>
          </a:xfrm>
          <a:prstGeom prst="rect">
            <a:avLst/>
          </a:prstGeom>
          <a:noFill/>
          <a:ln w="28575">
            <a:solidFill>
              <a:schemeClr val="bg1"/>
            </a:solidFill>
            <a:prstDash val="dash"/>
          </a:ln>
        </p:spPr>
        <p:style>
          <a:lnRef idx="2">
            <a:schemeClr val="accent4"/>
          </a:lnRef>
          <a:fillRef idx="1">
            <a:schemeClr val="lt1"/>
          </a:fillRef>
          <a:effectRef idx="0">
            <a:schemeClr val="accent4"/>
          </a:effectRef>
          <a:fontRef idx="minor">
            <a:schemeClr val="dk1"/>
          </a:fontRef>
        </p:style>
        <p:txBody>
          <a:bodyPr>
            <a:norm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dirty="0" err="1">
                <a:solidFill>
                  <a:schemeClr val="bg1"/>
                </a:solidFill>
                <a:latin typeface="+mj-lt"/>
              </a:rPr>
              <a:t>What</a:t>
            </a:r>
            <a:r>
              <a:rPr lang="it-IT" dirty="0">
                <a:solidFill>
                  <a:schemeClr val="bg1"/>
                </a:solidFill>
                <a:latin typeface="+mj-lt"/>
              </a:rPr>
              <a:t> can be</a:t>
            </a:r>
          </a:p>
        </p:txBody>
      </p:sp>
      <p:cxnSp>
        <p:nvCxnSpPr>
          <p:cNvPr id="85" name="Straight Arrow Connector 65">
            <a:extLst>
              <a:ext uri="{FF2B5EF4-FFF2-40B4-BE49-F238E27FC236}">
                <a16:creationId xmlns:a16="http://schemas.microsoft.com/office/drawing/2014/main" id="{EE60F5E6-D1B4-4B00-853F-05828CE456A0}"/>
              </a:ext>
            </a:extLst>
          </p:cNvPr>
          <p:cNvCxnSpPr>
            <a:cxnSpLocks/>
          </p:cNvCxnSpPr>
          <p:nvPr/>
        </p:nvCxnSpPr>
        <p:spPr>
          <a:xfrm>
            <a:off x="2579897" y="3867353"/>
            <a:ext cx="1173162" cy="15682"/>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65">
            <a:extLst>
              <a:ext uri="{FF2B5EF4-FFF2-40B4-BE49-F238E27FC236}">
                <a16:creationId xmlns:a16="http://schemas.microsoft.com/office/drawing/2014/main" id="{AC9B9300-F304-416A-B3F2-293D0C208DE9}"/>
              </a:ext>
            </a:extLst>
          </p:cNvPr>
          <p:cNvCxnSpPr>
            <a:cxnSpLocks/>
          </p:cNvCxnSpPr>
          <p:nvPr/>
        </p:nvCxnSpPr>
        <p:spPr>
          <a:xfrm>
            <a:off x="5479249" y="3851686"/>
            <a:ext cx="1173162" cy="15682"/>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65">
            <a:extLst>
              <a:ext uri="{FF2B5EF4-FFF2-40B4-BE49-F238E27FC236}">
                <a16:creationId xmlns:a16="http://schemas.microsoft.com/office/drawing/2014/main" id="{10AAE81D-EDB1-4FF4-9D2C-BB7A7F87705A}"/>
              </a:ext>
            </a:extLst>
          </p:cNvPr>
          <p:cNvCxnSpPr>
            <a:cxnSpLocks/>
          </p:cNvCxnSpPr>
          <p:nvPr/>
        </p:nvCxnSpPr>
        <p:spPr>
          <a:xfrm>
            <a:off x="8021745" y="3860861"/>
            <a:ext cx="1173162" cy="15682"/>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88" name="Segnaposto testo 3">
            <a:extLst>
              <a:ext uri="{FF2B5EF4-FFF2-40B4-BE49-F238E27FC236}">
                <a16:creationId xmlns:a16="http://schemas.microsoft.com/office/drawing/2014/main" id="{6AD99E37-5B2D-4E40-97F9-EF787676B211}"/>
              </a:ext>
            </a:extLst>
          </p:cNvPr>
          <p:cNvSpPr txBox="1">
            <a:spLocks/>
          </p:cNvSpPr>
          <p:nvPr/>
        </p:nvSpPr>
        <p:spPr>
          <a:xfrm>
            <a:off x="6911563" y="5736878"/>
            <a:ext cx="3825996" cy="551391"/>
          </a:xfrm>
          <a:prstGeom prst="rect">
            <a:avLst/>
          </a:prstGeom>
          <a:noFill/>
          <a:ln w="28575">
            <a:prstDash val="dash"/>
          </a:ln>
        </p:spPr>
        <p:style>
          <a:lnRef idx="2">
            <a:schemeClr val="accent4"/>
          </a:lnRef>
          <a:fillRef idx="1">
            <a:schemeClr val="lt1"/>
          </a:fillRef>
          <a:effectRef idx="0">
            <a:schemeClr val="accent4"/>
          </a:effectRef>
          <a:fontRef idx="minor">
            <a:schemeClr val="dk1"/>
          </a:fontRef>
        </p:style>
        <p:txBody>
          <a:bodyPr>
            <a:norm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dirty="0" err="1">
                <a:solidFill>
                  <a:schemeClr val="bg1"/>
                </a:solidFill>
                <a:latin typeface="+mj-lt"/>
              </a:rPr>
              <a:t>What</a:t>
            </a:r>
            <a:r>
              <a:rPr lang="it-IT" dirty="0">
                <a:solidFill>
                  <a:schemeClr val="bg1"/>
                </a:solidFill>
                <a:latin typeface="+mj-lt"/>
              </a:rPr>
              <a:t> </a:t>
            </a:r>
            <a:r>
              <a:rPr lang="it-IT" dirty="0" err="1">
                <a:solidFill>
                  <a:schemeClr val="bg1"/>
                </a:solidFill>
                <a:latin typeface="+mj-lt"/>
              </a:rPr>
              <a:t>is</a:t>
            </a:r>
            <a:r>
              <a:rPr lang="it-IT" dirty="0">
                <a:solidFill>
                  <a:schemeClr val="bg1"/>
                </a:solidFill>
                <a:latin typeface="+mj-lt"/>
              </a:rPr>
              <a:t> </a:t>
            </a:r>
            <a:r>
              <a:rPr lang="it-IT" dirty="0" err="1">
                <a:solidFill>
                  <a:schemeClr val="bg1"/>
                </a:solidFill>
                <a:latin typeface="+mj-lt"/>
              </a:rPr>
              <a:t>being</a:t>
            </a:r>
            <a:endParaRPr lang="it-IT" dirty="0">
              <a:solidFill>
                <a:schemeClr val="bg1"/>
              </a:solidFill>
              <a:latin typeface="+mj-lt"/>
            </a:endParaRPr>
          </a:p>
        </p:txBody>
      </p:sp>
    </p:spTree>
    <p:extLst>
      <p:ext uri="{BB962C8B-B14F-4D97-AF65-F5344CB8AC3E}">
        <p14:creationId xmlns:p14="http://schemas.microsoft.com/office/powerpoint/2010/main" val="403247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ppt_x"/>
                                          </p:val>
                                        </p:tav>
                                        <p:tav tm="100000">
                                          <p:val>
                                            <p:strVal val="#ppt_x"/>
                                          </p:val>
                                        </p:tav>
                                      </p:tavLst>
                                    </p:anim>
                                    <p:anim calcmode="lin" valueType="num">
                                      <p:cBhvr additive="base">
                                        <p:cTn id="16"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fade">
                                      <p:cBhvr>
                                        <p:cTn id="24" dur="500"/>
                                        <p:tgtEl>
                                          <p:spTgt spid="6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5"/>
                                        </p:tgtEl>
                                        <p:attrNameLst>
                                          <p:attrName>style.visibility</p:attrName>
                                        </p:attrNameLst>
                                      </p:cBhvr>
                                      <p:to>
                                        <p:strVal val="visible"/>
                                      </p:to>
                                    </p:set>
                                    <p:anim calcmode="lin" valueType="num">
                                      <p:cBhvr additive="base">
                                        <p:cTn id="29" dur="500" fill="hold"/>
                                        <p:tgtEl>
                                          <p:spTgt spid="85"/>
                                        </p:tgtEl>
                                        <p:attrNameLst>
                                          <p:attrName>ppt_x</p:attrName>
                                        </p:attrNameLst>
                                      </p:cBhvr>
                                      <p:tavLst>
                                        <p:tav tm="0">
                                          <p:val>
                                            <p:strVal val="#ppt_x"/>
                                          </p:val>
                                        </p:tav>
                                        <p:tav tm="100000">
                                          <p:val>
                                            <p:strVal val="#ppt_x"/>
                                          </p:val>
                                        </p:tav>
                                      </p:tavLst>
                                    </p:anim>
                                    <p:anim calcmode="lin" valueType="num">
                                      <p:cBhvr additive="base">
                                        <p:cTn id="30" dur="500" fill="hold"/>
                                        <p:tgtEl>
                                          <p:spTgt spid="8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500" fill="hold"/>
                                        <p:tgtEl>
                                          <p:spTgt spid="56"/>
                                        </p:tgtEl>
                                        <p:attrNameLst>
                                          <p:attrName>ppt_x</p:attrName>
                                        </p:attrNameLst>
                                      </p:cBhvr>
                                      <p:tavLst>
                                        <p:tav tm="0">
                                          <p:val>
                                            <p:strVal val="#ppt_x"/>
                                          </p:val>
                                        </p:tav>
                                        <p:tav tm="100000">
                                          <p:val>
                                            <p:strVal val="#ppt_x"/>
                                          </p:val>
                                        </p:tav>
                                      </p:tavLst>
                                    </p:anim>
                                    <p:anim calcmode="lin" valueType="num">
                                      <p:cBhvr additive="base">
                                        <p:cTn id="34" dur="500" fill="hold"/>
                                        <p:tgtEl>
                                          <p:spTgt spid="5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500" fill="hold"/>
                                        <p:tgtEl>
                                          <p:spTgt spid="61"/>
                                        </p:tgtEl>
                                        <p:attrNameLst>
                                          <p:attrName>ppt_x</p:attrName>
                                        </p:attrNameLst>
                                      </p:cBhvr>
                                      <p:tavLst>
                                        <p:tav tm="0">
                                          <p:val>
                                            <p:strVal val="#ppt_x"/>
                                          </p:val>
                                        </p:tav>
                                        <p:tav tm="100000">
                                          <p:val>
                                            <p:strVal val="#ppt_x"/>
                                          </p:val>
                                        </p:tav>
                                      </p:tavLst>
                                    </p:anim>
                                    <p:anim calcmode="lin" valueType="num">
                                      <p:cBhvr additive="base">
                                        <p:cTn id="42" dur="500" fill="hold"/>
                                        <p:tgtEl>
                                          <p:spTgt spid="6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additive="base">
                                        <p:cTn id="45" dur="500" fill="hold"/>
                                        <p:tgtEl>
                                          <p:spTgt spid="66"/>
                                        </p:tgtEl>
                                        <p:attrNameLst>
                                          <p:attrName>ppt_x</p:attrName>
                                        </p:attrNameLst>
                                      </p:cBhvr>
                                      <p:tavLst>
                                        <p:tav tm="0">
                                          <p:val>
                                            <p:strVal val="#ppt_x"/>
                                          </p:val>
                                        </p:tav>
                                        <p:tav tm="100000">
                                          <p:val>
                                            <p:strVal val="#ppt_x"/>
                                          </p:val>
                                        </p:tav>
                                      </p:tavLst>
                                    </p:anim>
                                    <p:anim calcmode="lin" valueType="num">
                                      <p:cBhvr additive="base">
                                        <p:cTn id="46"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down)">
                                      <p:cBhvr>
                                        <p:cTn id="51" dur="500"/>
                                        <p:tgtEl>
                                          <p:spTgt spid="69"/>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500" fill="hold"/>
                                        <p:tgtEl>
                                          <p:spTgt spid="52"/>
                                        </p:tgtEl>
                                        <p:attrNameLst>
                                          <p:attrName>ppt_x</p:attrName>
                                        </p:attrNameLst>
                                      </p:cBhvr>
                                      <p:tavLst>
                                        <p:tav tm="0">
                                          <p:val>
                                            <p:strVal val="#ppt_x"/>
                                          </p:val>
                                        </p:tav>
                                        <p:tav tm="100000">
                                          <p:val>
                                            <p:strVal val="#ppt_x"/>
                                          </p:val>
                                        </p:tav>
                                      </p:tavLst>
                                    </p:anim>
                                    <p:anim calcmode="lin" valueType="num">
                                      <p:cBhvr additive="base">
                                        <p:cTn id="61" dur="500" fill="hold"/>
                                        <p:tgtEl>
                                          <p:spTgt spid="52"/>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86"/>
                                        </p:tgtEl>
                                        <p:attrNameLst>
                                          <p:attrName>style.visibility</p:attrName>
                                        </p:attrNameLst>
                                      </p:cBhvr>
                                      <p:to>
                                        <p:strVal val="visible"/>
                                      </p:to>
                                    </p:set>
                                    <p:anim calcmode="lin" valueType="num">
                                      <p:cBhvr additive="base">
                                        <p:cTn id="64" dur="500" fill="hold"/>
                                        <p:tgtEl>
                                          <p:spTgt spid="86"/>
                                        </p:tgtEl>
                                        <p:attrNameLst>
                                          <p:attrName>ppt_x</p:attrName>
                                        </p:attrNameLst>
                                      </p:cBhvr>
                                      <p:tavLst>
                                        <p:tav tm="0">
                                          <p:val>
                                            <p:strVal val="#ppt_x"/>
                                          </p:val>
                                        </p:tav>
                                        <p:tav tm="100000">
                                          <p:val>
                                            <p:strVal val="#ppt_x"/>
                                          </p:val>
                                        </p:tav>
                                      </p:tavLst>
                                    </p:anim>
                                    <p:anim calcmode="lin" valueType="num">
                                      <p:cBhvr additive="base">
                                        <p:cTn id="65" dur="500" fill="hold"/>
                                        <p:tgtEl>
                                          <p:spTgt spid="86"/>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 calcmode="lin" valueType="num">
                                      <p:cBhvr additive="base">
                                        <p:cTn id="68" dur="500" fill="hold"/>
                                        <p:tgtEl>
                                          <p:spTgt spid="67"/>
                                        </p:tgtEl>
                                        <p:attrNameLst>
                                          <p:attrName>ppt_x</p:attrName>
                                        </p:attrNameLst>
                                      </p:cBhvr>
                                      <p:tavLst>
                                        <p:tav tm="0">
                                          <p:val>
                                            <p:strVal val="#ppt_x"/>
                                          </p:val>
                                        </p:tav>
                                        <p:tav tm="100000">
                                          <p:val>
                                            <p:strVal val="#ppt_x"/>
                                          </p:val>
                                        </p:tav>
                                      </p:tavLst>
                                    </p:anim>
                                    <p:anim calcmode="lin" valueType="num">
                                      <p:cBhvr additive="base">
                                        <p:cTn id="69" dur="500" fill="hold"/>
                                        <p:tgtEl>
                                          <p:spTgt spid="67"/>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62"/>
                                        </p:tgtEl>
                                        <p:attrNameLst>
                                          <p:attrName>style.visibility</p:attrName>
                                        </p:attrNameLst>
                                      </p:cBhvr>
                                      <p:to>
                                        <p:strVal val="visible"/>
                                      </p:to>
                                    </p:set>
                                    <p:anim calcmode="lin" valueType="num">
                                      <p:cBhvr additive="base">
                                        <p:cTn id="72" dur="500" fill="hold"/>
                                        <p:tgtEl>
                                          <p:spTgt spid="62"/>
                                        </p:tgtEl>
                                        <p:attrNameLst>
                                          <p:attrName>ppt_x</p:attrName>
                                        </p:attrNameLst>
                                      </p:cBhvr>
                                      <p:tavLst>
                                        <p:tav tm="0">
                                          <p:val>
                                            <p:strVal val="#ppt_x"/>
                                          </p:val>
                                        </p:tav>
                                        <p:tav tm="100000">
                                          <p:val>
                                            <p:strVal val="#ppt_x"/>
                                          </p:val>
                                        </p:tav>
                                      </p:tavLst>
                                    </p:anim>
                                    <p:anim calcmode="lin" valueType="num">
                                      <p:cBhvr additive="base">
                                        <p:cTn id="7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87"/>
                                        </p:tgtEl>
                                        <p:attrNameLst>
                                          <p:attrName>style.visibility</p:attrName>
                                        </p:attrNameLst>
                                      </p:cBhvr>
                                      <p:to>
                                        <p:strVal val="visible"/>
                                      </p:to>
                                    </p:set>
                                    <p:anim calcmode="lin" valueType="num">
                                      <p:cBhvr additive="base">
                                        <p:cTn id="78" dur="500" fill="hold"/>
                                        <p:tgtEl>
                                          <p:spTgt spid="87"/>
                                        </p:tgtEl>
                                        <p:attrNameLst>
                                          <p:attrName>ppt_x</p:attrName>
                                        </p:attrNameLst>
                                      </p:cBhvr>
                                      <p:tavLst>
                                        <p:tav tm="0">
                                          <p:val>
                                            <p:strVal val="#ppt_x"/>
                                          </p:val>
                                        </p:tav>
                                        <p:tav tm="100000">
                                          <p:val>
                                            <p:strVal val="#ppt_x"/>
                                          </p:val>
                                        </p:tav>
                                      </p:tavLst>
                                    </p:anim>
                                    <p:anim calcmode="lin" valueType="num">
                                      <p:cBhvr additive="base">
                                        <p:cTn id="79" dur="500" fill="hold"/>
                                        <p:tgtEl>
                                          <p:spTgt spid="87"/>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500" fill="hold"/>
                                        <p:tgtEl>
                                          <p:spTgt spid="68"/>
                                        </p:tgtEl>
                                        <p:attrNameLst>
                                          <p:attrName>ppt_x</p:attrName>
                                        </p:attrNameLst>
                                      </p:cBhvr>
                                      <p:tavLst>
                                        <p:tav tm="0">
                                          <p:val>
                                            <p:strVal val="#ppt_x"/>
                                          </p:val>
                                        </p:tav>
                                        <p:tav tm="100000">
                                          <p:val>
                                            <p:strVal val="#ppt_x"/>
                                          </p:val>
                                        </p:tav>
                                      </p:tavLst>
                                    </p:anim>
                                    <p:anim calcmode="lin" valueType="num">
                                      <p:cBhvr additive="base">
                                        <p:cTn id="83" dur="500" fill="hold"/>
                                        <p:tgtEl>
                                          <p:spTgt spid="68"/>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500" fill="hold"/>
                                        <p:tgtEl>
                                          <p:spTgt spid="51"/>
                                        </p:tgtEl>
                                        <p:attrNameLst>
                                          <p:attrName>ppt_x</p:attrName>
                                        </p:attrNameLst>
                                      </p:cBhvr>
                                      <p:tavLst>
                                        <p:tav tm="0">
                                          <p:val>
                                            <p:strVal val="#ppt_x"/>
                                          </p:val>
                                        </p:tav>
                                        <p:tav tm="100000">
                                          <p:val>
                                            <p:strVal val="#ppt_x"/>
                                          </p:val>
                                        </p:tav>
                                      </p:tavLst>
                                    </p:anim>
                                    <p:anim calcmode="lin" valueType="num">
                                      <p:cBhvr additive="base">
                                        <p:cTn id="87" dur="500" fill="hold"/>
                                        <p:tgtEl>
                                          <p:spTgt spid="5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500" fill="hold"/>
                                        <p:tgtEl>
                                          <p:spTgt spid="58"/>
                                        </p:tgtEl>
                                        <p:attrNameLst>
                                          <p:attrName>ppt_x</p:attrName>
                                        </p:attrNameLst>
                                      </p:cBhvr>
                                      <p:tavLst>
                                        <p:tav tm="0">
                                          <p:val>
                                            <p:strVal val="#ppt_x"/>
                                          </p:val>
                                        </p:tav>
                                        <p:tav tm="100000">
                                          <p:val>
                                            <p:strVal val="#ppt_x"/>
                                          </p:val>
                                        </p:tav>
                                      </p:tavLst>
                                    </p:anim>
                                    <p:anim calcmode="lin" valueType="num">
                                      <p:cBhvr additive="base">
                                        <p:cTn id="91" dur="500" fill="hold"/>
                                        <p:tgtEl>
                                          <p:spTgt spid="58"/>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60"/>
                                        </p:tgtEl>
                                        <p:attrNameLst>
                                          <p:attrName>style.visibility</p:attrName>
                                        </p:attrNameLst>
                                      </p:cBhvr>
                                      <p:to>
                                        <p:strVal val="visible"/>
                                      </p:to>
                                    </p:set>
                                    <p:anim calcmode="lin" valueType="num">
                                      <p:cBhvr additive="base">
                                        <p:cTn id="94" dur="500" fill="hold"/>
                                        <p:tgtEl>
                                          <p:spTgt spid="60"/>
                                        </p:tgtEl>
                                        <p:attrNameLst>
                                          <p:attrName>ppt_x</p:attrName>
                                        </p:attrNameLst>
                                      </p:cBhvr>
                                      <p:tavLst>
                                        <p:tav tm="0">
                                          <p:val>
                                            <p:strVal val="#ppt_x"/>
                                          </p:val>
                                        </p:tav>
                                        <p:tav tm="100000">
                                          <p:val>
                                            <p:strVal val="#ppt_x"/>
                                          </p:val>
                                        </p:tav>
                                      </p:tavLst>
                                    </p:anim>
                                    <p:anim calcmode="lin" valueType="num">
                                      <p:cBhvr additive="base">
                                        <p:cTn id="95"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6" presetClass="entr" presetSubtype="21" fill="hold" grpId="0" nodeType="click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barn(inVertical)">
                                      <p:cBhvr>
                                        <p:cTn id="10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64" grpId="0" animBg="1"/>
      <p:bldP spid="65" grpId="0"/>
      <p:bldP spid="66" grpId="0"/>
      <p:bldP spid="67" grpId="0"/>
      <p:bldP spid="68" grpId="0"/>
      <p:bldP spid="69" grpId="0" animBg="1"/>
      <p:bldP spid="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93288" y="472208"/>
            <a:ext cx="11573197" cy="724247"/>
          </a:xfrm>
        </p:spPr>
        <p:txBody>
          <a:bodyPr>
            <a:normAutofit fontScale="92500" lnSpcReduction="10000"/>
          </a:bodyPr>
          <a:lstStyle/>
          <a:p>
            <a:r>
              <a:rPr lang="en-US" dirty="0"/>
              <a:t>Agenda</a:t>
            </a:r>
          </a:p>
        </p:txBody>
      </p:sp>
      <p:cxnSp>
        <p:nvCxnSpPr>
          <p:cNvPr id="3" name="Straight Connector 2">
            <a:extLst>
              <a:ext uri="{FF2B5EF4-FFF2-40B4-BE49-F238E27FC236}">
                <a16:creationId xmlns:a16="http://schemas.microsoft.com/office/drawing/2014/main" id="{D5A9A7DB-CC5B-423F-AE07-21BFFE99FD8B}"/>
              </a:ext>
            </a:extLst>
          </p:cNvPr>
          <p:cNvCxnSpPr>
            <a:cxnSpLocks/>
          </p:cNvCxnSpPr>
          <p:nvPr/>
        </p:nvCxnSpPr>
        <p:spPr>
          <a:xfrm flipV="1">
            <a:off x="914400" y="3872032"/>
            <a:ext cx="10392508" cy="70335"/>
          </a:xfrm>
          <a:prstGeom prst="line">
            <a:avLst/>
          </a:prstGeom>
          <a:ln w="50800">
            <a:solidFill>
              <a:schemeClr val="bg1">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4" name="그룹 4">
            <a:extLst>
              <a:ext uri="{FF2B5EF4-FFF2-40B4-BE49-F238E27FC236}">
                <a16:creationId xmlns:a16="http://schemas.microsoft.com/office/drawing/2014/main" id="{61CDADE7-68BD-4886-8E78-7F76297E2307}"/>
              </a:ext>
            </a:extLst>
          </p:cNvPr>
          <p:cNvGrpSpPr/>
          <p:nvPr/>
        </p:nvGrpSpPr>
        <p:grpSpPr>
          <a:xfrm>
            <a:off x="1234621" y="3523936"/>
            <a:ext cx="648072" cy="1133328"/>
            <a:chOff x="1234621" y="3594272"/>
            <a:chExt cx="648072" cy="1133328"/>
          </a:xfrm>
        </p:grpSpPr>
        <p:cxnSp>
          <p:nvCxnSpPr>
            <p:cNvPr id="5" name="Straight Connector 4">
              <a:extLst>
                <a:ext uri="{FF2B5EF4-FFF2-40B4-BE49-F238E27FC236}">
                  <a16:creationId xmlns:a16="http://schemas.microsoft.com/office/drawing/2014/main" id="{D34BFDB3-553F-4C00-8194-E676A86B6875}"/>
                </a:ext>
              </a:extLst>
            </p:cNvPr>
            <p:cNvCxnSpPr/>
            <p:nvPr/>
          </p:nvCxnSpPr>
          <p:spPr>
            <a:xfrm flipV="1">
              <a:off x="1558657" y="3946745"/>
              <a:ext cx="0" cy="780855"/>
            </a:xfrm>
            <a:prstGeom prst="line">
              <a:avLst/>
            </a:prstGeom>
            <a:ln w="101600">
              <a:solidFill>
                <a:schemeClr val="accent1"/>
              </a:solidFill>
              <a:headEnd type="oval" w="sm" len="sm"/>
              <a:tailEnd type="ova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57DD630C-4631-42AB-B573-B8D4CE935FBB}"/>
                </a:ext>
              </a:extLst>
            </p:cNvPr>
            <p:cNvSpPr/>
            <p:nvPr/>
          </p:nvSpPr>
          <p:spPr>
            <a:xfrm>
              <a:off x="1234621" y="3594272"/>
              <a:ext cx="648072" cy="648072"/>
            </a:xfrm>
            <a:prstGeom prst="ellipse">
              <a:avLst/>
            </a:prstGeom>
            <a:solidFill>
              <a:schemeClr val="bg1"/>
            </a:solidFill>
            <a:ln w="889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7" name="그룹 5">
            <a:extLst>
              <a:ext uri="{FF2B5EF4-FFF2-40B4-BE49-F238E27FC236}">
                <a16:creationId xmlns:a16="http://schemas.microsoft.com/office/drawing/2014/main" id="{348CE40B-6925-4337-9E66-01C78A9B14F3}"/>
              </a:ext>
            </a:extLst>
          </p:cNvPr>
          <p:cNvGrpSpPr/>
          <p:nvPr/>
        </p:nvGrpSpPr>
        <p:grpSpPr>
          <a:xfrm>
            <a:off x="3483218" y="3062896"/>
            <a:ext cx="648072" cy="1109112"/>
            <a:chOff x="4137552" y="3133232"/>
            <a:chExt cx="648072" cy="1109112"/>
          </a:xfrm>
        </p:grpSpPr>
        <p:cxnSp>
          <p:nvCxnSpPr>
            <p:cNvPr id="8" name="Straight Connector 7">
              <a:extLst>
                <a:ext uri="{FF2B5EF4-FFF2-40B4-BE49-F238E27FC236}">
                  <a16:creationId xmlns:a16="http://schemas.microsoft.com/office/drawing/2014/main" id="{2F610E7B-506C-4EDC-AE2A-7A0D4295AC13}"/>
                </a:ext>
              </a:extLst>
            </p:cNvPr>
            <p:cNvCxnSpPr/>
            <p:nvPr/>
          </p:nvCxnSpPr>
          <p:spPr>
            <a:xfrm flipV="1">
              <a:off x="4461588" y="3133232"/>
              <a:ext cx="0" cy="780855"/>
            </a:xfrm>
            <a:prstGeom prst="line">
              <a:avLst/>
            </a:prstGeom>
            <a:ln w="101600">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9278EA71-8379-4FFE-B92A-A3346EEA6C55}"/>
                </a:ext>
              </a:extLst>
            </p:cNvPr>
            <p:cNvSpPr/>
            <p:nvPr/>
          </p:nvSpPr>
          <p:spPr>
            <a:xfrm>
              <a:off x="4137552" y="3594272"/>
              <a:ext cx="648072" cy="648072"/>
            </a:xfrm>
            <a:prstGeom prst="ellipse">
              <a:avLst/>
            </a:prstGeom>
            <a:solidFill>
              <a:schemeClr val="bg1"/>
            </a:solidFill>
            <a:ln w="889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10" name="그룹 6">
            <a:extLst>
              <a:ext uri="{FF2B5EF4-FFF2-40B4-BE49-F238E27FC236}">
                <a16:creationId xmlns:a16="http://schemas.microsoft.com/office/drawing/2014/main" id="{402D26AF-D8CE-4EEF-9286-25A02BCB5220}"/>
              </a:ext>
            </a:extLst>
          </p:cNvPr>
          <p:cNvGrpSpPr/>
          <p:nvPr/>
        </p:nvGrpSpPr>
        <p:grpSpPr>
          <a:xfrm>
            <a:off x="5731815" y="3526126"/>
            <a:ext cx="648072" cy="1131139"/>
            <a:chOff x="5757732" y="3594272"/>
            <a:chExt cx="648072" cy="1131139"/>
          </a:xfrm>
        </p:grpSpPr>
        <p:cxnSp>
          <p:nvCxnSpPr>
            <p:cNvPr id="11" name="Straight Connector 10">
              <a:extLst>
                <a:ext uri="{FF2B5EF4-FFF2-40B4-BE49-F238E27FC236}">
                  <a16:creationId xmlns:a16="http://schemas.microsoft.com/office/drawing/2014/main" id="{1C307E69-6516-4613-80DE-35B783EDAD33}"/>
                </a:ext>
              </a:extLst>
            </p:cNvPr>
            <p:cNvCxnSpPr/>
            <p:nvPr/>
          </p:nvCxnSpPr>
          <p:spPr>
            <a:xfrm flipV="1">
              <a:off x="6082231" y="3944556"/>
              <a:ext cx="0" cy="780855"/>
            </a:xfrm>
            <a:prstGeom prst="line">
              <a:avLst/>
            </a:prstGeom>
            <a:ln w="101600">
              <a:solidFill>
                <a:schemeClr val="accent3"/>
              </a:solidFill>
              <a:headEnd type="oval" w="sm" len="sm"/>
              <a:tailEnd type="ova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BE55125C-E55B-4D58-A6E5-058293A0513B}"/>
                </a:ext>
              </a:extLst>
            </p:cNvPr>
            <p:cNvSpPr/>
            <p:nvPr/>
          </p:nvSpPr>
          <p:spPr>
            <a:xfrm>
              <a:off x="5757732" y="3594272"/>
              <a:ext cx="648072" cy="648072"/>
            </a:xfrm>
            <a:prstGeom prst="ellipse">
              <a:avLst/>
            </a:prstGeom>
            <a:solidFill>
              <a:schemeClr val="bg1"/>
            </a:solidFill>
            <a:ln w="889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13" name="그룹 7">
            <a:extLst>
              <a:ext uri="{FF2B5EF4-FFF2-40B4-BE49-F238E27FC236}">
                <a16:creationId xmlns:a16="http://schemas.microsoft.com/office/drawing/2014/main" id="{B6606354-C0E8-4522-8F20-89A73BA5592A}"/>
              </a:ext>
            </a:extLst>
          </p:cNvPr>
          <p:cNvGrpSpPr/>
          <p:nvPr/>
        </p:nvGrpSpPr>
        <p:grpSpPr>
          <a:xfrm>
            <a:off x="7980412" y="3062896"/>
            <a:ext cx="648072" cy="1109112"/>
            <a:chOff x="7377912" y="3133232"/>
            <a:chExt cx="648072" cy="1109112"/>
          </a:xfrm>
        </p:grpSpPr>
        <p:cxnSp>
          <p:nvCxnSpPr>
            <p:cNvPr id="14" name="Straight Connector 13">
              <a:extLst>
                <a:ext uri="{FF2B5EF4-FFF2-40B4-BE49-F238E27FC236}">
                  <a16:creationId xmlns:a16="http://schemas.microsoft.com/office/drawing/2014/main" id="{12E37E48-D44D-4E96-8B6B-60716530A58D}"/>
                </a:ext>
              </a:extLst>
            </p:cNvPr>
            <p:cNvCxnSpPr/>
            <p:nvPr/>
          </p:nvCxnSpPr>
          <p:spPr>
            <a:xfrm flipV="1">
              <a:off x="7701948" y="3133232"/>
              <a:ext cx="0" cy="780855"/>
            </a:xfrm>
            <a:prstGeom prst="line">
              <a:avLst/>
            </a:prstGeom>
            <a:ln w="101600">
              <a:solidFill>
                <a:schemeClr val="accent4">
                  <a:lumMod val="90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FF6DE759-C02B-4571-94BE-E47D32A575D1}"/>
                </a:ext>
              </a:extLst>
            </p:cNvPr>
            <p:cNvSpPr/>
            <p:nvPr/>
          </p:nvSpPr>
          <p:spPr>
            <a:xfrm>
              <a:off x="7377912" y="3594272"/>
              <a:ext cx="648072" cy="648072"/>
            </a:xfrm>
            <a:prstGeom prst="ellipse">
              <a:avLst/>
            </a:prstGeom>
            <a:solidFill>
              <a:schemeClr val="bg1"/>
            </a:solidFill>
            <a:ln w="88900">
              <a:solidFill>
                <a:schemeClr val="accent4">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16" name="그룹 8">
            <a:extLst>
              <a:ext uri="{FF2B5EF4-FFF2-40B4-BE49-F238E27FC236}">
                <a16:creationId xmlns:a16="http://schemas.microsoft.com/office/drawing/2014/main" id="{19DB6398-2FF9-40D2-92F7-49BFD53401DE}"/>
              </a:ext>
            </a:extLst>
          </p:cNvPr>
          <p:cNvGrpSpPr/>
          <p:nvPr/>
        </p:nvGrpSpPr>
        <p:grpSpPr>
          <a:xfrm>
            <a:off x="10229008" y="3528314"/>
            <a:ext cx="648072" cy="1128950"/>
            <a:chOff x="10229008" y="3594272"/>
            <a:chExt cx="648072" cy="1128950"/>
          </a:xfrm>
        </p:grpSpPr>
        <p:cxnSp>
          <p:nvCxnSpPr>
            <p:cNvPr id="17" name="Straight Connector 16">
              <a:extLst>
                <a:ext uri="{FF2B5EF4-FFF2-40B4-BE49-F238E27FC236}">
                  <a16:creationId xmlns:a16="http://schemas.microsoft.com/office/drawing/2014/main" id="{A9932096-D3CB-471E-AD4B-FD6862CCB667}"/>
                </a:ext>
              </a:extLst>
            </p:cNvPr>
            <p:cNvCxnSpPr/>
            <p:nvPr/>
          </p:nvCxnSpPr>
          <p:spPr>
            <a:xfrm flipV="1">
              <a:off x="10553044" y="3942367"/>
              <a:ext cx="0" cy="780855"/>
            </a:xfrm>
            <a:prstGeom prst="line">
              <a:avLst/>
            </a:prstGeom>
            <a:ln w="101600">
              <a:solidFill>
                <a:schemeClr val="accent5"/>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67C14B85-43F7-43C8-B388-245103241109}"/>
                </a:ext>
              </a:extLst>
            </p:cNvPr>
            <p:cNvSpPr/>
            <p:nvPr/>
          </p:nvSpPr>
          <p:spPr>
            <a:xfrm>
              <a:off x="10229008" y="3594272"/>
              <a:ext cx="648072" cy="648072"/>
            </a:xfrm>
            <a:prstGeom prst="ellipse">
              <a:avLst/>
            </a:prstGeom>
            <a:solidFill>
              <a:schemeClr val="bg1"/>
            </a:solidFill>
            <a:ln w="889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19" name="TextBox 18">
            <a:extLst>
              <a:ext uri="{FF2B5EF4-FFF2-40B4-BE49-F238E27FC236}">
                <a16:creationId xmlns:a16="http://schemas.microsoft.com/office/drawing/2014/main" id="{BAD76CD5-3FE8-468B-921C-F260BEC3297A}"/>
              </a:ext>
            </a:extLst>
          </p:cNvPr>
          <p:cNvSpPr txBox="1"/>
          <p:nvPr/>
        </p:nvSpPr>
        <p:spPr>
          <a:xfrm>
            <a:off x="9498752" y="2899164"/>
            <a:ext cx="2107655" cy="461665"/>
          </a:xfrm>
          <a:prstGeom prst="rect">
            <a:avLst/>
          </a:prstGeom>
          <a:noFill/>
        </p:spPr>
        <p:txBody>
          <a:bodyPr wrap="square" rtlCol="0" anchor="ctr">
            <a:spAutoFit/>
          </a:bodyPr>
          <a:lstStyle/>
          <a:p>
            <a:pPr algn="ctr"/>
            <a:r>
              <a:rPr lang="en-US" altLang="ko-KR" sz="2400" b="1" dirty="0">
                <a:solidFill>
                  <a:schemeClr val="accent5"/>
                </a:solidFill>
                <a:cs typeface="Arial" pitchFamily="34" charset="0"/>
              </a:rPr>
              <a:t>Conclusions</a:t>
            </a:r>
            <a:endParaRPr lang="ko-KR" altLang="en-US" sz="2400" b="1" dirty="0">
              <a:solidFill>
                <a:schemeClr val="accent5"/>
              </a:solidFill>
              <a:cs typeface="Arial" pitchFamily="34" charset="0"/>
            </a:endParaRPr>
          </a:p>
        </p:txBody>
      </p:sp>
      <p:sp>
        <p:nvSpPr>
          <p:cNvPr id="23" name="TextBox 22">
            <a:extLst>
              <a:ext uri="{FF2B5EF4-FFF2-40B4-BE49-F238E27FC236}">
                <a16:creationId xmlns:a16="http://schemas.microsoft.com/office/drawing/2014/main" id="{AA45755F-1B14-4B9A-821F-861DE6EAD9ED}"/>
              </a:ext>
            </a:extLst>
          </p:cNvPr>
          <p:cNvSpPr txBox="1"/>
          <p:nvPr/>
        </p:nvSpPr>
        <p:spPr>
          <a:xfrm>
            <a:off x="5315782" y="2649080"/>
            <a:ext cx="1594343" cy="830997"/>
          </a:xfrm>
          <a:prstGeom prst="rect">
            <a:avLst/>
          </a:prstGeom>
          <a:noFill/>
        </p:spPr>
        <p:txBody>
          <a:bodyPr wrap="square" rtlCol="0" anchor="ctr">
            <a:spAutoFit/>
          </a:bodyPr>
          <a:lstStyle/>
          <a:p>
            <a:pPr algn="ctr"/>
            <a:r>
              <a:rPr lang="en-US" altLang="ko-KR" sz="2400" b="1" dirty="0">
                <a:solidFill>
                  <a:schemeClr val="accent3"/>
                </a:solidFill>
                <a:cs typeface="Arial" pitchFamily="34" charset="0"/>
              </a:rPr>
              <a:t>Data analysis</a:t>
            </a:r>
            <a:endParaRPr lang="ko-KR" altLang="en-US" sz="2400" b="1" dirty="0">
              <a:solidFill>
                <a:schemeClr val="accent3"/>
              </a:solidFill>
              <a:cs typeface="Arial" pitchFamily="34" charset="0"/>
            </a:endParaRPr>
          </a:p>
        </p:txBody>
      </p:sp>
      <p:sp>
        <p:nvSpPr>
          <p:cNvPr id="27" name="TextBox 26">
            <a:extLst>
              <a:ext uri="{FF2B5EF4-FFF2-40B4-BE49-F238E27FC236}">
                <a16:creationId xmlns:a16="http://schemas.microsoft.com/office/drawing/2014/main" id="{2DA7F119-31B3-4E6F-84DA-72E118D0D77A}"/>
              </a:ext>
            </a:extLst>
          </p:cNvPr>
          <p:cNvSpPr txBox="1"/>
          <p:nvPr/>
        </p:nvSpPr>
        <p:spPr>
          <a:xfrm>
            <a:off x="1018597" y="2873530"/>
            <a:ext cx="1080120" cy="461665"/>
          </a:xfrm>
          <a:prstGeom prst="rect">
            <a:avLst/>
          </a:prstGeom>
          <a:noFill/>
        </p:spPr>
        <p:txBody>
          <a:bodyPr wrap="square" rtlCol="0" anchor="ctr">
            <a:spAutoFit/>
          </a:bodyPr>
          <a:lstStyle/>
          <a:p>
            <a:pPr algn="ctr"/>
            <a:r>
              <a:rPr lang="en-US" altLang="ko-KR" sz="2400" b="1" dirty="0">
                <a:solidFill>
                  <a:schemeClr val="accent1"/>
                </a:solidFill>
                <a:cs typeface="Arial" pitchFamily="34" charset="0"/>
              </a:rPr>
              <a:t>Intro</a:t>
            </a:r>
            <a:endParaRPr lang="ko-KR" altLang="en-US" sz="2400" b="1" dirty="0">
              <a:solidFill>
                <a:schemeClr val="accent1"/>
              </a:solidFill>
              <a:cs typeface="Arial" pitchFamily="34" charset="0"/>
            </a:endParaRPr>
          </a:p>
        </p:txBody>
      </p:sp>
      <p:sp>
        <p:nvSpPr>
          <p:cNvPr id="34" name="TextBox 33">
            <a:extLst>
              <a:ext uri="{FF2B5EF4-FFF2-40B4-BE49-F238E27FC236}">
                <a16:creationId xmlns:a16="http://schemas.microsoft.com/office/drawing/2014/main" id="{7205370A-6D52-4BC8-80B3-13AA577C478F}"/>
              </a:ext>
            </a:extLst>
          </p:cNvPr>
          <p:cNvSpPr txBox="1"/>
          <p:nvPr/>
        </p:nvSpPr>
        <p:spPr>
          <a:xfrm>
            <a:off x="3267194" y="4261560"/>
            <a:ext cx="1080120" cy="830997"/>
          </a:xfrm>
          <a:prstGeom prst="rect">
            <a:avLst/>
          </a:prstGeom>
          <a:noFill/>
        </p:spPr>
        <p:txBody>
          <a:bodyPr wrap="square" rtlCol="0" anchor="ctr">
            <a:spAutoFit/>
          </a:bodyPr>
          <a:lstStyle/>
          <a:p>
            <a:pPr algn="ctr"/>
            <a:r>
              <a:rPr lang="en-US" altLang="ko-KR" sz="2400" b="1" dirty="0">
                <a:solidFill>
                  <a:schemeClr val="accent2"/>
                </a:solidFill>
                <a:cs typeface="Arial" pitchFamily="34" charset="0"/>
              </a:rPr>
              <a:t>Mass Spec</a:t>
            </a:r>
            <a:endParaRPr lang="ko-KR" altLang="en-US" sz="2400" b="1" dirty="0">
              <a:solidFill>
                <a:schemeClr val="accent2"/>
              </a:solidFill>
              <a:cs typeface="Arial" pitchFamily="34" charset="0"/>
            </a:endParaRPr>
          </a:p>
        </p:txBody>
      </p:sp>
      <p:sp>
        <p:nvSpPr>
          <p:cNvPr id="38" name="TextBox 37">
            <a:extLst>
              <a:ext uri="{FF2B5EF4-FFF2-40B4-BE49-F238E27FC236}">
                <a16:creationId xmlns:a16="http://schemas.microsoft.com/office/drawing/2014/main" id="{B81A20CB-4205-4F50-B494-A9D813618717}"/>
              </a:ext>
            </a:extLst>
          </p:cNvPr>
          <p:cNvSpPr txBox="1"/>
          <p:nvPr/>
        </p:nvSpPr>
        <p:spPr>
          <a:xfrm>
            <a:off x="7435093" y="4402215"/>
            <a:ext cx="1734817" cy="461665"/>
          </a:xfrm>
          <a:prstGeom prst="rect">
            <a:avLst/>
          </a:prstGeom>
          <a:noFill/>
        </p:spPr>
        <p:txBody>
          <a:bodyPr wrap="square" rtlCol="0" anchor="ctr">
            <a:spAutoFit/>
          </a:bodyPr>
          <a:lstStyle/>
          <a:p>
            <a:pPr algn="ctr"/>
            <a:r>
              <a:rPr lang="en-US" altLang="ko-KR" sz="2400" b="1" dirty="0">
                <a:solidFill>
                  <a:schemeClr val="accent4">
                    <a:lumMod val="90000"/>
                  </a:schemeClr>
                </a:solidFill>
                <a:cs typeface="Arial" pitchFamily="34" charset="0"/>
              </a:rPr>
              <a:t>Examples</a:t>
            </a:r>
            <a:endParaRPr lang="ko-KR" altLang="en-US" sz="2400" b="1" dirty="0">
              <a:solidFill>
                <a:schemeClr val="accent4">
                  <a:lumMod val="90000"/>
                </a:schemeClr>
              </a:solidFill>
              <a:cs typeface="Arial" pitchFamily="34" charset="0"/>
            </a:endParaRPr>
          </a:p>
        </p:txBody>
      </p:sp>
      <p:sp>
        <p:nvSpPr>
          <p:cNvPr id="39" name="Rounded Rectangle 5">
            <a:extLst>
              <a:ext uri="{FF2B5EF4-FFF2-40B4-BE49-F238E27FC236}">
                <a16:creationId xmlns:a16="http://schemas.microsoft.com/office/drawing/2014/main" id="{09DDA37A-9395-44FD-8655-5C377CC22D5A}"/>
              </a:ext>
            </a:extLst>
          </p:cNvPr>
          <p:cNvSpPr/>
          <p:nvPr/>
        </p:nvSpPr>
        <p:spPr>
          <a:xfrm flipH="1">
            <a:off x="1380839" y="3725342"/>
            <a:ext cx="355637" cy="293379"/>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0" name="Rectangle 9">
            <a:extLst>
              <a:ext uri="{FF2B5EF4-FFF2-40B4-BE49-F238E27FC236}">
                <a16:creationId xmlns:a16="http://schemas.microsoft.com/office/drawing/2014/main" id="{8B41D5B0-74CA-4944-AD80-A7724CE76011}"/>
              </a:ext>
            </a:extLst>
          </p:cNvPr>
          <p:cNvSpPr/>
          <p:nvPr/>
        </p:nvSpPr>
        <p:spPr>
          <a:xfrm>
            <a:off x="5896180" y="3668189"/>
            <a:ext cx="318414" cy="317897"/>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1" name="Freeform 18">
            <a:extLst>
              <a:ext uri="{FF2B5EF4-FFF2-40B4-BE49-F238E27FC236}">
                <a16:creationId xmlns:a16="http://schemas.microsoft.com/office/drawing/2014/main" id="{9864A210-1587-47C6-9A38-966A12A98C1D}"/>
              </a:ext>
            </a:extLst>
          </p:cNvPr>
          <p:cNvSpPr/>
          <p:nvPr/>
        </p:nvSpPr>
        <p:spPr>
          <a:xfrm>
            <a:off x="10369540" y="3670532"/>
            <a:ext cx="366081" cy="295454"/>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2" name="Block Arc 25">
            <a:extLst>
              <a:ext uri="{FF2B5EF4-FFF2-40B4-BE49-F238E27FC236}">
                <a16:creationId xmlns:a16="http://schemas.microsoft.com/office/drawing/2014/main" id="{C418158F-D73C-4109-A2E1-B522C3286990}"/>
              </a:ext>
            </a:extLst>
          </p:cNvPr>
          <p:cNvSpPr/>
          <p:nvPr/>
        </p:nvSpPr>
        <p:spPr>
          <a:xfrm>
            <a:off x="3685732" y="3668189"/>
            <a:ext cx="243043" cy="351125"/>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43" name="Oval 32">
            <a:extLst>
              <a:ext uri="{FF2B5EF4-FFF2-40B4-BE49-F238E27FC236}">
                <a16:creationId xmlns:a16="http://schemas.microsoft.com/office/drawing/2014/main" id="{8CE8E0A0-455A-4DC0-B7C2-FD92FEA23FF9}"/>
              </a:ext>
            </a:extLst>
          </p:cNvPr>
          <p:cNvSpPr/>
          <p:nvPr/>
        </p:nvSpPr>
        <p:spPr>
          <a:xfrm>
            <a:off x="8138011" y="3686079"/>
            <a:ext cx="328983" cy="328553"/>
          </a:xfrm>
          <a:custGeom>
            <a:avLst/>
            <a:gdLst/>
            <a:ahLst/>
            <a:cxnLst/>
            <a:rect l="l" t="t" r="r" b="b"/>
            <a:pathLst>
              <a:path w="2671236" h="3213546">
                <a:moveTo>
                  <a:pt x="1336943" y="151152"/>
                </a:moveTo>
                <a:cubicBezTo>
                  <a:pt x="1223677" y="151152"/>
                  <a:pt x="1131857" y="242973"/>
                  <a:pt x="1131857" y="356239"/>
                </a:cubicBezTo>
                <a:cubicBezTo>
                  <a:pt x="1131857" y="469506"/>
                  <a:pt x="1223677" y="561326"/>
                  <a:pt x="1336943" y="561326"/>
                </a:cubicBezTo>
                <a:cubicBezTo>
                  <a:pt x="1450210" y="561326"/>
                  <a:pt x="1542030" y="469506"/>
                  <a:pt x="1542030" y="356239"/>
                </a:cubicBezTo>
                <a:cubicBezTo>
                  <a:pt x="1542030" y="242973"/>
                  <a:pt x="1450210" y="151152"/>
                  <a:pt x="1336943" y="151152"/>
                </a:cubicBezTo>
                <a:close/>
                <a:moveTo>
                  <a:pt x="1336943" y="0"/>
                </a:moveTo>
                <a:cubicBezTo>
                  <a:pt x="1533689" y="0"/>
                  <a:pt x="1693182" y="159493"/>
                  <a:pt x="1693182" y="356239"/>
                </a:cubicBezTo>
                <a:cubicBezTo>
                  <a:pt x="1693182" y="499348"/>
                  <a:pt x="1608797" y="622748"/>
                  <a:pt x="1486649" y="678491"/>
                </a:cubicBezTo>
                <a:lnTo>
                  <a:pt x="1504985" y="861628"/>
                </a:lnTo>
                <a:lnTo>
                  <a:pt x="2050955" y="861628"/>
                </a:lnTo>
                <a:cubicBezTo>
                  <a:pt x="2073924" y="808095"/>
                  <a:pt x="2127168" y="770742"/>
                  <a:pt x="2189136" y="770742"/>
                </a:cubicBezTo>
                <a:cubicBezTo>
                  <a:pt x="2272476" y="770742"/>
                  <a:pt x="2340037" y="838303"/>
                  <a:pt x="2340037" y="921643"/>
                </a:cubicBezTo>
                <a:cubicBezTo>
                  <a:pt x="2340037" y="1004983"/>
                  <a:pt x="2272476" y="1072544"/>
                  <a:pt x="2189136" y="1072544"/>
                </a:cubicBezTo>
                <a:cubicBezTo>
                  <a:pt x="2127168" y="1072544"/>
                  <a:pt x="2073924" y="1035191"/>
                  <a:pt x="2050955" y="981658"/>
                </a:cubicBezTo>
                <a:lnTo>
                  <a:pt x="1517002" y="981658"/>
                </a:lnTo>
                <a:lnTo>
                  <a:pt x="1678124" y="2590970"/>
                </a:lnTo>
                <a:cubicBezTo>
                  <a:pt x="2063444" y="2451708"/>
                  <a:pt x="2360829" y="2287813"/>
                  <a:pt x="2381761" y="1860600"/>
                </a:cubicBezTo>
                <a:cubicBezTo>
                  <a:pt x="2329006" y="1862811"/>
                  <a:pt x="2276981" y="1871755"/>
                  <a:pt x="2228094" y="1886075"/>
                </a:cubicBezTo>
                <a:cubicBezTo>
                  <a:pt x="2324645" y="1771974"/>
                  <a:pt x="2415523" y="1665436"/>
                  <a:pt x="2449665" y="1504055"/>
                </a:cubicBezTo>
                <a:cubicBezTo>
                  <a:pt x="2485699" y="1663545"/>
                  <a:pt x="2574685" y="1764408"/>
                  <a:pt x="2671236" y="1886075"/>
                </a:cubicBezTo>
                <a:cubicBezTo>
                  <a:pt x="2622475" y="1872164"/>
                  <a:pt x="2568855" y="1862858"/>
                  <a:pt x="2513341" y="1860541"/>
                </a:cubicBezTo>
                <a:cubicBezTo>
                  <a:pt x="2486075" y="2436981"/>
                  <a:pt x="2151724" y="2992040"/>
                  <a:pt x="1522375" y="3040581"/>
                </a:cubicBezTo>
                <a:cubicBezTo>
                  <a:pt x="1427529" y="3119259"/>
                  <a:pt x="1392747" y="3155891"/>
                  <a:pt x="1336943" y="3213546"/>
                </a:cubicBezTo>
                <a:cubicBezTo>
                  <a:pt x="1284048" y="3153728"/>
                  <a:pt x="1252174" y="3120936"/>
                  <a:pt x="1157234" y="3046101"/>
                </a:cubicBezTo>
                <a:cubicBezTo>
                  <a:pt x="592479" y="2980043"/>
                  <a:pt x="187829" y="2438320"/>
                  <a:pt x="160409" y="1860193"/>
                </a:cubicBezTo>
                <a:cubicBezTo>
                  <a:pt x="105366" y="1862056"/>
                  <a:pt x="50978" y="1871143"/>
                  <a:pt x="0" y="1886075"/>
                </a:cubicBezTo>
                <a:cubicBezTo>
                  <a:pt x="96552" y="1771974"/>
                  <a:pt x="187429" y="1665436"/>
                  <a:pt x="221571" y="1504055"/>
                </a:cubicBezTo>
                <a:cubicBezTo>
                  <a:pt x="257605" y="1663545"/>
                  <a:pt x="346591" y="1764408"/>
                  <a:pt x="443143" y="1886075"/>
                </a:cubicBezTo>
                <a:cubicBezTo>
                  <a:pt x="396276" y="1872705"/>
                  <a:pt x="344922" y="1863589"/>
                  <a:pt x="291687" y="1860996"/>
                </a:cubicBezTo>
                <a:cubicBezTo>
                  <a:pt x="313360" y="2289054"/>
                  <a:pt x="617325" y="2454996"/>
                  <a:pt x="1001768" y="2593980"/>
                </a:cubicBezTo>
                <a:lnTo>
                  <a:pt x="1157883" y="981658"/>
                </a:lnTo>
                <a:lnTo>
                  <a:pt x="666108" y="981658"/>
                </a:lnTo>
                <a:cubicBezTo>
                  <a:pt x="643139" y="1035191"/>
                  <a:pt x="589896" y="1072543"/>
                  <a:pt x="527928" y="1072543"/>
                </a:cubicBezTo>
                <a:cubicBezTo>
                  <a:pt x="444588" y="1072543"/>
                  <a:pt x="377027" y="1004982"/>
                  <a:pt x="377027" y="921642"/>
                </a:cubicBezTo>
                <a:cubicBezTo>
                  <a:pt x="377027" y="838302"/>
                  <a:pt x="444588" y="770741"/>
                  <a:pt x="527928" y="770741"/>
                </a:cubicBezTo>
                <a:cubicBezTo>
                  <a:pt x="589896" y="770741"/>
                  <a:pt x="643141" y="808095"/>
                  <a:pt x="666110" y="861628"/>
                </a:cubicBezTo>
                <a:lnTo>
                  <a:pt x="1169505" y="861628"/>
                </a:lnTo>
                <a:lnTo>
                  <a:pt x="1187237" y="678491"/>
                </a:lnTo>
                <a:cubicBezTo>
                  <a:pt x="1065090" y="622748"/>
                  <a:pt x="980704" y="499348"/>
                  <a:pt x="980704" y="356239"/>
                </a:cubicBezTo>
                <a:cubicBezTo>
                  <a:pt x="980704" y="159493"/>
                  <a:pt x="1140198" y="0"/>
                  <a:pt x="1336943" y="0"/>
                </a:cubicBezTo>
                <a:close/>
              </a:path>
            </a:pathLst>
          </a:custGeom>
          <a:solidFill>
            <a:schemeClr val="accent4">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54568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p:cTn id="24" dur="1000" fill="hold"/>
                                        <p:tgtEl>
                                          <p:spTgt spid="42"/>
                                        </p:tgtEl>
                                        <p:attrNameLst>
                                          <p:attrName>ppt_w</p:attrName>
                                        </p:attrNameLst>
                                      </p:cBhvr>
                                      <p:tavLst>
                                        <p:tav tm="0">
                                          <p:val>
                                            <p:fltVal val="0"/>
                                          </p:val>
                                        </p:tav>
                                        <p:tav tm="100000">
                                          <p:val>
                                            <p:strVal val="#ppt_w"/>
                                          </p:val>
                                        </p:tav>
                                      </p:tavLst>
                                    </p:anim>
                                    <p:anim calcmode="lin" valueType="num">
                                      <p:cBhvr>
                                        <p:cTn id="25" dur="1000" fill="hold"/>
                                        <p:tgtEl>
                                          <p:spTgt spid="42"/>
                                        </p:tgtEl>
                                        <p:attrNameLst>
                                          <p:attrName>ppt_h</p:attrName>
                                        </p:attrNameLst>
                                      </p:cBhvr>
                                      <p:tavLst>
                                        <p:tav tm="0">
                                          <p:val>
                                            <p:fltVal val="0"/>
                                          </p:val>
                                        </p:tav>
                                        <p:tav tm="100000">
                                          <p:val>
                                            <p:strVal val="#ppt_h"/>
                                          </p:val>
                                        </p:tav>
                                      </p:tavLst>
                                    </p:anim>
                                    <p:anim calcmode="lin" valueType="num">
                                      <p:cBhvr>
                                        <p:cTn id="26" dur="1000" fill="hold"/>
                                        <p:tgtEl>
                                          <p:spTgt spid="42"/>
                                        </p:tgtEl>
                                        <p:attrNameLst>
                                          <p:attrName>style.rotation</p:attrName>
                                        </p:attrNameLst>
                                      </p:cBhvr>
                                      <p:tavLst>
                                        <p:tav tm="0">
                                          <p:val>
                                            <p:fltVal val="90"/>
                                          </p:val>
                                        </p:tav>
                                        <p:tav tm="100000">
                                          <p:val>
                                            <p:fltVal val="0"/>
                                          </p:val>
                                        </p:tav>
                                      </p:tavLst>
                                    </p:anim>
                                    <p:animEffect transition="in" filter="fade">
                                      <p:cBhvr>
                                        <p:cTn id="27" dur="1000"/>
                                        <p:tgtEl>
                                          <p:spTgt spid="42"/>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1000" fill="hold"/>
                                        <p:tgtEl>
                                          <p:spTgt spid="34"/>
                                        </p:tgtEl>
                                        <p:attrNameLst>
                                          <p:attrName>ppt_w</p:attrName>
                                        </p:attrNameLst>
                                      </p:cBhvr>
                                      <p:tavLst>
                                        <p:tav tm="0">
                                          <p:val>
                                            <p:fltVal val="0"/>
                                          </p:val>
                                        </p:tav>
                                        <p:tav tm="100000">
                                          <p:val>
                                            <p:strVal val="#ppt_w"/>
                                          </p:val>
                                        </p:tav>
                                      </p:tavLst>
                                    </p:anim>
                                    <p:anim calcmode="lin" valueType="num">
                                      <p:cBhvr>
                                        <p:cTn id="31" dur="1000" fill="hold"/>
                                        <p:tgtEl>
                                          <p:spTgt spid="34"/>
                                        </p:tgtEl>
                                        <p:attrNameLst>
                                          <p:attrName>ppt_h</p:attrName>
                                        </p:attrNameLst>
                                      </p:cBhvr>
                                      <p:tavLst>
                                        <p:tav tm="0">
                                          <p:val>
                                            <p:fltVal val="0"/>
                                          </p:val>
                                        </p:tav>
                                        <p:tav tm="100000">
                                          <p:val>
                                            <p:strVal val="#ppt_h"/>
                                          </p:val>
                                        </p:tav>
                                      </p:tavLst>
                                    </p:anim>
                                    <p:anim calcmode="lin" valueType="num">
                                      <p:cBhvr>
                                        <p:cTn id="32" dur="1000" fill="hold"/>
                                        <p:tgtEl>
                                          <p:spTgt spid="34"/>
                                        </p:tgtEl>
                                        <p:attrNameLst>
                                          <p:attrName>style.rotation</p:attrName>
                                        </p:attrNameLst>
                                      </p:cBhvr>
                                      <p:tavLst>
                                        <p:tav tm="0">
                                          <p:val>
                                            <p:fltVal val="90"/>
                                          </p:val>
                                        </p:tav>
                                        <p:tav tm="100000">
                                          <p:val>
                                            <p:fltVal val="0"/>
                                          </p:val>
                                        </p:tav>
                                      </p:tavLst>
                                    </p:anim>
                                    <p:animEffect transition="in" filter="fade">
                                      <p:cBhvr>
                                        <p:cTn id="33" dur="1000"/>
                                        <p:tgtEl>
                                          <p:spTgt spid="34"/>
                                        </p:tgtEl>
                                      </p:cBhvr>
                                    </p:animEffect>
                                  </p:childTnLst>
                                </p:cTn>
                              </p:par>
                              <p:par>
                                <p:cTn id="34" presetID="31" presetClass="entr" presetSubtype="0"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1000" fill="hold"/>
                                        <p:tgtEl>
                                          <p:spTgt spid="7"/>
                                        </p:tgtEl>
                                        <p:attrNameLst>
                                          <p:attrName>ppt_w</p:attrName>
                                        </p:attrNameLst>
                                      </p:cBhvr>
                                      <p:tavLst>
                                        <p:tav tm="0">
                                          <p:val>
                                            <p:fltVal val="0"/>
                                          </p:val>
                                        </p:tav>
                                        <p:tav tm="100000">
                                          <p:val>
                                            <p:strVal val="#ppt_w"/>
                                          </p:val>
                                        </p:tav>
                                      </p:tavLst>
                                    </p:anim>
                                    <p:anim calcmode="lin" valueType="num">
                                      <p:cBhvr>
                                        <p:cTn id="37" dur="1000" fill="hold"/>
                                        <p:tgtEl>
                                          <p:spTgt spid="7"/>
                                        </p:tgtEl>
                                        <p:attrNameLst>
                                          <p:attrName>ppt_h</p:attrName>
                                        </p:attrNameLst>
                                      </p:cBhvr>
                                      <p:tavLst>
                                        <p:tav tm="0">
                                          <p:val>
                                            <p:fltVal val="0"/>
                                          </p:val>
                                        </p:tav>
                                        <p:tav tm="100000">
                                          <p:val>
                                            <p:strVal val="#ppt_h"/>
                                          </p:val>
                                        </p:tav>
                                      </p:tavLst>
                                    </p:anim>
                                    <p:anim calcmode="lin" valueType="num">
                                      <p:cBhvr>
                                        <p:cTn id="38" dur="1000" fill="hold"/>
                                        <p:tgtEl>
                                          <p:spTgt spid="7"/>
                                        </p:tgtEl>
                                        <p:attrNameLst>
                                          <p:attrName>style.rotation</p:attrName>
                                        </p:attrNameLst>
                                      </p:cBhvr>
                                      <p:tavLst>
                                        <p:tav tm="0">
                                          <p:val>
                                            <p:fltVal val="90"/>
                                          </p:val>
                                        </p:tav>
                                        <p:tav tm="100000">
                                          <p:val>
                                            <p:fltVal val="0"/>
                                          </p:val>
                                        </p:tav>
                                      </p:tavLst>
                                    </p:anim>
                                    <p:animEffect transition="in" filter="fade">
                                      <p:cBhvr>
                                        <p:cTn id="39" dur="10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fltVal val="0"/>
                                          </p:val>
                                        </p:tav>
                                        <p:tav tm="100000">
                                          <p:val>
                                            <p:strVal val="#ppt_w"/>
                                          </p:val>
                                        </p:tav>
                                      </p:tavLst>
                                    </p:anim>
                                    <p:anim calcmode="lin" valueType="num">
                                      <p:cBhvr>
                                        <p:cTn id="45" dur="1000" fill="hold"/>
                                        <p:tgtEl>
                                          <p:spTgt spid="10"/>
                                        </p:tgtEl>
                                        <p:attrNameLst>
                                          <p:attrName>ppt_h</p:attrName>
                                        </p:attrNameLst>
                                      </p:cBhvr>
                                      <p:tavLst>
                                        <p:tav tm="0">
                                          <p:val>
                                            <p:fltVal val="0"/>
                                          </p:val>
                                        </p:tav>
                                        <p:tav tm="100000">
                                          <p:val>
                                            <p:strVal val="#ppt_h"/>
                                          </p:val>
                                        </p:tav>
                                      </p:tavLst>
                                    </p:anim>
                                    <p:anim calcmode="lin" valueType="num">
                                      <p:cBhvr>
                                        <p:cTn id="46" dur="1000" fill="hold"/>
                                        <p:tgtEl>
                                          <p:spTgt spid="10"/>
                                        </p:tgtEl>
                                        <p:attrNameLst>
                                          <p:attrName>style.rotation</p:attrName>
                                        </p:attrNameLst>
                                      </p:cBhvr>
                                      <p:tavLst>
                                        <p:tav tm="0">
                                          <p:val>
                                            <p:fltVal val="90"/>
                                          </p:val>
                                        </p:tav>
                                        <p:tav tm="100000">
                                          <p:val>
                                            <p:fltVal val="0"/>
                                          </p:val>
                                        </p:tav>
                                      </p:tavLst>
                                    </p:anim>
                                    <p:animEffect transition="in" filter="fade">
                                      <p:cBhvr>
                                        <p:cTn id="47" dur="1000"/>
                                        <p:tgtEl>
                                          <p:spTgt spid="10"/>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1000" fill="hold"/>
                                        <p:tgtEl>
                                          <p:spTgt spid="40"/>
                                        </p:tgtEl>
                                        <p:attrNameLst>
                                          <p:attrName>ppt_w</p:attrName>
                                        </p:attrNameLst>
                                      </p:cBhvr>
                                      <p:tavLst>
                                        <p:tav tm="0">
                                          <p:val>
                                            <p:fltVal val="0"/>
                                          </p:val>
                                        </p:tav>
                                        <p:tav tm="100000">
                                          <p:val>
                                            <p:strVal val="#ppt_w"/>
                                          </p:val>
                                        </p:tav>
                                      </p:tavLst>
                                    </p:anim>
                                    <p:anim calcmode="lin" valueType="num">
                                      <p:cBhvr>
                                        <p:cTn id="51" dur="1000" fill="hold"/>
                                        <p:tgtEl>
                                          <p:spTgt spid="40"/>
                                        </p:tgtEl>
                                        <p:attrNameLst>
                                          <p:attrName>ppt_h</p:attrName>
                                        </p:attrNameLst>
                                      </p:cBhvr>
                                      <p:tavLst>
                                        <p:tav tm="0">
                                          <p:val>
                                            <p:fltVal val="0"/>
                                          </p:val>
                                        </p:tav>
                                        <p:tav tm="100000">
                                          <p:val>
                                            <p:strVal val="#ppt_h"/>
                                          </p:val>
                                        </p:tav>
                                      </p:tavLst>
                                    </p:anim>
                                    <p:anim calcmode="lin" valueType="num">
                                      <p:cBhvr>
                                        <p:cTn id="52" dur="1000" fill="hold"/>
                                        <p:tgtEl>
                                          <p:spTgt spid="40"/>
                                        </p:tgtEl>
                                        <p:attrNameLst>
                                          <p:attrName>style.rotation</p:attrName>
                                        </p:attrNameLst>
                                      </p:cBhvr>
                                      <p:tavLst>
                                        <p:tav tm="0">
                                          <p:val>
                                            <p:fltVal val="90"/>
                                          </p:val>
                                        </p:tav>
                                        <p:tav tm="100000">
                                          <p:val>
                                            <p:fltVal val="0"/>
                                          </p:val>
                                        </p:tav>
                                      </p:tavLst>
                                    </p:anim>
                                    <p:animEffect transition="in" filter="fade">
                                      <p:cBhvr>
                                        <p:cTn id="53" dur="1000"/>
                                        <p:tgtEl>
                                          <p:spTgt spid="40"/>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1000" fill="hold"/>
                                        <p:tgtEl>
                                          <p:spTgt spid="23"/>
                                        </p:tgtEl>
                                        <p:attrNameLst>
                                          <p:attrName>ppt_w</p:attrName>
                                        </p:attrNameLst>
                                      </p:cBhvr>
                                      <p:tavLst>
                                        <p:tav tm="0">
                                          <p:val>
                                            <p:fltVal val="0"/>
                                          </p:val>
                                        </p:tav>
                                        <p:tav tm="100000">
                                          <p:val>
                                            <p:strVal val="#ppt_w"/>
                                          </p:val>
                                        </p:tav>
                                      </p:tavLst>
                                    </p:anim>
                                    <p:anim calcmode="lin" valueType="num">
                                      <p:cBhvr>
                                        <p:cTn id="57" dur="1000" fill="hold"/>
                                        <p:tgtEl>
                                          <p:spTgt spid="23"/>
                                        </p:tgtEl>
                                        <p:attrNameLst>
                                          <p:attrName>ppt_h</p:attrName>
                                        </p:attrNameLst>
                                      </p:cBhvr>
                                      <p:tavLst>
                                        <p:tav tm="0">
                                          <p:val>
                                            <p:fltVal val="0"/>
                                          </p:val>
                                        </p:tav>
                                        <p:tav tm="100000">
                                          <p:val>
                                            <p:strVal val="#ppt_h"/>
                                          </p:val>
                                        </p:tav>
                                      </p:tavLst>
                                    </p:anim>
                                    <p:anim calcmode="lin" valueType="num">
                                      <p:cBhvr>
                                        <p:cTn id="58" dur="1000" fill="hold"/>
                                        <p:tgtEl>
                                          <p:spTgt spid="23"/>
                                        </p:tgtEl>
                                        <p:attrNameLst>
                                          <p:attrName>style.rotation</p:attrName>
                                        </p:attrNameLst>
                                      </p:cBhvr>
                                      <p:tavLst>
                                        <p:tav tm="0">
                                          <p:val>
                                            <p:fltVal val="90"/>
                                          </p:val>
                                        </p:tav>
                                        <p:tav tm="100000">
                                          <p:val>
                                            <p:fltVal val="0"/>
                                          </p:val>
                                        </p:tav>
                                      </p:tavLst>
                                    </p:anim>
                                    <p:animEffect transition="in" filter="fade">
                                      <p:cBhvr>
                                        <p:cTn id="59" dur="10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500" fill="hold"/>
                                        <p:tgtEl>
                                          <p:spTgt spid="43"/>
                                        </p:tgtEl>
                                        <p:attrNameLst>
                                          <p:attrName>ppt_w</p:attrName>
                                        </p:attrNameLst>
                                      </p:cBhvr>
                                      <p:tavLst>
                                        <p:tav tm="0">
                                          <p:val>
                                            <p:fltVal val="0"/>
                                          </p:val>
                                        </p:tav>
                                        <p:tav tm="100000">
                                          <p:val>
                                            <p:strVal val="#ppt_w"/>
                                          </p:val>
                                        </p:tav>
                                      </p:tavLst>
                                    </p:anim>
                                    <p:anim calcmode="lin" valueType="num">
                                      <p:cBhvr>
                                        <p:cTn id="65" dur="500" fill="hold"/>
                                        <p:tgtEl>
                                          <p:spTgt spid="43"/>
                                        </p:tgtEl>
                                        <p:attrNameLst>
                                          <p:attrName>ppt_h</p:attrName>
                                        </p:attrNameLst>
                                      </p:cBhvr>
                                      <p:tavLst>
                                        <p:tav tm="0">
                                          <p:val>
                                            <p:fltVal val="0"/>
                                          </p:val>
                                        </p:tav>
                                        <p:tav tm="100000">
                                          <p:val>
                                            <p:strVal val="#ppt_h"/>
                                          </p:val>
                                        </p:tav>
                                      </p:tavLst>
                                    </p:anim>
                                    <p:animEffect transition="in" filter="fade">
                                      <p:cBhvr>
                                        <p:cTn id="66" dur="500"/>
                                        <p:tgtEl>
                                          <p:spTgt spid="43"/>
                                        </p:tgtEl>
                                      </p:cBhvr>
                                    </p:animEffect>
                                  </p:childTnLst>
                                </p:cTn>
                              </p:par>
                              <p:par>
                                <p:cTn id="67" presetID="53" presetClass="entr" presetSubtype="16" fill="hold" nodeType="with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ppt_w</p:attrName>
                                        </p:attrNameLst>
                                      </p:cBhvr>
                                      <p:tavLst>
                                        <p:tav tm="0">
                                          <p:val>
                                            <p:fltVal val="0"/>
                                          </p:val>
                                        </p:tav>
                                        <p:tav tm="100000">
                                          <p:val>
                                            <p:strVal val="#ppt_w"/>
                                          </p:val>
                                        </p:tav>
                                      </p:tavLst>
                                    </p:anim>
                                    <p:anim calcmode="lin" valueType="num">
                                      <p:cBhvr>
                                        <p:cTn id="70" dur="500" fill="hold"/>
                                        <p:tgtEl>
                                          <p:spTgt spid="13"/>
                                        </p:tgtEl>
                                        <p:attrNameLst>
                                          <p:attrName>ppt_h</p:attrName>
                                        </p:attrNameLst>
                                      </p:cBhvr>
                                      <p:tavLst>
                                        <p:tav tm="0">
                                          <p:val>
                                            <p:fltVal val="0"/>
                                          </p:val>
                                        </p:tav>
                                        <p:tav tm="100000">
                                          <p:val>
                                            <p:strVal val="#ppt_h"/>
                                          </p:val>
                                        </p:tav>
                                      </p:tavLst>
                                    </p:anim>
                                    <p:animEffect transition="in" filter="fade">
                                      <p:cBhvr>
                                        <p:cTn id="71" dur="500"/>
                                        <p:tgtEl>
                                          <p:spTgt spid="1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p:cTn id="74" dur="500" fill="hold"/>
                                        <p:tgtEl>
                                          <p:spTgt spid="38"/>
                                        </p:tgtEl>
                                        <p:attrNameLst>
                                          <p:attrName>ppt_w</p:attrName>
                                        </p:attrNameLst>
                                      </p:cBhvr>
                                      <p:tavLst>
                                        <p:tav tm="0">
                                          <p:val>
                                            <p:fltVal val="0"/>
                                          </p:val>
                                        </p:tav>
                                        <p:tav tm="100000">
                                          <p:val>
                                            <p:strVal val="#ppt_w"/>
                                          </p:val>
                                        </p:tav>
                                      </p:tavLst>
                                    </p:anim>
                                    <p:anim calcmode="lin" valueType="num">
                                      <p:cBhvr>
                                        <p:cTn id="75" dur="500" fill="hold"/>
                                        <p:tgtEl>
                                          <p:spTgt spid="38"/>
                                        </p:tgtEl>
                                        <p:attrNameLst>
                                          <p:attrName>ppt_h</p:attrName>
                                        </p:attrNameLst>
                                      </p:cBhvr>
                                      <p:tavLst>
                                        <p:tav tm="0">
                                          <p:val>
                                            <p:fltVal val="0"/>
                                          </p:val>
                                        </p:tav>
                                        <p:tav tm="100000">
                                          <p:val>
                                            <p:strVal val="#ppt_h"/>
                                          </p:val>
                                        </p:tav>
                                      </p:tavLst>
                                    </p:anim>
                                    <p:animEffect transition="in" filter="fade">
                                      <p:cBhvr>
                                        <p:cTn id="76" dur="500"/>
                                        <p:tgtEl>
                                          <p:spTgt spid="38"/>
                                        </p:tgtEl>
                                      </p:cBhvr>
                                    </p:animEffect>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randombar(horizontal)">
                                      <p:cBhvr>
                                        <p:cTn id="81" dur="500"/>
                                        <p:tgtEl>
                                          <p:spTgt spid="19"/>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randombar(horizontal)">
                                      <p:cBhvr>
                                        <p:cTn id="84" dur="500"/>
                                        <p:tgtEl>
                                          <p:spTgt spid="41"/>
                                        </p:tgtEl>
                                      </p:cBhvr>
                                    </p:animEffect>
                                  </p:childTnLst>
                                </p:cTn>
                              </p:par>
                              <p:par>
                                <p:cTn id="85" presetID="14" presetClass="entr" presetSubtype="10" fill="hold" nodeType="with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randombar(horizontal)">
                                      <p:cBhvr>
                                        <p:cTn id="8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7" grpId="0"/>
      <p:bldP spid="34" grpId="0"/>
      <p:bldP spid="38" grpId="0"/>
      <p:bldP spid="39" grpId="0" animBg="1"/>
      <p:bldP spid="40" grpId="0" animBg="1"/>
      <p:bldP spid="41" grpId="0" animBg="1"/>
      <p:bldP spid="42" grpId="0" animBg="1"/>
      <p:bldP spid="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10000"/>
          </a:bodyPr>
          <a:lstStyle/>
          <a:p>
            <a:r>
              <a:rPr lang="en-US" dirty="0"/>
              <a:t>Metabolomics</a:t>
            </a:r>
          </a:p>
        </p:txBody>
      </p:sp>
      <p:sp>
        <p:nvSpPr>
          <p:cNvPr id="3" name="Block Arc 2">
            <a:extLst>
              <a:ext uri="{FF2B5EF4-FFF2-40B4-BE49-F238E27FC236}">
                <a16:creationId xmlns:a16="http://schemas.microsoft.com/office/drawing/2014/main" id="{D42610A7-EDEC-4D1B-AE48-50AAB906DE1B}"/>
              </a:ext>
            </a:extLst>
          </p:cNvPr>
          <p:cNvSpPr/>
          <p:nvPr/>
        </p:nvSpPr>
        <p:spPr>
          <a:xfrm>
            <a:off x="5732370" y="2726020"/>
            <a:ext cx="2378214" cy="2378214"/>
          </a:xfrm>
          <a:prstGeom prst="blockArc">
            <a:avLst>
              <a:gd name="adj1" fmla="val 10800000"/>
              <a:gd name="adj2" fmla="val 0"/>
              <a:gd name="adj3" fmla="val 310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sp>
        <p:nvSpPr>
          <p:cNvPr id="4" name="Block Arc 3">
            <a:extLst>
              <a:ext uri="{FF2B5EF4-FFF2-40B4-BE49-F238E27FC236}">
                <a16:creationId xmlns:a16="http://schemas.microsoft.com/office/drawing/2014/main" id="{475B9541-3DBC-422D-86B5-C90A271F18AB}"/>
              </a:ext>
            </a:extLst>
          </p:cNvPr>
          <p:cNvSpPr/>
          <p:nvPr/>
        </p:nvSpPr>
        <p:spPr>
          <a:xfrm rot="10800000">
            <a:off x="4082374" y="2726020"/>
            <a:ext cx="2378214" cy="2378214"/>
          </a:xfrm>
          <a:prstGeom prst="blockArc">
            <a:avLst>
              <a:gd name="adj1" fmla="val 10800000"/>
              <a:gd name="adj2" fmla="val 0"/>
              <a:gd name="adj3" fmla="val 310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grpSp>
        <p:nvGrpSpPr>
          <p:cNvPr id="5" name="Group 4">
            <a:extLst>
              <a:ext uri="{FF2B5EF4-FFF2-40B4-BE49-F238E27FC236}">
                <a16:creationId xmlns:a16="http://schemas.microsoft.com/office/drawing/2014/main" id="{FD96B270-C79E-4AA4-A10B-B1234BB7E7AC}"/>
              </a:ext>
            </a:extLst>
          </p:cNvPr>
          <p:cNvGrpSpPr/>
          <p:nvPr/>
        </p:nvGrpSpPr>
        <p:grpSpPr>
          <a:xfrm>
            <a:off x="6573131" y="5040536"/>
            <a:ext cx="5129739" cy="1425878"/>
            <a:chOff x="-740680" y="1114177"/>
            <a:chExt cx="4125026" cy="1425878"/>
          </a:xfrm>
        </p:grpSpPr>
        <p:sp>
          <p:nvSpPr>
            <p:cNvPr id="6" name="TextBox 5">
              <a:extLst>
                <a:ext uri="{FF2B5EF4-FFF2-40B4-BE49-F238E27FC236}">
                  <a16:creationId xmlns:a16="http://schemas.microsoft.com/office/drawing/2014/main" id="{E1E6767B-7E93-4E61-87F0-856FDD5FF1D9}"/>
                </a:ext>
              </a:extLst>
            </p:cNvPr>
            <p:cNvSpPr txBox="1"/>
            <p:nvPr/>
          </p:nvSpPr>
          <p:spPr>
            <a:xfrm>
              <a:off x="-740680" y="1114177"/>
              <a:ext cx="4125026" cy="307777"/>
            </a:xfrm>
            <a:prstGeom prst="rect">
              <a:avLst/>
            </a:prstGeom>
            <a:noFill/>
          </p:spPr>
          <p:txBody>
            <a:bodyPr wrap="square" rtlCol="0" anchor="ctr">
              <a:spAutoFit/>
            </a:bodyPr>
            <a:lstStyle/>
            <a:p>
              <a:pPr algn="r"/>
              <a:r>
                <a:rPr lang="en-US" altLang="ko-KR" sz="1400" b="1" dirty="0">
                  <a:solidFill>
                    <a:schemeClr val="tx1">
                      <a:lumMod val="75000"/>
                      <a:lumOff val="25000"/>
                    </a:schemeClr>
                  </a:solidFill>
                  <a:cs typeface="Arial" pitchFamily="34" charset="0"/>
                </a:rPr>
                <a:t>Untargeted Metabolomics</a:t>
              </a:r>
              <a:endParaRPr lang="ko-KR" altLang="en-US" sz="1400" b="1" dirty="0">
                <a:solidFill>
                  <a:schemeClr val="tx1">
                    <a:lumMod val="75000"/>
                    <a:lumOff val="25000"/>
                  </a:schemeClr>
                </a:solidFill>
                <a:cs typeface="Arial" pitchFamily="34" charset="0"/>
              </a:endParaRPr>
            </a:p>
          </p:txBody>
        </p:sp>
        <p:sp>
          <p:nvSpPr>
            <p:cNvPr id="7" name="TextBox 6">
              <a:extLst>
                <a:ext uri="{FF2B5EF4-FFF2-40B4-BE49-F238E27FC236}">
                  <a16:creationId xmlns:a16="http://schemas.microsoft.com/office/drawing/2014/main" id="{8E1A54FC-2B94-40B6-A158-D7F7DD4211AA}"/>
                </a:ext>
              </a:extLst>
            </p:cNvPr>
            <p:cNvSpPr txBox="1"/>
            <p:nvPr/>
          </p:nvSpPr>
          <p:spPr>
            <a:xfrm>
              <a:off x="-725681" y="1339726"/>
              <a:ext cx="4110027" cy="1200329"/>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Untargeted metabolomics is the comprehensive analysis of all the measurable analytes in a sample, including chemical unknowns. Due to its comprehensive nature, untargeted metabolomics must be coupled to advanced chemometric techniques, such as multivariate analysis, to reduce the extensive datasets generated into a smaller set of manageable signals</a:t>
              </a:r>
              <a:r>
                <a:rPr lang="en-US" altLang="ko-KR" sz="1200" dirty="0">
                  <a:solidFill>
                    <a:schemeClr val="tx1">
                      <a:lumMod val="75000"/>
                      <a:lumOff val="25000"/>
                    </a:schemeClr>
                  </a:solidFill>
                </a:rPr>
                <a:t>.</a:t>
              </a:r>
              <a:r>
                <a:rPr lang="ko-KR" altLang="en-US" sz="1200" dirty="0">
                  <a:solidFill>
                    <a:schemeClr val="tx1">
                      <a:lumMod val="75000"/>
                      <a:lumOff val="25000"/>
                    </a:schemeClr>
                  </a:solidFill>
                </a:rPr>
                <a:t> </a:t>
              </a:r>
              <a:endParaRPr lang="en-US" altLang="ko-KR" sz="1200" dirty="0">
                <a:solidFill>
                  <a:schemeClr val="tx1">
                    <a:lumMod val="75000"/>
                    <a:lumOff val="25000"/>
                  </a:schemeClr>
                </a:solidFill>
                <a:cs typeface="Arial" pitchFamily="34" charset="0"/>
              </a:endParaRPr>
            </a:p>
          </p:txBody>
        </p:sp>
      </p:grpSp>
      <p:grpSp>
        <p:nvGrpSpPr>
          <p:cNvPr id="8" name="Group 7">
            <a:extLst>
              <a:ext uri="{FF2B5EF4-FFF2-40B4-BE49-F238E27FC236}">
                <a16:creationId xmlns:a16="http://schemas.microsoft.com/office/drawing/2014/main" id="{F58B61B8-C664-4F32-8A74-3F52E797355C}"/>
              </a:ext>
            </a:extLst>
          </p:cNvPr>
          <p:cNvGrpSpPr/>
          <p:nvPr/>
        </p:nvGrpSpPr>
        <p:grpSpPr>
          <a:xfrm>
            <a:off x="912390" y="1878732"/>
            <a:ext cx="4392778" cy="1056546"/>
            <a:chOff x="-740680" y="1114177"/>
            <a:chExt cx="4125026" cy="1056546"/>
          </a:xfrm>
        </p:grpSpPr>
        <p:sp>
          <p:nvSpPr>
            <p:cNvPr id="9" name="TextBox 8">
              <a:extLst>
                <a:ext uri="{FF2B5EF4-FFF2-40B4-BE49-F238E27FC236}">
                  <a16:creationId xmlns:a16="http://schemas.microsoft.com/office/drawing/2014/main" id="{037621B0-4A42-479D-A3BE-46006D1AD89F}"/>
                </a:ext>
              </a:extLst>
            </p:cNvPr>
            <p:cNvSpPr txBox="1"/>
            <p:nvPr/>
          </p:nvSpPr>
          <p:spPr>
            <a:xfrm>
              <a:off x="-740680" y="1114177"/>
              <a:ext cx="4125026" cy="307777"/>
            </a:xfrm>
            <a:prstGeom prst="rect">
              <a:avLst/>
            </a:prstGeom>
            <a:noFill/>
          </p:spPr>
          <p:txBody>
            <a:bodyPr wrap="square" rtlCol="0" anchor="ctr">
              <a:spAutoFit/>
            </a:bodyPr>
            <a:lstStyle/>
            <a:p>
              <a:r>
                <a:rPr lang="en-US" altLang="ko-KR" sz="1400" b="1" dirty="0">
                  <a:solidFill>
                    <a:schemeClr val="tx1">
                      <a:lumMod val="75000"/>
                      <a:lumOff val="25000"/>
                    </a:schemeClr>
                  </a:solidFill>
                  <a:cs typeface="Arial" pitchFamily="34" charset="0"/>
                </a:rPr>
                <a:t>Targeted Metabolomics</a:t>
              </a:r>
              <a:endParaRPr lang="ko-KR" altLang="en-US" sz="1400" b="1" dirty="0">
                <a:solidFill>
                  <a:schemeClr val="tx1">
                    <a:lumMod val="75000"/>
                    <a:lumOff val="25000"/>
                  </a:schemeClr>
                </a:solidFill>
                <a:cs typeface="Arial" pitchFamily="34" charset="0"/>
              </a:endParaRPr>
            </a:p>
          </p:txBody>
        </p:sp>
        <p:sp>
          <p:nvSpPr>
            <p:cNvPr id="10" name="TextBox 9">
              <a:extLst>
                <a:ext uri="{FF2B5EF4-FFF2-40B4-BE49-F238E27FC236}">
                  <a16:creationId xmlns:a16="http://schemas.microsoft.com/office/drawing/2014/main" id="{C0F5146C-D229-4E36-A7D6-301316A50EE3}"/>
                </a:ext>
              </a:extLst>
            </p:cNvPr>
            <p:cNvSpPr txBox="1"/>
            <p:nvPr/>
          </p:nvSpPr>
          <p:spPr>
            <a:xfrm>
              <a:off x="-725681" y="1339726"/>
              <a:ext cx="4110027"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Targeted metabolomics provides quantitative information for a predefined list of metabolites or metabolic pathways of interest and is useful for answering any specific biochemical questions or hypotheses </a:t>
              </a:r>
            </a:p>
          </p:txBody>
        </p:sp>
      </p:grpSp>
      <p:sp>
        <p:nvSpPr>
          <p:cNvPr id="12" name="TextBox 11">
            <a:extLst>
              <a:ext uri="{FF2B5EF4-FFF2-40B4-BE49-F238E27FC236}">
                <a16:creationId xmlns:a16="http://schemas.microsoft.com/office/drawing/2014/main" id="{689311C1-141B-44A2-A907-911F42C1858A}"/>
              </a:ext>
            </a:extLst>
          </p:cNvPr>
          <p:cNvSpPr txBox="1"/>
          <p:nvPr/>
        </p:nvSpPr>
        <p:spPr>
          <a:xfrm>
            <a:off x="6134424" y="2951480"/>
            <a:ext cx="1715401" cy="307777"/>
          </a:xfrm>
          <a:prstGeom prst="rect">
            <a:avLst/>
          </a:prstGeom>
          <a:noFill/>
        </p:spPr>
        <p:txBody>
          <a:bodyPr wrap="square" rtlCol="0">
            <a:spAutoFit/>
          </a:bodyPr>
          <a:lstStyle/>
          <a:p>
            <a:pPr algn="ctr"/>
            <a:r>
              <a:rPr lang="en-US" altLang="ko-KR" sz="1400" b="1" dirty="0">
                <a:solidFill>
                  <a:schemeClr val="bg1"/>
                </a:solidFill>
                <a:cs typeface="Arial" pitchFamily="34" charset="0"/>
              </a:rPr>
              <a:t>Untargeted</a:t>
            </a:r>
            <a:endParaRPr lang="ko-KR" altLang="en-US" sz="1400" b="1" dirty="0">
              <a:solidFill>
                <a:schemeClr val="bg1"/>
              </a:solidFill>
              <a:cs typeface="Arial" pitchFamily="34" charset="0"/>
            </a:endParaRPr>
          </a:p>
        </p:txBody>
      </p:sp>
      <p:grpSp>
        <p:nvGrpSpPr>
          <p:cNvPr id="13" name="Group 12">
            <a:extLst>
              <a:ext uri="{FF2B5EF4-FFF2-40B4-BE49-F238E27FC236}">
                <a16:creationId xmlns:a16="http://schemas.microsoft.com/office/drawing/2014/main" id="{9163F4E3-112A-493D-BB19-E50908E54E07}"/>
              </a:ext>
            </a:extLst>
          </p:cNvPr>
          <p:cNvGrpSpPr/>
          <p:nvPr/>
        </p:nvGrpSpPr>
        <p:grpSpPr>
          <a:xfrm>
            <a:off x="8850642" y="2240699"/>
            <a:ext cx="3046083" cy="276999"/>
            <a:chOff x="661588" y="5061430"/>
            <a:chExt cx="2671264" cy="276999"/>
          </a:xfrm>
        </p:grpSpPr>
        <p:sp>
          <p:nvSpPr>
            <p:cNvPr id="14" name="Chevron 43">
              <a:extLst>
                <a:ext uri="{FF2B5EF4-FFF2-40B4-BE49-F238E27FC236}">
                  <a16:creationId xmlns:a16="http://schemas.microsoft.com/office/drawing/2014/main" id="{D2F775AE-80EF-4B24-9527-C3E486C45334}"/>
                </a:ext>
              </a:extLst>
            </p:cNvPr>
            <p:cNvSpPr/>
            <p:nvPr/>
          </p:nvSpPr>
          <p:spPr>
            <a:xfrm>
              <a:off x="661588" y="5073929"/>
              <a:ext cx="252000" cy="252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endParaRPr>
            </a:p>
          </p:txBody>
        </p:sp>
        <p:sp>
          <p:nvSpPr>
            <p:cNvPr id="15" name="TextBox 14">
              <a:extLst>
                <a:ext uri="{FF2B5EF4-FFF2-40B4-BE49-F238E27FC236}">
                  <a16:creationId xmlns:a16="http://schemas.microsoft.com/office/drawing/2014/main" id="{E18C8294-8240-4BCB-BF5B-A88FF08667B5}"/>
                </a:ext>
              </a:extLst>
            </p:cNvPr>
            <p:cNvSpPr txBox="1"/>
            <p:nvPr/>
          </p:nvSpPr>
          <p:spPr>
            <a:xfrm>
              <a:off x="913588" y="5061430"/>
              <a:ext cx="2419264" cy="2769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No need for an a priori hypothesis</a:t>
              </a:r>
              <a:endParaRPr lang="ko-KR" altLang="en-US" sz="1200" dirty="0">
                <a:solidFill>
                  <a:schemeClr val="tx1">
                    <a:lumMod val="75000"/>
                    <a:lumOff val="25000"/>
                  </a:schemeClr>
                </a:solidFill>
                <a:cs typeface="Arial" pitchFamily="34" charset="0"/>
              </a:endParaRPr>
            </a:p>
          </p:txBody>
        </p:sp>
      </p:grpSp>
      <p:grpSp>
        <p:nvGrpSpPr>
          <p:cNvPr id="18" name="Group 17">
            <a:extLst>
              <a:ext uri="{FF2B5EF4-FFF2-40B4-BE49-F238E27FC236}">
                <a16:creationId xmlns:a16="http://schemas.microsoft.com/office/drawing/2014/main" id="{E6BC6C10-C607-41BD-AF6E-ED94E4E362B3}"/>
              </a:ext>
            </a:extLst>
          </p:cNvPr>
          <p:cNvGrpSpPr/>
          <p:nvPr/>
        </p:nvGrpSpPr>
        <p:grpSpPr>
          <a:xfrm>
            <a:off x="912390" y="4439313"/>
            <a:ext cx="2671264" cy="579492"/>
            <a:chOff x="661588" y="5061430"/>
            <a:chExt cx="2671264" cy="579492"/>
          </a:xfrm>
        </p:grpSpPr>
        <p:sp>
          <p:nvSpPr>
            <p:cNvPr id="19" name="Chevron 48">
              <a:extLst>
                <a:ext uri="{FF2B5EF4-FFF2-40B4-BE49-F238E27FC236}">
                  <a16:creationId xmlns:a16="http://schemas.microsoft.com/office/drawing/2014/main" id="{F4A88354-97E6-478D-A4A5-6453A71951D2}"/>
                </a:ext>
              </a:extLst>
            </p:cNvPr>
            <p:cNvSpPr/>
            <p:nvPr/>
          </p:nvSpPr>
          <p:spPr>
            <a:xfrm>
              <a:off x="661588" y="5073929"/>
              <a:ext cx="252000" cy="252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solidFill>
                  <a:schemeClr val="tx1">
                    <a:lumMod val="75000"/>
                    <a:lumOff val="25000"/>
                  </a:schemeClr>
                </a:solidFill>
              </a:endParaRPr>
            </a:p>
          </p:txBody>
        </p:sp>
        <p:sp>
          <p:nvSpPr>
            <p:cNvPr id="20" name="TextBox 19">
              <a:extLst>
                <a:ext uri="{FF2B5EF4-FFF2-40B4-BE49-F238E27FC236}">
                  <a16:creationId xmlns:a16="http://schemas.microsoft.com/office/drawing/2014/main" id="{3166F478-D36D-42C3-B027-4AAA7C86E1BD}"/>
                </a:ext>
              </a:extLst>
            </p:cNvPr>
            <p:cNvSpPr txBox="1"/>
            <p:nvPr/>
          </p:nvSpPr>
          <p:spPr>
            <a:xfrm>
              <a:off x="913588" y="5061430"/>
              <a:ext cx="2419264" cy="2769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Need for an a priori hypothesis</a:t>
              </a:r>
              <a:endParaRPr lang="ko-KR" altLang="en-US" sz="1200" dirty="0">
                <a:solidFill>
                  <a:schemeClr val="tx1">
                    <a:lumMod val="75000"/>
                    <a:lumOff val="25000"/>
                  </a:schemeClr>
                </a:solidFill>
                <a:cs typeface="Arial" pitchFamily="34" charset="0"/>
              </a:endParaRPr>
            </a:p>
          </p:txBody>
        </p:sp>
        <p:sp>
          <p:nvSpPr>
            <p:cNvPr id="21" name="Chevron 50">
              <a:extLst>
                <a:ext uri="{FF2B5EF4-FFF2-40B4-BE49-F238E27FC236}">
                  <a16:creationId xmlns:a16="http://schemas.microsoft.com/office/drawing/2014/main" id="{F694BFDF-C7B0-4165-8C00-9D3BF1D94234}"/>
                </a:ext>
              </a:extLst>
            </p:cNvPr>
            <p:cNvSpPr/>
            <p:nvPr/>
          </p:nvSpPr>
          <p:spPr>
            <a:xfrm>
              <a:off x="661588" y="5376422"/>
              <a:ext cx="252000" cy="252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endParaRPr>
            </a:p>
          </p:txBody>
        </p:sp>
        <p:sp>
          <p:nvSpPr>
            <p:cNvPr id="22" name="TextBox 21">
              <a:extLst>
                <a:ext uri="{FF2B5EF4-FFF2-40B4-BE49-F238E27FC236}">
                  <a16:creationId xmlns:a16="http://schemas.microsoft.com/office/drawing/2014/main" id="{0A741F2C-9BE4-4F36-B546-D302BF8367D5}"/>
                </a:ext>
              </a:extLst>
            </p:cNvPr>
            <p:cNvSpPr txBox="1"/>
            <p:nvPr/>
          </p:nvSpPr>
          <p:spPr>
            <a:xfrm>
              <a:off x="913588" y="5363923"/>
              <a:ext cx="2419264" cy="2769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No need for deep data analysis</a:t>
              </a:r>
              <a:endParaRPr lang="ko-KR" altLang="en-US" sz="1200" dirty="0">
                <a:solidFill>
                  <a:schemeClr val="tx1">
                    <a:lumMod val="75000"/>
                    <a:lumOff val="25000"/>
                  </a:schemeClr>
                </a:solidFill>
                <a:cs typeface="Arial" pitchFamily="34" charset="0"/>
              </a:endParaRPr>
            </a:p>
          </p:txBody>
        </p:sp>
      </p:grpSp>
      <p:grpSp>
        <p:nvGrpSpPr>
          <p:cNvPr id="23" name="Group 22">
            <a:extLst>
              <a:ext uri="{FF2B5EF4-FFF2-40B4-BE49-F238E27FC236}">
                <a16:creationId xmlns:a16="http://schemas.microsoft.com/office/drawing/2014/main" id="{EACB1BD5-5A47-4C07-8984-74B8793BDDFB}"/>
              </a:ext>
            </a:extLst>
          </p:cNvPr>
          <p:cNvGrpSpPr/>
          <p:nvPr/>
        </p:nvGrpSpPr>
        <p:grpSpPr>
          <a:xfrm>
            <a:off x="4082370" y="2726020"/>
            <a:ext cx="4028214" cy="2378214"/>
            <a:chOff x="2558370" y="2706970"/>
            <a:chExt cx="4028214" cy="2378214"/>
          </a:xfrm>
        </p:grpSpPr>
        <p:sp>
          <p:nvSpPr>
            <p:cNvPr id="24" name="Block Arc 23">
              <a:extLst>
                <a:ext uri="{FF2B5EF4-FFF2-40B4-BE49-F238E27FC236}">
                  <a16:creationId xmlns:a16="http://schemas.microsoft.com/office/drawing/2014/main" id="{FA92933F-8B94-4BF8-BEB6-5DC757C5081D}"/>
                </a:ext>
              </a:extLst>
            </p:cNvPr>
            <p:cNvSpPr/>
            <p:nvPr/>
          </p:nvSpPr>
          <p:spPr>
            <a:xfrm rot="10800000">
              <a:off x="4208370" y="2706970"/>
              <a:ext cx="2378214" cy="2378214"/>
            </a:xfrm>
            <a:prstGeom prst="blockArc">
              <a:avLst>
                <a:gd name="adj1" fmla="val 10800000"/>
                <a:gd name="adj2" fmla="val 0"/>
                <a:gd name="adj3" fmla="val 310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sp>
          <p:nvSpPr>
            <p:cNvPr id="25" name="Block Arc 24">
              <a:extLst>
                <a:ext uri="{FF2B5EF4-FFF2-40B4-BE49-F238E27FC236}">
                  <a16:creationId xmlns:a16="http://schemas.microsoft.com/office/drawing/2014/main" id="{366CE3B3-C78D-46A4-B164-B5E18FA9DEFD}"/>
                </a:ext>
              </a:extLst>
            </p:cNvPr>
            <p:cNvSpPr/>
            <p:nvPr/>
          </p:nvSpPr>
          <p:spPr>
            <a:xfrm>
              <a:off x="2558370" y="2706970"/>
              <a:ext cx="2378214" cy="2378214"/>
            </a:xfrm>
            <a:prstGeom prst="blockArc">
              <a:avLst>
                <a:gd name="adj1" fmla="val 10800000"/>
                <a:gd name="adj2" fmla="val 0"/>
                <a:gd name="adj3" fmla="val 310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lumMod val="75000"/>
                    <a:lumOff val="25000"/>
                  </a:schemeClr>
                </a:solidFill>
              </a:endParaRPr>
            </a:p>
          </p:txBody>
        </p:sp>
        <p:sp>
          <p:nvSpPr>
            <p:cNvPr id="26" name="Isosceles Triangle 25">
              <a:extLst>
                <a:ext uri="{FF2B5EF4-FFF2-40B4-BE49-F238E27FC236}">
                  <a16:creationId xmlns:a16="http://schemas.microsoft.com/office/drawing/2014/main" id="{0A95C3F3-110F-4871-BFE7-2998CAAC6525}"/>
                </a:ext>
              </a:extLst>
            </p:cNvPr>
            <p:cNvSpPr/>
            <p:nvPr/>
          </p:nvSpPr>
          <p:spPr>
            <a:xfrm rot="10800000">
              <a:off x="2558371" y="3893049"/>
              <a:ext cx="737820" cy="36340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grpSp>
      <p:sp>
        <p:nvSpPr>
          <p:cNvPr id="27" name="Isosceles Triangle 26">
            <a:extLst>
              <a:ext uri="{FF2B5EF4-FFF2-40B4-BE49-F238E27FC236}">
                <a16:creationId xmlns:a16="http://schemas.microsoft.com/office/drawing/2014/main" id="{CE640383-5D21-43AA-A974-D0CEE11737E6}"/>
              </a:ext>
            </a:extLst>
          </p:cNvPr>
          <p:cNvSpPr/>
          <p:nvPr/>
        </p:nvSpPr>
        <p:spPr>
          <a:xfrm rot="10800000">
            <a:off x="7372763" y="3908498"/>
            <a:ext cx="737820" cy="3634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sp>
        <p:nvSpPr>
          <p:cNvPr id="28" name="TextBox 27">
            <a:extLst>
              <a:ext uri="{FF2B5EF4-FFF2-40B4-BE49-F238E27FC236}">
                <a16:creationId xmlns:a16="http://schemas.microsoft.com/office/drawing/2014/main" id="{75A638D4-5AA8-4AE7-8A75-622B32CD2E16}"/>
              </a:ext>
            </a:extLst>
          </p:cNvPr>
          <p:cNvSpPr txBox="1"/>
          <p:nvPr/>
        </p:nvSpPr>
        <p:spPr>
          <a:xfrm>
            <a:off x="4419023" y="2951480"/>
            <a:ext cx="1715401" cy="307777"/>
          </a:xfrm>
          <a:prstGeom prst="rect">
            <a:avLst/>
          </a:prstGeom>
          <a:noFill/>
        </p:spPr>
        <p:txBody>
          <a:bodyPr wrap="square" rtlCol="0">
            <a:spAutoFit/>
          </a:bodyPr>
          <a:lstStyle/>
          <a:p>
            <a:pPr algn="ctr"/>
            <a:r>
              <a:rPr lang="en-US" altLang="ko-KR" sz="1400" b="1" dirty="0">
                <a:solidFill>
                  <a:schemeClr val="bg1"/>
                </a:solidFill>
                <a:cs typeface="Arial" pitchFamily="34" charset="0"/>
              </a:rPr>
              <a:t>Targeted</a:t>
            </a:r>
            <a:endParaRPr lang="ko-KR" altLang="en-US" sz="1400" b="1" dirty="0">
              <a:solidFill>
                <a:schemeClr val="bg1"/>
              </a:solidFill>
              <a:cs typeface="Arial" pitchFamily="34" charset="0"/>
            </a:endParaRPr>
          </a:p>
        </p:txBody>
      </p:sp>
      <p:sp>
        <p:nvSpPr>
          <p:cNvPr id="30" name="Freeform 55">
            <a:extLst>
              <a:ext uri="{FF2B5EF4-FFF2-40B4-BE49-F238E27FC236}">
                <a16:creationId xmlns:a16="http://schemas.microsoft.com/office/drawing/2014/main" id="{5C509B5A-D72C-4EDC-A30B-563E070795DD}"/>
              </a:ext>
            </a:extLst>
          </p:cNvPr>
          <p:cNvSpPr/>
          <p:nvPr/>
        </p:nvSpPr>
        <p:spPr>
          <a:xfrm rot="2700000">
            <a:off x="5186148" y="3600441"/>
            <a:ext cx="257782" cy="631653"/>
          </a:xfrm>
          <a:custGeom>
            <a:avLst/>
            <a:gdLst/>
            <a:ahLst/>
            <a:cxnLst/>
            <a:rect l="l" t="t" r="r" b="b"/>
            <a:pathLst>
              <a:path w="1060423" h="2598393">
                <a:moveTo>
                  <a:pt x="511607" y="1989888"/>
                </a:moveTo>
                <a:cubicBezTo>
                  <a:pt x="421916" y="2038892"/>
                  <a:pt x="392123" y="2248491"/>
                  <a:pt x="577615" y="2379095"/>
                </a:cubicBezTo>
                <a:cubicBezTo>
                  <a:pt x="531205" y="2257454"/>
                  <a:pt x="562054" y="2197447"/>
                  <a:pt x="592034" y="2136572"/>
                </a:cubicBezTo>
                <a:cubicBezTo>
                  <a:pt x="592534" y="2167519"/>
                  <a:pt x="560915" y="2234057"/>
                  <a:pt x="638675" y="2272816"/>
                </a:cubicBezTo>
                <a:cubicBezTo>
                  <a:pt x="602283" y="2156226"/>
                  <a:pt x="756001" y="2119500"/>
                  <a:pt x="594605" y="1990756"/>
                </a:cubicBezTo>
                <a:cubicBezTo>
                  <a:pt x="828052" y="2024484"/>
                  <a:pt x="759407" y="2143283"/>
                  <a:pt x="814896" y="2262952"/>
                </a:cubicBezTo>
                <a:cubicBezTo>
                  <a:pt x="774295" y="2270013"/>
                  <a:pt x="715464" y="2161619"/>
                  <a:pt x="728685" y="2212952"/>
                </a:cubicBezTo>
                <a:cubicBezTo>
                  <a:pt x="798068" y="2415798"/>
                  <a:pt x="590532" y="2421590"/>
                  <a:pt x="656442" y="2598393"/>
                </a:cubicBezTo>
                <a:cubicBezTo>
                  <a:pt x="451592" y="2586815"/>
                  <a:pt x="511509" y="2396411"/>
                  <a:pt x="415171" y="2350110"/>
                </a:cubicBezTo>
                <a:cubicBezTo>
                  <a:pt x="389023" y="2345435"/>
                  <a:pt x="357666" y="2366802"/>
                  <a:pt x="415723" y="2461957"/>
                </a:cubicBezTo>
                <a:cubicBezTo>
                  <a:pt x="77590" y="2209980"/>
                  <a:pt x="314998" y="2004011"/>
                  <a:pt x="511607" y="1989888"/>
                </a:cubicBezTo>
                <a:close/>
                <a:moveTo>
                  <a:pt x="344786" y="1884983"/>
                </a:moveTo>
                <a:lnTo>
                  <a:pt x="722598" y="1884983"/>
                </a:lnTo>
                <a:cubicBezTo>
                  <a:pt x="716460" y="1906965"/>
                  <a:pt x="711917" y="1928321"/>
                  <a:pt x="707988" y="1948728"/>
                </a:cubicBezTo>
                <a:lnTo>
                  <a:pt x="357819" y="1948059"/>
                </a:lnTo>
                <a:close/>
                <a:moveTo>
                  <a:pt x="530212" y="651224"/>
                </a:moveTo>
                <a:cubicBezTo>
                  <a:pt x="585486" y="651224"/>
                  <a:pt x="630294" y="696033"/>
                  <a:pt x="630294" y="751307"/>
                </a:cubicBezTo>
                <a:cubicBezTo>
                  <a:pt x="630294" y="806581"/>
                  <a:pt x="585486" y="851389"/>
                  <a:pt x="530212" y="851389"/>
                </a:cubicBezTo>
                <a:cubicBezTo>
                  <a:pt x="474938" y="851389"/>
                  <a:pt x="430129" y="806581"/>
                  <a:pt x="430129" y="751307"/>
                </a:cubicBezTo>
                <a:cubicBezTo>
                  <a:pt x="430129" y="696033"/>
                  <a:pt x="474938" y="651224"/>
                  <a:pt x="530212" y="651224"/>
                </a:cubicBezTo>
                <a:close/>
                <a:moveTo>
                  <a:pt x="530212" y="551141"/>
                </a:moveTo>
                <a:cubicBezTo>
                  <a:pt x="419664" y="551141"/>
                  <a:pt x="330046" y="640759"/>
                  <a:pt x="330046" y="751307"/>
                </a:cubicBezTo>
                <a:cubicBezTo>
                  <a:pt x="330046" y="861855"/>
                  <a:pt x="419664" y="951472"/>
                  <a:pt x="530212" y="951472"/>
                </a:cubicBezTo>
                <a:cubicBezTo>
                  <a:pt x="640760" y="951472"/>
                  <a:pt x="730377" y="861855"/>
                  <a:pt x="730377" y="751307"/>
                </a:cubicBezTo>
                <a:cubicBezTo>
                  <a:pt x="730377" y="640759"/>
                  <a:pt x="640760" y="551141"/>
                  <a:pt x="530212" y="551141"/>
                </a:cubicBezTo>
                <a:close/>
                <a:moveTo>
                  <a:pt x="286245" y="353827"/>
                </a:moveTo>
                <a:cubicBezTo>
                  <a:pt x="438132" y="439406"/>
                  <a:pt x="623290" y="440561"/>
                  <a:pt x="776100" y="356932"/>
                </a:cubicBezTo>
                <a:cubicBezTo>
                  <a:pt x="941305" y="720175"/>
                  <a:pt x="898096" y="1115325"/>
                  <a:pt x="825241" y="1447764"/>
                </a:cubicBezTo>
                <a:lnTo>
                  <a:pt x="1060423" y="1673413"/>
                </a:lnTo>
                <a:lnTo>
                  <a:pt x="1021935" y="1978110"/>
                </a:lnTo>
                <a:lnTo>
                  <a:pt x="745125" y="1786699"/>
                </a:lnTo>
                <a:lnTo>
                  <a:pt x="734250" y="1834148"/>
                </a:lnTo>
                <a:lnTo>
                  <a:pt x="332991" y="1834148"/>
                </a:lnTo>
                <a:cubicBezTo>
                  <a:pt x="330005" y="1820736"/>
                  <a:pt x="326662" y="1807037"/>
                  <a:pt x="323192" y="1793020"/>
                </a:cubicBezTo>
                <a:lnTo>
                  <a:pt x="38489" y="1989888"/>
                </a:lnTo>
                <a:lnTo>
                  <a:pt x="0" y="1685191"/>
                </a:lnTo>
                <a:lnTo>
                  <a:pt x="237343" y="1457469"/>
                </a:lnTo>
                <a:lnTo>
                  <a:pt x="238009" y="1459571"/>
                </a:lnTo>
                <a:lnTo>
                  <a:pt x="242012" y="1446515"/>
                </a:lnTo>
                <a:cubicBezTo>
                  <a:pt x="171205" y="1115067"/>
                  <a:pt x="127758" y="714059"/>
                  <a:pt x="286245" y="353827"/>
                </a:cubicBezTo>
                <a:close/>
                <a:moveTo>
                  <a:pt x="527942" y="0"/>
                </a:moveTo>
                <a:cubicBezTo>
                  <a:pt x="622760" y="95693"/>
                  <a:pt x="695048" y="196745"/>
                  <a:pt x="748164" y="301374"/>
                </a:cubicBezTo>
                <a:cubicBezTo>
                  <a:pt x="612692" y="376844"/>
                  <a:pt x="447588" y="375495"/>
                  <a:pt x="312997" y="298024"/>
                </a:cubicBezTo>
                <a:cubicBezTo>
                  <a:pt x="364591" y="193505"/>
                  <a:pt x="435080" y="93397"/>
                  <a:pt x="52794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1" name="Rounded Rectangle 51">
            <a:extLst>
              <a:ext uri="{FF2B5EF4-FFF2-40B4-BE49-F238E27FC236}">
                <a16:creationId xmlns:a16="http://schemas.microsoft.com/office/drawing/2014/main" id="{E1B7BA91-79BE-4F6B-9528-9F1C8B9B2894}"/>
              </a:ext>
            </a:extLst>
          </p:cNvPr>
          <p:cNvSpPr/>
          <p:nvPr/>
        </p:nvSpPr>
        <p:spPr>
          <a:xfrm rot="16200000" flipH="1">
            <a:off x="6672914" y="3692240"/>
            <a:ext cx="500257" cy="471122"/>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32" name="Chevron 45">
            <a:extLst>
              <a:ext uri="{FF2B5EF4-FFF2-40B4-BE49-F238E27FC236}">
                <a16:creationId xmlns:a16="http://schemas.microsoft.com/office/drawing/2014/main" id="{0CA80808-03CD-4754-BB4A-967B10A393C1}"/>
              </a:ext>
            </a:extLst>
          </p:cNvPr>
          <p:cNvSpPr/>
          <p:nvPr/>
        </p:nvSpPr>
        <p:spPr>
          <a:xfrm>
            <a:off x="8850642" y="2858183"/>
            <a:ext cx="287359" cy="252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solidFill>
                <a:schemeClr val="tx1">
                  <a:lumMod val="75000"/>
                  <a:lumOff val="25000"/>
                </a:schemeClr>
              </a:solidFill>
            </a:endParaRPr>
          </a:p>
        </p:txBody>
      </p:sp>
      <p:sp>
        <p:nvSpPr>
          <p:cNvPr id="33" name="TextBox 16">
            <a:extLst>
              <a:ext uri="{FF2B5EF4-FFF2-40B4-BE49-F238E27FC236}">
                <a16:creationId xmlns:a16="http://schemas.microsoft.com/office/drawing/2014/main" id="{90F77E62-D35C-472B-8747-88F954CE9E2E}"/>
              </a:ext>
            </a:extLst>
          </p:cNvPr>
          <p:cNvSpPr txBox="1"/>
          <p:nvPr/>
        </p:nvSpPr>
        <p:spPr>
          <a:xfrm>
            <a:off x="9138001" y="2845684"/>
            <a:ext cx="2758724" cy="2769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Need for deep data analysis</a:t>
            </a:r>
            <a:endParaRPr lang="ko-KR" altLang="en-US" sz="1200" dirty="0">
              <a:solidFill>
                <a:schemeClr val="tx1">
                  <a:lumMod val="75000"/>
                  <a:lumOff val="25000"/>
                </a:schemeClr>
              </a:solidFill>
              <a:cs typeface="Arial" pitchFamily="34" charset="0"/>
            </a:endParaRPr>
          </a:p>
        </p:txBody>
      </p:sp>
      <p:sp>
        <p:nvSpPr>
          <p:cNvPr id="34" name="Chevron 45">
            <a:extLst>
              <a:ext uri="{FF2B5EF4-FFF2-40B4-BE49-F238E27FC236}">
                <a16:creationId xmlns:a16="http://schemas.microsoft.com/office/drawing/2014/main" id="{92A9BBC4-840F-411A-BB79-89B69945D34F}"/>
              </a:ext>
            </a:extLst>
          </p:cNvPr>
          <p:cNvSpPr/>
          <p:nvPr/>
        </p:nvSpPr>
        <p:spPr>
          <a:xfrm>
            <a:off x="8850642" y="3188547"/>
            <a:ext cx="287359" cy="252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solidFill>
                <a:schemeClr val="tx1">
                  <a:lumMod val="75000"/>
                  <a:lumOff val="25000"/>
                </a:schemeClr>
              </a:solidFill>
            </a:endParaRPr>
          </a:p>
        </p:txBody>
      </p:sp>
      <p:sp>
        <p:nvSpPr>
          <p:cNvPr id="35" name="TextBox 16">
            <a:extLst>
              <a:ext uri="{FF2B5EF4-FFF2-40B4-BE49-F238E27FC236}">
                <a16:creationId xmlns:a16="http://schemas.microsoft.com/office/drawing/2014/main" id="{32A98203-9693-4580-93C8-790ECFBF3C32}"/>
              </a:ext>
            </a:extLst>
          </p:cNvPr>
          <p:cNvSpPr txBox="1"/>
          <p:nvPr/>
        </p:nvSpPr>
        <p:spPr>
          <a:xfrm>
            <a:off x="9138001" y="3176048"/>
            <a:ext cx="2758724" cy="2769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Can provide new hypothesis </a:t>
            </a:r>
            <a:endParaRPr lang="ko-KR" altLang="en-US" sz="1200" dirty="0">
              <a:solidFill>
                <a:schemeClr val="tx1">
                  <a:lumMod val="75000"/>
                  <a:lumOff val="25000"/>
                </a:schemeClr>
              </a:solidFill>
              <a:cs typeface="Arial" pitchFamily="34" charset="0"/>
            </a:endParaRPr>
          </a:p>
        </p:txBody>
      </p:sp>
      <p:sp>
        <p:nvSpPr>
          <p:cNvPr id="36" name="Rettangolo 35">
            <a:extLst>
              <a:ext uri="{FF2B5EF4-FFF2-40B4-BE49-F238E27FC236}">
                <a16:creationId xmlns:a16="http://schemas.microsoft.com/office/drawing/2014/main" id="{39525921-58A3-44A4-8C00-4CC3A2E18C71}"/>
              </a:ext>
            </a:extLst>
          </p:cNvPr>
          <p:cNvSpPr/>
          <p:nvPr/>
        </p:nvSpPr>
        <p:spPr>
          <a:xfrm>
            <a:off x="8770776" y="3122683"/>
            <a:ext cx="2838590" cy="424157"/>
          </a:xfrm>
          <a:prstGeom prst="rect">
            <a:avLst/>
          </a:prstGeom>
          <a:noFill/>
          <a:ln w="19050">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Rettangolo 36">
            <a:extLst>
              <a:ext uri="{FF2B5EF4-FFF2-40B4-BE49-F238E27FC236}">
                <a16:creationId xmlns:a16="http://schemas.microsoft.com/office/drawing/2014/main" id="{93252ADD-CDF8-4D4D-B882-804B468892B6}"/>
              </a:ext>
            </a:extLst>
          </p:cNvPr>
          <p:cNvSpPr/>
          <p:nvPr/>
        </p:nvSpPr>
        <p:spPr>
          <a:xfrm>
            <a:off x="745064" y="4330148"/>
            <a:ext cx="2838590" cy="424157"/>
          </a:xfrm>
          <a:prstGeom prst="rect">
            <a:avLst/>
          </a:prstGeom>
          <a:noFill/>
          <a:ln w="19050">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38" name="Group 12">
            <a:extLst>
              <a:ext uri="{FF2B5EF4-FFF2-40B4-BE49-F238E27FC236}">
                <a16:creationId xmlns:a16="http://schemas.microsoft.com/office/drawing/2014/main" id="{2D844CA2-6D22-4F59-AB31-A3547890D470}"/>
              </a:ext>
            </a:extLst>
          </p:cNvPr>
          <p:cNvGrpSpPr/>
          <p:nvPr/>
        </p:nvGrpSpPr>
        <p:grpSpPr>
          <a:xfrm>
            <a:off x="8850642" y="2556185"/>
            <a:ext cx="3046083" cy="276999"/>
            <a:chOff x="661588" y="5363923"/>
            <a:chExt cx="2671264" cy="276999"/>
          </a:xfrm>
        </p:grpSpPr>
        <p:sp>
          <p:nvSpPr>
            <p:cNvPr id="41" name="Chevron 45">
              <a:extLst>
                <a:ext uri="{FF2B5EF4-FFF2-40B4-BE49-F238E27FC236}">
                  <a16:creationId xmlns:a16="http://schemas.microsoft.com/office/drawing/2014/main" id="{0B223DFA-8092-4EDD-BE66-535CDBEB101C}"/>
                </a:ext>
              </a:extLst>
            </p:cNvPr>
            <p:cNvSpPr/>
            <p:nvPr/>
          </p:nvSpPr>
          <p:spPr>
            <a:xfrm>
              <a:off x="661588" y="5376422"/>
              <a:ext cx="252000" cy="252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solidFill>
                  <a:schemeClr val="tx1">
                    <a:lumMod val="75000"/>
                    <a:lumOff val="25000"/>
                  </a:schemeClr>
                </a:solidFill>
              </a:endParaRPr>
            </a:p>
          </p:txBody>
        </p:sp>
        <p:sp>
          <p:nvSpPr>
            <p:cNvPr id="42" name="TextBox 16">
              <a:extLst>
                <a:ext uri="{FF2B5EF4-FFF2-40B4-BE49-F238E27FC236}">
                  <a16:creationId xmlns:a16="http://schemas.microsoft.com/office/drawing/2014/main" id="{0EB03BCC-0B61-46F5-936F-2E2D3F389F3F}"/>
                </a:ext>
              </a:extLst>
            </p:cNvPr>
            <p:cNvSpPr txBox="1"/>
            <p:nvPr/>
          </p:nvSpPr>
          <p:spPr>
            <a:xfrm>
              <a:off x="913588" y="5363923"/>
              <a:ext cx="2419264" cy="2769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Comprehensive analysis</a:t>
              </a:r>
              <a:endParaRPr lang="ko-KR" altLang="en-US" sz="1200" dirty="0">
                <a:solidFill>
                  <a:schemeClr val="tx1">
                    <a:lumMod val="75000"/>
                    <a:lumOff val="25000"/>
                  </a:schemeClr>
                </a:solidFill>
                <a:cs typeface="Arial" pitchFamily="34" charset="0"/>
              </a:endParaRPr>
            </a:p>
          </p:txBody>
        </p:sp>
      </p:grpSp>
    </p:spTree>
    <p:extLst>
      <p:ext uri="{BB962C8B-B14F-4D97-AF65-F5344CB8AC3E}">
        <p14:creationId xmlns:p14="http://schemas.microsoft.com/office/powerpoint/2010/main" val="121418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arn(inVertical)">
                                      <p:cBhvr>
                                        <p:cTn id="12" dur="500"/>
                                        <p:tgtEl>
                                          <p:spTgt spid="2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down)">
                                      <p:cBhvr>
                                        <p:cTn id="21" dur="500"/>
                                        <p:tgtEl>
                                          <p:spTgt spid="3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down)">
                                      <p:cBhvr>
                                        <p:cTn id="24" dur="500"/>
                                        <p:tgtEl>
                                          <p:spTgt spid="3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par>
                                <p:cTn id="28" presetID="16" presetClass="entr" presetSubtype="21"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barn(inVertical)">
                                      <p:cBhvr>
                                        <p:cTn id="30" dur="500"/>
                                        <p:tgtEl>
                                          <p:spTgt spid="23"/>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ppt_x"/>
                                          </p:val>
                                        </p:tav>
                                        <p:tav tm="100000">
                                          <p:val>
                                            <p:strVal val="#ppt_x"/>
                                          </p:val>
                                        </p:tav>
                                      </p:tavLst>
                                    </p:anim>
                                    <p:anim calcmode="lin" valueType="num">
                                      <p:cBhvr additive="base">
                                        <p:cTn id="4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31" presetClass="entr" presetSubtype="0" fill="hold" grpId="0" nodeType="click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1000" fill="hold"/>
                                        <p:tgtEl>
                                          <p:spTgt spid="37"/>
                                        </p:tgtEl>
                                        <p:attrNameLst>
                                          <p:attrName>ppt_w</p:attrName>
                                        </p:attrNameLst>
                                      </p:cBhvr>
                                      <p:tavLst>
                                        <p:tav tm="0">
                                          <p:val>
                                            <p:fltVal val="0"/>
                                          </p:val>
                                        </p:tav>
                                        <p:tav tm="100000">
                                          <p:val>
                                            <p:strVal val="#ppt_w"/>
                                          </p:val>
                                        </p:tav>
                                      </p:tavLst>
                                    </p:anim>
                                    <p:anim calcmode="lin" valueType="num">
                                      <p:cBhvr>
                                        <p:cTn id="73" dur="1000" fill="hold"/>
                                        <p:tgtEl>
                                          <p:spTgt spid="37"/>
                                        </p:tgtEl>
                                        <p:attrNameLst>
                                          <p:attrName>ppt_h</p:attrName>
                                        </p:attrNameLst>
                                      </p:cBhvr>
                                      <p:tavLst>
                                        <p:tav tm="0">
                                          <p:val>
                                            <p:fltVal val="0"/>
                                          </p:val>
                                        </p:tav>
                                        <p:tav tm="100000">
                                          <p:val>
                                            <p:strVal val="#ppt_h"/>
                                          </p:val>
                                        </p:tav>
                                      </p:tavLst>
                                    </p:anim>
                                    <p:anim calcmode="lin" valueType="num">
                                      <p:cBhvr>
                                        <p:cTn id="74" dur="1000" fill="hold"/>
                                        <p:tgtEl>
                                          <p:spTgt spid="37"/>
                                        </p:tgtEl>
                                        <p:attrNameLst>
                                          <p:attrName>style.rotation</p:attrName>
                                        </p:attrNameLst>
                                      </p:cBhvr>
                                      <p:tavLst>
                                        <p:tav tm="0">
                                          <p:val>
                                            <p:fltVal val="90"/>
                                          </p:val>
                                        </p:tav>
                                        <p:tav tm="100000">
                                          <p:val>
                                            <p:fltVal val="0"/>
                                          </p:val>
                                        </p:tav>
                                      </p:tavLst>
                                    </p:anim>
                                    <p:animEffect transition="in" filter="fade">
                                      <p:cBhvr>
                                        <p:cTn id="75" dur="1000"/>
                                        <p:tgtEl>
                                          <p:spTgt spid="37"/>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36"/>
                                        </p:tgtEl>
                                        <p:attrNameLst>
                                          <p:attrName>style.visibility</p:attrName>
                                        </p:attrNameLst>
                                      </p:cBhvr>
                                      <p:to>
                                        <p:strVal val="visible"/>
                                      </p:to>
                                    </p:set>
                                    <p:anim calcmode="lin" valueType="num">
                                      <p:cBhvr>
                                        <p:cTn id="78" dur="1000" fill="hold"/>
                                        <p:tgtEl>
                                          <p:spTgt spid="36"/>
                                        </p:tgtEl>
                                        <p:attrNameLst>
                                          <p:attrName>ppt_w</p:attrName>
                                        </p:attrNameLst>
                                      </p:cBhvr>
                                      <p:tavLst>
                                        <p:tav tm="0">
                                          <p:val>
                                            <p:fltVal val="0"/>
                                          </p:val>
                                        </p:tav>
                                        <p:tav tm="100000">
                                          <p:val>
                                            <p:strVal val="#ppt_w"/>
                                          </p:val>
                                        </p:tav>
                                      </p:tavLst>
                                    </p:anim>
                                    <p:anim calcmode="lin" valueType="num">
                                      <p:cBhvr>
                                        <p:cTn id="79" dur="1000" fill="hold"/>
                                        <p:tgtEl>
                                          <p:spTgt spid="36"/>
                                        </p:tgtEl>
                                        <p:attrNameLst>
                                          <p:attrName>ppt_h</p:attrName>
                                        </p:attrNameLst>
                                      </p:cBhvr>
                                      <p:tavLst>
                                        <p:tav tm="0">
                                          <p:val>
                                            <p:fltVal val="0"/>
                                          </p:val>
                                        </p:tav>
                                        <p:tav tm="100000">
                                          <p:val>
                                            <p:strVal val="#ppt_h"/>
                                          </p:val>
                                        </p:tav>
                                      </p:tavLst>
                                    </p:anim>
                                    <p:anim calcmode="lin" valueType="num">
                                      <p:cBhvr>
                                        <p:cTn id="80" dur="1000" fill="hold"/>
                                        <p:tgtEl>
                                          <p:spTgt spid="36"/>
                                        </p:tgtEl>
                                        <p:attrNameLst>
                                          <p:attrName>style.rotation</p:attrName>
                                        </p:attrNameLst>
                                      </p:cBhvr>
                                      <p:tavLst>
                                        <p:tav tm="0">
                                          <p:val>
                                            <p:fltVal val="90"/>
                                          </p:val>
                                        </p:tav>
                                        <p:tav tm="100000">
                                          <p:val>
                                            <p:fltVal val="0"/>
                                          </p:val>
                                        </p:tav>
                                      </p:tavLst>
                                    </p:anim>
                                    <p:animEffect transition="in" filter="fade">
                                      <p:cBhvr>
                                        <p:cTn id="81"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12" grpId="0"/>
      <p:bldP spid="27" grpId="0" animBg="1"/>
      <p:bldP spid="28" grpId="0"/>
      <p:bldP spid="30" grpId="0" animBg="1"/>
      <p:bldP spid="31" grpId="0" animBg="1"/>
      <p:bldP spid="32" grpId="0" animBg="1"/>
      <p:bldP spid="33" grpId="0"/>
      <p:bldP spid="34" grpId="0" animBg="1"/>
      <p:bldP spid="35" grpId="0"/>
      <p:bldP spid="36" grpId="0" animBg="1"/>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0C90A26-3422-4FBF-882B-48EDD5BF46AB}"/>
              </a:ext>
            </a:extLst>
          </p:cNvPr>
          <p:cNvSpPr>
            <a:spLocks noGrp="1"/>
          </p:cNvSpPr>
          <p:nvPr>
            <p:ph type="body" sz="quarter" idx="4294967295"/>
          </p:nvPr>
        </p:nvSpPr>
        <p:spPr>
          <a:xfrm>
            <a:off x="157114" y="114083"/>
            <a:ext cx="4039502" cy="559685"/>
          </a:xfrm>
          <a:prstGeom prst="rect">
            <a:avLst/>
          </a:prstGeom>
        </p:spPr>
        <p:txBody>
          <a:bodyPr/>
          <a:lstStyle/>
          <a:p>
            <a:pPr marL="0" indent="0">
              <a:buNone/>
            </a:pPr>
            <a:r>
              <a:rPr lang="it-IT" dirty="0" err="1">
                <a:solidFill>
                  <a:schemeClr val="accent2"/>
                </a:solidFill>
              </a:rPr>
              <a:t>Targeted</a:t>
            </a:r>
            <a:r>
              <a:rPr lang="it-IT" dirty="0">
                <a:solidFill>
                  <a:schemeClr val="accent2"/>
                </a:solidFill>
              </a:rPr>
              <a:t> </a:t>
            </a:r>
            <a:r>
              <a:rPr lang="it-IT" dirty="0" err="1">
                <a:solidFill>
                  <a:schemeClr val="accent2"/>
                </a:solidFill>
              </a:rPr>
              <a:t>metabolomics</a:t>
            </a:r>
            <a:endParaRPr lang="it-IT" dirty="0">
              <a:solidFill>
                <a:schemeClr val="accent2"/>
              </a:solidFill>
            </a:endParaRPr>
          </a:p>
        </p:txBody>
      </p:sp>
      <p:pic>
        <p:nvPicPr>
          <p:cNvPr id="4" name="Immagine 3" descr="Immagine che contiene testo, mappa&#10;&#10;Descrizione generata automaticamente">
            <a:extLst>
              <a:ext uri="{FF2B5EF4-FFF2-40B4-BE49-F238E27FC236}">
                <a16:creationId xmlns:a16="http://schemas.microsoft.com/office/drawing/2014/main" id="{AF6E9A45-A788-429B-A508-33635814FD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6300" y="921007"/>
            <a:ext cx="6430663" cy="5738681"/>
          </a:xfrm>
          <a:prstGeom prst="rect">
            <a:avLst/>
          </a:prstGeom>
        </p:spPr>
      </p:pic>
      <p:pic>
        <p:nvPicPr>
          <p:cNvPr id="6" name="Immagine 5" descr="Immagine che contiene testo&#10;&#10;Descrizione generata automaticamente">
            <a:extLst>
              <a:ext uri="{FF2B5EF4-FFF2-40B4-BE49-F238E27FC236}">
                <a16:creationId xmlns:a16="http://schemas.microsoft.com/office/drawing/2014/main" id="{F9531C04-38DB-4861-B056-FF9A89BCA5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114" y="1631383"/>
            <a:ext cx="5715000" cy="4095750"/>
          </a:xfrm>
          <a:prstGeom prst="rect">
            <a:avLst/>
          </a:prstGeom>
        </p:spPr>
      </p:pic>
      <p:pic>
        <p:nvPicPr>
          <p:cNvPr id="8" name="Immagine 7">
            <a:extLst>
              <a:ext uri="{FF2B5EF4-FFF2-40B4-BE49-F238E27FC236}">
                <a16:creationId xmlns:a16="http://schemas.microsoft.com/office/drawing/2014/main" id="{E9B31BB7-91DB-4245-B0DF-315EE85C27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114" y="577338"/>
            <a:ext cx="12192000" cy="5976471"/>
          </a:xfrm>
          <a:prstGeom prst="rect">
            <a:avLst/>
          </a:prstGeom>
        </p:spPr>
      </p:pic>
      <p:pic>
        <p:nvPicPr>
          <p:cNvPr id="10" name="Immagine 9">
            <a:extLst>
              <a:ext uri="{FF2B5EF4-FFF2-40B4-BE49-F238E27FC236}">
                <a16:creationId xmlns:a16="http://schemas.microsoft.com/office/drawing/2014/main" id="{5B846C99-87CE-4605-B166-ABDD8E8464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4637" y="724229"/>
            <a:ext cx="8953384" cy="5672808"/>
          </a:xfrm>
          <a:prstGeom prst="rect">
            <a:avLst/>
          </a:prstGeom>
        </p:spPr>
      </p:pic>
    </p:spTree>
    <p:extLst>
      <p:ext uri="{BB962C8B-B14F-4D97-AF65-F5344CB8AC3E}">
        <p14:creationId xmlns:p14="http://schemas.microsoft.com/office/powerpoint/2010/main" val="272548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1DFA3B5-ED86-40FF-8546-2D2B4757EFB7}"/>
              </a:ext>
            </a:extLst>
          </p:cNvPr>
          <p:cNvSpPr txBox="1">
            <a:spLocks/>
          </p:cNvSpPr>
          <p:nvPr/>
        </p:nvSpPr>
        <p:spPr>
          <a:xfrm>
            <a:off x="115037" y="247471"/>
            <a:ext cx="4786929" cy="1927557"/>
          </a:xfrm>
          <a:prstGeom prst="rect">
            <a:avLst/>
          </a:prstGeom>
        </p:spPr>
        <p:txBody>
          <a:bodyPr anchor="ctr">
            <a:noAutofit/>
          </a:bodyPr>
          <a:lstStyle>
            <a:lvl1pPr algn="l" defTabSz="914423"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ko-KR" sz="5400" dirty="0">
                <a:solidFill>
                  <a:schemeClr val="accent1"/>
                </a:solidFill>
              </a:rPr>
              <a:t>Untargeted Metabolomics</a:t>
            </a:r>
            <a:br>
              <a:rPr lang="en-US" altLang="ko-KR" sz="5400" dirty="0"/>
            </a:br>
            <a:endParaRPr lang="ko-KR" altLang="en-US" sz="5400" dirty="0">
              <a:solidFill>
                <a:schemeClr val="accent2"/>
              </a:solidFill>
            </a:endParaRPr>
          </a:p>
        </p:txBody>
      </p:sp>
      <p:pic>
        <p:nvPicPr>
          <p:cNvPr id="115" name="Immagine 114" descr="Immagine che contiene testo, mappa&#10;&#10;Descrizione generata automaticamente">
            <a:extLst>
              <a:ext uri="{FF2B5EF4-FFF2-40B4-BE49-F238E27FC236}">
                <a16:creationId xmlns:a16="http://schemas.microsoft.com/office/drawing/2014/main" id="{CEAF8EB1-2238-46D3-BBA8-8C4A14BBAD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6590" y="28815"/>
            <a:ext cx="7620373" cy="6800370"/>
          </a:xfrm>
          <a:prstGeom prst="rect">
            <a:avLst/>
          </a:prstGeom>
        </p:spPr>
      </p:pic>
      <p:sp>
        <p:nvSpPr>
          <p:cNvPr id="116" name="CasellaDiTesto 115">
            <a:extLst>
              <a:ext uri="{FF2B5EF4-FFF2-40B4-BE49-F238E27FC236}">
                <a16:creationId xmlns:a16="http://schemas.microsoft.com/office/drawing/2014/main" id="{9668695D-2BBB-47BA-BA02-EFFA22B486D4}"/>
              </a:ext>
            </a:extLst>
          </p:cNvPr>
          <p:cNvSpPr txBox="1"/>
          <p:nvPr/>
        </p:nvSpPr>
        <p:spPr>
          <a:xfrm>
            <a:off x="310046" y="2183905"/>
            <a:ext cx="2726118" cy="707886"/>
          </a:xfrm>
          <a:prstGeom prst="rect">
            <a:avLst/>
          </a:prstGeom>
          <a:ln w="28575">
            <a:prstDash val="lgDash"/>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4000" dirty="0">
                <a:solidFill>
                  <a:srgbClr val="00B0F0"/>
                </a:solidFill>
                <a:latin typeface="Abadi Extra Light" panose="020B0204020104020204" pitchFamily="34" charset="0"/>
              </a:rPr>
              <a:t>1</a:t>
            </a:r>
            <a:r>
              <a:rPr lang="it-IT" sz="4000" baseline="30000" dirty="0">
                <a:solidFill>
                  <a:srgbClr val="00B0F0"/>
                </a:solidFill>
                <a:latin typeface="Abadi Extra Light" panose="020B0204020104020204" pitchFamily="34" charset="0"/>
              </a:rPr>
              <a:t>st</a:t>
            </a:r>
            <a:r>
              <a:rPr lang="it-IT" sz="4000" dirty="0">
                <a:solidFill>
                  <a:srgbClr val="00B0F0"/>
                </a:solidFill>
                <a:latin typeface="Abadi Extra Light" panose="020B0204020104020204" pitchFamily="34" charset="0"/>
              </a:rPr>
              <a:t> Scenario</a:t>
            </a:r>
          </a:p>
        </p:txBody>
      </p:sp>
      <p:cxnSp>
        <p:nvCxnSpPr>
          <p:cNvPr id="30" name="Connettore 2 29">
            <a:extLst>
              <a:ext uri="{FF2B5EF4-FFF2-40B4-BE49-F238E27FC236}">
                <a16:creationId xmlns:a16="http://schemas.microsoft.com/office/drawing/2014/main" id="{F575EB5E-989D-4863-AF81-7F235E9991F8}"/>
              </a:ext>
            </a:extLst>
          </p:cNvPr>
          <p:cNvCxnSpPr>
            <a:stCxn id="116" idx="3"/>
          </p:cNvCxnSpPr>
          <p:nvPr/>
        </p:nvCxnSpPr>
        <p:spPr>
          <a:xfrm>
            <a:off x="3036164" y="2537848"/>
            <a:ext cx="5175681" cy="54270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Connettore 2 117">
            <a:extLst>
              <a:ext uri="{FF2B5EF4-FFF2-40B4-BE49-F238E27FC236}">
                <a16:creationId xmlns:a16="http://schemas.microsoft.com/office/drawing/2014/main" id="{7E6977D6-2571-45DA-892C-00ABDECD300F}"/>
              </a:ext>
            </a:extLst>
          </p:cNvPr>
          <p:cNvCxnSpPr>
            <a:cxnSpLocks/>
          </p:cNvCxnSpPr>
          <p:nvPr/>
        </p:nvCxnSpPr>
        <p:spPr>
          <a:xfrm flipV="1">
            <a:off x="3036163" y="2528971"/>
            <a:ext cx="6285390" cy="216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CasellaDiTesto 34">
            <a:extLst>
              <a:ext uri="{FF2B5EF4-FFF2-40B4-BE49-F238E27FC236}">
                <a16:creationId xmlns:a16="http://schemas.microsoft.com/office/drawing/2014/main" id="{77CBC0D6-D3C5-45AC-9CA7-E564931386E4}"/>
              </a:ext>
            </a:extLst>
          </p:cNvPr>
          <p:cNvSpPr txBox="1"/>
          <p:nvPr/>
        </p:nvSpPr>
        <p:spPr>
          <a:xfrm>
            <a:off x="3468397" y="2183905"/>
            <a:ext cx="1500326" cy="369332"/>
          </a:xfrm>
          <a:prstGeom prst="rect">
            <a:avLst/>
          </a:prstGeom>
          <a:noFill/>
        </p:spPr>
        <p:txBody>
          <a:bodyPr wrap="square" rtlCol="0">
            <a:spAutoFit/>
          </a:bodyPr>
          <a:lstStyle/>
          <a:p>
            <a:r>
              <a:rPr lang="it-IT" dirty="0" err="1">
                <a:solidFill>
                  <a:schemeClr val="accent2"/>
                </a:solidFill>
                <a:latin typeface="Abadi Extra Light" panose="020B0204020104020204" pitchFamily="34" charset="0"/>
              </a:rPr>
              <a:t>Decreased</a:t>
            </a:r>
            <a:endParaRPr lang="it-IT" dirty="0">
              <a:solidFill>
                <a:schemeClr val="accent2"/>
              </a:solidFill>
              <a:latin typeface="Abadi Extra Light" panose="020B0204020104020204" pitchFamily="34" charset="0"/>
            </a:endParaRPr>
          </a:p>
        </p:txBody>
      </p:sp>
      <p:sp>
        <p:nvSpPr>
          <p:cNvPr id="125" name="CasellaDiTesto 124">
            <a:extLst>
              <a:ext uri="{FF2B5EF4-FFF2-40B4-BE49-F238E27FC236}">
                <a16:creationId xmlns:a16="http://schemas.microsoft.com/office/drawing/2014/main" id="{8CD75A0F-AB32-45FA-A01D-25242A826DAA}"/>
              </a:ext>
            </a:extLst>
          </p:cNvPr>
          <p:cNvSpPr txBox="1"/>
          <p:nvPr/>
        </p:nvSpPr>
        <p:spPr>
          <a:xfrm>
            <a:off x="3878250" y="2630900"/>
            <a:ext cx="1500326" cy="369332"/>
          </a:xfrm>
          <a:prstGeom prst="rect">
            <a:avLst/>
          </a:prstGeom>
          <a:noFill/>
        </p:spPr>
        <p:txBody>
          <a:bodyPr wrap="square" rtlCol="0">
            <a:spAutoFit/>
          </a:bodyPr>
          <a:lstStyle/>
          <a:p>
            <a:r>
              <a:rPr lang="it-IT" dirty="0" err="1">
                <a:solidFill>
                  <a:schemeClr val="accent2"/>
                </a:solidFill>
                <a:latin typeface="Abadi Extra Light" panose="020B0204020104020204" pitchFamily="34" charset="0"/>
              </a:rPr>
              <a:t>Increased</a:t>
            </a:r>
            <a:endParaRPr lang="it-IT" dirty="0">
              <a:solidFill>
                <a:schemeClr val="accent2"/>
              </a:solidFill>
              <a:latin typeface="Abadi Extra Light" panose="020B0204020104020204" pitchFamily="34" charset="0"/>
            </a:endParaRPr>
          </a:p>
        </p:txBody>
      </p:sp>
    </p:spTree>
    <p:extLst>
      <p:ext uri="{BB962C8B-B14F-4D97-AF65-F5344CB8AC3E}">
        <p14:creationId xmlns:p14="http://schemas.microsoft.com/office/powerpoint/2010/main" val="326864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15"/>
                                        </p:tgtEl>
                                        <p:attrNameLst>
                                          <p:attrName>style.visibility</p:attrName>
                                        </p:attrNameLst>
                                      </p:cBhvr>
                                      <p:to>
                                        <p:strVal val="visible"/>
                                      </p:to>
                                    </p:set>
                                    <p:animEffect transition="in" filter="barn(inVertical)">
                                      <p:cBhvr>
                                        <p:cTn id="11" dur="500"/>
                                        <p:tgtEl>
                                          <p:spTgt spid="1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fade">
                                      <p:cBhvr>
                                        <p:cTn id="16" dur="500"/>
                                        <p:tgtEl>
                                          <p:spTgt spid="1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fade">
                                      <p:cBhvr>
                                        <p:cTn id="22" dur="500"/>
                                        <p:tgtEl>
                                          <p:spTgt spid="125"/>
                                        </p:tgtEl>
                                      </p:cBhvr>
                                    </p:animEffect>
                                  </p:childTnLst>
                                </p:cTn>
                              </p:par>
                              <p:par>
                                <p:cTn id="23" presetID="10"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nodeType="with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fade">
                                      <p:cBhvr>
                                        <p:cTn id="28"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6" grpId="0" animBg="1"/>
      <p:bldP spid="35" grpId="0"/>
      <p:bldP spid="1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1DFA3B5-ED86-40FF-8546-2D2B4757EFB7}"/>
              </a:ext>
            </a:extLst>
          </p:cNvPr>
          <p:cNvSpPr txBox="1">
            <a:spLocks/>
          </p:cNvSpPr>
          <p:nvPr/>
        </p:nvSpPr>
        <p:spPr>
          <a:xfrm>
            <a:off x="115037" y="247471"/>
            <a:ext cx="4786929" cy="1927557"/>
          </a:xfrm>
          <a:prstGeom prst="rect">
            <a:avLst/>
          </a:prstGeom>
        </p:spPr>
        <p:txBody>
          <a:bodyPr anchor="ctr">
            <a:noAutofit/>
          </a:bodyPr>
          <a:lstStyle>
            <a:lvl1pPr algn="l" defTabSz="914423"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ko-KR" sz="5400" dirty="0">
                <a:solidFill>
                  <a:schemeClr val="accent1"/>
                </a:solidFill>
              </a:rPr>
              <a:t>Untargeted Metabolomics</a:t>
            </a:r>
            <a:br>
              <a:rPr lang="en-US" altLang="ko-KR" sz="5400" dirty="0"/>
            </a:br>
            <a:endParaRPr lang="ko-KR" altLang="en-US" sz="5400" dirty="0">
              <a:solidFill>
                <a:schemeClr val="accent2"/>
              </a:solidFill>
            </a:endParaRPr>
          </a:p>
        </p:txBody>
      </p:sp>
      <p:pic>
        <p:nvPicPr>
          <p:cNvPr id="115" name="Immagine 114" descr="Immagine che contiene testo, mappa&#10;&#10;Descrizione generata automaticamente">
            <a:extLst>
              <a:ext uri="{FF2B5EF4-FFF2-40B4-BE49-F238E27FC236}">
                <a16:creationId xmlns:a16="http://schemas.microsoft.com/office/drawing/2014/main" id="{CEAF8EB1-2238-46D3-BBA8-8C4A14BBAD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6590" y="28815"/>
            <a:ext cx="7620373" cy="6800370"/>
          </a:xfrm>
          <a:prstGeom prst="rect">
            <a:avLst/>
          </a:prstGeom>
        </p:spPr>
      </p:pic>
      <p:sp>
        <p:nvSpPr>
          <p:cNvPr id="116" name="CasellaDiTesto 115">
            <a:extLst>
              <a:ext uri="{FF2B5EF4-FFF2-40B4-BE49-F238E27FC236}">
                <a16:creationId xmlns:a16="http://schemas.microsoft.com/office/drawing/2014/main" id="{9668695D-2BBB-47BA-BA02-EFFA22B486D4}"/>
              </a:ext>
            </a:extLst>
          </p:cNvPr>
          <p:cNvSpPr txBox="1"/>
          <p:nvPr/>
        </p:nvSpPr>
        <p:spPr>
          <a:xfrm>
            <a:off x="310046" y="2183905"/>
            <a:ext cx="2726118" cy="707886"/>
          </a:xfrm>
          <a:prstGeom prst="rect">
            <a:avLst/>
          </a:prstGeom>
          <a:ln w="28575">
            <a:prstDash val="lgDash"/>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4000" dirty="0">
                <a:solidFill>
                  <a:srgbClr val="00B0F0"/>
                </a:solidFill>
                <a:latin typeface="Abadi Extra Light" panose="020B0204020104020204" pitchFamily="34" charset="0"/>
              </a:rPr>
              <a:t>2</a:t>
            </a:r>
            <a:r>
              <a:rPr lang="it-IT" sz="4000" baseline="30000" dirty="0">
                <a:solidFill>
                  <a:srgbClr val="00B0F0"/>
                </a:solidFill>
                <a:latin typeface="Abadi Extra Light" panose="020B0204020104020204" pitchFamily="34" charset="0"/>
              </a:rPr>
              <a:t>nd</a:t>
            </a:r>
            <a:r>
              <a:rPr lang="it-IT" sz="4000" dirty="0">
                <a:solidFill>
                  <a:srgbClr val="00B0F0"/>
                </a:solidFill>
                <a:latin typeface="Abadi Extra Light" panose="020B0204020104020204" pitchFamily="34" charset="0"/>
              </a:rPr>
              <a:t> Scenario</a:t>
            </a:r>
          </a:p>
        </p:txBody>
      </p:sp>
      <p:cxnSp>
        <p:nvCxnSpPr>
          <p:cNvPr id="30" name="Connettore 2 29">
            <a:extLst>
              <a:ext uri="{FF2B5EF4-FFF2-40B4-BE49-F238E27FC236}">
                <a16:creationId xmlns:a16="http://schemas.microsoft.com/office/drawing/2014/main" id="{F575EB5E-989D-4863-AF81-7F235E9991F8}"/>
              </a:ext>
            </a:extLst>
          </p:cNvPr>
          <p:cNvCxnSpPr>
            <a:cxnSpLocks/>
            <a:stCxn id="116" idx="3"/>
          </p:cNvCxnSpPr>
          <p:nvPr/>
        </p:nvCxnSpPr>
        <p:spPr>
          <a:xfrm>
            <a:off x="3036164" y="2537848"/>
            <a:ext cx="2191618" cy="150513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Connettore 2 117">
            <a:extLst>
              <a:ext uri="{FF2B5EF4-FFF2-40B4-BE49-F238E27FC236}">
                <a16:creationId xmlns:a16="http://schemas.microsoft.com/office/drawing/2014/main" id="{7E6977D6-2571-45DA-892C-00ABDECD300F}"/>
              </a:ext>
            </a:extLst>
          </p:cNvPr>
          <p:cNvCxnSpPr>
            <a:cxnSpLocks/>
          </p:cNvCxnSpPr>
          <p:nvPr/>
        </p:nvCxnSpPr>
        <p:spPr>
          <a:xfrm flipV="1">
            <a:off x="3036163" y="443345"/>
            <a:ext cx="6643546" cy="21072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CasellaDiTesto 34">
            <a:extLst>
              <a:ext uri="{FF2B5EF4-FFF2-40B4-BE49-F238E27FC236}">
                <a16:creationId xmlns:a16="http://schemas.microsoft.com/office/drawing/2014/main" id="{77CBC0D6-D3C5-45AC-9CA7-E564931386E4}"/>
              </a:ext>
            </a:extLst>
          </p:cNvPr>
          <p:cNvSpPr txBox="1"/>
          <p:nvPr/>
        </p:nvSpPr>
        <p:spPr>
          <a:xfrm rot="20561337">
            <a:off x="3255960" y="1845855"/>
            <a:ext cx="1500326" cy="369332"/>
          </a:xfrm>
          <a:prstGeom prst="rect">
            <a:avLst/>
          </a:prstGeom>
          <a:noFill/>
        </p:spPr>
        <p:txBody>
          <a:bodyPr wrap="square" rtlCol="0">
            <a:spAutoFit/>
          </a:bodyPr>
          <a:lstStyle/>
          <a:p>
            <a:r>
              <a:rPr lang="it-IT" dirty="0">
                <a:solidFill>
                  <a:schemeClr val="accent2"/>
                </a:solidFill>
                <a:latin typeface="Abadi Extra Light" panose="020B0204020104020204" pitchFamily="34" charset="0"/>
              </a:rPr>
              <a:t>High </a:t>
            </a:r>
            <a:r>
              <a:rPr lang="it-IT" dirty="0" err="1">
                <a:solidFill>
                  <a:schemeClr val="accent2"/>
                </a:solidFill>
                <a:latin typeface="Abadi Extra Light" panose="020B0204020104020204" pitchFamily="34" charset="0"/>
              </a:rPr>
              <a:t>effect</a:t>
            </a:r>
            <a:endParaRPr lang="it-IT" dirty="0">
              <a:solidFill>
                <a:schemeClr val="accent2"/>
              </a:solidFill>
              <a:latin typeface="Abadi Extra Light" panose="020B0204020104020204" pitchFamily="34" charset="0"/>
            </a:endParaRPr>
          </a:p>
        </p:txBody>
      </p:sp>
      <p:sp>
        <p:nvSpPr>
          <p:cNvPr id="125" name="CasellaDiTesto 124">
            <a:extLst>
              <a:ext uri="{FF2B5EF4-FFF2-40B4-BE49-F238E27FC236}">
                <a16:creationId xmlns:a16="http://schemas.microsoft.com/office/drawing/2014/main" id="{8CD75A0F-AB32-45FA-A01D-25242A826DAA}"/>
              </a:ext>
            </a:extLst>
          </p:cNvPr>
          <p:cNvSpPr txBox="1"/>
          <p:nvPr/>
        </p:nvSpPr>
        <p:spPr>
          <a:xfrm rot="1989576">
            <a:off x="3255960" y="3244333"/>
            <a:ext cx="1500326" cy="369332"/>
          </a:xfrm>
          <a:prstGeom prst="rect">
            <a:avLst/>
          </a:prstGeom>
          <a:noFill/>
        </p:spPr>
        <p:txBody>
          <a:bodyPr wrap="square" rtlCol="0">
            <a:spAutoFit/>
          </a:bodyPr>
          <a:lstStyle/>
          <a:p>
            <a:r>
              <a:rPr lang="it-IT" dirty="0">
                <a:solidFill>
                  <a:schemeClr val="accent2"/>
                </a:solidFill>
                <a:latin typeface="Abadi Extra Light" panose="020B0204020104020204" pitchFamily="34" charset="0"/>
              </a:rPr>
              <a:t>High </a:t>
            </a:r>
            <a:r>
              <a:rPr lang="it-IT" dirty="0" err="1">
                <a:solidFill>
                  <a:schemeClr val="accent2"/>
                </a:solidFill>
                <a:latin typeface="Abadi Extra Light" panose="020B0204020104020204" pitchFamily="34" charset="0"/>
              </a:rPr>
              <a:t>effect</a:t>
            </a:r>
            <a:endParaRPr lang="it-IT" dirty="0">
              <a:solidFill>
                <a:schemeClr val="accent2"/>
              </a:solidFill>
              <a:latin typeface="Abadi Extra Light" panose="020B0204020104020204" pitchFamily="34" charset="0"/>
            </a:endParaRPr>
          </a:p>
        </p:txBody>
      </p:sp>
      <p:cxnSp>
        <p:nvCxnSpPr>
          <p:cNvPr id="12" name="Connettore 2 11">
            <a:extLst>
              <a:ext uri="{FF2B5EF4-FFF2-40B4-BE49-F238E27FC236}">
                <a16:creationId xmlns:a16="http://schemas.microsoft.com/office/drawing/2014/main" id="{16DF7D16-1EAC-49E4-9B3D-A4232D4AB6C6}"/>
              </a:ext>
            </a:extLst>
          </p:cNvPr>
          <p:cNvCxnSpPr>
            <a:cxnSpLocks/>
          </p:cNvCxnSpPr>
          <p:nvPr/>
        </p:nvCxnSpPr>
        <p:spPr>
          <a:xfrm flipV="1">
            <a:off x="3036163" y="2528971"/>
            <a:ext cx="6285390" cy="216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CasellaDiTesto 12">
            <a:extLst>
              <a:ext uri="{FF2B5EF4-FFF2-40B4-BE49-F238E27FC236}">
                <a16:creationId xmlns:a16="http://schemas.microsoft.com/office/drawing/2014/main" id="{795F1D22-0584-4686-8A8A-5BF8A8A2F063}"/>
              </a:ext>
            </a:extLst>
          </p:cNvPr>
          <p:cNvSpPr txBox="1"/>
          <p:nvPr/>
        </p:nvSpPr>
        <p:spPr>
          <a:xfrm>
            <a:off x="3878250" y="2212502"/>
            <a:ext cx="1500326" cy="369332"/>
          </a:xfrm>
          <a:prstGeom prst="rect">
            <a:avLst/>
          </a:prstGeom>
          <a:noFill/>
        </p:spPr>
        <p:txBody>
          <a:bodyPr wrap="square" rtlCol="0">
            <a:spAutoFit/>
          </a:bodyPr>
          <a:lstStyle/>
          <a:p>
            <a:r>
              <a:rPr lang="it-IT" dirty="0" err="1">
                <a:solidFill>
                  <a:schemeClr val="accent2"/>
                </a:solidFill>
                <a:latin typeface="Abadi Extra Light" panose="020B0204020104020204" pitchFamily="34" charset="0"/>
              </a:rPr>
              <a:t>Normal</a:t>
            </a:r>
            <a:endParaRPr lang="it-IT" dirty="0">
              <a:solidFill>
                <a:schemeClr val="accent2"/>
              </a:solidFill>
              <a:latin typeface="Abadi Extra Light" panose="020B0204020104020204" pitchFamily="34" charset="0"/>
            </a:endParaRPr>
          </a:p>
        </p:txBody>
      </p:sp>
      <p:sp>
        <p:nvSpPr>
          <p:cNvPr id="14" name="CasellaDiTesto 13">
            <a:extLst>
              <a:ext uri="{FF2B5EF4-FFF2-40B4-BE49-F238E27FC236}">
                <a16:creationId xmlns:a16="http://schemas.microsoft.com/office/drawing/2014/main" id="{D728E306-825B-4F43-9FB8-642086DE7EAC}"/>
              </a:ext>
            </a:extLst>
          </p:cNvPr>
          <p:cNvSpPr txBox="1"/>
          <p:nvPr/>
        </p:nvSpPr>
        <p:spPr>
          <a:xfrm>
            <a:off x="3878250" y="2630900"/>
            <a:ext cx="1500326" cy="369332"/>
          </a:xfrm>
          <a:prstGeom prst="rect">
            <a:avLst/>
          </a:prstGeom>
          <a:noFill/>
        </p:spPr>
        <p:txBody>
          <a:bodyPr wrap="square" rtlCol="0">
            <a:spAutoFit/>
          </a:bodyPr>
          <a:lstStyle/>
          <a:p>
            <a:r>
              <a:rPr lang="it-IT" dirty="0" err="1">
                <a:solidFill>
                  <a:schemeClr val="accent2"/>
                </a:solidFill>
                <a:latin typeface="Abadi Extra Light" panose="020B0204020104020204" pitchFamily="34" charset="0"/>
              </a:rPr>
              <a:t>Normal</a:t>
            </a:r>
            <a:endParaRPr lang="it-IT" dirty="0">
              <a:solidFill>
                <a:schemeClr val="accent2"/>
              </a:solidFill>
              <a:latin typeface="Abadi Extra Light" panose="020B0204020104020204" pitchFamily="34" charset="0"/>
            </a:endParaRPr>
          </a:p>
        </p:txBody>
      </p:sp>
      <p:cxnSp>
        <p:nvCxnSpPr>
          <p:cNvPr id="15" name="Connettore 2 14">
            <a:extLst>
              <a:ext uri="{FF2B5EF4-FFF2-40B4-BE49-F238E27FC236}">
                <a16:creationId xmlns:a16="http://schemas.microsoft.com/office/drawing/2014/main" id="{5084DA63-F38D-432F-B4B1-4D0063482097}"/>
              </a:ext>
            </a:extLst>
          </p:cNvPr>
          <p:cNvCxnSpPr/>
          <p:nvPr/>
        </p:nvCxnSpPr>
        <p:spPr>
          <a:xfrm>
            <a:off x="3036164" y="2537848"/>
            <a:ext cx="5175681" cy="54270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07FF527B-1B56-49BB-A5D4-52B751DACFE6}"/>
              </a:ext>
            </a:extLst>
          </p:cNvPr>
          <p:cNvSpPr txBox="1"/>
          <p:nvPr/>
        </p:nvSpPr>
        <p:spPr>
          <a:xfrm>
            <a:off x="916264" y="4728195"/>
            <a:ext cx="3184473" cy="707886"/>
          </a:xfrm>
          <a:prstGeom prst="rect">
            <a:avLst/>
          </a:prstGeom>
          <a:ln w="28575">
            <a:noFill/>
            <a:prstDash val="lgDash"/>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4000" b="1" dirty="0">
                <a:solidFill>
                  <a:srgbClr val="7030A0"/>
                </a:solidFill>
                <a:latin typeface="Abadi Extra Light" panose="020B0204020104020204" pitchFamily="34" charset="0"/>
              </a:rPr>
              <a:t>Butterfly effect</a:t>
            </a:r>
          </a:p>
        </p:txBody>
      </p:sp>
      <p:sp>
        <p:nvSpPr>
          <p:cNvPr id="5" name="Bolla: nuvola 4">
            <a:extLst>
              <a:ext uri="{FF2B5EF4-FFF2-40B4-BE49-F238E27FC236}">
                <a16:creationId xmlns:a16="http://schemas.microsoft.com/office/drawing/2014/main" id="{D60ACBFD-2138-4BA3-97BE-DA97AB17B6E1}"/>
              </a:ext>
            </a:extLst>
          </p:cNvPr>
          <p:cNvSpPr/>
          <p:nvPr/>
        </p:nvSpPr>
        <p:spPr>
          <a:xfrm>
            <a:off x="661317" y="4411768"/>
            <a:ext cx="3439420" cy="1505130"/>
          </a:xfrm>
          <a:prstGeom prst="cloudCallou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2759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barn(inVertical)">
                                      <p:cBhvr>
                                        <p:cTn id="24" dur="500"/>
                                        <p:tgtEl>
                                          <p:spTgt spid="35"/>
                                        </p:tgtEl>
                                      </p:cBhvr>
                                    </p:animEffect>
                                  </p:childTnLst>
                                </p:cTn>
                              </p:par>
                              <p:par>
                                <p:cTn id="25" presetID="16" presetClass="entr" presetSubtype="21" fill="hold" nodeType="with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barn(inVertical)">
                                      <p:cBhvr>
                                        <p:cTn id="27" dur="500"/>
                                        <p:tgtEl>
                                          <p:spTgt spid="118"/>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25"/>
                                        </p:tgtEl>
                                        <p:attrNameLst>
                                          <p:attrName>style.visibility</p:attrName>
                                        </p:attrNameLst>
                                      </p:cBhvr>
                                      <p:to>
                                        <p:strVal val="visible"/>
                                      </p:to>
                                    </p:set>
                                    <p:animEffect transition="in" filter="barn(inVertical)">
                                      <p:cBhvr>
                                        <p:cTn id="30" dur="500"/>
                                        <p:tgtEl>
                                          <p:spTgt spid="125"/>
                                        </p:tgtEl>
                                      </p:cBhvr>
                                    </p:animEffect>
                                  </p:childTnLst>
                                </p:cTn>
                              </p:par>
                              <p:par>
                                <p:cTn id="31" presetID="16" presetClass="entr" presetSubtype="21"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barn(inVertical)">
                                      <p:cBhvr>
                                        <p:cTn id="33" dur="500"/>
                                        <p:tgtEl>
                                          <p:spTgt spid="3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arn(inVertical)">
                                      <p:cBhvr>
                                        <p:cTn id="38" dur="500"/>
                                        <p:tgtEl>
                                          <p:spTgt spid="1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barn(inVertical)">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35" grpId="0"/>
      <p:bldP spid="125" grpId="0"/>
      <p:bldP spid="13" grpId="0"/>
      <p:bldP spid="14" grpId="0"/>
      <p:bldP spid="16"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1DFA3B5-ED86-40FF-8546-2D2B4757EFB7}"/>
              </a:ext>
            </a:extLst>
          </p:cNvPr>
          <p:cNvSpPr txBox="1">
            <a:spLocks/>
          </p:cNvSpPr>
          <p:nvPr/>
        </p:nvSpPr>
        <p:spPr>
          <a:xfrm>
            <a:off x="115037" y="247471"/>
            <a:ext cx="4786929" cy="1927557"/>
          </a:xfrm>
          <a:prstGeom prst="rect">
            <a:avLst/>
          </a:prstGeom>
        </p:spPr>
        <p:txBody>
          <a:bodyPr anchor="ctr">
            <a:noAutofit/>
          </a:bodyPr>
          <a:lstStyle>
            <a:lvl1pPr algn="l" defTabSz="914423"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ko-KR" sz="5400" dirty="0">
                <a:solidFill>
                  <a:schemeClr val="accent1"/>
                </a:solidFill>
              </a:rPr>
              <a:t>Untargeted Metabolomics</a:t>
            </a:r>
            <a:br>
              <a:rPr lang="en-US" altLang="ko-KR" sz="5400" dirty="0"/>
            </a:br>
            <a:endParaRPr lang="ko-KR" altLang="en-US" sz="5400" dirty="0">
              <a:solidFill>
                <a:schemeClr val="accent2"/>
              </a:solidFill>
            </a:endParaRPr>
          </a:p>
        </p:txBody>
      </p:sp>
      <p:pic>
        <p:nvPicPr>
          <p:cNvPr id="115" name="Immagine 114" descr="Immagine che contiene testo, mappa&#10;&#10;Descrizione generata automaticamente">
            <a:extLst>
              <a:ext uri="{FF2B5EF4-FFF2-40B4-BE49-F238E27FC236}">
                <a16:creationId xmlns:a16="http://schemas.microsoft.com/office/drawing/2014/main" id="{CEAF8EB1-2238-46D3-BBA8-8C4A14BBAD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6590" y="28815"/>
            <a:ext cx="7620373" cy="6800370"/>
          </a:xfrm>
          <a:prstGeom prst="rect">
            <a:avLst/>
          </a:prstGeom>
        </p:spPr>
      </p:pic>
      <p:sp>
        <p:nvSpPr>
          <p:cNvPr id="116" name="CasellaDiTesto 115">
            <a:extLst>
              <a:ext uri="{FF2B5EF4-FFF2-40B4-BE49-F238E27FC236}">
                <a16:creationId xmlns:a16="http://schemas.microsoft.com/office/drawing/2014/main" id="{9668695D-2BBB-47BA-BA02-EFFA22B486D4}"/>
              </a:ext>
            </a:extLst>
          </p:cNvPr>
          <p:cNvSpPr txBox="1"/>
          <p:nvPr/>
        </p:nvSpPr>
        <p:spPr>
          <a:xfrm>
            <a:off x="310046" y="2183905"/>
            <a:ext cx="2726118" cy="707886"/>
          </a:xfrm>
          <a:prstGeom prst="rect">
            <a:avLst/>
          </a:prstGeom>
          <a:ln w="28575">
            <a:prstDash val="lgDash"/>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4000" dirty="0">
                <a:solidFill>
                  <a:srgbClr val="00B0F0"/>
                </a:solidFill>
                <a:latin typeface="Abadi Extra Light" panose="020B0204020104020204" pitchFamily="34" charset="0"/>
              </a:rPr>
              <a:t>3</a:t>
            </a:r>
            <a:r>
              <a:rPr lang="it-IT" sz="4000" baseline="30000" dirty="0">
                <a:solidFill>
                  <a:srgbClr val="00B0F0"/>
                </a:solidFill>
                <a:latin typeface="Abadi Extra Light" panose="020B0204020104020204" pitchFamily="34" charset="0"/>
              </a:rPr>
              <a:t>th</a:t>
            </a:r>
            <a:r>
              <a:rPr lang="it-IT" sz="4000" dirty="0">
                <a:solidFill>
                  <a:srgbClr val="00B0F0"/>
                </a:solidFill>
                <a:latin typeface="Abadi Extra Light" panose="020B0204020104020204" pitchFamily="34" charset="0"/>
              </a:rPr>
              <a:t> Scenario</a:t>
            </a:r>
          </a:p>
        </p:txBody>
      </p:sp>
      <p:cxnSp>
        <p:nvCxnSpPr>
          <p:cNvPr id="30" name="Connettore 2 29">
            <a:extLst>
              <a:ext uri="{FF2B5EF4-FFF2-40B4-BE49-F238E27FC236}">
                <a16:creationId xmlns:a16="http://schemas.microsoft.com/office/drawing/2014/main" id="{F575EB5E-989D-4863-AF81-7F235E9991F8}"/>
              </a:ext>
            </a:extLst>
          </p:cNvPr>
          <p:cNvCxnSpPr>
            <a:cxnSpLocks/>
            <a:stCxn id="116" idx="3"/>
          </p:cNvCxnSpPr>
          <p:nvPr/>
        </p:nvCxnSpPr>
        <p:spPr>
          <a:xfrm>
            <a:off x="3036164" y="2537848"/>
            <a:ext cx="2191618" cy="150513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Connettore 2 117">
            <a:extLst>
              <a:ext uri="{FF2B5EF4-FFF2-40B4-BE49-F238E27FC236}">
                <a16:creationId xmlns:a16="http://schemas.microsoft.com/office/drawing/2014/main" id="{7E6977D6-2571-45DA-892C-00ABDECD300F}"/>
              </a:ext>
            </a:extLst>
          </p:cNvPr>
          <p:cNvCxnSpPr>
            <a:cxnSpLocks/>
          </p:cNvCxnSpPr>
          <p:nvPr/>
        </p:nvCxnSpPr>
        <p:spPr>
          <a:xfrm flipV="1">
            <a:off x="3036163" y="443345"/>
            <a:ext cx="6643546" cy="21072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CasellaDiTesto 34">
            <a:extLst>
              <a:ext uri="{FF2B5EF4-FFF2-40B4-BE49-F238E27FC236}">
                <a16:creationId xmlns:a16="http://schemas.microsoft.com/office/drawing/2014/main" id="{77CBC0D6-D3C5-45AC-9CA7-E564931386E4}"/>
              </a:ext>
            </a:extLst>
          </p:cNvPr>
          <p:cNvSpPr txBox="1"/>
          <p:nvPr/>
        </p:nvSpPr>
        <p:spPr>
          <a:xfrm rot="20561337">
            <a:off x="3255960" y="1845855"/>
            <a:ext cx="1500326" cy="369332"/>
          </a:xfrm>
          <a:prstGeom prst="rect">
            <a:avLst/>
          </a:prstGeom>
          <a:noFill/>
        </p:spPr>
        <p:txBody>
          <a:bodyPr wrap="square" rtlCol="0">
            <a:spAutoFit/>
          </a:bodyPr>
          <a:lstStyle/>
          <a:p>
            <a:r>
              <a:rPr lang="it-IT" dirty="0">
                <a:solidFill>
                  <a:schemeClr val="accent2"/>
                </a:solidFill>
                <a:latin typeface="Abadi Extra Light" panose="020B0204020104020204" pitchFamily="34" charset="0"/>
              </a:rPr>
              <a:t>Low </a:t>
            </a:r>
            <a:r>
              <a:rPr lang="it-IT" dirty="0" err="1">
                <a:solidFill>
                  <a:schemeClr val="accent2"/>
                </a:solidFill>
                <a:latin typeface="Abadi Extra Light" panose="020B0204020104020204" pitchFamily="34" charset="0"/>
              </a:rPr>
              <a:t>effect</a:t>
            </a:r>
            <a:endParaRPr lang="it-IT" dirty="0">
              <a:solidFill>
                <a:schemeClr val="accent2"/>
              </a:solidFill>
              <a:latin typeface="Abadi Extra Light" panose="020B0204020104020204" pitchFamily="34" charset="0"/>
            </a:endParaRPr>
          </a:p>
        </p:txBody>
      </p:sp>
      <p:sp>
        <p:nvSpPr>
          <p:cNvPr id="125" name="CasellaDiTesto 124">
            <a:extLst>
              <a:ext uri="{FF2B5EF4-FFF2-40B4-BE49-F238E27FC236}">
                <a16:creationId xmlns:a16="http://schemas.microsoft.com/office/drawing/2014/main" id="{8CD75A0F-AB32-45FA-A01D-25242A826DAA}"/>
              </a:ext>
            </a:extLst>
          </p:cNvPr>
          <p:cNvSpPr txBox="1"/>
          <p:nvPr/>
        </p:nvSpPr>
        <p:spPr>
          <a:xfrm rot="1989576">
            <a:off x="3255960" y="3244333"/>
            <a:ext cx="1500326" cy="369332"/>
          </a:xfrm>
          <a:prstGeom prst="rect">
            <a:avLst/>
          </a:prstGeom>
          <a:noFill/>
        </p:spPr>
        <p:txBody>
          <a:bodyPr wrap="square" rtlCol="0">
            <a:spAutoFit/>
          </a:bodyPr>
          <a:lstStyle/>
          <a:p>
            <a:r>
              <a:rPr lang="it-IT" dirty="0">
                <a:solidFill>
                  <a:schemeClr val="accent2"/>
                </a:solidFill>
                <a:latin typeface="Abadi Extra Light" panose="020B0204020104020204" pitchFamily="34" charset="0"/>
              </a:rPr>
              <a:t>Low </a:t>
            </a:r>
            <a:r>
              <a:rPr lang="it-IT" dirty="0" err="1">
                <a:solidFill>
                  <a:schemeClr val="accent2"/>
                </a:solidFill>
                <a:latin typeface="Abadi Extra Light" panose="020B0204020104020204" pitchFamily="34" charset="0"/>
              </a:rPr>
              <a:t>effect</a:t>
            </a:r>
            <a:endParaRPr lang="it-IT" dirty="0">
              <a:solidFill>
                <a:schemeClr val="accent2"/>
              </a:solidFill>
              <a:latin typeface="Abadi Extra Light" panose="020B0204020104020204" pitchFamily="34" charset="0"/>
            </a:endParaRPr>
          </a:p>
        </p:txBody>
      </p:sp>
    </p:spTree>
    <p:extLst>
      <p:ext uri="{BB962C8B-B14F-4D97-AF65-F5344CB8AC3E}">
        <p14:creationId xmlns:p14="http://schemas.microsoft.com/office/powerpoint/2010/main" val="285293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5"/>
                                        </p:tgtEl>
                                        <p:attrNameLst>
                                          <p:attrName>style.visibility</p:attrName>
                                        </p:attrNameLst>
                                      </p:cBhvr>
                                      <p:to>
                                        <p:strVal val="visible"/>
                                      </p:to>
                                    </p:set>
                                    <p:animEffect transition="in" filter="fade">
                                      <p:cBhvr>
                                        <p:cTn id="13" dur="500"/>
                                        <p:tgtEl>
                                          <p:spTgt spid="125"/>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118"/>
                                        </p:tgtEl>
                                        <p:attrNameLst>
                                          <p:attrName>style.visibility</p:attrName>
                                        </p:attrNameLst>
                                      </p:cBhvr>
                                      <p:to>
                                        <p:strVal val="visible"/>
                                      </p:to>
                                    </p:set>
                                    <p:animEffect transition="in" filter="fade">
                                      <p:cBhvr>
                                        <p:cTn id="19"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35" grpId="0"/>
      <p:bldP spid="1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www.genome.jp/tmp/mark_pathway155455389154907/map01100_0.3554907.png">
            <a:extLst>
              <a:ext uri="{FF2B5EF4-FFF2-40B4-BE49-F238E27FC236}">
                <a16:creationId xmlns:a16="http://schemas.microsoft.com/office/drawing/2014/main" id="{442FA0A6-5A7A-4F84-8180-13EA5401F6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5" y="92363"/>
            <a:ext cx="114617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www.genome.jp/tmp/mark_pathway155455513365690/map01100_0.3565690.png">
            <a:extLst>
              <a:ext uri="{FF2B5EF4-FFF2-40B4-BE49-F238E27FC236}">
                <a16:creationId xmlns:a16="http://schemas.microsoft.com/office/drawing/2014/main" id="{54991048-7737-4E79-A84E-85F67AEC5F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5" y="92363"/>
            <a:ext cx="114617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29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rapezoid 100">
            <a:extLst>
              <a:ext uri="{FF2B5EF4-FFF2-40B4-BE49-F238E27FC236}">
                <a16:creationId xmlns:a16="http://schemas.microsoft.com/office/drawing/2014/main" id="{A0BC9194-F5A2-423F-A629-AAD2955C05B0}"/>
              </a:ext>
            </a:extLst>
          </p:cNvPr>
          <p:cNvSpPr/>
          <p:nvPr/>
        </p:nvSpPr>
        <p:spPr>
          <a:xfrm rot="10800000">
            <a:off x="3851316" y="1"/>
            <a:ext cx="4489373" cy="2801354"/>
          </a:xfrm>
          <a:custGeom>
            <a:avLst/>
            <a:gdLst>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9372" h="2965169">
                <a:moveTo>
                  <a:pt x="0" y="2965169"/>
                </a:moveTo>
                <a:cubicBezTo>
                  <a:pt x="718474" y="2561571"/>
                  <a:pt x="1256196" y="1137245"/>
                  <a:pt x="1836448" y="0"/>
                </a:cubicBezTo>
                <a:lnTo>
                  <a:pt x="2652924" y="0"/>
                </a:lnTo>
                <a:cubicBezTo>
                  <a:pt x="3233175" y="1030921"/>
                  <a:pt x="3781530" y="2646630"/>
                  <a:pt x="4489372" y="2965169"/>
                </a:cubicBezTo>
                <a:lnTo>
                  <a:pt x="0" y="296516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 name="Rectangle 39">
            <a:extLst>
              <a:ext uri="{FF2B5EF4-FFF2-40B4-BE49-F238E27FC236}">
                <a16:creationId xmlns:a16="http://schemas.microsoft.com/office/drawing/2014/main" id="{D42BA0F9-A7B9-464E-89B2-EF95984E98AD}"/>
              </a:ext>
            </a:extLst>
          </p:cNvPr>
          <p:cNvSpPr/>
          <p:nvPr/>
        </p:nvSpPr>
        <p:spPr>
          <a:xfrm rot="10800000">
            <a:off x="5319833" y="4032874"/>
            <a:ext cx="536501" cy="957165"/>
          </a:xfrm>
          <a:custGeom>
            <a:avLst/>
            <a:gdLst>
              <a:gd name="connsiteX0" fmla="*/ 0 w 546754"/>
              <a:gd name="connsiteY0" fmla="*/ 0 h 961225"/>
              <a:gd name="connsiteX1" fmla="*/ 546754 w 546754"/>
              <a:gd name="connsiteY1" fmla="*/ 0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53450"/>
              <a:gd name="connsiteY0" fmla="*/ 0 h 961225"/>
              <a:gd name="connsiteX1" fmla="*/ 475997 w 553450"/>
              <a:gd name="connsiteY1" fmla="*/ 46264 h 961225"/>
              <a:gd name="connsiteX2" fmla="*/ 546754 w 553450"/>
              <a:gd name="connsiteY2" fmla="*/ 961225 h 961225"/>
              <a:gd name="connsiteX3" fmla="*/ 0 w 553450"/>
              <a:gd name="connsiteY3" fmla="*/ 961225 h 961225"/>
              <a:gd name="connsiteX4" fmla="*/ 0 w 553450"/>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60543 w 546754"/>
              <a:gd name="connsiteY1" fmla="*/ 35807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60543 w 546754"/>
              <a:gd name="connsiteY1" fmla="*/ 35807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1939 h 963164"/>
              <a:gd name="connsiteX1" fmla="*/ 463832 w 546754"/>
              <a:gd name="connsiteY1" fmla="*/ 21053 h 963164"/>
              <a:gd name="connsiteX2" fmla="*/ 546754 w 546754"/>
              <a:gd name="connsiteY2" fmla="*/ 963164 h 963164"/>
              <a:gd name="connsiteX3" fmla="*/ 0 w 546754"/>
              <a:gd name="connsiteY3" fmla="*/ 963164 h 963164"/>
              <a:gd name="connsiteX4" fmla="*/ 0 w 546754"/>
              <a:gd name="connsiteY4" fmla="*/ 1939 h 963164"/>
              <a:gd name="connsiteX0" fmla="*/ 0 w 546754"/>
              <a:gd name="connsiteY0" fmla="*/ 1939 h 963164"/>
              <a:gd name="connsiteX1" fmla="*/ 463832 w 546754"/>
              <a:gd name="connsiteY1" fmla="*/ 21053 h 963164"/>
              <a:gd name="connsiteX2" fmla="*/ 546754 w 546754"/>
              <a:gd name="connsiteY2" fmla="*/ 963164 h 963164"/>
              <a:gd name="connsiteX3" fmla="*/ 0 w 546754"/>
              <a:gd name="connsiteY3" fmla="*/ 963164 h 963164"/>
              <a:gd name="connsiteX4" fmla="*/ 0 w 546754"/>
              <a:gd name="connsiteY4" fmla="*/ 1939 h 963164"/>
              <a:gd name="connsiteX0" fmla="*/ 0 w 546754"/>
              <a:gd name="connsiteY0" fmla="*/ 0 h 961225"/>
              <a:gd name="connsiteX1" fmla="*/ 463832 w 546754"/>
              <a:gd name="connsiteY1" fmla="*/ 1911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5758 h 966983"/>
              <a:gd name="connsiteX1" fmla="*/ 463832 w 546754"/>
              <a:gd name="connsiteY1" fmla="*/ 4841 h 966983"/>
              <a:gd name="connsiteX2" fmla="*/ 546754 w 546754"/>
              <a:gd name="connsiteY2" fmla="*/ 966983 h 966983"/>
              <a:gd name="connsiteX3" fmla="*/ 0 w 546754"/>
              <a:gd name="connsiteY3" fmla="*/ 966983 h 966983"/>
              <a:gd name="connsiteX4" fmla="*/ 0 w 546754"/>
              <a:gd name="connsiteY4" fmla="*/ 5758 h 966983"/>
              <a:gd name="connsiteX0" fmla="*/ 0 w 546754"/>
              <a:gd name="connsiteY0" fmla="*/ 917 h 962142"/>
              <a:gd name="connsiteX1" fmla="*/ 463832 w 546754"/>
              <a:gd name="connsiteY1" fmla="*/ 0 h 962142"/>
              <a:gd name="connsiteX2" fmla="*/ 546754 w 546754"/>
              <a:gd name="connsiteY2" fmla="*/ 962142 h 962142"/>
              <a:gd name="connsiteX3" fmla="*/ 0 w 546754"/>
              <a:gd name="connsiteY3" fmla="*/ 962142 h 962142"/>
              <a:gd name="connsiteX4" fmla="*/ 0 w 546754"/>
              <a:gd name="connsiteY4" fmla="*/ 917 h 962142"/>
              <a:gd name="connsiteX0" fmla="*/ 0 w 546754"/>
              <a:gd name="connsiteY0" fmla="*/ 3249 h 964474"/>
              <a:gd name="connsiteX1" fmla="*/ 463832 w 546754"/>
              <a:gd name="connsiteY1" fmla="*/ 2332 h 964474"/>
              <a:gd name="connsiteX2" fmla="*/ 546754 w 546754"/>
              <a:gd name="connsiteY2" fmla="*/ 964474 h 964474"/>
              <a:gd name="connsiteX3" fmla="*/ 0 w 546754"/>
              <a:gd name="connsiteY3" fmla="*/ 964474 h 964474"/>
              <a:gd name="connsiteX4" fmla="*/ 0 w 546754"/>
              <a:gd name="connsiteY4" fmla="*/ 3249 h 964474"/>
              <a:gd name="connsiteX0" fmla="*/ 0 w 546754"/>
              <a:gd name="connsiteY0" fmla="*/ 6243 h 967468"/>
              <a:gd name="connsiteX1" fmla="*/ 463832 w 546754"/>
              <a:gd name="connsiteY1" fmla="*/ 5326 h 967468"/>
              <a:gd name="connsiteX2" fmla="*/ 546754 w 546754"/>
              <a:gd name="connsiteY2" fmla="*/ 967468 h 967468"/>
              <a:gd name="connsiteX3" fmla="*/ 0 w 546754"/>
              <a:gd name="connsiteY3" fmla="*/ 967468 h 967468"/>
              <a:gd name="connsiteX4" fmla="*/ 0 w 546754"/>
              <a:gd name="connsiteY4" fmla="*/ 6243 h 967468"/>
              <a:gd name="connsiteX0" fmla="*/ 0 w 546754"/>
              <a:gd name="connsiteY0" fmla="*/ 6243 h 967468"/>
              <a:gd name="connsiteX1" fmla="*/ 463832 w 546754"/>
              <a:gd name="connsiteY1" fmla="*/ 5326 h 967468"/>
              <a:gd name="connsiteX2" fmla="*/ 546754 w 546754"/>
              <a:gd name="connsiteY2" fmla="*/ 967468 h 967468"/>
              <a:gd name="connsiteX3" fmla="*/ 0 w 546754"/>
              <a:gd name="connsiteY3" fmla="*/ 967468 h 967468"/>
              <a:gd name="connsiteX4" fmla="*/ 0 w 546754"/>
              <a:gd name="connsiteY4" fmla="*/ 6243 h 967468"/>
              <a:gd name="connsiteX0" fmla="*/ 0 w 546754"/>
              <a:gd name="connsiteY0" fmla="*/ 669 h 961894"/>
              <a:gd name="connsiteX1" fmla="*/ 463832 w 546754"/>
              <a:gd name="connsiteY1" fmla="*/ 26460 h 961894"/>
              <a:gd name="connsiteX2" fmla="*/ 546754 w 546754"/>
              <a:gd name="connsiteY2" fmla="*/ 961894 h 961894"/>
              <a:gd name="connsiteX3" fmla="*/ 0 w 546754"/>
              <a:gd name="connsiteY3" fmla="*/ 961894 h 961894"/>
              <a:gd name="connsiteX4" fmla="*/ 0 w 546754"/>
              <a:gd name="connsiteY4" fmla="*/ 669 h 961894"/>
              <a:gd name="connsiteX0" fmla="*/ 0 w 546754"/>
              <a:gd name="connsiteY0" fmla="*/ 5444 h 966669"/>
              <a:gd name="connsiteX1" fmla="*/ 463832 w 546754"/>
              <a:gd name="connsiteY1" fmla="*/ 31235 h 966669"/>
              <a:gd name="connsiteX2" fmla="*/ 546754 w 546754"/>
              <a:gd name="connsiteY2" fmla="*/ 966669 h 966669"/>
              <a:gd name="connsiteX3" fmla="*/ 0 w 546754"/>
              <a:gd name="connsiteY3" fmla="*/ 966669 h 966669"/>
              <a:gd name="connsiteX4" fmla="*/ 0 w 546754"/>
              <a:gd name="connsiteY4" fmla="*/ 5444 h 966669"/>
              <a:gd name="connsiteX0" fmla="*/ 0 w 546754"/>
              <a:gd name="connsiteY0" fmla="*/ 5444 h 966669"/>
              <a:gd name="connsiteX1" fmla="*/ 463832 w 546754"/>
              <a:gd name="connsiteY1" fmla="*/ 31235 h 966669"/>
              <a:gd name="connsiteX2" fmla="*/ 546754 w 546754"/>
              <a:gd name="connsiteY2" fmla="*/ 966669 h 966669"/>
              <a:gd name="connsiteX3" fmla="*/ 0 w 546754"/>
              <a:gd name="connsiteY3" fmla="*/ 966669 h 966669"/>
              <a:gd name="connsiteX4" fmla="*/ 0 w 546754"/>
              <a:gd name="connsiteY4" fmla="*/ 5444 h 966669"/>
              <a:gd name="connsiteX0" fmla="*/ 0 w 546754"/>
              <a:gd name="connsiteY0" fmla="*/ 20846 h 982071"/>
              <a:gd name="connsiteX1" fmla="*/ 463832 w 546754"/>
              <a:gd name="connsiteY1" fmla="*/ 46637 h 982071"/>
              <a:gd name="connsiteX2" fmla="*/ 546754 w 546754"/>
              <a:gd name="connsiteY2" fmla="*/ 982071 h 982071"/>
              <a:gd name="connsiteX3" fmla="*/ 0 w 546754"/>
              <a:gd name="connsiteY3" fmla="*/ 982071 h 982071"/>
              <a:gd name="connsiteX4" fmla="*/ 0 w 546754"/>
              <a:gd name="connsiteY4" fmla="*/ 20846 h 982071"/>
              <a:gd name="connsiteX0" fmla="*/ 0 w 546754"/>
              <a:gd name="connsiteY0" fmla="*/ 7566 h 968791"/>
              <a:gd name="connsiteX1" fmla="*/ 480278 w 546754"/>
              <a:gd name="connsiteY1" fmla="*/ 60065 h 968791"/>
              <a:gd name="connsiteX2" fmla="*/ 546754 w 546754"/>
              <a:gd name="connsiteY2" fmla="*/ 968791 h 968791"/>
              <a:gd name="connsiteX3" fmla="*/ 0 w 546754"/>
              <a:gd name="connsiteY3" fmla="*/ 968791 h 968791"/>
              <a:gd name="connsiteX4" fmla="*/ 0 w 546754"/>
              <a:gd name="connsiteY4" fmla="*/ 7566 h 968791"/>
              <a:gd name="connsiteX0" fmla="*/ 0 w 546754"/>
              <a:gd name="connsiteY0" fmla="*/ 7566 h 968791"/>
              <a:gd name="connsiteX1" fmla="*/ 480278 w 546754"/>
              <a:gd name="connsiteY1" fmla="*/ 60065 h 968791"/>
              <a:gd name="connsiteX2" fmla="*/ 546754 w 546754"/>
              <a:gd name="connsiteY2" fmla="*/ 968791 h 968791"/>
              <a:gd name="connsiteX3" fmla="*/ 0 w 546754"/>
              <a:gd name="connsiteY3" fmla="*/ 968791 h 968791"/>
              <a:gd name="connsiteX4" fmla="*/ 0 w 546754"/>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55124"/>
              <a:gd name="connsiteY0" fmla="*/ 7566 h 968791"/>
              <a:gd name="connsiteX1" fmla="*/ 480278 w 555124"/>
              <a:gd name="connsiteY1" fmla="*/ 60065 h 968791"/>
              <a:gd name="connsiteX2" fmla="*/ 543465 w 555124"/>
              <a:gd name="connsiteY2" fmla="*/ 915375 h 968791"/>
              <a:gd name="connsiteX3" fmla="*/ 0 w 555124"/>
              <a:gd name="connsiteY3" fmla="*/ 968791 h 968791"/>
              <a:gd name="connsiteX4" fmla="*/ 0 w 555124"/>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55428"/>
              <a:gd name="connsiteY0" fmla="*/ 10291 h 971516"/>
              <a:gd name="connsiteX1" fmla="*/ 509880 w 555428"/>
              <a:gd name="connsiteY1" fmla="*/ 56113 h 971516"/>
              <a:gd name="connsiteX2" fmla="*/ 543465 w 555428"/>
              <a:gd name="connsiteY2" fmla="*/ 918100 h 971516"/>
              <a:gd name="connsiteX3" fmla="*/ 0 w 555428"/>
              <a:gd name="connsiteY3" fmla="*/ 971516 h 971516"/>
              <a:gd name="connsiteX4" fmla="*/ 0 w 555428"/>
              <a:gd name="connsiteY4" fmla="*/ 10291 h 971516"/>
              <a:gd name="connsiteX0" fmla="*/ 0 w 543465"/>
              <a:gd name="connsiteY0" fmla="*/ 10291 h 971516"/>
              <a:gd name="connsiteX1" fmla="*/ 509880 w 543465"/>
              <a:gd name="connsiteY1" fmla="*/ 56113 h 971516"/>
              <a:gd name="connsiteX2" fmla="*/ 543465 w 543465"/>
              <a:gd name="connsiteY2" fmla="*/ 918100 h 971516"/>
              <a:gd name="connsiteX3" fmla="*/ 0 w 543465"/>
              <a:gd name="connsiteY3" fmla="*/ 971516 h 971516"/>
              <a:gd name="connsiteX4" fmla="*/ 0 w 543465"/>
              <a:gd name="connsiteY4" fmla="*/ 10291 h 971516"/>
              <a:gd name="connsiteX0" fmla="*/ 0 w 530031"/>
              <a:gd name="connsiteY0" fmla="*/ 10291 h 971516"/>
              <a:gd name="connsiteX1" fmla="*/ 509880 w 530031"/>
              <a:gd name="connsiteY1" fmla="*/ 56113 h 971516"/>
              <a:gd name="connsiteX2" fmla="*/ 513862 w 530031"/>
              <a:gd name="connsiteY2" fmla="*/ 908085 h 971516"/>
              <a:gd name="connsiteX3" fmla="*/ 0 w 530031"/>
              <a:gd name="connsiteY3" fmla="*/ 971516 h 971516"/>
              <a:gd name="connsiteX4" fmla="*/ 0 w 530031"/>
              <a:gd name="connsiteY4" fmla="*/ 10291 h 971516"/>
              <a:gd name="connsiteX0" fmla="*/ 0 w 536501"/>
              <a:gd name="connsiteY0" fmla="*/ 10291 h 971516"/>
              <a:gd name="connsiteX1" fmla="*/ 509880 w 536501"/>
              <a:gd name="connsiteY1" fmla="*/ 56113 h 971516"/>
              <a:gd name="connsiteX2" fmla="*/ 513862 w 536501"/>
              <a:gd name="connsiteY2" fmla="*/ 908085 h 971516"/>
              <a:gd name="connsiteX3" fmla="*/ 0 w 536501"/>
              <a:gd name="connsiteY3" fmla="*/ 971516 h 971516"/>
              <a:gd name="connsiteX4" fmla="*/ 0 w 536501"/>
              <a:gd name="connsiteY4" fmla="*/ 10291 h 971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01" h="971516">
                <a:moveTo>
                  <a:pt x="0" y="10291"/>
                </a:moveTo>
                <a:cubicBezTo>
                  <a:pt x="165244" y="5681"/>
                  <a:pt x="427191" y="-27332"/>
                  <a:pt x="509880" y="56113"/>
                </a:cubicBezTo>
                <a:cubicBezTo>
                  <a:pt x="562814" y="128909"/>
                  <a:pt x="521818" y="594317"/>
                  <a:pt x="513862" y="908085"/>
                </a:cubicBezTo>
                <a:cubicBezTo>
                  <a:pt x="385334" y="925890"/>
                  <a:pt x="181155" y="953711"/>
                  <a:pt x="0" y="971516"/>
                </a:cubicBezTo>
                <a:lnTo>
                  <a:pt x="0" y="10291"/>
                </a:lnTo>
                <a:close/>
              </a:path>
            </a:pathLst>
          </a:custGeom>
          <a:gradFill>
            <a:gsLst>
              <a:gs pos="0">
                <a:schemeClr val="accent2">
                  <a:lumMod val="10000"/>
                </a:schemeClr>
              </a:gs>
              <a:gs pos="100000">
                <a:schemeClr val="accent2">
                  <a:lumMod val="1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 name="Rectangle 39">
            <a:extLst>
              <a:ext uri="{FF2B5EF4-FFF2-40B4-BE49-F238E27FC236}">
                <a16:creationId xmlns:a16="http://schemas.microsoft.com/office/drawing/2014/main" id="{9D135E83-80A6-4210-AF35-9A49EE762AEE}"/>
              </a:ext>
            </a:extLst>
          </p:cNvPr>
          <p:cNvSpPr/>
          <p:nvPr/>
        </p:nvSpPr>
        <p:spPr>
          <a:xfrm>
            <a:off x="6376057" y="2893479"/>
            <a:ext cx="536501" cy="957165"/>
          </a:xfrm>
          <a:custGeom>
            <a:avLst/>
            <a:gdLst>
              <a:gd name="connsiteX0" fmla="*/ 0 w 546754"/>
              <a:gd name="connsiteY0" fmla="*/ 0 h 961225"/>
              <a:gd name="connsiteX1" fmla="*/ 546754 w 546754"/>
              <a:gd name="connsiteY1" fmla="*/ 0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53450"/>
              <a:gd name="connsiteY0" fmla="*/ 0 h 961225"/>
              <a:gd name="connsiteX1" fmla="*/ 475997 w 553450"/>
              <a:gd name="connsiteY1" fmla="*/ 46264 h 961225"/>
              <a:gd name="connsiteX2" fmla="*/ 546754 w 553450"/>
              <a:gd name="connsiteY2" fmla="*/ 961225 h 961225"/>
              <a:gd name="connsiteX3" fmla="*/ 0 w 553450"/>
              <a:gd name="connsiteY3" fmla="*/ 961225 h 961225"/>
              <a:gd name="connsiteX4" fmla="*/ 0 w 553450"/>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60543 w 546754"/>
              <a:gd name="connsiteY1" fmla="*/ 35807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60543 w 546754"/>
              <a:gd name="connsiteY1" fmla="*/ 35807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1939 h 963164"/>
              <a:gd name="connsiteX1" fmla="*/ 463832 w 546754"/>
              <a:gd name="connsiteY1" fmla="*/ 21053 h 963164"/>
              <a:gd name="connsiteX2" fmla="*/ 546754 w 546754"/>
              <a:gd name="connsiteY2" fmla="*/ 963164 h 963164"/>
              <a:gd name="connsiteX3" fmla="*/ 0 w 546754"/>
              <a:gd name="connsiteY3" fmla="*/ 963164 h 963164"/>
              <a:gd name="connsiteX4" fmla="*/ 0 w 546754"/>
              <a:gd name="connsiteY4" fmla="*/ 1939 h 963164"/>
              <a:gd name="connsiteX0" fmla="*/ 0 w 546754"/>
              <a:gd name="connsiteY0" fmla="*/ 1939 h 963164"/>
              <a:gd name="connsiteX1" fmla="*/ 463832 w 546754"/>
              <a:gd name="connsiteY1" fmla="*/ 21053 h 963164"/>
              <a:gd name="connsiteX2" fmla="*/ 546754 w 546754"/>
              <a:gd name="connsiteY2" fmla="*/ 963164 h 963164"/>
              <a:gd name="connsiteX3" fmla="*/ 0 w 546754"/>
              <a:gd name="connsiteY3" fmla="*/ 963164 h 963164"/>
              <a:gd name="connsiteX4" fmla="*/ 0 w 546754"/>
              <a:gd name="connsiteY4" fmla="*/ 1939 h 963164"/>
              <a:gd name="connsiteX0" fmla="*/ 0 w 546754"/>
              <a:gd name="connsiteY0" fmla="*/ 0 h 961225"/>
              <a:gd name="connsiteX1" fmla="*/ 463832 w 546754"/>
              <a:gd name="connsiteY1" fmla="*/ 1911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5758 h 966983"/>
              <a:gd name="connsiteX1" fmla="*/ 463832 w 546754"/>
              <a:gd name="connsiteY1" fmla="*/ 4841 h 966983"/>
              <a:gd name="connsiteX2" fmla="*/ 546754 w 546754"/>
              <a:gd name="connsiteY2" fmla="*/ 966983 h 966983"/>
              <a:gd name="connsiteX3" fmla="*/ 0 w 546754"/>
              <a:gd name="connsiteY3" fmla="*/ 966983 h 966983"/>
              <a:gd name="connsiteX4" fmla="*/ 0 w 546754"/>
              <a:gd name="connsiteY4" fmla="*/ 5758 h 966983"/>
              <a:gd name="connsiteX0" fmla="*/ 0 w 546754"/>
              <a:gd name="connsiteY0" fmla="*/ 917 h 962142"/>
              <a:gd name="connsiteX1" fmla="*/ 463832 w 546754"/>
              <a:gd name="connsiteY1" fmla="*/ 0 h 962142"/>
              <a:gd name="connsiteX2" fmla="*/ 546754 w 546754"/>
              <a:gd name="connsiteY2" fmla="*/ 962142 h 962142"/>
              <a:gd name="connsiteX3" fmla="*/ 0 w 546754"/>
              <a:gd name="connsiteY3" fmla="*/ 962142 h 962142"/>
              <a:gd name="connsiteX4" fmla="*/ 0 w 546754"/>
              <a:gd name="connsiteY4" fmla="*/ 917 h 962142"/>
              <a:gd name="connsiteX0" fmla="*/ 0 w 546754"/>
              <a:gd name="connsiteY0" fmla="*/ 3249 h 964474"/>
              <a:gd name="connsiteX1" fmla="*/ 463832 w 546754"/>
              <a:gd name="connsiteY1" fmla="*/ 2332 h 964474"/>
              <a:gd name="connsiteX2" fmla="*/ 546754 w 546754"/>
              <a:gd name="connsiteY2" fmla="*/ 964474 h 964474"/>
              <a:gd name="connsiteX3" fmla="*/ 0 w 546754"/>
              <a:gd name="connsiteY3" fmla="*/ 964474 h 964474"/>
              <a:gd name="connsiteX4" fmla="*/ 0 w 546754"/>
              <a:gd name="connsiteY4" fmla="*/ 3249 h 964474"/>
              <a:gd name="connsiteX0" fmla="*/ 0 w 546754"/>
              <a:gd name="connsiteY0" fmla="*/ 6243 h 967468"/>
              <a:gd name="connsiteX1" fmla="*/ 463832 w 546754"/>
              <a:gd name="connsiteY1" fmla="*/ 5326 h 967468"/>
              <a:gd name="connsiteX2" fmla="*/ 546754 w 546754"/>
              <a:gd name="connsiteY2" fmla="*/ 967468 h 967468"/>
              <a:gd name="connsiteX3" fmla="*/ 0 w 546754"/>
              <a:gd name="connsiteY3" fmla="*/ 967468 h 967468"/>
              <a:gd name="connsiteX4" fmla="*/ 0 w 546754"/>
              <a:gd name="connsiteY4" fmla="*/ 6243 h 967468"/>
              <a:gd name="connsiteX0" fmla="*/ 0 w 546754"/>
              <a:gd name="connsiteY0" fmla="*/ 6243 h 967468"/>
              <a:gd name="connsiteX1" fmla="*/ 463832 w 546754"/>
              <a:gd name="connsiteY1" fmla="*/ 5326 h 967468"/>
              <a:gd name="connsiteX2" fmla="*/ 546754 w 546754"/>
              <a:gd name="connsiteY2" fmla="*/ 967468 h 967468"/>
              <a:gd name="connsiteX3" fmla="*/ 0 w 546754"/>
              <a:gd name="connsiteY3" fmla="*/ 967468 h 967468"/>
              <a:gd name="connsiteX4" fmla="*/ 0 w 546754"/>
              <a:gd name="connsiteY4" fmla="*/ 6243 h 967468"/>
              <a:gd name="connsiteX0" fmla="*/ 0 w 546754"/>
              <a:gd name="connsiteY0" fmla="*/ 669 h 961894"/>
              <a:gd name="connsiteX1" fmla="*/ 463832 w 546754"/>
              <a:gd name="connsiteY1" fmla="*/ 26460 h 961894"/>
              <a:gd name="connsiteX2" fmla="*/ 546754 w 546754"/>
              <a:gd name="connsiteY2" fmla="*/ 961894 h 961894"/>
              <a:gd name="connsiteX3" fmla="*/ 0 w 546754"/>
              <a:gd name="connsiteY3" fmla="*/ 961894 h 961894"/>
              <a:gd name="connsiteX4" fmla="*/ 0 w 546754"/>
              <a:gd name="connsiteY4" fmla="*/ 669 h 961894"/>
              <a:gd name="connsiteX0" fmla="*/ 0 w 546754"/>
              <a:gd name="connsiteY0" fmla="*/ 5444 h 966669"/>
              <a:gd name="connsiteX1" fmla="*/ 463832 w 546754"/>
              <a:gd name="connsiteY1" fmla="*/ 31235 h 966669"/>
              <a:gd name="connsiteX2" fmla="*/ 546754 w 546754"/>
              <a:gd name="connsiteY2" fmla="*/ 966669 h 966669"/>
              <a:gd name="connsiteX3" fmla="*/ 0 w 546754"/>
              <a:gd name="connsiteY3" fmla="*/ 966669 h 966669"/>
              <a:gd name="connsiteX4" fmla="*/ 0 w 546754"/>
              <a:gd name="connsiteY4" fmla="*/ 5444 h 966669"/>
              <a:gd name="connsiteX0" fmla="*/ 0 w 546754"/>
              <a:gd name="connsiteY0" fmla="*/ 5444 h 966669"/>
              <a:gd name="connsiteX1" fmla="*/ 463832 w 546754"/>
              <a:gd name="connsiteY1" fmla="*/ 31235 h 966669"/>
              <a:gd name="connsiteX2" fmla="*/ 546754 w 546754"/>
              <a:gd name="connsiteY2" fmla="*/ 966669 h 966669"/>
              <a:gd name="connsiteX3" fmla="*/ 0 w 546754"/>
              <a:gd name="connsiteY3" fmla="*/ 966669 h 966669"/>
              <a:gd name="connsiteX4" fmla="*/ 0 w 546754"/>
              <a:gd name="connsiteY4" fmla="*/ 5444 h 966669"/>
              <a:gd name="connsiteX0" fmla="*/ 0 w 546754"/>
              <a:gd name="connsiteY0" fmla="*/ 20846 h 982071"/>
              <a:gd name="connsiteX1" fmla="*/ 463832 w 546754"/>
              <a:gd name="connsiteY1" fmla="*/ 46637 h 982071"/>
              <a:gd name="connsiteX2" fmla="*/ 546754 w 546754"/>
              <a:gd name="connsiteY2" fmla="*/ 982071 h 982071"/>
              <a:gd name="connsiteX3" fmla="*/ 0 w 546754"/>
              <a:gd name="connsiteY3" fmla="*/ 982071 h 982071"/>
              <a:gd name="connsiteX4" fmla="*/ 0 w 546754"/>
              <a:gd name="connsiteY4" fmla="*/ 20846 h 982071"/>
              <a:gd name="connsiteX0" fmla="*/ 0 w 546754"/>
              <a:gd name="connsiteY0" fmla="*/ 7566 h 968791"/>
              <a:gd name="connsiteX1" fmla="*/ 480278 w 546754"/>
              <a:gd name="connsiteY1" fmla="*/ 60065 h 968791"/>
              <a:gd name="connsiteX2" fmla="*/ 546754 w 546754"/>
              <a:gd name="connsiteY2" fmla="*/ 968791 h 968791"/>
              <a:gd name="connsiteX3" fmla="*/ 0 w 546754"/>
              <a:gd name="connsiteY3" fmla="*/ 968791 h 968791"/>
              <a:gd name="connsiteX4" fmla="*/ 0 w 546754"/>
              <a:gd name="connsiteY4" fmla="*/ 7566 h 968791"/>
              <a:gd name="connsiteX0" fmla="*/ 0 w 546754"/>
              <a:gd name="connsiteY0" fmla="*/ 7566 h 968791"/>
              <a:gd name="connsiteX1" fmla="*/ 480278 w 546754"/>
              <a:gd name="connsiteY1" fmla="*/ 60065 h 968791"/>
              <a:gd name="connsiteX2" fmla="*/ 546754 w 546754"/>
              <a:gd name="connsiteY2" fmla="*/ 968791 h 968791"/>
              <a:gd name="connsiteX3" fmla="*/ 0 w 546754"/>
              <a:gd name="connsiteY3" fmla="*/ 968791 h 968791"/>
              <a:gd name="connsiteX4" fmla="*/ 0 w 546754"/>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55124"/>
              <a:gd name="connsiteY0" fmla="*/ 7566 h 968791"/>
              <a:gd name="connsiteX1" fmla="*/ 480278 w 555124"/>
              <a:gd name="connsiteY1" fmla="*/ 60065 h 968791"/>
              <a:gd name="connsiteX2" fmla="*/ 543465 w 555124"/>
              <a:gd name="connsiteY2" fmla="*/ 915375 h 968791"/>
              <a:gd name="connsiteX3" fmla="*/ 0 w 555124"/>
              <a:gd name="connsiteY3" fmla="*/ 968791 h 968791"/>
              <a:gd name="connsiteX4" fmla="*/ 0 w 555124"/>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55428"/>
              <a:gd name="connsiteY0" fmla="*/ 10291 h 971516"/>
              <a:gd name="connsiteX1" fmla="*/ 509880 w 555428"/>
              <a:gd name="connsiteY1" fmla="*/ 56113 h 971516"/>
              <a:gd name="connsiteX2" fmla="*/ 543465 w 555428"/>
              <a:gd name="connsiteY2" fmla="*/ 918100 h 971516"/>
              <a:gd name="connsiteX3" fmla="*/ 0 w 555428"/>
              <a:gd name="connsiteY3" fmla="*/ 971516 h 971516"/>
              <a:gd name="connsiteX4" fmla="*/ 0 w 555428"/>
              <a:gd name="connsiteY4" fmla="*/ 10291 h 971516"/>
              <a:gd name="connsiteX0" fmla="*/ 0 w 543465"/>
              <a:gd name="connsiteY0" fmla="*/ 10291 h 971516"/>
              <a:gd name="connsiteX1" fmla="*/ 509880 w 543465"/>
              <a:gd name="connsiteY1" fmla="*/ 56113 h 971516"/>
              <a:gd name="connsiteX2" fmla="*/ 543465 w 543465"/>
              <a:gd name="connsiteY2" fmla="*/ 918100 h 971516"/>
              <a:gd name="connsiteX3" fmla="*/ 0 w 543465"/>
              <a:gd name="connsiteY3" fmla="*/ 971516 h 971516"/>
              <a:gd name="connsiteX4" fmla="*/ 0 w 543465"/>
              <a:gd name="connsiteY4" fmla="*/ 10291 h 971516"/>
              <a:gd name="connsiteX0" fmla="*/ 0 w 530031"/>
              <a:gd name="connsiteY0" fmla="*/ 10291 h 971516"/>
              <a:gd name="connsiteX1" fmla="*/ 509880 w 530031"/>
              <a:gd name="connsiteY1" fmla="*/ 56113 h 971516"/>
              <a:gd name="connsiteX2" fmla="*/ 513862 w 530031"/>
              <a:gd name="connsiteY2" fmla="*/ 908085 h 971516"/>
              <a:gd name="connsiteX3" fmla="*/ 0 w 530031"/>
              <a:gd name="connsiteY3" fmla="*/ 971516 h 971516"/>
              <a:gd name="connsiteX4" fmla="*/ 0 w 530031"/>
              <a:gd name="connsiteY4" fmla="*/ 10291 h 971516"/>
              <a:gd name="connsiteX0" fmla="*/ 0 w 536501"/>
              <a:gd name="connsiteY0" fmla="*/ 10291 h 971516"/>
              <a:gd name="connsiteX1" fmla="*/ 509880 w 536501"/>
              <a:gd name="connsiteY1" fmla="*/ 56113 h 971516"/>
              <a:gd name="connsiteX2" fmla="*/ 513862 w 536501"/>
              <a:gd name="connsiteY2" fmla="*/ 908085 h 971516"/>
              <a:gd name="connsiteX3" fmla="*/ 0 w 536501"/>
              <a:gd name="connsiteY3" fmla="*/ 971516 h 971516"/>
              <a:gd name="connsiteX4" fmla="*/ 0 w 536501"/>
              <a:gd name="connsiteY4" fmla="*/ 10291 h 971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01" h="971516">
                <a:moveTo>
                  <a:pt x="0" y="10291"/>
                </a:moveTo>
                <a:cubicBezTo>
                  <a:pt x="165244" y="5681"/>
                  <a:pt x="427191" y="-27332"/>
                  <a:pt x="509880" y="56113"/>
                </a:cubicBezTo>
                <a:cubicBezTo>
                  <a:pt x="562814" y="128909"/>
                  <a:pt x="521818" y="594317"/>
                  <a:pt x="513862" y="908085"/>
                </a:cubicBezTo>
                <a:cubicBezTo>
                  <a:pt x="385334" y="925890"/>
                  <a:pt x="181155" y="953711"/>
                  <a:pt x="0" y="971516"/>
                </a:cubicBezTo>
                <a:lnTo>
                  <a:pt x="0" y="10291"/>
                </a:lnTo>
                <a:close/>
              </a:path>
            </a:pathLst>
          </a:custGeom>
          <a:gradFill>
            <a:gsLst>
              <a:gs pos="0">
                <a:schemeClr val="accent3">
                  <a:lumMod val="10000"/>
                </a:schemeClr>
              </a:gs>
              <a:gs pos="100000">
                <a:schemeClr val="accent2">
                  <a:lumMod val="1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 name="Rectangle 5">
            <a:extLst>
              <a:ext uri="{FF2B5EF4-FFF2-40B4-BE49-F238E27FC236}">
                <a16:creationId xmlns:a16="http://schemas.microsoft.com/office/drawing/2014/main" id="{AF0EFFBE-B2A5-4CC9-B4CF-D9FB2ACA2882}"/>
              </a:ext>
            </a:extLst>
          </p:cNvPr>
          <p:cNvSpPr/>
          <p:nvPr/>
        </p:nvSpPr>
        <p:spPr>
          <a:xfrm>
            <a:off x="2807227" y="2896740"/>
            <a:ext cx="2927603" cy="961226"/>
          </a:xfrm>
          <a:prstGeom prst="rect">
            <a:avLst/>
          </a:prstGeom>
          <a:gradFill>
            <a:gsLst>
              <a:gs pos="0">
                <a:schemeClr val="accent3">
                  <a:lumMod val="50000"/>
                </a:schemeClr>
              </a:gs>
              <a:gs pos="30000">
                <a:schemeClr val="accent3"/>
              </a:gs>
              <a:gs pos="100000">
                <a:schemeClr val="accent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 name="Rectangle 6">
            <a:extLst>
              <a:ext uri="{FF2B5EF4-FFF2-40B4-BE49-F238E27FC236}">
                <a16:creationId xmlns:a16="http://schemas.microsoft.com/office/drawing/2014/main" id="{092464E2-0308-45AA-B3A1-C48FE904C623}"/>
              </a:ext>
            </a:extLst>
          </p:cNvPr>
          <p:cNvSpPr/>
          <p:nvPr/>
        </p:nvSpPr>
        <p:spPr>
          <a:xfrm>
            <a:off x="6391362" y="4032874"/>
            <a:ext cx="3296402" cy="961226"/>
          </a:xfrm>
          <a:prstGeom prst="rect">
            <a:avLst/>
          </a:prstGeom>
          <a:gradFill>
            <a:gsLst>
              <a:gs pos="0">
                <a:schemeClr val="accent2">
                  <a:lumMod val="75000"/>
                </a:schemeClr>
              </a:gs>
              <a:gs pos="19000">
                <a:schemeClr val="accent2"/>
              </a:gs>
              <a:gs pos="100000">
                <a:schemeClr val="accent2"/>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 name="Title 1">
            <a:extLst>
              <a:ext uri="{FF2B5EF4-FFF2-40B4-BE49-F238E27FC236}">
                <a16:creationId xmlns:a16="http://schemas.microsoft.com/office/drawing/2014/main" id="{A1DFA3B5-ED86-40FF-8546-2D2B4757EFB7}"/>
              </a:ext>
            </a:extLst>
          </p:cNvPr>
          <p:cNvSpPr txBox="1">
            <a:spLocks/>
          </p:cNvSpPr>
          <p:nvPr/>
        </p:nvSpPr>
        <p:spPr>
          <a:xfrm>
            <a:off x="228732" y="957685"/>
            <a:ext cx="4786929" cy="1727200"/>
          </a:xfrm>
          <a:prstGeom prst="rect">
            <a:avLst/>
          </a:prstGeom>
        </p:spPr>
        <p:txBody>
          <a:bodyPr anchor="ctr">
            <a:noAutofit/>
          </a:bodyPr>
          <a:lstStyle>
            <a:lvl1pPr algn="l" defTabSz="914423"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ko-KR" sz="5400" dirty="0">
                <a:solidFill>
                  <a:schemeClr val="accent1"/>
                </a:solidFill>
              </a:rPr>
              <a:t>Untargeted Metabolomics</a:t>
            </a:r>
            <a:br>
              <a:rPr lang="en-US" altLang="ko-KR" sz="5400" dirty="0"/>
            </a:br>
            <a:endParaRPr lang="ko-KR" altLang="en-US" sz="5400" dirty="0">
              <a:solidFill>
                <a:schemeClr val="accent2"/>
              </a:solidFill>
            </a:endParaRPr>
          </a:p>
        </p:txBody>
      </p:sp>
      <p:grpSp>
        <p:nvGrpSpPr>
          <p:cNvPr id="9" name="Group 8">
            <a:extLst>
              <a:ext uri="{FF2B5EF4-FFF2-40B4-BE49-F238E27FC236}">
                <a16:creationId xmlns:a16="http://schemas.microsoft.com/office/drawing/2014/main" id="{41668D8F-0560-40B8-B1AF-3633EC8ACD56}"/>
              </a:ext>
            </a:extLst>
          </p:cNvPr>
          <p:cNvGrpSpPr/>
          <p:nvPr/>
        </p:nvGrpSpPr>
        <p:grpSpPr>
          <a:xfrm>
            <a:off x="5548894" y="2547865"/>
            <a:ext cx="1064571" cy="3610621"/>
            <a:chOff x="4097420" y="3177044"/>
            <a:chExt cx="900000" cy="3052457"/>
          </a:xfrm>
        </p:grpSpPr>
        <p:sp>
          <p:nvSpPr>
            <p:cNvPr id="10" name="Diagonal Stripe 9">
              <a:extLst>
                <a:ext uri="{FF2B5EF4-FFF2-40B4-BE49-F238E27FC236}">
                  <a16:creationId xmlns:a16="http://schemas.microsoft.com/office/drawing/2014/main" id="{9C5F4E2F-25AC-4AAB-8AF2-A07F3A7DEEEF}"/>
                </a:ext>
              </a:extLst>
            </p:cNvPr>
            <p:cNvSpPr/>
            <p:nvPr/>
          </p:nvSpPr>
          <p:spPr>
            <a:xfrm rot="19197366">
              <a:off x="4325723" y="5592977"/>
              <a:ext cx="526053" cy="636524"/>
            </a:xfrm>
            <a:prstGeom prst="diagStripe">
              <a:avLst>
                <a:gd name="adj" fmla="val 86326"/>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11" name="Rectangle 7">
              <a:extLst>
                <a:ext uri="{FF2B5EF4-FFF2-40B4-BE49-F238E27FC236}">
                  <a16:creationId xmlns:a16="http://schemas.microsoft.com/office/drawing/2014/main" id="{B84BE568-B580-4B4B-8DF0-8D9D50A582C0}"/>
                </a:ext>
              </a:extLst>
            </p:cNvPr>
            <p:cNvSpPr/>
            <p:nvPr/>
          </p:nvSpPr>
          <p:spPr>
            <a:xfrm>
              <a:off x="4234528" y="3424483"/>
              <a:ext cx="648000" cy="2016000"/>
            </a:xfrm>
            <a:custGeom>
              <a:avLst/>
              <a:gdLst>
                <a:gd name="connsiteX0" fmla="*/ 0 w 828152"/>
                <a:gd name="connsiteY0" fmla="*/ 0 h 1872208"/>
                <a:gd name="connsiteX1" fmla="*/ 828152 w 828152"/>
                <a:gd name="connsiteY1" fmla="*/ 0 h 1872208"/>
                <a:gd name="connsiteX2" fmla="*/ 828152 w 828152"/>
                <a:gd name="connsiteY2" fmla="*/ 1872208 h 1872208"/>
                <a:gd name="connsiteX3" fmla="*/ 0 w 828152"/>
                <a:gd name="connsiteY3" fmla="*/ 1872208 h 1872208"/>
                <a:gd name="connsiteX4" fmla="*/ 0 w 828152"/>
                <a:gd name="connsiteY4" fmla="*/ 0 h 1872208"/>
                <a:gd name="connsiteX0" fmla="*/ 0 w 828152"/>
                <a:gd name="connsiteY0" fmla="*/ 0 h 1891000"/>
                <a:gd name="connsiteX1" fmla="*/ 828152 w 828152"/>
                <a:gd name="connsiteY1" fmla="*/ 0 h 1891000"/>
                <a:gd name="connsiteX2" fmla="*/ 828152 w 828152"/>
                <a:gd name="connsiteY2" fmla="*/ 1872208 h 1891000"/>
                <a:gd name="connsiteX3" fmla="*/ 0 w 828152"/>
                <a:gd name="connsiteY3" fmla="*/ 1872208 h 1891000"/>
                <a:gd name="connsiteX4" fmla="*/ 0 w 828152"/>
                <a:gd name="connsiteY4" fmla="*/ 0 h 1891000"/>
                <a:gd name="connsiteX0" fmla="*/ 0 w 828152"/>
                <a:gd name="connsiteY0" fmla="*/ 0 h 1907994"/>
                <a:gd name="connsiteX1" fmla="*/ 828152 w 828152"/>
                <a:gd name="connsiteY1" fmla="*/ 0 h 1907994"/>
                <a:gd name="connsiteX2" fmla="*/ 828152 w 828152"/>
                <a:gd name="connsiteY2" fmla="*/ 1872208 h 1907994"/>
                <a:gd name="connsiteX3" fmla="*/ 0 w 828152"/>
                <a:gd name="connsiteY3" fmla="*/ 1872208 h 1907994"/>
                <a:gd name="connsiteX4" fmla="*/ 0 w 828152"/>
                <a:gd name="connsiteY4" fmla="*/ 0 h 1907994"/>
                <a:gd name="connsiteX0" fmla="*/ 0 w 828152"/>
                <a:gd name="connsiteY0" fmla="*/ 0 h 1920103"/>
                <a:gd name="connsiteX1" fmla="*/ 828152 w 828152"/>
                <a:gd name="connsiteY1" fmla="*/ 0 h 1920103"/>
                <a:gd name="connsiteX2" fmla="*/ 828152 w 828152"/>
                <a:gd name="connsiteY2" fmla="*/ 1872208 h 1920103"/>
                <a:gd name="connsiteX3" fmla="*/ 0 w 828152"/>
                <a:gd name="connsiteY3" fmla="*/ 1872208 h 1920103"/>
                <a:gd name="connsiteX4" fmla="*/ 0 w 828152"/>
                <a:gd name="connsiteY4" fmla="*/ 0 h 1920103"/>
                <a:gd name="connsiteX0" fmla="*/ 0 w 828152"/>
                <a:gd name="connsiteY0" fmla="*/ 0 h 1923817"/>
                <a:gd name="connsiteX1" fmla="*/ 828152 w 828152"/>
                <a:gd name="connsiteY1" fmla="*/ 0 h 1923817"/>
                <a:gd name="connsiteX2" fmla="*/ 828152 w 828152"/>
                <a:gd name="connsiteY2" fmla="*/ 1872208 h 1923817"/>
                <a:gd name="connsiteX3" fmla="*/ 0 w 828152"/>
                <a:gd name="connsiteY3" fmla="*/ 1872208 h 1923817"/>
                <a:gd name="connsiteX4" fmla="*/ 0 w 828152"/>
                <a:gd name="connsiteY4" fmla="*/ 0 h 192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152" h="1923817">
                  <a:moveTo>
                    <a:pt x="0" y="0"/>
                  </a:moveTo>
                  <a:lnTo>
                    <a:pt x="828152" y="0"/>
                  </a:lnTo>
                  <a:lnTo>
                    <a:pt x="828152" y="1872208"/>
                  </a:lnTo>
                  <a:cubicBezTo>
                    <a:pt x="499246" y="1935634"/>
                    <a:pt x="328906" y="1946205"/>
                    <a:pt x="0" y="1872208"/>
                  </a:cubicBezTo>
                  <a:lnTo>
                    <a:pt x="0" y="0"/>
                  </a:lnTo>
                  <a:close/>
                </a:path>
              </a:pathLst>
            </a:cu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2" name="Rectangle 11">
              <a:extLst>
                <a:ext uri="{FF2B5EF4-FFF2-40B4-BE49-F238E27FC236}">
                  <a16:creationId xmlns:a16="http://schemas.microsoft.com/office/drawing/2014/main" id="{3776B4CF-2E11-44FD-A8A5-6F52BF5C2298}"/>
                </a:ext>
              </a:extLst>
            </p:cNvPr>
            <p:cNvSpPr/>
            <p:nvPr/>
          </p:nvSpPr>
          <p:spPr>
            <a:xfrm>
              <a:off x="4488765" y="5407109"/>
              <a:ext cx="139525" cy="135060"/>
            </a:xfrm>
            <a:prstGeom prst="rect">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 name="Trapezoid 12">
              <a:extLst>
                <a:ext uri="{FF2B5EF4-FFF2-40B4-BE49-F238E27FC236}">
                  <a16:creationId xmlns:a16="http://schemas.microsoft.com/office/drawing/2014/main" id="{2B67AE5A-D6E0-4A5B-A37B-B80EEB030155}"/>
                </a:ext>
              </a:extLst>
            </p:cNvPr>
            <p:cNvSpPr/>
            <p:nvPr/>
          </p:nvSpPr>
          <p:spPr>
            <a:xfrm rot="10800000">
              <a:off x="4488766" y="5541154"/>
              <a:ext cx="139525" cy="168826"/>
            </a:xfrm>
            <a:prstGeom prst="trapezoid">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 name="Rectangle 20">
              <a:extLst>
                <a:ext uri="{FF2B5EF4-FFF2-40B4-BE49-F238E27FC236}">
                  <a16:creationId xmlns:a16="http://schemas.microsoft.com/office/drawing/2014/main" id="{E2161933-B841-487E-8E49-9DEA8B45C275}"/>
                </a:ext>
              </a:extLst>
            </p:cNvPr>
            <p:cNvSpPr/>
            <p:nvPr/>
          </p:nvSpPr>
          <p:spPr>
            <a:xfrm>
              <a:off x="4299234" y="3424483"/>
              <a:ext cx="518588" cy="1873624"/>
            </a:xfrm>
            <a:custGeom>
              <a:avLst/>
              <a:gdLst>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 name="connsiteX0" fmla="*/ 0 w 669024"/>
                <a:gd name="connsiteY0" fmla="*/ 0 h 1686239"/>
                <a:gd name="connsiteX1" fmla="*/ 669024 w 669024"/>
                <a:gd name="connsiteY1" fmla="*/ 0 h 1686239"/>
                <a:gd name="connsiteX2" fmla="*/ 669024 w 669024"/>
                <a:gd name="connsiteY2" fmla="*/ 1662748 h 1686239"/>
                <a:gd name="connsiteX3" fmla="*/ 0 w 669024"/>
                <a:gd name="connsiteY3" fmla="*/ 1662748 h 1686239"/>
                <a:gd name="connsiteX4" fmla="*/ 0 w 669024"/>
                <a:gd name="connsiteY4" fmla="*/ 0 h 1686239"/>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024" h="1662748">
                  <a:moveTo>
                    <a:pt x="0" y="0"/>
                  </a:moveTo>
                  <a:lnTo>
                    <a:pt x="669024" y="0"/>
                  </a:lnTo>
                  <a:lnTo>
                    <a:pt x="669024" y="1662748"/>
                  </a:lnTo>
                  <a:cubicBezTo>
                    <a:pt x="440730" y="1715603"/>
                    <a:pt x="260007" y="1715603"/>
                    <a:pt x="0" y="1662748"/>
                  </a:cubicBezTo>
                  <a:lnTo>
                    <a:pt x="0" y="0"/>
                  </a:lnTo>
                  <a:close/>
                </a:path>
              </a:pathLst>
            </a:cu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15" name="Rectangle 14">
              <a:extLst>
                <a:ext uri="{FF2B5EF4-FFF2-40B4-BE49-F238E27FC236}">
                  <a16:creationId xmlns:a16="http://schemas.microsoft.com/office/drawing/2014/main" id="{6E86EDF7-D48B-4BA0-9C45-24F357FCFDAB}"/>
                </a:ext>
              </a:extLst>
            </p:cNvPr>
            <p:cNvSpPr/>
            <p:nvPr/>
          </p:nvSpPr>
          <p:spPr>
            <a:xfrm>
              <a:off x="4530604" y="3471987"/>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 name="Rectangle 15">
              <a:extLst>
                <a:ext uri="{FF2B5EF4-FFF2-40B4-BE49-F238E27FC236}">
                  <a16:creationId xmlns:a16="http://schemas.microsoft.com/office/drawing/2014/main" id="{8F93D22D-5ADE-482B-8BAC-30F3A95DDB6F}"/>
                </a:ext>
              </a:extLst>
            </p:cNvPr>
            <p:cNvSpPr/>
            <p:nvPr/>
          </p:nvSpPr>
          <p:spPr>
            <a:xfrm>
              <a:off x="4530604" y="4955923"/>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 name="Rectangle 16">
              <a:extLst>
                <a:ext uri="{FF2B5EF4-FFF2-40B4-BE49-F238E27FC236}">
                  <a16:creationId xmlns:a16="http://schemas.microsoft.com/office/drawing/2014/main" id="{36644AFD-CEA7-4701-9C58-0CF7EF5C493D}"/>
                </a:ext>
              </a:extLst>
            </p:cNvPr>
            <p:cNvSpPr/>
            <p:nvPr/>
          </p:nvSpPr>
          <p:spPr>
            <a:xfrm>
              <a:off x="4530604" y="4213955"/>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 name="Rectangle 17">
              <a:extLst>
                <a:ext uri="{FF2B5EF4-FFF2-40B4-BE49-F238E27FC236}">
                  <a16:creationId xmlns:a16="http://schemas.microsoft.com/office/drawing/2014/main" id="{0D983552-4F04-49B6-A4DE-228F41FB5C98}"/>
                </a:ext>
              </a:extLst>
            </p:cNvPr>
            <p:cNvSpPr/>
            <p:nvPr/>
          </p:nvSpPr>
          <p:spPr>
            <a:xfrm>
              <a:off x="4642225" y="4028463"/>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 name="Rectangle 18">
              <a:extLst>
                <a:ext uri="{FF2B5EF4-FFF2-40B4-BE49-F238E27FC236}">
                  <a16:creationId xmlns:a16="http://schemas.microsoft.com/office/drawing/2014/main" id="{0E0816AF-FF95-44E1-BA9A-C458EDF577CC}"/>
                </a:ext>
              </a:extLst>
            </p:cNvPr>
            <p:cNvSpPr/>
            <p:nvPr/>
          </p:nvSpPr>
          <p:spPr>
            <a:xfrm>
              <a:off x="4642225" y="4399447"/>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 name="Rectangle 19">
              <a:extLst>
                <a:ext uri="{FF2B5EF4-FFF2-40B4-BE49-F238E27FC236}">
                  <a16:creationId xmlns:a16="http://schemas.microsoft.com/office/drawing/2014/main" id="{A1841FDA-E6C8-4163-BDEC-1A8B81B20D30}"/>
                </a:ext>
              </a:extLst>
            </p:cNvPr>
            <p:cNvSpPr/>
            <p:nvPr/>
          </p:nvSpPr>
          <p:spPr>
            <a:xfrm>
              <a:off x="4642225" y="4770431"/>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1" name="Rectangle 20">
              <a:extLst>
                <a:ext uri="{FF2B5EF4-FFF2-40B4-BE49-F238E27FC236}">
                  <a16:creationId xmlns:a16="http://schemas.microsoft.com/office/drawing/2014/main" id="{86DA351C-04B6-4B4C-8FD7-1303CDCF3B40}"/>
                </a:ext>
              </a:extLst>
            </p:cNvPr>
            <p:cNvSpPr/>
            <p:nvPr/>
          </p:nvSpPr>
          <p:spPr>
            <a:xfrm>
              <a:off x="4530604" y="4584939"/>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2" name="Rectangle 21">
              <a:extLst>
                <a:ext uri="{FF2B5EF4-FFF2-40B4-BE49-F238E27FC236}">
                  <a16:creationId xmlns:a16="http://schemas.microsoft.com/office/drawing/2014/main" id="{DA92028B-9145-4936-906D-A7C54AFCC0B0}"/>
                </a:ext>
              </a:extLst>
            </p:cNvPr>
            <p:cNvSpPr/>
            <p:nvPr/>
          </p:nvSpPr>
          <p:spPr>
            <a:xfrm>
              <a:off x="4642225" y="3657479"/>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 name="Rectangle 22">
              <a:extLst>
                <a:ext uri="{FF2B5EF4-FFF2-40B4-BE49-F238E27FC236}">
                  <a16:creationId xmlns:a16="http://schemas.microsoft.com/office/drawing/2014/main" id="{6C9F0001-810A-42AB-9CEB-69EB4C18A82D}"/>
                </a:ext>
              </a:extLst>
            </p:cNvPr>
            <p:cNvSpPr/>
            <p:nvPr/>
          </p:nvSpPr>
          <p:spPr>
            <a:xfrm>
              <a:off x="4530604" y="3842971"/>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 name="Rectangle 23">
              <a:extLst>
                <a:ext uri="{FF2B5EF4-FFF2-40B4-BE49-F238E27FC236}">
                  <a16:creationId xmlns:a16="http://schemas.microsoft.com/office/drawing/2014/main" id="{1DBE383E-B967-49E4-9722-F6737644134D}"/>
                </a:ext>
              </a:extLst>
            </p:cNvPr>
            <p:cNvSpPr/>
            <p:nvPr/>
          </p:nvSpPr>
          <p:spPr>
            <a:xfrm>
              <a:off x="4642225" y="5141417"/>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 name="Rounded Rectangle 17">
              <a:extLst>
                <a:ext uri="{FF2B5EF4-FFF2-40B4-BE49-F238E27FC236}">
                  <a16:creationId xmlns:a16="http://schemas.microsoft.com/office/drawing/2014/main" id="{AC835023-B576-4BDC-BFE1-49292984E8B4}"/>
                </a:ext>
              </a:extLst>
            </p:cNvPr>
            <p:cNvSpPr/>
            <p:nvPr/>
          </p:nvSpPr>
          <p:spPr>
            <a:xfrm>
              <a:off x="4097420" y="3177044"/>
              <a:ext cx="900000" cy="216000"/>
            </a:xfrm>
            <a:prstGeom prst="roundRect">
              <a:avLst>
                <a:gd name="adj" fmla="val 50000"/>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26" name="Parallelogram 31">
            <a:extLst>
              <a:ext uri="{FF2B5EF4-FFF2-40B4-BE49-F238E27FC236}">
                <a16:creationId xmlns:a16="http://schemas.microsoft.com/office/drawing/2014/main" id="{4BF9B406-1863-41A9-B72A-B8431EFDFD26}"/>
              </a:ext>
            </a:extLst>
          </p:cNvPr>
          <p:cNvSpPr/>
          <p:nvPr/>
        </p:nvSpPr>
        <p:spPr>
          <a:xfrm rot="16200000" flipH="1">
            <a:off x="5089175" y="3143918"/>
            <a:ext cx="2074198" cy="1611075"/>
          </a:xfrm>
          <a:custGeom>
            <a:avLst/>
            <a:gdLst>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0 w 2160038"/>
              <a:gd name="connsiteY4" fmla="*/ 1598104 h 1598104"/>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196602 w 2160038"/>
              <a:gd name="connsiteY4" fmla="*/ 1593944 h 1598104"/>
              <a:gd name="connsiteX5" fmla="*/ 0 w 2160038"/>
              <a:gd name="connsiteY5" fmla="*/ 1598104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89280"/>
              <a:gd name="connsiteY0" fmla="*/ 1478366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8366 h 1598104"/>
              <a:gd name="connsiteX0" fmla="*/ 0 w 2089280"/>
              <a:gd name="connsiteY0" fmla="*/ 1470201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020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29230"/>
              <a:gd name="connsiteY0" fmla="*/ 1459075 h 1598104"/>
              <a:gd name="connsiteX1" fmla="*/ 1174386 w 2129230"/>
              <a:gd name="connsiteY1" fmla="*/ 0 h 1598104"/>
              <a:gd name="connsiteX2" fmla="*/ 2129230 w 2129230"/>
              <a:gd name="connsiteY2" fmla="*/ 0 h 1598104"/>
              <a:gd name="connsiteX3" fmla="*/ 924036 w 2129230"/>
              <a:gd name="connsiteY3" fmla="*/ 1598104 h 1598104"/>
              <a:gd name="connsiteX4" fmla="*/ 165794 w 2129230"/>
              <a:gd name="connsiteY4" fmla="*/ 1593944 h 1598104"/>
              <a:gd name="connsiteX5" fmla="*/ 1 w 2129230"/>
              <a:gd name="connsiteY5" fmla="*/ 1459075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6 w 2126830"/>
              <a:gd name="connsiteY0" fmla="*/ 1428168 h 1598104"/>
              <a:gd name="connsiteX1" fmla="*/ 1171986 w 2126830"/>
              <a:gd name="connsiteY1" fmla="*/ 0 h 1598104"/>
              <a:gd name="connsiteX2" fmla="*/ 2126830 w 2126830"/>
              <a:gd name="connsiteY2" fmla="*/ 0 h 1598104"/>
              <a:gd name="connsiteX3" fmla="*/ 921636 w 2126830"/>
              <a:gd name="connsiteY3" fmla="*/ 1598104 h 1598104"/>
              <a:gd name="connsiteX4" fmla="*/ 163394 w 2126830"/>
              <a:gd name="connsiteY4" fmla="*/ 1593944 h 1598104"/>
              <a:gd name="connsiteX5" fmla="*/ 176 w 2126830"/>
              <a:gd name="connsiteY5" fmla="*/ 1428168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136 w 2136658"/>
              <a:gd name="connsiteY0" fmla="*/ 1421590 h 1598104"/>
              <a:gd name="connsiteX1" fmla="*/ 1181814 w 2136658"/>
              <a:gd name="connsiteY1" fmla="*/ 0 h 1598104"/>
              <a:gd name="connsiteX2" fmla="*/ 2136658 w 2136658"/>
              <a:gd name="connsiteY2" fmla="*/ 0 h 1598104"/>
              <a:gd name="connsiteX3" fmla="*/ 931464 w 2136658"/>
              <a:gd name="connsiteY3" fmla="*/ 1598104 h 1598104"/>
              <a:gd name="connsiteX4" fmla="*/ 173222 w 2136658"/>
              <a:gd name="connsiteY4" fmla="*/ 1593944 h 1598104"/>
              <a:gd name="connsiteX5" fmla="*/ 136 w 2136658"/>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605886"/>
              <a:gd name="connsiteX1" fmla="*/ 1181678 w 2136522"/>
              <a:gd name="connsiteY1" fmla="*/ 0 h 1605886"/>
              <a:gd name="connsiteX2" fmla="*/ 2136522 w 2136522"/>
              <a:gd name="connsiteY2" fmla="*/ 0 h 1605886"/>
              <a:gd name="connsiteX3" fmla="*/ 931328 w 2136522"/>
              <a:gd name="connsiteY3" fmla="*/ 1598104 h 1605886"/>
              <a:gd name="connsiteX4" fmla="*/ 173086 w 2136522"/>
              <a:gd name="connsiteY4" fmla="*/ 1593944 h 1605886"/>
              <a:gd name="connsiteX5" fmla="*/ 0 w 2136522"/>
              <a:gd name="connsiteY5" fmla="*/ 1421590 h 1605886"/>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624516"/>
              <a:gd name="connsiteX1" fmla="*/ 1181853 w 2136697"/>
              <a:gd name="connsiteY1" fmla="*/ 0 h 1624516"/>
              <a:gd name="connsiteX2" fmla="*/ 2136697 w 2136697"/>
              <a:gd name="connsiteY2" fmla="*/ 0 h 1624516"/>
              <a:gd name="connsiteX3" fmla="*/ 931503 w 2136697"/>
              <a:gd name="connsiteY3" fmla="*/ 1598104 h 1624516"/>
              <a:gd name="connsiteX4" fmla="*/ 173261 w 2136697"/>
              <a:gd name="connsiteY4" fmla="*/ 1593944 h 1624516"/>
              <a:gd name="connsiteX5" fmla="*/ 175 w 2136697"/>
              <a:gd name="connsiteY5" fmla="*/ 1421590 h 1624516"/>
              <a:gd name="connsiteX0" fmla="*/ 175 w 2136697"/>
              <a:gd name="connsiteY0" fmla="*/ 1421590 h 1615756"/>
              <a:gd name="connsiteX1" fmla="*/ 1181853 w 2136697"/>
              <a:gd name="connsiteY1" fmla="*/ 0 h 1615756"/>
              <a:gd name="connsiteX2" fmla="*/ 2136697 w 2136697"/>
              <a:gd name="connsiteY2" fmla="*/ 0 h 1615756"/>
              <a:gd name="connsiteX3" fmla="*/ 931503 w 2136697"/>
              <a:gd name="connsiteY3" fmla="*/ 1598104 h 1615756"/>
              <a:gd name="connsiteX4" fmla="*/ 173261 w 2136697"/>
              <a:gd name="connsiteY4" fmla="*/ 1593944 h 1615756"/>
              <a:gd name="connsiteX5" fmla="*/ 175 w 2136697"/>
              <a:gd name="connsiteY5" fmla="*/ 1421590 h 1615756"/>
              <a:gd name="connsiteX0" fmla="*/ 175 w 2136697"/>
              <a:gd name="connsiteY0" fmla="*/ 1421590 h 1604305"/>
              <a:gd name="connsiteX1" fmla="*/ 1181853 w 2136697"/>
              <a:gd name="connsiteY1" fmla="*/ 0 h 1604305"/>
              <a:gd name="connsiteX2" fmla="*/ 2136697 w 2136697"/>
              <a:gd name="connsiteY2" fmla="*/ 0 h 1604305"/>
              <a:gd name="connsiteX3" fmla="*/ 934795 w 2136697"/>
              <a:gd name="connsiteY3" fmla="*/ 1581660 h 1604305"/>
              <a:gd name="connsiteX4" fmla="*/ 173261 w 2136697"/>
              <a:gd name="connsiteY4" fmla="*/ 1593944 h 1604305"/>
              <a:gd name="connsiteX5" fmla="*/ 175 w 2136697"/>
              <a:gd name="connsiteY5" fmla="*/ 1421590 h 1604305"/>
              <a:gd name="connsiteX0" fmla="*/ 175 w 2136697"/>
              <a:gd name="connsiteY0" fmla="*/ 1421590 h 1608521"/>
              <a:gd name="connsiteX1" fmla="*/ 1181853 w 2136697"/>
              <a:gd name="connsiteY1" fmla="*/ 0 h 1608521"/>
              <a:gd name="connsiteX2" fmla="*/ 2136697 w 2136697"/>
              <a:gd name="connsiteY2" fmla="*/ 0 h 1608521"/>
              <a:gd name="connsiteX3" fmla="*/ 934795 w 2136697"/>
              <a:gd name="connsiteY3" fmla="*/ 1581660 h 1608521"/>
              <a:gd name="connsiteX4" fmla="*/ 173261 w 2136697"/>
              <a:gd name="connsiteY4" fmla="*/ 1593944 h 1608521"/>
              <a:gd name="connsiteX5" fmla="*/ 175 w 2136697"/>
              <a:gd name="connsiteY5" fmla="*/ 1421590 h 1608521"/>
              <a:gd name="connsiteX0" fmla="*/ 175 w 2136697"/>
              <a:gd name="connsiteY0" fmla="*/ 1421590 h 1595941"/>
              <a:gd name="connsiteX1" fmla="*/ 1181853 w 2136697"/>
              <a:gd name="connsiteY1" fmla="*/ 0 h 1595941"/>
              <a:gd name="connsiteX2" fmla="*/ 2136697 w 2136697"/>
              <a:gd name="connsiteY2" fmla="*/ 0 h 1595941"/>
              <a:gd name="connsiteX3" fmla="*/ 951241 w 2136697"/>
              <a:gd name="connsiteY3" fmla="*/ 1555346 h 1595941"/>
              <a:gd name="connsiteX4" fmla="*/ 173261 w 2136697"/>
              <a:gd name="connsiteY4" fmla="*/ 1593944 h 1595941"/>
              <a:gd name="connsiteX5" fmla="*/ 175 w 2136697"/>
              <a:gd name="connsiteY5" fmla="*/ 1421590 h 1595941"/>
              <a:gd name="connsiteX0" fmla="*/ 175 w 2136697"/>
              <a:gd name="connsiteY0" fmla="*/ 1421590 h 1610638"/>
              <a:gd name="connsiteX1" fmla="*/ 1181853 w 2136697"/>
              <a:gd name="connsiteY1" fmla="*/ 0 h 1610638"/>
              <a:gd name="connsiteX2" fmla="*/ 2136697 w 2136697"/>
              <a:gd name="connsiteY2" fmla="*/ 0 h 1610638"/>
              <a:gd name="connsiteX3" fmla="*/ 951241 w 2136697"/>
              <a:gd name="connsiteY3" fmla="*/ 1555346 h 1610638"/>
              <a:gd name="connsiteX4" fmla="*/ 173261 w 2136697"/>
              <a:gd name="connsiteY4" fmla="*/ 1593944 h 1610638"/>
              <a:gd name="connsiteX5" fmla="*/ 175 w 2136697"/>
              <a:gd name="connsiteY5" fmla="*/ 1421590 h 1610638"/>
              <a:gd name="connsiteX0" fmla="*/ 175 w 2136697"/>
              <a:gd name="connsiteY0" fmla="*/ 1421590 h 1616000"/>
              <a:gd name="connsiteX1" fmla="*/ 1181853 w 2136697"/>
              <a:gd name="connsiteY1" fmla="*/ 0 h 1616000"/>
              <a:gd name="connsiteX2" fmla="*/ 2136697 w 2136697"/>
              <a:gd name="connsiteY2" fmla="*/ 0 h 1616000"/>
              <a:gd name="connsiteX3" fmla="*/ 951241 w 2136697"/>
              <a:gd name="connsiteY3" fmla="*/ 1555346 h 1616000"/>
              <a:gd name="connsiteX4" fmla="*/ 173261 w 2136697"/>
              <a:gd name="connsiteY4" fmla="*/ 1593944 h 1616000"/>
              <a:gd name="connsiteX5" fmla="*/ 175 w 2136697"/>
              <a:gd name="connsiteY5" fmla="*/ 1421590 h 1616000"/>
              <a:gd name="connsiteX0" fmla="*/ 175 w 2136697"/>
              <a:gd name="connsiteY0" fmla="*/ 1421590 h 1621935"/>
              <a:gd name="connsiteX1" fmla="*/ 1181853 w 2136697"/>
              <a:gd name="connsiteY1" fmla="*/ 0 h 1621935"/>
              <a:gd name="connsiteX2" fmla="*/ 2136697 w 2136697"/>
              <a:gd name="connsiteY2" fmla="*/ 0 h 1621935"/>
              <a:gd name="connsiteX3" fmla="*/ 951241 w 2136697"/>
              <a:gd name="connsiteY3" fmla="*/ 1555346 h 1621935"/>
              <a:gd name="connsiteX4" fmla="*/ 176550 w 2136697"/>
              <a:gd name="connsiteY4" fmla="*/ 1607103 h 1621935"/>
              <a:gd name="connsiteX5" fmla="*/ 175 w 2136697"/>
              <a:gd name="connsiteY5" fmla="*/ 1421590 h 1621935"/>
              <a:gd name="connsiteX0" fmla="*/ 175 w 2136697"/>
              <a:gd name="connsiteY0" fmla="*/ 1421590 h 1612307"/>
              <a:gd name="connsiteX1" fmla="*/ 1181853 w 2136697"/>
              <a:gd name="connsiteY1" fmla="*/ 0 h 1612307"/>
              <a:gd name="connsiteX2" fmla="*/ 2136697 w 2136697"/>
              <a:gd name="connsiteY2" fmla="*/ 0 h 1612307"/>
              <a:gd name="connsiteX3" fmla="*/ 964398 w 2136697"/>
              <a:gd name="connsiteY3" fmla="*/ 1532321 h 1612307"/>
              <a:gd name="connsiteX4" fmla="*/ 176550 w 2136697"/>
              <a:gd name="connsiteY4" fmla="*/ 1607103 h 1612307"/>
              <a:gd name="connsiteX5" fmla="*/ 175 w 2136697"/>
              <a:gd name="connsiteY5" fmla="*/ 1421590 h 1612307"/>
              <a:gd name="connsiteX0" fmla="*/ 175 w 2136697"/>
              <a:gd name="connsiteY0" fmla="*/ 1421590 h 1620507"/>
              <a:gd name="connsiteX1" fmla="*/ 1181853 w 2136697"/>
              <a:gd name="connsiteY1" fmla="*/ 0 h 1620507"/>
              <a:gd name="connsiteX2" fmla="*/ 2136697 w 2136697"/>
              <a:gd name="connsiteY2" fmla="*/ 0 h 1620507"/>
              <a:gd name="connsiteX3" fmla="*/ 964398 w 2136697"/>
              <a:gd name="connsiteY3" fmla="*/ 1532321 h 1620507"/>
              <a:gd name="connsiteX4" fmla="*/ 176550 w 2136697"/>
              <a:gd name="connsiteY4" fmla="*/ 1607103 h 1620507"/>
              <a:gd name="connsiteX5" fmla="*/ 175 w 2136697"/>
              <a:gd name="connsiteY5" fmla="*/ 1421590 h 1620507"/>
              <a:gd name="connsiteX0" fmla="*/ 175 w 2136697"/>
              <a:gd name="connsiteY0" fmla="*/ 1422384 h 1621301"/>
              <a:gd name="connsiteX1" fmla="*/ 1181853 w 2136697"/>
              <a:gd name="connsiteY1" fmla="*/ 794 h 1621301"/>
              <a:gd name="connsiteX2" fmla="*/ 1893612 w 2136697"/>
              <a:gd name="connsiteY2" fmla="*/ 0 h 1621301"/>
              <a:gd name="connsiteX3" fmla="*/ 2136697 w 2136697"/>
              <a:gd name="connsiteY3" fmla="*/ 794 h 1621301"/>
              <a:gd name="connsiteX4" fmla="*/ 964398 w 2136697"/>
              <a:gd name="connsiteY4" fmla="*/ 1533115 h 1621301"/>
              <a:gd name="connsiteX5" fmla="*/ 176550 w 2136697"/>
              <a:gd name="connsiteY5" fmla="*/ 1607897 h 1621301"/>
              <a:gd name="connsiteX6" fmla="*/ 175 w 2136697"/>
              <a:gd name="connsiteY6" fmla="*/ 1422384 h 1621301"/>
              <a:gd name="connsiteX0" fmla="*/ 175 w 2067623"/>
              <a:gd name="connsiteY0" fmla="*/ 1422384 h 1621301"/>
              <a:gd name="connsiteX1" fmla="*/ 1181853 w 2067623"/>
              <a:gd name="connsiteY1" fmla="*/ 794 h 1621301"/>
              <a:gd name="connsiteX2" fmla="*/ 1893612 w 2067623"/>
              <a:gd name="connsiteY2" fmla="*/ 0 h 1621301"/>
              <a:gd name="connsiteX3" fmla="*/ 2067623 w 2067623"/>
              <a:gd name="connsiteY3" fmla="*/ 115917 h 1621301"/>
              <a:gd name="connsiteX4" fmla="*/ 964398 w 2067623"/>
              <a:gd name="connsiteY4" fmla="*/ 1533115 h 1621301"/>
              <a:gd name="connsiteX5" fmla="*/ 176550 w 2067623"/>
              <a:gd name="connsiteY5" fmla="*/ 1607897 h 1621301"/>
              <a:gd name="connsiteX6" fmla="*/ 175 w 2067623"/>
              <a:gd name="connsiteY6" fmla="*/ 1422384 h 1621301"/>
              <a:gd name="connsiteX0" fmla="*/ 175 w 2073421"/>
              <a:gd name="connsiteY0" fmla="*/ 1422384 h 1621301"/>
              <a:gd name="connsiteX1" fmla="*/ 1181853 w 2073421"/>
              <a:gd name="connsiteY1" fmla="*/ 794 h 1621301"/>
              <a:gd name="connsiteX2" fmla="*/ 1893612 w 2073421"/>
              <a:gd name="connsiteY2" fmla="*/ 0 h 1621301"/>
              <a:gd name="connsiteX3" fmla="*/ 2067623 w 2073421"/>
              <a:gd name="connsiteY3" fmla="*/ 115917 h 1621301"/>
              <a:gd name="connsiteX4" fmla="*/ 964398 w 2073421"/>
              <a:gd name="connsiteY4" fmla="*/ 1533115 h 1621301"/>
              <a:gd name="connsiteX5" fmla="*/ 176550 w 2073421"/>
              <a:gd name="connsiteY5" fmla="*/ 1607897 h 1621301"/>
              <a:gd name="connsiteX6" fmla="*/ 175 w 2073421"/>
              <a:gd name="connsiteY6" fmla="*/ 1422384 h 1621301"/>
              <a:gd name="connsiteX0" fmla="*/ 175 w 2079798"/>
              <a:gd name="connsiteY0" fmla="*/ 1422384 h 1621301"/>
              <a:gd name="connsiteX1" fmla="*/ 1181853 w 2079798"/>
              <a:gd name="connsiteY1" fmla="*/ 794 h 1621301"/>
              <a:gd name="connsiteX2" fmla="*/ 1893612 w 2079798"/>
              <a:gd name="connsiteY2" fmla="*/ 0 h 1621301"/>
              <a:gd name="connsiteX3" fmla="*/ 2074201 w 2079798"/>
              <a:gd name="connsiteY3" fmla="*/ 155388 h 1621301"/>
              <a:gd name="connsiteX4" fmla="*/ 964398 w 2079798"/>
              <a:gd name="connsiteY4" fmla="*/ 1533115 h 1621301"/>
              <a:gd name="connsiteX5" fmla="*/ 176550 w 2079798"/>
              <a:gd name="connsiteY5" fmla="*/ 1607897 h 1621301"/>
              <a:gd name="connsiteX6" fmla="*/ 175 w 2079798"/>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8520"/>
              <a:gd name="connsiteY0" fmla="*/ 1422384 h 1621301"/>
              <a:gd name="connsiteX1" fmla="*/ 1181853 w 2088520"/>
              <a:gd name="connsiteY1" fmla="*/ 794 h 1621301"/>
              <a:gd name="connsiteX2" fmla="*/ 1893612 w 2088520"/>
              <a:gd name="connsiteY2" fmla="*/ 0 h 1621301"/>
              <a:gd name="connsiteX3" fmla="*/ 2074201 w 2088520"/>
              <a:gd name="connsiteY3" fmla="*/ 155388 h 1621301"/>
              <a:gd name="connsiteX4" fmla="*/ 964398 w 2088520"/>
              <a:gd name="connsiteY4" fmla="*/ 1533115 h 1621301"/>
              <a:gd name="connsiteX5" fmla="*/ 176550 w 2088520"/>
              <a:gd name="connsiteY5" fmla="*/ 1607897 h 1621301"/>
              <a:gd name="connsiteX6" fmla="*/ 175 w 2088520"/>
              <a:gd name="connsiteY6" fmla="*/ 1422384 h 1621301"/>
              <a:gd name="connsiteX0" fmla="*/ 175 w 2075561"/>
              <a:gd name="connsiteY0" fmla="*/ 1422384 h 1621301"/>
              <a:gd name="connsiteX1" fmla="*/ 1181853 w 2075561"/>
              <a:gd name="connsiteY1" fmla="*/ 794 h 1621301"/>
              <a:gd name="connsiteX2" fmla="*/ 1893612 w 2075561"/>
              <a:gd name="connsiteY2" fmla="*/ 0 h 1621301"/>
              <a:gd name="connsiteX3" fmla="*/ 2061048 w 2075561"/>
              <a:gd name="connsiteY3" fmla="*/ 145520 h 1621301"/>
              <a:gd name="connsiteX4" fmla="*/ 964398 w 2075561"/>
              <a:gd name="connsiteY4" fmla="*/ 1533115 h 1621301"/>
              <a:gd name="connsiteX5" fmla="*/ 176550 w 2075561"/>
              <a:gd name="connsiteY5" fmla="*/ 1607897 h 1621301"/>
              <a:gd name="connsiteX6" fmla="*/ 175 w 2075561"/>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74539"/>
              <a:gd name="connsiteY0" fmla="*/ 1422384 h 1621301"/>
              <a:gd name="connsiteX1" fmla="*/ 1181853 w 2074539"/>
              <a:gd name="connsiteY1" fmla="*/ 794 h 1621301"/>
              <a:gd name="connsiteX2" fmla="*/ 1893612 w 2074539"/>
              <a:gd name="connsiteY2" fmla="*/ 0 h 1621301"/>
              <a:gd name="connsiteX3" fmla="*/ 2074205 w 2074539"/>
              <a:gd name="connsiteY3" fmla="*/ 214594 h 1621301"/>
              <a:gd name="connsiteX4" fmla="*/ 964398 w 2074539"/>
              <a:gd name="connsiteY4" fmla="*/ 1533115 h 1621301"/>
              <a:gd name="connsiteX5" fmla="*/ 176550 w 2074539"/>
              <a:gd name="connsiteY5" fmla="*/ 1607897 h 1621301"/>
              <a:gd name="connsiteX6" fmla="*/ 175 w 2074539"/>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3822 h 1622739"/>
              <a:gd name="connsiteX1" fmla="*/ 1181853 w 2074205"/>
              <a:gd name="connsiteY1" fmla="*/ 2232 h 1622739"/>
              <a:gd name="connsiteX2" fmla="*/ 1893612 w 2074205"/>
              <a:gd name="connsiteY2" fmla="*/ 1438 h 1622739"/>
              <a:gd name="connsiteX3" fmla="*/ 2074205 w 2074205"/>
              <a:gd name="connsiteY3" fmla="*/ 216032 h 1622739"/>
              <a:gd name="connsiteX4" fmla="*/ 964398 w 2074205"/>
              <a:gd name="connsiteY4" fmla="*/ 1534553 h 1622739"/>
              <a:gd name="connsiteX5" fmla="*/ 176550 w 2074205"/>
              <a:gd name="connsiteY5" fmla="*/ 1609335 h 1622739"/>
              <a:gd name="connsiteX6" fmla="*/ 175 w 2074205"/>
              <a:gd name="connsiteY6" fmla="*/ 1423822 h 1622739"/>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5 w 2074165"/>
              <a:gd name="connsiteY0" fmla="*/ 1424365 h 1623282"/>
              <a:gd name="connsiteX1" fmla="*/ 1181813 w 2074165"/>
              <a:gd name="connsiteY1" fmla="*/ 2775 h 1623282"/>
              <a:gd name="connsiteX2" fmla="*/ 1893572 w 2074165"/>
              <a:gd name="connsiteY2" fmla="*/ 1981 h 1623282"/>
              <a:gd name="connsiteX3" fmla="*/ 2074165 w 2074165"/>
              <a:gd name="connsiteY3" fmla="*/ 216575 h 1623282"/>
              <a:gd name="connsiteX4" fmla="*/ 964358 w 2074165"/>
              <a:gd name="connsiteY4" fmla="*/ 1535096 h 1623282"/>
              <a:gd name="connsiteX5" fmla="*/ 176510 w 2074165"/>
              <a:gd name="connsiteY5" fmla="*/ 1609878 h 1623282"/>
              <a:gd name="connsiteX6" fmla="*/ 135 w 2074165"/>
              <a:gd name="connsiteY6" fmla="*/ 1424365 h 1623282"/>
              <a:gd name="connsiteX0" fmla="*/ 140 w 2074170"/>
              <a:gd name="connsiteY0" fmla="*/ 1424365 h 1623282"/>
              <a:gd name="connsiteX1" fmla="*/ 1181818 w 2074170"/>
              <a:gd name="connsiteY1" fmla="*/ 2775 h 1623282"/>
              <a:gd name="connsiteX2" fmla="*/ 1893577 w 2074170"/>
              <a:gd name="connsiteY2" fmla="*/ 1981 h 1623282"/>
              <a:gd name="connsiteX3" fmla="*/ 2074170 w 2074170"/>
              <a:gd name="connsiteY3" fmla="*/ 216575 h 1623282"/>
              <a:gd name="connsiteX4" fmla="*/ 964363 w 2074170"/>
              <a:gd name="connsiteY4" fmla="*/ 1535096 h 1623282"/>
              <a:gd name="connsiteX5" fmla="*/ 176515 w 2074170"/>
              <a:gd name="connsiteY5" fmla="*/ 1609878 h 1623282"/>
              <a:gd name="connsiteX6" fmla="*/ 140 w 2074170"/>
              <a:gd name="connsiteY6" fmla="*/ 1424365 h 1623282"/>
              <a:gd name="connsiteX0" fmla="*/ 143 w 2074173"/>
              <a:gd name="connsiteY0" fmla="*/ 1424365 h 1623282"/>
              <a:gd name="connsiteX1" fmla="*/ 1181821 w 2074173"/>
              <a:gd name="connsiteY1" fmla="*/ 2775 h 1623282"/>
              <a:gd name="connsiteX2" fmla="*/ 1893580 w 2074173"/>
              <a:gd name="connsiteY2" fmla="*/ 1981 h 1623282"/>
              <a:gd name="connsiteX3" fmla="*/ 2074173 w 2074173"/>
              <a:gd name="connsiteY3" fmla="*/ 216575 h 1623282"/>
              <a:gd name="connsiteX4" fmla="*/ 964366 w 2074173"/>
              <a:gd name="connsiteY4" fmla="*/ 1535096 h 1623282"/>
              <a:gd name="connsiteX5" fmla="*/ 176518 w 2074173"/>
              <a:gd name="connsiteY5" fmla="*/ 1609878 h 1623282"/>
              <a:gd name="connsiteX6" fmla="*/ 143 w 2074173"/>
              <a:gd name="connsiteY6" fmla="*/ 1424365 h 1623282"/>
              <a:gd name="connsiteX0" fmla="*/ 143 w 2074173"/>
              <a:gd name="connsiteY0" fmla="*/ 1424365 h 1630465"/>
              <a:gd name="connsiteX1" fmla="*/ 1181821 w 2074173"/>
              <a:gd name="connsiteY1" fmla="*/ 2775 h 1630465"/>
              <a:gd name="connsiteX2" fmla="*/ 1893580 w 2074173"/>
              <a:gd name="connsiteY2" fmla="*/ 1981 h 1630465"/>
              <a:gd name="connsiteX3" fmla="*/ 2074173 w 2074173"/>
              <a:gd name="connsiteY3" fmla="*/ 216575 h 1630465"/>
              <a:gd name="connsiteX4" fmla="*/ 964366 w 2074173"/>
              <a:gd name="connsiteY4" fmla="*/ 1535096 h 1630465"/>
              <a:gd name="connsiteX5" fmla="*/ 176518 w 2074173"/>
              <a:gd name="connsiteY5" fmla="*/ 1609878 h 1630465"/>
              <a:gd name="connsiteX6" fmla="*/ 143 w 2074173"/>
              <a:gd name="connsiteY6" fmla="*/ 1424365 h 1630465"/>
              <a:gd name="connsiteX0" fmla="*/ 143 w 2074173"/>
              <a:gd name="connsiteY0" fmla="*/ 1424365 h 1676501"/>
              <a:gd name="connsiteX1" fmla="*/ 1181821 w 2074173"/>
              <a:gd name="connsiteY1" fmla="*/ 2775 h 1676501"/>
              <a:gd name="connsiteX2" fmla="*/ 1893580 w 2074173"/>
              <a:gd name="connsiteY2" fmla="*/ 1981 h 1676501"/>
              <a:gd name="connsiteX3" fmla="*/ 2074173 w 2074173"/>
              <a:gd name="connsiteY3" fmla="*/ 216575 h 1676501"/>
              <a:gd name="connsiteX4" fmla="*/ 915028 w 2074173"/>
              <a:gd name="connsiteY4" fmla="*/ 1607459 h 1676501"/>
              <a:gd name="connsiteX5" fmla="*/ 176518 w 2074173"/>
              <a:gd name="connsiteY5" fmla="*/ 1609878 h 1676501"/>
              <a:gd name="connsiteX6" fmla="*/ 143 w 2074173"/>
              <a:gd name="connsiteY6" fmla="*/ 1424365 h 1676501"/>
              <a:gd name="connsiteX0" fmla="*/ 143 w 2074173"/>
              <a:gd name="connsiteY0" fmla="*/ 1424365 h 1612418"/>
              <a:gd name="connsiteX1" fmla="*/ 1181821 w 2074173"/>
              <a:gd name="connsiteY1" fmla="*/ 2775 h 1612418"/>
              <a:gd name="connsiteX2" fmla="*/ 1893580 w 2074173"/>
              <a:gd name="connsiteY2" fmla="*/ 1981 h 1612418"/>
              <a:gd name="connsiteX3" fmla="*/ 2074173 w 2074173"/>
              <a:gd name="connsiteY3" fmla="*/ 216575 h 1612418"/>
              <a:gd name="connsiteX4" fmla="*/ 915028 w 2074173"/>
              <a:gd name="connsiteY4" fmla="*/ 1607459 h 1612418"/>
              <a:gd name="connsiteX5" fmla="*/ 176518 w 2074173"/>
              <a:gd name="connsiteY5" fmla="*/ 1609878 h 1612418"/>
              <a:gd name="connsiteX6" fmla="*/ 143 w 2074173"/>
              <a:gd name="connsiteY6" fmla="*/ 1424365 h 1612418"/>
              <a:gd name="connsiteX0" fmla="*/ 143 w 2074173"/>
              <a:gd name="connsiteY0" fmla="*/ 1424365 h 1609996"/>
              <a:gd name="connsiteX1" fmla="*/ 1181821 w 2074173"/>
              <a:gd name="connsiteY1" fmla="*/ 2775 h 1609996"/>
              <a:gd name="connsiteX2" fmla="*/ 1893580 w 2074173"/>
              <a:gd name="connsiteY2" fmla="*/ 1981 h 1609996"/>
              <a:gd name="connsiteX3" fmla="*/ 2074173 w 2074173"/>
              <a:gd name="connsiteY3" fmla="*/ 216575 h 1609996"/>
              <a:gd name="connsiteX4" fmla="*/ 915028 w 2074173"/>
              <a:gd name="connsiteY4" fmla="*/ 1607459 h 1609996"/>
              <a:gd name="connsiteX5" fmla="*/ 176518 w 2074173"/>
              <a:gd name="connsiteY5" fmla="*/ 1609878 h 1609996"/>
              <a:gd name="connsiteX6" fmla="*/ 143 w 2074173"/>
              <a:gd name="connsiteY6" fmla="*/ 1424365 h 1609996"/>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4198" h="1611075">
                <a:moveTo>
                  <a:pt x="168" y="1425562"/>
                </a:moveTo>
                <a:cubicBezTo>
                  <a:pt x="-13747" y="2036916"/>
                  <a:pt x="948780" y="3379"/>
                  <a:pt x="1181846" y="3972"/>
                </a:cubicBezTo>
                <a:lnTo>
                  <a:pt x="1893605" y="3178"/>
                </a:lnTo>
                <a:cubicBezTo>
                  <a:pt x="1974634" y="8924"/>
                  <a:pt x="2072119" y="-57691"/>
                  <a:pt x="2074198" y="217772"/>
                </a:cubicBezTo>
                <a:cubicBezTo>
                  <a:pt x="2066085" y="-563017"/>
                  <a:pt x="1202760" y="1596748"/>
                  <a:pt x="915053" y="1608656"/>
                </a:cubicBezTo>
                <a:lnTo>
                  <a:pt x="176543" y="1611075"/>
                </a:lnTo>
                <a:cubicBezTo>
                  <a:pt x="87416" y="1598403"/>
                  <a:pt x="-4473" y="1617577"/>
                  <a:pt x="168" y="1425562"/>
                </a:cubicBezTo>
                <a:close/>
              </a:path>
            </a:pathLst>
          </a:custGeom>
          <a:gradFill>
            <a:gsLst>
              <a:gs pos="0">
                <a:schemeClr val="accent3">
                  <a:lumMod val="30000"/>
                </a:schemeClr>
              </a:gs>
              <a:gs pos="50418">
                <a:schemeClr val="accent3"/>
              </a:gs>
              <a:gs pos="100000">
                <a:schemeClr val="accent2">
                  <a:lumMod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 name="Isosceles Triangle 26">
            <a:extLst>
              <a:ext uri="{FF2B5EF4-FFF2-40B4-BE49-F238E27FC236}">
                <a16:creationId xmlns:a16="http://schemas.microsoft.com/office/drawing/2014/main" id="{2E79603C-AB8A-4C0F-9CF0-983AE71F530B}"/>
              </a:ext>
            </a:extLst>
          </p:cNvPr>
          <p:cNvSpPr/>
          <p:nvPr/>
        </p:nvSpPr>
        <p:spPr>
          <a:xfrm rot="5400000">
            <a:off x="9185515" y="4162268"/>
            <a:ext cx="1372450" cy="67190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 name="Isosceles Triangle 27">
            <a:extLst>
              <a:ext uri="{FF2B5EF4-FFF2-40B4-BE49-F238E27FC236}">
                <a16:creationId xmlns:a16="http://schemas.microsoft.com/office/drawing/2014/main" id="{194D154E-AD7F-45AA-9E39-F394803CB65A}"/>
              </a:ext>
            </a:extLst>
          </p:cNvPr>
          <p:cNvSpPr/>
          <p:nvPr/>
        </p:nvSpPr>
        <p:spPr>
          <a:xfrm rot="16200000">
            <a:off x="1785049" y="3041396"/>
            <a:ext cx="1372450" cy="67190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 name="TextBox 28">
            <a:extLst>
              <a:ext uri="{FF2B5EF4-FFF2-40B4-BE49-F238E27FC236}">
                <a16:creationId xmlns:a16="http://schemas.microsoft.com/office/drawing/2014/main" id="{7A4D5A21-B0EC-4221-9220-51D1B77710A9}"/>
              </a:ext>
            </a:extLst>
          </p:cNvPr>
          <p:cNvSpPr txBox="1"/>
          <p:nvPr/>
        </p:nvSpPr>
        <p:spPr>
          <a:xfrm>
            <a:off x="2626542" y="4060915"/>
            <a:ext cx="2673654" cy="584775"/>
          </a:xfrm>
          <a:prstGeom prst="rect">
            <a:avLst/>
          </a:prstGeom>
          <a:noFill/>
        </p:spPr>
        <p:txBody>
          <a:bodyPr wrap="square" rtlCol="0" anchor="ctr">
            <a:spAutoFit/>
          </a:bodyPr>
          <a:lstStyle/>
          <a:p>
            <a:pPr algn="ctr"/>
            <a:r>
              <a:rPr lang="en-US" altLang="ko-KR" sz="3200" b="1" dirty="0" err="1">
                <a:cs typeface="Arial" pitchFamily="34" charset="0"/>
              </a:rPr>
              <a:t>Dia</a:t>
            </a:r>
            <a:r>
              <a:rPr lang="en-US" altLang="ko-KR" sz="3200" b="1" dirty="0">
                <a:cs typeface="Arial" pitchFamily="34" charset="0"/>
              </a:rPr>
              <a:t>-gnosis</a:t>
            </a:r>
            <a:endParaRPr lang="ko-KR" altLang="en-US" sz="3200" b="1" dirty="0">
              <a:cs typeface="Arial" pitchFamily="34" charset="0"/>
            </a:endParaRPr>
          </a:p>
        </p:txBody>
      </p:sp>
      <p:grpSp>
        <p:nvGrpSpPr>
          <p:cNvPr id="31" name="Group 30">
            <a:extLst>
              <a:ext uri="{FF2B5EF4-FFF2-40B4-BE49-F238E27FC236}">
                <a16:creationId xmlns:a16="http://schemas.microsoft.com/office/drawing/2014/main" id="{EF0CEF1F-69E0-43B1-919D-42F5FD3871BD}"/>
              </a:ext>
            </a:extLst>
          </p:cNvPr>
          <p:cNvGrpSpPr/>
          <p:nvPr/>
        </p:nvGrpSpPr>
        <p:grpSpPr>
          <a:xfrm>
            <a:off x="2512739" y="3087619"/>
            <a:ext cx="3591459" cy="738664"/>
            <a:chOff x="2551706" y="4372070"/>
            <a:chExt cx="2600918" cy="738664"/>
          </a:xfrm>
        </p:grpSpPr>
        <p:sp>
          <p:nvSpPr>
            <p:cNvPr id="32" name="TextBox 31">
              <a:extLst>
                <a:ext uri="{FF2B5EF4-FFF2-40B4-BE49-F238E27FC236}">
                  <a16:creationId xmlns:a16="http://schemas.microsoft.com/office/drawing/2014/main" id="{C09216D0-B7F3-4F6F-BB83-4EB783D0578C}"/>
                </a:ext>
              </a:extLst>
            </p:cNvPr>
            <p:cNvSpPr txBox="1"/>
            <p:nvPr/>
          </p:nvSpPr>
          <p:spPr>
            <a:xfrm>
              <a:off x="2551706" y="4560313"/>
              <a:ext cx="2357002" cy="276999"/>
            </a:xfrm>
            <a:prstGeom prst="rect">
              <a:avLst/>
            </a:prstGeom>
            <a:noFill/>
          </p:spPr>
          <p:txBody>
            <a:bodyPr wrap="square" rtlCol="0">
              <a:spAutoFit/>
            </a:bodyPr>
            <a:lstStyle/>
            <a:p>
              <a:r>
                <a:rPr lang="en-US" altLang="ko-KR" sz="1200" dirty="0">
                  <a:solidFill>
                    <a:schemeClr val="bg1"/>
                  </a:solidFill>
                  <a:cs typeface="Arial" pitchFamily="34" charset="0"/>
                </a:rPr>
                <a:t> </a:t>
              </a:r>
              <a:endParaRPr lang="ko-KR" altLang="en-US" sz="1200" dirty="0">
                <a:solidFill>
                  <a:schemeClr val="bg1"/>
                </a:solidFill>
                <a:cs typeface="Arial" pitchFamily="34" charset="0"/>
              </a:endParaRPr>
            </a:p>
          </p:txBody>
        </p:sp>
        <p:sp>
          <p:nvSpPr>
            <p:cNvPr id="33" name="TextBox 32">
              <a:extLst>
                <a:ext uri="{FF2B5EF4-FFF2-40B4-BE49-F238E27FC236}">
                  <a16:creationId xmlns:a16="http://schemas.microsoft.com/office/drawing/2014/main" id="{AF5A0115-08CB-4DA4-9ADE-EF1E6EFC18B7}"/>
                </a:ext>
              </a:extLst>
            </p:cNvPr>
            <p:cNvSpPr txBox="1"/>
            <p:nvPr/>
          </p:nvSpPr>
          <p:spPr>
            <a:xfrm>
              <a:off x="2815658" y="4372070"/>
              <a:ext cx="2336966" cy="738664"/>
            </a:xfrm>
            <a:prstGeom prst="rect">
              <a:avLst/>
            </a:prstGeom>
            <a:noFill/>
          </p:spPr>
          <p:txBody>
            <a:bodyPr wrap="square" rtlCol="0">
              <a:spAutoFit/>
            </a:bodyPr>
            <a:lstStyle/>
            <a:p>
              <a:r>
                <a:rPr lang="en-US" altLang="ko-KR" sz="1400" dirty="0">
                  <a:solidFill>
                    <a:schemeClr val="bg1"/>
                  </a:solidFill>
                  <a:cs typeface="Arial" pitchFamily="34" charset="0"/>
                </a:rPr>
                <a:t>Information regarding </a:t>
              </a:r>
            </a:p>
            <a:p>
              <a:r>
                <a:rPr lang="en-US" altLang="ko-KR" sz="1400" b="1" dirty="0">
                  <a:solidFill>
                    <a:schemeClr val="bg1"/>
                  </a:solidFill>
                  <a:cs typeface="Arial" pitchFamily="34" charset="0"/>
                </a:rPr>
                <a:t>Past and actual clinical history</a:t>
              </a:r>
              <a:endParaRPr lang="ko-KR" altLang="en-US" sz="1400" b="1" dirty="0">
                <a:solidFill>
                  <a:schemeClr val="bg1"/>
                </a:solidFill>
                <a:cs typeface="Arial" pitchFamily="34" charset="0"/>
              </a:endParaRPr>
            </a:p>
          </p:txBody>
        </p:sp>
      </p:grpSp>
      <p:grpSp>
        <p:nvGrpSpPr>
          <p:cNvPr id="37" name="그룹 2">
            <a:extLst>
              <a:ext uri="{FF2B5EF4-FFF2-40B4-BE49-F238E27FC236}">
                <a16:creationId xmlns:a16="http://schemas.microsoft.com/office/drawing/2014/main" id="{C24047EA-E038-4D86-BC5E-45F1311F7DDF}"/>
              </a:ext>
            </a:extLst>
          </p:cNvPr>
          <p:cNvGrpSpPr/>
          <p:nvPr/>
        </p:nvGrpSpPr>
        <p:grpSpPr>
          <a:xfrm>
            <a:off x="4353286" y="2363"/>
            <a:ext cx="3618584" cy="2488435"/>
            <a:chOff x="2794115" y="2362"/>
            <a:chExt cx="3618584" cy="2488435"/>
          </a:xfrm>
          <a:solidFill>
            <a:schemeClr val="accent6"/>
          </a:solidFill>
        </p:grpSpPr>
        <p:sp>
          <p:nvSpPr>
            <p:cNvPr id="38" name="Freeform 9">
              <a:extLst>
                <a:ext uri="{FF2B5EF4-FFF2-40B4-BE49-F238E27FC236}">
                  <a16:creationId xmlns:a16="http://schemas.microsoft.com/office/drawing/2014/main" id="{1A915666-14A7-4022-B57E-241B48BF05AD}"/>
                </a:ext>
              </a:extLst>
            </p:cNvPr>
            <p:cNvSpPr>
              <a:spLocks/>
            </p:cNvSpPr>
            <p:nvPr/>
          </p:nvSpPr>
          <p:spPr bwMode="auto">
            <a:xfrm>
              <a:off x="3925124" y="2176247"/>
              <a:ext cx="286470" cy="291957"/>
            </a:xfrm>
            <a:custGeom>
              <a:avLst/>
              <a:gdLst>
                <a:gd name="T0" fmla="*/ 987 w 1776"/>
                <a:gd name="T1" fmla="*/ 23 h 1881"/>
                <a:gd name="T2" fmla="*/ 994 w 1776"/>
                <a:gd name="T3" fmla="*/ 296 h 1881"/>
                <a:gd name="T4" fmla="*/ 994 w 1776"/>
                <a:gd name="T5" fmla="*/ 612 h 1881"/>
                <a:gd name="T6" fmla="*/ 1071 w 1776"/>
                <a:gd name="T7" fmla="*/ 663 h 1881"/>
                <a:gd name="T8" fmla="*/ 1145 w 1776"/>
                <a:gd name="T9" fmla="*/ 580 h 1881"/>
                <a:gd name="T10" fmla="*/ 1252 w 1776"/>
                <a:gd name="T11" fmla="*/ 490 h 1881"/>
                <a:gd name="T12" fmla="*/ 1380 w 1776"/>
                <a:gd name="T13" fmla="*/ 556 h 1881"/>
                <a:gd name="T14" fmla="*/ 1527 w 1776"/>
                <a:gd name="T15" fmla="*/ 729 h 1881"/>
                <a:gd name="T16" fmla="*/ 1634 w 1776"/>
                <a:gd name="T17" fmla="*/ 956 h 1881"/>
                <a:gd name="T18" fmla="*/ 1722 w 1776"/>
                <a:gd name="T19" fmla="*/ 1294 h 1881"/>
                <a:gd name="T20" fmla="*/ 1771 w 1776"/>
                <a:gd name="T21" fmla="*/ 1549 h 1881"/>
                <a:gd name="T22" fmla="*/ 1767 w 1776"/>
                <a:gd name="T23" fmla="*/ 1734 h 1881"/>
                <a:gd name="T24" fmla="*/ 1694 w 1776"/>
                <a:gd name="T25" fmla="*/ 1860 h 1881"/>
                <a:gd name="T26" fmla="*/ 1591 w 1776"/>
                <a:gd name="T27" fmla="*/ 1854 h 1881"/>
                <a:gd name="T28" fmla="*/ 1462 w 1776"/>
                <a:gd name="T29" fmla="*/ 1781 h 1881"/>
                <a:gd name="T30" fmla="*/ 1362 w 1776"/>
                <a:gd name="T31" fmla="*/ 1707 h 1881"/>
                <a:gd name="T32" fmla="*/ 1212 w 1776"/>
                <a:gd name="T33" fmla="*/ 1605 h 1881"/>
                <a:gd name="T34" fmla="*/ 1031 w 1776"/>
                <a:gd name="T35" fmla="*/ 1500 h 1881"/>
                <a:gd name="T36" fmla="*/ 989 w 1776"/>
                <a:gd name="T37" fmla="*/ 1327 h 1881"/>
                <a:gd name="T38" fmla="*/ 1014 w 1776"/>
                <a:gd name="T39" fmla="*/ 1176 h 1881"/>
                <a:gd name="T40" fmla="*/ 989 w 1776"/>
                <a:gd name="T41" fmla="*/ 1036 h 1881"/>
                <a:gd name="T42" fmla="*/ 1034 w 1776"/>
                <a:gd name="T43" fmla="*/ 858 h 1881"/>
                <a:gd name="T44" fmla="*/ 1009 w 1776"/>
                <a:gd name="T45" fmla="*/ 776 h 1881"/>
                <a:gd name="T46" fmla="*/ 891 w 1776"/>
                <a:gd name="T47" fmla="*/ 720 h 1881"/>
                <a:gd name="T48" fmla="*/ 787 w 1776"/>
                <a:gd name="T49" fmla="*/ 770 h 1881"/>
                <a:gd name="T50" fmla="*/ 740 w 1776"/>
                <a:gd name="T51" fmla="*/ 874 h 1881"/>
                <a:gd name="T52" fmla="*/ 778 w 1776"/>
                <a:gd name="T53" fmla="*/ 1021 h 1881"/>
                <a:gd name="T54" fmla="*/ 754 w 1776"/>
                <a:gd name="T55" fmla="*/ 1149 h 1881"/>
                <a:gd name="T56" fmla="*/ 767 w 1776"/>
                <a:gd name="T57" fmla="*/ 1292 h 1881"/>
                <a:gd name="T58" fmla="*/ 783 w 1776"/>
                <a:gd name="T59" fmla="*/ 1432 h 1881"/>
                <a:gd name="T60" fmla="*/ 540 w 1776"/>
                <a:gd name="T61" fmla="*/ 1621 h 1881"/>
                <a:gd name="T62" fmla="*/ 371 w 1776"/>
                <a:gd name="T63" fmla="*/ 1736 h 1881"/>
                <a:gd name="T64" fmla="*/ 252 w 1776"/>
                <a:gd name="T65" fmla="*/ 1827 h 1881"/>
                <a:gd name="T66" fmla="*/ 143 w 1776"/>
                <a:gd name="T67" fmla="*/ 1881 h 1881"/>
                <a:gd name="T68" fmla="*/ 47 w 1776"/>
                <a:gd name="T69" fmla="*/ 1832 h 1881"/>
                <a:gd name="T70" fmla="*/ 3 w 1776"/>
                <a:gd name="T71" fmla="*/ 1690 h 1881"/>
                <a:gd name="T72" fmla="*/ 5 w 1776"/>
                <a:gd name="T73" fmla="*/ 1512 h 1881"/>
                <a:gd name="T74" fmla="*/ 47 w 1776"/>
                <a:gd name="T75" fmla="*/ 1285 h 1881"/>
                <a:gd name="T76" fmla="*/ 162 w 1776"/>
                <a:gd name="T77" fmla="*/ 912 h 1881"/>
                <a:gd name="T78" fmla="*/ 311 w 1776"/>
                <a:gd name="T79" fmla="*/ 656 h 1881"/>
                <a:gd name="T80" fmla="*/ 378 w 1776"/>
                <a:gd name="T81" fmla="*/ 563 h 1881"/>
                <a:gd name="T82" fmla="*/ 471 w 1776"/>
                <a:gd name="T83" fmla="*/ 492 h 1881"/>
                <a:gd name="T84" fmla="*/ 582 w 1776"/>
                <a:gd name="T85" fmla="*/ 538 h 1881"/>
                <a:gd name="T86" fmla="*/ 638 w 1776"/>
                <a:gd name="T87" fmla="*/ 660 h 1881"/>
                <a:gd name="T88" fmla="*/ 674 w 1776"/>
                <a:gd name="T89" fmla="*/ 716 h 1881"/>
                <a:gd name="T90" fmla="*/ 694 w 1776"/>
                <a:gd name="T91" fmla="*/ 690 h 1881"/>
                <a:gd name="T92" fmla="*/ 774 w 1776"/>
                <a:gd name="T93" fmla="*/ 632 h 1881"/>
                <a:gd name="T94" fmla="*/ 816 w 1776"/>
                <a:gd name="T95" fmla="*/ 461 h 1881"/>
                <a:gd name="T96" fmla="*/ 811 w 1776"/>
                <a:gd name="T97" fmla="*/ 185 h 1881"/>
                <a:gd name="T98" fmla="*/ 829 w 1776"/>
                <a:gd name="T99" fmla="*/ 16 h 1881"/>
                <a:gd name="T100" fmla="*/ 914 w 1776"/>
                <a:gd name="T101" fmla="*/ 0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76" h="1881">
                  <a:moveTo>
                    <a:pt x="914" y="0"/>
                  </a:moveTo>
                  <a:lnTo>
                    <a:pt x="940" y="3"/>
                  </a:lnTo>
                  <a:lnTo>
                    <a:pt x="965" y="10"/>
                  </a:lnTo>
                  <a:lnTo>
                    <a:pt x="987" y="23"/>
                  </a:lnTo>
                  <a:lnTo>
                    <a:pt x="991" y="81"/>
                  </a:lnTo>
                  <a:lnTo>
                    <a:pt x="994" y="147"/>
                  </a:lnTo>
                  <a:lnTo>
                    <a:pt x="994" y="220"/>
                  </a:lnTo>
                  <a:lnTo>
                    <a:pt x="994" y="296"/>
                  </a:lnTo>
                  <a:lnTo>
                    <a:pt x="994" y="376"/>
                  </a:lnTo>
                  <a:lnTo>
                    <a:pt x="994" y="458"/>
                  </a:lnTo>
                  <a:lnTo>
                    <a:pt x="994" y="536"/>
                  </a:lnTo>
                  <a:lnTo>
                    <a:pt x="994" y="612"/>
                  </a:lnTo>
                  <a:lnTo>
                    <a:pt x="1020" y="629"/>
                  </a:lnTo>
                  <a:lnTo>
                    <a:pt x="1040" y="641"/>
                  </a:lnTo>
                  <a:lnTo>
                    <a:pt x="1056" y="652"/>
                  </a:lnTo>
                  <a:lnTo>
                    <a:pt x="1071" y="663"/>
                  </a:lnTo>
                  <a:lnTo>
                    <a:pt x="1085" y="674"/>
                  </a:lnTo>
                  <a:lnTo>
                    <a:pt x="1100" y="689"/>
                  </a:lnTo>
                  <a:lnTo>
                    <a:pt x="1122" y="629"/>
                  </a:lnTo>
                  <a:lnTo>
                    <a:pt x="1145" y="580"/>
                  </a:lnTo>
                  <a:lnTo>
                    <a:pt x="1171" y="543"/>
                  </a:lnTo>
                  <a:lnTo>
                    <a:pt x="1196" y="516"/>
                  </a:lnTo>
                  <a:lnTo>
                    <a:pt x="1223" y="498"/>
                  </a:lnTo>
                  <a:lnTo>
                    <a:pt x="1252" y="490"/>
                  </a:lnTo>
                  <a:lnTo>
                    <a:pt x="1282" y="494"/>
                  </a:lnTo>
                  <a:lnTo>
                    <a:pt x="1314" y="505"/>
                  </a:lnTo>
                  <a:lnTo>
                    <a:pt x="1345" y="525"/>
                  </a:lnTo>
                  <a:lnTo>
                    <a:pt x="1380" y="556"/>
                  </a:lnTo>
                  <a:lnTo>
                    <a:pt x="1414" y="594"/>
                  </a:lnTo>
                  <a:lnTo>
                    <a:pt x="1451" y="640"/>
                  </a:lnTo>
                  <a:lnTo>
                    <a:pt x="1491" y="683"/>
                  </a:lnTo>
                  <a:lnTo>
                    <a:pt x="1527" y="729"/>
                  </a:lnTo>
                  <a:lnTo>
                    <a:pt x="1558" y="778"/>
                  </a:lnTo>
                  <a:lnTo>
                    <a:pt x="1585" y="832"/>
                  </a:lnTo>
                  <a:lnTo>
                    <a:pt x="1611" y="890"/>
                  </a:lnTo>
                  <a:lnTo>
                    <a:pt x="1634" y="956"/>
                  </a:lnTo>
                  <a:lnTo>
                    <a:pt x="1656" y="1027"/>
                  </a:lnTo>
                  <a:lnTo>
                    <a:pt x="1678" y="1107"/>
                  </a:lnTo>
                  <a:lnTo>
                    <a:pt x="1700" y="1196"/>
                  </a:lnTo>
                  <a:lnTo>
                    <a:pt x="1722" y="1294"/>
                  </a:lnTo>
                  <a:lnTo>
                    <a:pt x="1747" y="1403"/>
                  </a:lnTo>
                  <a:lnTo>
                    <a:pt x="1756" y="1450"/>
                  </a:lnTo>
                  <a:lnTo>
                    <a:pt x="1765" y="1500"/>
                  </a:lnTo>
                  <a:lnTo>
                    <a:pt x="1771" y="1549"/>
                  </a:lnTo>
                  <a:lnTo>
                    <a:pt x="1774" y="1598"/>
                  </a:lnTo>
                  <a:lnTo>
                    <a:pt x="1776" y="1645"/>
                  </a:lnTo>
                  <a:lnTo>
                    <a:pt x="1774" y="1690"/>
                  </a:lnTo>
                  <a:lnTo>
                    <a:pt x="1767" y="1734"/>
                  </a:lnTo>
                  <a:lnTo>
                    <a:pt x="1756" y="1774"/>
                  </a:lnTo>
                  <a:lnTo>
                    <a:pt x="1742" y="1809"/>
                  </a:lnTo>
                  <a:lnTo>
                    <a:pt x="1722" y="1838"/>
                  </a:lnTo>
                  <a:lnTo>
                    <a:pt x="1694" y="1860"/>
                  </a:lnTo>
                  <a:lnTo>
                    <a:pt x="1674" y="1869"/>
                  </a:lnTo>
                  <a:lnTo>
                    <a:pt x="1649" y="1869"/>
                  </a:lnTo>
                  <a:lnTo>
                    <a:pt x="1622" y="1863"/>
                  </a:lnTo>
                  <a:lnTo>
                    <a:pt x="1591" y="1854"/>
                  </a:lnTo>
                  <a:lnTo>
                    <a:pt x="1558" y="1840"/>
                  </a:lnTo>
                  <a:lnTo>
                    <a:pt x="1527" y="1821"/>
                  </a:lnTo>
                  <a:lnTo>
                    <a:pt x="1494" y="1801"/>
                  </a:lnTo>
                  <a:lnTo>
                    <a:pt x="1462" y="1781"/>
                  </a:lnTo>
                  <a:lnTo>
                    <a:pt x="1432" y="1760"/>
                  </a:lnTo>
                  <a:lnTo>
                    <a:pt x="1405" y="1740"/>
                  </a:lnTo>
                  <a:lnTo>
                    <a:pt x="1382" y="1723"/>
                  </a:lnTo>
                  <a:lnTo>
                    <a:pt x="1362" y="1707"/>
                  </a:lnTo>
                  <a:lnTo>
                    <a:pt x="1347" y="1696"/>
                  </a:lnTo>
                  <a:lnTo>
                    <a:pt x="1305" y="1663"/>
                  </a:lnTo>
                  <a:lnTo>
                    <a:pt x="1260" y="1632"/>
                  </a:lnTo>
                  <a:lnTo>
                    <a:pt x="1212" y="1605"/>
                  </a:lnTo>
                  <a:lnTo>
                    <a:pt x="1163" y="1580"/>
                  </a:lnTo>
                  <a:lnTo>
                    <a:pt x="1114" y="1554"/>
                  </a:lnTo>
                  <a:lnTo>
                    <a:pt x="1071" y="1527"/>
                  </a:lnTo>
                  <a:lnTo>
                    <a:pt x="1031" y="1500"/>
                  </a:lnTo>
                  <a:lnTo>
                    <a:pt x="1000" y="1469"/>
                  </a:lnTo>
                  <a:lnTo>
                    <a:pt x="987" y="1420"/>
                  </a:lnTo>
                  <a:lnTo>
                    <a:pt x="985" y="1372"/>
                  </a:lnTo>
                  <a:lnTo>
                    <a:pt x="989" y="1327"/>
                  </a:lnTo>
                  <a:lnTo>
                    <a:pt x="996" y="1285"/>
                  </a:lnTo>
                  <a:lnTo>
                    <a:pt x="1003" y="1247"/>
                  </a:lnTo>
                  <a:lnTo>
                    <a:pt x="1011" y="1212"/>
                  </a:lnTo>
                  <a:lnTo>
                    <a:pt x="1014" y="1176"/>
                  </a:lnTo>
                  <a:lnTo>
                    <a:pt x="1009" y="1143"/>
                  </a:lnTo>
                  <a:lnTo>
                    <a:pt x="1002" y="1114"/>
                  </a:lnTo>
                  <a:lnTo>
                    <a:pt x="994" y="1089"/>
                  </a:lnTo>
                  <a:lnTo>
                    <a:pt x="989" y="1036"/>
                  </a:lnTo>
                  <a:lnTo>
                    <a:pt x="992" y="985"/>
                  </a:lnTo>
                  <a:lnTo>
                    <a:pt x="1003" y="938"/>
                  </a:lnTo>
                  <a:lnTo>
                    <a:pt x="1018" y="896"/>
                  </a:lnTo>
                  <a:lnTo>
                    <a:pt x="1034" y="858"/>
                  </a:lnTo>
                  <a:lnTo>
                    <a:pt x="1051" y="825"/>
                  </a:lnTo>
                  <a:lnTo>
                    <a:pt x="1040" y="810"/>
                  </a:lnTo>
                  <a:lnTo>
                    <a:pt x="1025" y="794"/>
                  </a:lnTo>
                  <a:lnTo>
                    <a:pt x="1009" y="776"/>
                  </a:lnTo>
                  <a:lnTo>
                    <a:pt x="989" y="758"/>
                  </a:lnTo>
                  <a:lnTo>
                    <a:pt x="963" y="743"/>
                  </a:lnTo>
                  <a:lnTo>
                    <a:pt x="931" y="729"/>
                  </a:lnTo>
                  <a:lnTo>
                    <a:pt x="891" y="720"/>
                  </a:lnTo>
                  <a:lnTo>
                    <a:pt x="856" y="732"/>
                  </a:lnTo>
                  <a:lnTo>
                    <a:pt x="829" y="743"/>
                  </a:lnTo>
                  <a:lnTo>
                    <a:pt x="805" y="756"/>
                  </a:lnTo>
                  <a:lnTo>
                    <a:pt x="787" y="770"/>
                  </a:lnTo>
                  <a:lnTo>
                    <a:pt x="769" y="789"/>
                  </a:lnTo>
                  <a:lnTo>
                    <a:pt x="751" y="810"/>
                  </a:lnTo>
                  <a:lnTo>
                    <a:pt x="727" y="840"/>
                  </a:lnTo>
                  <a:lnTo>
                    <a:pt x="740" y="874"/>
                  </a:lnTo>
                  <a:lnTo>
                    <a:pt x="752" y="909"/>
                  </a:lnTo>
                  <a:lnTo>
                    <a:pt x="765" y="945"/>
                  </a:lnTo>
                  <a:lnTo>
                    <a:pt x="774" y="983"/>
                  </a:lnTo>
                  <a:lnTo>
                    <a:pt x="778" y="1021"/>
                  </a:lnTo>
                  <a:lnTo>
                    <a:pt x="776" y="1056"/>
                  </a:lnTo>
                  <a:lnTo>
                    <a:pt x="769" y="1089"/>
                  </a:lnTo>
                  <a:lnTo>
                    <a:pt x="762" y="1120"/>
                  </a:lnTo>
                  <a:lnTo>
                    <a:pt x="754" y="1149"/>
                  </a:lnTo>
                  <a:lnTo>
                    <a:pt x="752" y="1183"/>
                  </a:lnTo>
                  <a:lnTo>
                    <a:pt x="754" y="1220"/>
                  </a:lnTo>
                  <a:lnTo>
                    <a:pt x="760" y="1256"/>
                  </a:lnTo>
                  <a:lnTo>
                    <a:pt x="767" y="1292"/>
                  </a:lnTo>
                  <a:lnTo>
                    <a:pt x="774" y="1330"/>
                  </a:lnTo>
                  <a:lnTo>
                    <a:pt x="782" y="1365"/>
                  </a:lnTo>
                  <a:lnTo>
                    <a:pt x="785" y="1400"/>
                  </a:lnTo>
                  <a:lnTo>
                    <a:pt x="783" y="1432"/>
                  </a:lnTo>
                  <a:lnTo>
                    <a:pt x="774" y="1461"/>
                  </a:lnTo>
                  <a:lnTo>
                    <a:pt x="760" y="1489"/>
                  </a:lnTo>
                  <a:lnTo>
                    <a:pt x="651" y="1556"/>
                  </a:lnTo>
                  <a:lnTo>
                    <a:pt x="540" y="1621"/>
                  </a:lnTo>
                  <a:lnTo>
                    <a:pt x="431" y="1689"/>
                  </a:lnTo>
                  <a:lnTo>
                    <a:pt x="416" y="1700"/>
                  </a:lnTo>
                  <a:lnTo>
                    <a:pt x="396" y="1716"/>
                  </a:lnTo>
                  <a:lnTo>
                    <a:pt x="371" y="1736"/>
                  </a:lnTo>
                  <a:lnTo>
                    <a:pt x="343" y="1758"/>
                  </a:lnTo>
                  <a:lnTo>
                    <a:pt x="314" y="1781"/>
                  </a:lnTo>
                  <a:lnTo>
                    <a:pt x="283" y="1805"/>
                  </a:lnTo>
                  <a:lnTo>
                    <a:pt x="252" y="1827"/>
                  </a:lnTo>
                  <a:lnTo>
                    <a:pt x="222" y="1847"/>
                  </a:lnTo>
                  <a:lnTo>
                    <a:pt x="192" y="1863"/>
                  </a:lnTo>
                  <a:lnTo>
                    <a:pt x="167" y="1874"/>
                  </a:lnTo>
                  <a:lnTo>
                    <a:pt x="143" y="1881"/>
                  </a:lnTo>
                  <a:lnTo>
                    <a:pt x="123" y="1880"/>
                  </a:lnTo>
                  <a:lnTo>
                    <a:pt x="92" y="1872"/>
                  </a:lnTo>
                  <a:lnTo>
                    <a:pt x="69" y="1856"/>
                  </a:lnTo>
                  <a:lnTo>
                    <a:pt x="47" y="1832"/>
                  </a:lnTo>
                  <a:lnTo>
                    <a:pt x="31" y="1803"/>
                  </a:lnTo>
                  <a:lnTo>
                    <a:pt x="18" y="1769"/>
                  </a:lnTo>
                  <a:lnTo>
                    <a:pt x="9" y="1730"/>
                  </a:lnTo>
                  <a:lnTo>
                    <a:pt x="3" y="1690"/>
                  </a:lnTo>
                  <a:lnTo>
                    <a:pt x="0" y="1647"/>
                  </a:lnTo>
                  <a:lnTo>
                    <a:pt x="0" y="1601"/>
                  </a:lnTo>
                  <a:lnTo>
                    <a:pt x="2" y="1558"/>
                  </a:lnTo>
                  <a:lnTo>
                    <a:pt x="5" y="1512"/>
                  </a:lnTo>
                  <a:lnTo>
                    <a:pt x="9" y="1470"/>
                  </a:lnTo>
                  <a:lnTo>
                    <a:pt x="16" y="1429"/>
                  </a:lnTo>
                  <a:lnTo>
                    <a:pt x="23" y="1392"/>
                  </a:lnTo>
                  <a:lnTo>
                    <a:pt x="47" y="1285"/>
                  </a:lnTo>
                  <a:lnTo>
                    <a:pt x="72" y="1183"/>
                  </a:lnTo>
                  <a:lnTo>
                    <a:pt x="100" y="1087"/>
                  </a:lnTo>
                  <a:lnTo>
                    <a:pt x="129" y="996"/>
                  </a:lnTo>
                  <a:lnTo>
                    <a:pt x="162" y="912"/>
                  </a:lnTo>
                  <a:lnTo>
                    <a:pt x="194" y="834"/>
                  </a:lnTo>
                  <a:lnTo>
                    <a:pt x="231" y="767"/>
                  </a:lnTo>
                  <a:lnTo>
                    <a:pt x="269" y="707"/>
                  </a:lnTo>
                  <a:lnTo>
                    <a:pt x="311" y="656"/>
                  </a:lnTo>
                  <a:lnTo>
                    <a:pt x="327" y="634"/>
                  </a:lnTo>
                  <a:lnTo>
                    <a:pt x="343" y="610"/>
                  </a:lnTo>
                  <a:lnTo>
                    <a:pt x="360" y="587"/>
                  </a:lnTo>
                  <a:lnTo>
                    <a:pt x="378" y="563"/>
                  </a:lnTo>
                  <a:lnTo>
                    <a:pt x="398" y="541"/>
                  </a:lnTo>
                  <a:lnTo>
                    <a:pt x="420" y="521"/>
                  </a:lnTo>
                  <a:lnTo>
                    <a:pt x="443" y="505"/>
                  </a:lnTo>
                  <a:lnTo>
                    <a:pt x="471" y="492"/>
                  </a:lnTo>
                  <a:lnTo>
                    <a:pt x="502" y="487"/>
                  </a:lnTo>
                  <a:lnTo>
                    <a:pt x="534" y="489"/>
                  </a:lnTo>
                  <a:lnTo>
                    <a:pt x="562" y="510"/>
                  </a:lnTo>
                  <a:lnTo>
                    <a:pt x="582" y="538"/>
                  </a:lnTo>
                  <a:lnTo>
                    <a:pt x="596" y="567"/>
                  </a:lnTo>
                  <a:lnTo>
                    <a:pt x="611" y="598"/>
                  </a:lnTo>
                  <a:lnTo>
                    <a:pt x="623" y="629"/>
                  </a:lnTo>
                  <a:lnTo>
                    <a:pt x="638" y="660"/>
                  </a:lnTo>
                  <a:lnTo>
                    <a:pt x="654" y="689"/>
                  </a:lnTo>
                  <a:lnTo>
                    <a:pt x="672" y="712"/>
                  </a:lnTo>
                  <a:lnTo>
                    <a:pt x="671" y="716"/>
                  </a:lnTo>
                  <a:lnTo>
                    <a:pt x="674" y="716"/>
                  </a:lnTo>
                  <a:lnTo>
                    <a:pt x="672" y="712"/>
                  </a:lnTo>
                  <a:lnTo>
                    <a:pt x="672" y="710"/>
                  </a:lnTo>
                  <a:lnTo>
                    <a:pt x="682" y="701"/>
                  </a:lnTo>
                  <a:lnTo>
                    <a:pt x="694" y="690"/>
                  </a:lnTo>
                  <a:lnTo>
                    <a:pt x="711" y="676"/>
                  </a:lnTo>
                  <a:lnTo>
                    <a:pt x="731" y="661"/>
                  </a:lnTo>
                  <a:lnTo>
                    <a:pt x="752" y="645"/>
                  </a:lnTo>
                  <a:lnTo>
                    <a:pt x="774" y="632"/>
                  </a:lnTo>
                  <a:lnTo>
                    <a:pt x="796" y="620"/>
                  </a:lnTo>
                  <a:lnTo>
                    <a:pt x="814" y="612"/>
                  </a:lnTo>
                  <a:lnTo>
                    <a:pt x="816" y="534"/>
                  </a:lnTo>
                  <a:lnTo>
                    <a:pt x="816" y="461"/>
                  </a:lnTo>
                  <a:lnTo>
                    <a:pt x="814" y="394"/>
                  </a:lnTo>
                  <a:lnTo>
                    <a:pt x="812" y="327"/>
                  </a:lnTo>
                  <a:lnTo>
                    <a:pt x="812" y="258"/>
                  </a:lnTo>
                  <a:lnTo>
                    <a:pt x="811" y="185"/>
                  </a:lnTo>
                  <a:lnTo>
                    <a:pt x="812" y="107"/>
                  </a:lnTo>
                  <a:lnTo>
                    <a:pt x="814" y="20"/>
                  </a:lnTo>
                  <a:lnTo>
                    <a:pt x="818" y="20"/>
                  </a:lnTo>
                  <a:lnTo>
                    <a:pt x="829" y="16"/>
                  </a:lnTo>
                  <a:lnTo>
                    <a:pt x="845" y="10"/>
                  </a:lnTo>
                  <a:lnTo>
                    <a:pt x="865" y="5"/>
                  </a:lnTo>
                  <a:lnTo>
                    <a:pt x="889" y="1"/>
                  </a:lnTo>
                  <a:lnTo>
                    <a:pt x="914"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39" name="Freeform 9">
              <a:extLst>
                <a:ext uri="{FF2B5EF4-FFF2-40B4-BE49-F238E27FC236}">
                  <a16:creationId xmlns:a16="http://schemas.microsoft.com/office/drawing/2014/main" id="{DA9B50B7-4E3C-4D7D-AFF3-3C2EBEF9861F}"/>
                </a:ext>
              </a:extLst>
            </p:cNvPr>
            <p:cNvSpPr>
              <a:spLocks noEditPoints="1"/>
            </p:cNvSpPr>
            <p:nvPr/>
          </p:nvSpPr>
          <p:spPr bwMode="auto">
            <a:xfrm>
              <a:off x="3771793" y="1896737"/>
              <a:ext cx="346432" cy="256088"/>
            </a:xfrm>
            <a:custGeom>
              <a:avLst/>
              <a:gdLst>
                <a:gd name="T0" fmla="*/ 1251 w 3501"/>
                <a:gd name="T1" fmla="*/ 1386 h 2588"/>
                <a:gd name="T2" fmla="*/ 1383 w 3501"/>
                <a:gd name="T3" fmla="*/ 1398 h 2588"/>
                <a:gd name="T4" fmla="*/ 1496 w 3501"/>
                <a:gd name="T5" fmla="*/ 1304 h 2588"/>
                <a:gd name="T6" fmla="*/ 1696 w 3501"/>
                <a:gd name="T7" fmla="*/ 104 h 2588"/>
                <a:gd name="T8" fmla="*/ 1696 w 3501"/>
                <a:gd name="T9" fmla="*/ 340 h 2588"/>
                <a:gd name="T10" fmla="*/ 1892 w 3501"/>
                <a:gd name="T11" fmla="*/ 1404 h 2588"/>
                <a:gd name="T12" fmla="*/ 2240 w 3501"/>
                <a:gd name="T13" fmla="*/ 1448 h 2588"/>
                <a:gd name="T14" fmla="*/ 2185 w 3501"/>
                <a:gd name="T15" fmla="*/ 1282 h 2588"/>
                <a:gd name="T16" fmla="*/ 2003 w 3501"/>
                <a:gd name="T17" fmla="*/ 1302 h 2588"/>
                <a:gd name="T18" fmla="*/ 1841 w 3501"/>
                <a:gd name="T19" fmla="*/ 1258 h 2588"/>
                <a:gd name="T20" fmla="*/ 1807 w 3501"/>
                <a:gd name="T21" fmla="*/ 284 h 2588"/>
                <a:gd name="T22" fmla="*/ 1809 w 3501"/>
                <a:gd name="T23" fmla="*/ 77 h 2588"/>
                <a:gd name="T24" fmla="*/ 1925 w 3501"/>
                <a:gd name="T25" fmla="*/ 6 h 2588"/>
                <a:gd name="T26" fmla="*/ 2012 w 3501"/>
                <a:gd name="T27" fmla="*/ 140 h 2588"/>
                <a:gd name="T28" fmla="*/ 2009 w 3501"/>
                <a:gd name="T29" fmla="*/ 1124 h 2588"/>
                <a:gd name="T30" fmla="*/ 2303 w 3501"/>
                <a:gd name="T31" fmla="*/ 1157 h 2588"/>
                <a:gd name="T32" fmla="*/ 2261 w 3501"/>
                <a:gd name="T33" fmla="*/ 1071 h 2588"/>
                <a:gd name="T34" fmla="*/ 2096 w 3501"/>
                <a:gd name="T35" fmla="*/ 911 h 2588"/>
                <a:gd name="T36" fmla="*/ 2061 w 3501"/>
                <a:gd name="T37" fmla="*/ 557 h 2588"/>
                <a:gd name="T38" fmla="*/ 2309 w 3501"/>
                <a:gd name="T39" fmla="*/ 284 h 2588"/>
                <a:gd name="T40" fmla="*/ 2731 w 3501"/>
                <a:gd name="T41" fmla="*/ 273 h 2588"/>
                <a:gd name="T42" fmla="*/ 3158 w 3501"/>
                <a:gd name="T43" fmla="*/ 571 h 2588"/>
                <a:gd name="T44" fmla="*/ 3412 w 3501"/>
                <a:gd name="T45" fmla="*/ 1057 h 2588"/>
                <a:gd name="T46" fmla="*/ 3494 w 3501"/>
                <a:gd name="T47" fmla="*/ 1635 h 2588"/>
                <a:gd name="T48" fmla="*/ 3278 w 3501"/>
                <a:gd name="T49" fmla="*/ 2138 h 2588"/>
                <a:gd name="T50" fmla="*/ 2883 w 3501"/>
                <a:gd name="T51" fmla="*/ 2404 h 2588"/>
                <a:gd name="T52" fmla="*/ 2527 w 3501"/>
                <a:gd name="T53" fmla="*/ 2368 h 2588"/>
                <a:gd name="T54" fmla="*/ 2311 w 3501"/>
                <a:gd name="T55" fmla="*/ 2128 h 2588"/>
                <a:gd name="T56" fmla="*/ 2349 w 3501"/>
                <a:gd name="T57" fmla="*/ 1829 h 2588"/>
                <a:gd name="T58" fmla="*/ 2320 w 3501"/>
                <a:gd name="T59" fmla="*/ 1637 h 2588"/>
                <a:gd name="T60" fmla="*/ 2003 w 3501"/>
                <a:gd name="T61" fmla="*/ 1548 h 2588"/>
                <a:gd name="T62" fmla="*/ 1894 w 3501"/>
                <a:gd name="T63" fmla="*/ 2588 h 2588"/>
                <a:gd name="T64" fmla="*/ 1803 w 3501"/>
                <a:gd name="T65" fmla="*/ 2415 h 2588"/>
                <a:gd name="T66" fmla="*/ 1789 w 3501"/>
                <a:gd name="T67" fmla="*/ 1497 h 2588"/>
                <a:gd name="T68" fmla="*/ 1694 w 3501"/>
                <a:gd name="T69" fmla="*/ 1906 h 2588"/>
                <a:gd name="T70" fmla="*/ 1607 w 3501"/>
                <a:gd name="T71" fmla="*/ 2586 h 2588"/>
                <a:gd name="T72" fmla="*/ 1512 w 3501"/>
                <a:gd name="T73" fmla="*/ 2248 h 2588"/>
                <a:gd name="T74" fmla="*/ 1503 w 3501"/>
                <a:gd name="T75" fmla="*/ 1797 h 2588"/>
                <a:gd name="T76" fmla="*/ 1458 w 3501"/>
                <a:gd name="T77" fmla="*/ 1495 h 2588"/>
                <a:gd name="T78" fmla="*/ 1252 w 3501"/>
                <a:gd name="T79" fmla="*/ 1551 h 2588"/>
                <a:gd name="T80" fmla="*/ 1123 w 3501"/>
                <a:gd name="T81" fmla="*/ 1664 h 2588"/>
                <a:gd name="T82" fmla="*/ 1123 w 3501"/>
                <a:gd name="T83" fmla="*/ 1786 h 2588"/>
                <a:gd name="T84" fmla="*/ 1198 w 3501"/>
                <a:gd name="T85" fmla="*/ 2093 h 2588"/>
                <a:gd name="T86" fmla="*/ 1001 w 3501"/>
                <a:gd name="T87" fmla="*/ 2357 h 2588"/>
                <a:gd name="T88" fmla="*/ 594 w 3501"/>
                <a:gd name="T89" fmla="*/ 2393 h 2588"/>
                <a:gd name="T90" fmla="*/ 183 w 3501"/>
                <a:gd name="T91" fmla="*/ 2086 h 2588"/>
                <a:gd name="T92" fmla="*/ 0 w 3501"/>
                <a:gd name="T93" fmla="*/ 1544 h 2588"/>
                <a:gd name="T94" fmla="*/ 143 w 3501"/>
                <a:gd name="T95" fmla="*/ 909 h 2588"/>
                <a:gd name="T96" fmla="*/ 496 w 3501"/>
                <a:gd name="T97" fmla="*/ 426 h 2588"/>
                <a:gd name="T98" fmla="*/ 823 w 3501"/>
                <a:gd name="T99" fmla="*/ 249 h 2588"/>
                <a:gd name="T100" fmla="*/ 1176 w 3501"/>
                <a:gd name="T101" fmla="*/ 289 h 2588"/>
                <a:gd name="T102" fmla="*/ 1414 w 3501"/>
                <a:gd name="T103" fmla="*/ 493 h 2588"/>
                <a:gd name="T104" fmla="*/ 1441 w 3501"/>
                <a:gd name="T105" fmla="*/ 822 h 2588"/>
                <a:gd name="T106" fmla="*/ 1252 w 3501"/>
                <a:gd name="T107" fmla="*/ 1071 h 2588"/>
                <a:gd name="T108" fmla="*/ 1191 w 3501"/>
                <a:gd name="T109" fmla="*/ 1184 h 2588"/>
                <a:gd name="T110" fmla="*/ 1327 w 3501"/>
                <a:gd name="T111" fmla="*/ 1226 h 2588"/>
                <a:gd name="T112" fmla="*/ 1501 w 3501"/>
                <a:gd name="T113" fmla="*/ 826 h 2588"/>
                <a:gd name="T114" fmla="*/ 1498 w 3501"/>
                <a:gd name="T115" fmla="*/ 184 h 2588"/>
                <a:gd name="T116" fmla="*/ 1600 w 3501"/>
                <a:gd name="T117" fmla="*/ 0 h 2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01" h="2588">
                  <a:moveTo>
                    <a:pt x="1496" y="1304"/>
                  </a:moveTo>
                  <a:lnTo>
                    <a:pt x="1436" y="1317"/>
                  </a:lnTo>
                  <a:lnTo>
                    <a:pt x="1376" y="1335"/>
                  </a:lnTo>
                  <a:lnTo>
                    <a:pt x="1316" y="1353"/>
                  </a:lnTo>
                  <a:lnTo>
                    <a:pt x="1252" y="1368"/>
                  </a:lnTo>
                  <a:lnTo>
                    <a:pt x="1251" y="1386"/>
                  </a:lnTo>
                  <a:lnTo>
                    <a:pt x="1251" y="1398"/>
                  </a:lnTo>
                  <a:lnTo>
                    <a:pt x="1249" y="1411"/>
                  </a:lnTo>
                  <a:lnTo>
                    <a:pt x="1249" y="1428"/>
                  </a:lnTo>
                  <a:lnTo>
                    <a:pt x="1296" y="1422"/>
                  </a:lnTo>
                  <a:lnTo>
                    <a:pt x="1341" y="1413"/>
                  </a:lnTo>
                  <a:lnTo>
                    <a:pt x="1383" y="1398"/>
                  </a:lnTo>
                  <a:lnTo>
                    <a:pt x="1423" y="1384"/>
                  </a:lnTo>
                  <a:lnTo>
                    <a:pt x="1461" y="1368"/>
                  </a:lnTo>
                  <a:lnTo>
                    <a:pt x="1500" y="1353"/>
                  </a:lnTo>
                  <a:lnTo>
                    <a:pt x="1503" y="1333"/>
                  </a:lnTo>
                  <a:lnTo>
                    <a:pt x="1501" y="1318"/>
                  </a:lnTo>
                  <a:lnTo>
                    <a:pt x="1496" y="1304"/>
                  </a:lnTo>
                  <a:close/>
                  <a:moveTo>
                    <a:pt x="1600" y="0"/>
                  </a:moveTo>
                  <a:lnTo>
                    <a:pt x="1636" y="4"/>
                  </a:lnTo>
                  <a:lnTo>
                    <a:pt x="1669" y="17"/>
                  </a:lnTo>
                  <a:lnTo>
                    <a:pt x="1681" y="40"/>
                  </a:lnTo>
                  <a:lnTo>
                    <a:pt x="1691" y="69"/>
                  </a:lnTo>
                  <a:lnTo>
                    <a:pt x="1696" y="104"/>
                  </a:lnTo>
                  <a:lnTo>
                    <a:pt x="1698" y="142"/>
                  </a:lnTo>
                  <a:lnTo>
                    <a:pt x="1700" y="182"/>
                  </a:lnTo>
                  <a:lnTo>
                    <a:pt x="1700" y="222"/>
                  </a:lnTo>
                  <a:lnTo>
                    <a:pt x="1698" y="264"/>
                  </a:lnTo>
                  <a:lnTo>
                    <a:pt x="1696" y="304"/>
                  </a:lnTo>
                  <a:lnTo>
                    <a:pt x="1696" y="340"/>
                  </a:lnTo>
                  <a:lnTo>
                    <a:pt x="1700" y="1280"/>
                  </a:lnTo>
                  <a:lnTo>
                    <a:pt x="1723" y="1311"/>
                  </a:lnTo>
                  <a:lnTo>
                    <a:pt x="1754" y="1340"/>
                  </a:lnTo>
                  <a:lnTo>
                    <a:pt x="1794" y="1364"/>
                  </a:lnTo>
                  <a:lnTo>
                    <a:pt x="1841" y="1386"/>
                  </a:lnTo>
                  <a:lnTo>
                    <a:pt x="1892" y="1404"/>
                  </a:lnTo>
                  <a:lnTo>
                    <a:pt x="1949" y="1417"/>
                  </a:lnTo>
                  <a:lnTo>
                    <a:pt x="2005" y="1429"/>
                  </a:lnTo>
                  <a:lnTo>
                    <a:pt x="2065" y="1438"/>
                  </a:lnTo>
                  <a:lnTo>
                    <a:pt x="2125" y="1444"/>
                  </a:lnTo>
                  <a:lnTo>
                    <a:pt x="2183" y="1448"/>
                  </a:lnTo>
                  <a:lnTo>
                    <a:pt x="2240" y="1448"/>
                  </a:lnTo>
                  <a:lnTo>
                    <a:pt x="2240" y="1437"/>
                  </a:lnTo>
                  <a:lnTo>
                    <a:pt x="2232" y="1397"/>
                  </a:lnTo>
                  <a:lnTo>
                    <a:pt x="2232" y="1358"/>
                  </a:lnTo>
                  <a:lnTo>
                    <a:pt x="2236" y="1322"/>
                  </a:lnTo>
                  <a:lnTo>
                    <a:pt x="2243" y="1288"/>
                  </a:lnTo>
                  <a:lnTo>
                    <a:pt x="2185" y="1282"/>
                  </a:lnTo>
                  <a:lnTo>
                    <a:pt x="2129" y="1275"/>
                  </a:lnTo>
                  <a:lnTo>
                    <a:pt x="2074" y="1268"/>
                  </a:lnTo>
                  <a:lnTo>
                    <a:pt x="2016" y="1260"/>
                  </a:lnTo>
                  <a:lnTo>
                    <a:pt x="2012" y="1277"/>
                  </a:lnTo>
                  <a:lnTo>
                    <a:pt x="2009" y="1289"/>
                  </a:lnTo>
                  <a:lnTo>
                    <a:pt x="2003" y="1302"/>
                  </a:lnTo>
                  <a:lnTo>
                    <a:pt x="2000" y="1320"/>
                  </a:lnTo>
                  <a:lnTo>
                    <a:pt x="1996" y="1320"/>
                  </a:lnTo>
                  <a:lnTo>
                    <a:pt x="1951" y="1309"/>
                  </a:lnTo>
                  <a:lnTo>
                    <a:pt x="1911" y="1295"/>
                  </a:lnTo>
                  <a:lnTo>
                    <a:pt x="1874" y="1280"/>
                  </a:lnTo>
                  <a:lnTo>
                    <a:pt x="1841" y="1258"/>
                  </a:lnTo>
                  <a:lnTo>
                    <a:pt x="1812" y="1231"/>
                  </a:lnTo>
                  <a:lnTo>
                    <a:pt x="1811" y="1004"/>
                  </a:lnTo>
                  <a:lnTo>
                    <a:pt x="1811" y="773"/>
                  </a:lnTo>
                  <a:lnTo>
                    <a:pt x="1809" y="540"/>
                  </a:lnTo>
                  <a:lnTo>
                    <a:pt x="1809" y="311"/>
                  </a:lnTo>
                  <a:lnTo>
                    <a:pt x="1807" y="284"/>
                  </a:lnTo>
                  <a:lnTo>
                    <a:pt x="1805" y="249"/>
                  </a:lnTo>
                  <a:lnTo>
                    <a:pt x="1805" y="215"/>
                  </a:lnTo>
                  <a:lnTo>
                    <a:pt x="1803" y="178"/>
                  </a:lnTo>
                  <a:lnTo>
                    <a:pt x="1803" y="142"/>
                  </a:lnTo>
                  <a:lnTo>
                    <a:pt x="1805" y="108"/>
                  </a:lnTo>
                  <a:lnTo>
                    <a:pt x="1809" y="77"/>
                  </a:lnTo>
                  <a:lnTo>
                    <a:pt x="1816" y="49"/>
                  </a:lnTo>
                  <a:lnTo>
                    <a:pt x="1829" y="29"/>
                  </a:lnTo>
                  <a:lnTo>
                    <a:pt x="1843" y="17"/>
                  </a:lnTo>
                  <a:lnTo>
                    <a:pt x="1871" y="9"/>
                  </a:lnTo>
                  <a:lnTo>
                    <a:pt x="1898" y="4"/>
                  </a:lnTo>
                  <a:lnTo>
                    <a:pt x="1925" y="6"/>
                  </a:lnTo>
                  <a:lnTo>
                    <a:pt x="1951" y="9"/>
                  </a:lnTo>
                  <a:lnTo>
                    <a:pt x="1974" y="22"/>
                  </a:lnTo>
                  <a:lnTo>
                    <a:pt x="1996" y="40"/>
                  </a:lnTo>
                  <a:lnTo>
                    <a:pt x="2005" y="68"/>
                  </a:lnTo>
                  <a:lnTo>
                    <a:pt x="2011" y="100"/>
                  </a:lnTo>
                  <a:lnTo>
                    <a:pt x="2012" y="140"/>
                  </a:lnTo>
                  <a:lnTo>
                    <a:pt x="2012" y="180"/>
                  </a:lnTo>
                  <a:lnTo>
                    <a:pt x="2011" y="224"/>
                  </a:lnTo>
                  <a:lnTo>
                    <a:pt x="2007" y="264"/>
                  </a:lnTo>
                  <a:lnTo>
                    <a:pt x="2005" y="302"/>
                  </a:lnTo>
                  <a:lnTo>
                    <a:pt x="2003" y="337"/>
                  </a:lnTo>
                  <a:lnTo>
                    <a:pt x="2009" y="1124"/>
                  </a:lnTo>
                  <a:lnTo>
                    <a:pt x="2049" y="1138"/>
                  </a:lnTo>
                  <a:lnTo>
                    <a:pt x="2094" y="1149"/>
                  </a:lnTo>
                  <a:lnTo>
                    <a:pt x="2145" y="1157"/>
                  </a:lnTo>
                  <a:lnTo>
                    <a:pt x="2200" y="1160"/>
                  </a:lnTo>
                  <a:lnTo>
                    <a:pt x="2252" y="1160"/>
                  </a:lnTo>
                  <a:lnTo>
                    <a:pt x="2303" y="1157"/>
                  </a:lnTo>
                  <a:lnTo>
                    <a:pt x="2311" y="1146"/>
                  </a:lnTo>
                  <a:lnTo>
                    <a:pt x="2316" y="1140"/>
                  </a:lnTo>
                  <a:lnTo>
                    <a:pt x="2321" y="1133"/>
                  </a:lnTo>
                  <a:lnTo>
                    <a:pt x="2329" y="1124"/>
                  </a:lnTo>
                  <a:lnTo>
                    <a:pt x="2294" y="1097"/>
                  </a:lnTo>
                  <a:lnTo>
                    <a:pt x="2261" y="1071"/>
                  </a:lnTo>
                  <a:lnTo>
                    <a:pt x="2231" y="1048"/>
                  </a:lnTo>
                  <a:lnTo>
                    <a:pt x="2200" y="1024"/>
                  </a:lnTo>
                  <a:lnTo>
                    <a:pt x="2171" y="1000"/>
                  </a:lnTo>
                  <a:lnTo>
                    <a:pt x="2143" y="975"/>
                  </a:lnTo>
                  <a:lnTo>
                    <a:pt x="2118" y="946"/>
                  </a:lnTo>
                  <a:lnTo>
                    <a:pt x="2096" y="911"/>
                  </a:lnTo>
                  <a:lnTo>
                    <a:pt x="2076" y="871"/>
                  </a:lnTo>
                  <a:lnTo>
                    <a:pt x="2060" y="824"/>
                  </a:lnTo>
                  <a:lnTo>
                    <a:pt x="2045" y="753"/>
                  </a:lnTo>
                  <a:lnTo>
                    <a:pt x="2041" y="686"/>
                  </a:lnTo>
                  <a:lnTo>
                    <a:pt x="2047" y="620"/>
                  </a:lnTo>
                  <a:lnTo>
                    <a:pt x="2061" y="557"/>
                  </a:lnTo>
                  <a:lnTo>
                    <a:pt x="2085" y="498"/>
                  </a:lnTo>
                  <a:lnTo>
                    <a:pt x="2116" y="444"/>
                  </a:lnTo>
                  <a:lnTo>
                    <a:pt x="2156" y="395"/>
                  </a:lnTo>
                  <a:lnTo>
                    <a:pt x="2201" y="351"/>
                  </a:lnTo>
                  <a:lnTo>
                    <a:pt x="2252" y="315"/>
                  </a:lnTo>
                  <a:lnTo>
                    <a:pt x="2309" y="284"/>
                  </a:lnTo>
                  <a:lnTo>
                    <a:pt x="2369" y="260"/>
                  </a:lnTo>
                  <a:lnTo>
                    <a:pt x="2432" y="244"/>
                  </a:lnTo>
                  <a:lnTo>
                    <a:pt x="2500" y="237"/>
                  </a:lnTo>
                  <a:lnTo>
                    <a:pt x="2569" y="237"/>
                  </a:lnTo>
                  <a:lnTo>
                    <a:pt x="2640" y="248"/>
                  </a:lnTo>
                  <a:lnTo>
                    <a:pt x="2731" y="273"/>
                  </a:lnTo>
                  <a:lnTo>
                    <a:pt x="2816" y="306"/>
                  </a:lnTo>
                  <a:lnTo>
                    <a:pt x="2894" y="346"/>
                  </a:lnTo>
                  <a:lnTo>
                    <a:pt x="2969" y="393"/>
                  </a:lnTo>
                  <a:lnTo>
                    <a:pt x="3036" y="446"/>
                  </a:lnTo>
                  <a:lnTo>
                    <a:pt x="3100" y="506"/>
                  </a:lnTo>
                  <a:lnTo>
                    <a:pt x="3158" y="571"/>
                  </a:lnTo>
                  <a:lnTo>
                    <a:pt x="3212" y="642"/>
                  </a:lnTo>
                  <a:lnTo>
                    <a:pt x="3261" y="717"/>
                  </a:lnTo>
                  <a:lnTo>
                    <a:pt x="3305" y="797"/>
                  </a:lnTo>
                  <a:lnTo>
                    <a:pt x="3345" y="880"/>
                  </a:lnTo>
                  <a:lnTo>
                    <a:pt x="3381" y="966"/>
                  </a:lnTo>
                  <a:lnTo>
                    <a:pt x="3412" y="1057"/>
                  </a:lnTo>
                  <a:lnTo>
                    <a:pt x="3440" y="1148"/>
                  </a:lnTo>
                  <a:lnTo>
                    <a:pt x="3463" y="1240"/>
                  </a:lnTo>
                  <a:lnTo>
                    <a:pt x="3483" y="1337"/>
                  </a:lnTo>
                  <a:lnTo>
                    <a:pt x="3498" y="1438"/>
                  </a:lnTo>
                  <a:lnTo>
                    <a:pt x="3501" y="1537"/>
                  </a:lnTo>
                  <a:lnTo>
                    <a:pt x="3494" y="1635"/>
                  </a:lnTo>
                  <a:lnTo>
                    <a:pt x="3478" y="1729"/>
                  </a:lnTo>
                  <a:lnTo>
                    <a:pt x="3452" y="1820"/>
                  </a:lnTo>
                  <a:lnTo>
                    <a:pt x="3418" y="1908"/>
                  </a:lnTo>
                  <a:lnTo>
                    <a:pt x="3378" y="1989"/>
                  </a:lnTo>
                  <a:lnTo>
                    <a:pt x="3331" y="2068"/>
                  </a:lnTo>
                  <a:lnTo>
                    <a:pt x="3278" y="2138"/>
                  </a:lnTo>
                  <a:lnTo>
                    <a:pt x="3220" y="2202"/>
                  </a:lnTo>
                  <a:lnTo>
                    <a:pt x="3158" y="2260"/>
                  </a:lnTo>
                  <a:lnTo>
                    <a:pt x="3092" y="2309"/>
                  </a:lnTo>
                  <a:lnTo>
                    <a:pt x="3025" y="2349"/>
                  </a:lnTo>
                  <a:lnTo>
                    <a:pt x="2956" y="2382"/>
                  </a:lnTo>
                  <a:lnTo>
                    <a:pt x="2883" y="2404"/>
                  </a:lnTo>
                  <a:lnTo>
                    <a:pt x="2821" y="2415"/>
                  </a:lnTo>
                  <a:lnTo>
                    <a:pt x="2758" y="2418"/>
                  </a:lnTo>
                  <a:lnTo>
                    <a:pt x="2698" y="2417"/>
                  </a:lnTo>
                  <a:lnTo>
                    <a:pt x="2638" y="2406"/>
                  </a:lnTo>
                  <a:lnTo>
                    <a:pt x="2580" y="2389"/>
                  </a:lnTo>
                  <a:lnTo>
                    <a:pt x="2527" y="2368"/>
                  </a:lnTo>
                  <a:lnTo>
                    <a:pt x="2476" y="2340"/>
                  </a:lnTo>
                  <a:lnTo>
                    <a:pt x="2432" y="2306"/>
                  </a:lnTo>
                  <a:lnTo>
                    <a:pt x="2392" y="2268"/>
                  </a:lnTo>
                  <a:lnTo>
                    <a:pt x="2358" y="2226"/>
                  </a:lnTo>
                  <a:lnTo>
                    <a:pt x="2331" y="2178"/>
                  </a:lnTo>
                  <a:lnTo>
                    <a:pt x="2311" y="2128"/>
                  </a:lnTo>
                  <a:lnTo>
                    <a:pt x="2298" y="2073"/>
                  </a:lnTo>
                  <a:lnTo>
                    <a:pt x="2294" y="2015"/>
                  </a:lnTo>
                  <a:lnTo>
                    <a:pt x="2300" y="1955"/>
                  </a:lnTo>
                  <a:lnTo>
                    <a:pt x="2316" y="1893"/>
                  </a:lnTo>
                  <a:lnTo>
                    <a:pt x="2331" y="1858"/>
                  </a:lnTo>
                  <a:lnTo>
                    <a:pt x="2349" y="1829"/>
                  </a:lnTo>
                  <a:lnTo>
                    <a:pt x="2369" y="1804"/>
                  </a:lnTo>
                  <a:lnTo>
                    <a:pt x="2391" y="1780"/>
                  </a:lnTo>
                  <a:lnTo>
                    <a:pt x="2414" y="1757"/>
                  </a:lnTo>
                  <a:lnTo>
                    <a:pt x="2436" y="1731"/>
                  </a:lnTo>
                  <a:lnTo>
                    <a:pt x="2429" y="1731"/>
                  </a:lnTo>
                  <a:lnTo>
                    <a:pt x="2320" y="1637"/>
                  </a:lnTo>
                  <a:lnTo>
                    <a:pt x="2307" y="1617"/>
                  </a:lnTo>
                  <a:lnTo>
                    <a:pt x="2285" y="1588"/>
                  </a:lnTo>
                  <a:lnTo>
                    <a:pt x="2272" y="1568"/>
                  </a:lnTo>
                  <a:lnTo>
                    <a:pt x="2183" y="1562"/>
                  </a:lnTo>
                  <a:lnTo>
                    <a:pt x="2092" y="1553"/>
                  </a:lnTo>
                  <a:lnTo>
                    <a:pt x="2003" y="1548"/>
                  </a:lnTo>
                  <a:lnTo>
                    <a:pt x="2003" y="2537"/>
                  </a:lnTo>
                  <a:lnTo>
                    <a:pt x="1991" y="2558"/>
                  </a:lnTo>
                  <a:lnTo>
                    <a:pt x="1971" y="2573"/>
                  </a:lnTo>
                  <a:lnTo>
                    <a:pt x="1947" y="2584"/>
                  </a:lnTo>
                  <a:lnTo>
                    <a:pt x="1921" y="2588"/>
                  </a:lnTo>
                  <a:lnTo>
                    <a:pt x="1894" y="2588"/>
                  </a:lnTo>
                  <a:lnTo>
                    <a:pt x="1867" y="2582"/>
                  </a:lnTo>
                  <a:lnTo>
                    <a:pt x="1841" y="2573"/>
                  </a:lnTo>
                  <a:lnTo>
                    <a:pt x="1820" y="2560"/>
                  </a:lnTo>
                  <a:lnTo>
                    <a:pt x="1811" y="2517"/>
                  </a:lnTo>
                  <a:lnTo>
                    <a:pt x="1805" y="2468"/>
                  </a:lnTo>
                  <a:lnTo>
                    <a:pt x="1803" y="2415"/>
                  </a:lnTo>
                  <a:lnTo>
                    <a:pt x="1803" y="2360"/>
                  </a:lnTo>
                  <a:lnTo>
                    <a:pt x="1805" y="2306"/>
                  </a:lnTo>
                  <a:lnTo>
                    <a:pt x="1807" y="2251"/>
                  </a:lnTo>
                  <a:lnTo>
                    <a:pt x="1809" y="2200"/>
                  </a:lnTo>
                  <a:lnTo>
                    <a:pt x="1809" y="1508"/>
                  </a:lnTo>
                  <a:lnTo>
                    <a:pt x="1789" y="1497"/>
                  </a:lnTo>
                  <a:lnTo>
                    <a:pt x="1767" y="1484"/>
                  </a:lnTo>
                  <a:lnTo>
                    <a:pt x="1743" y="1475"/>
                  </a:lnTo>
                  <a:lnTo>
                    <a:pt x="1720" y="1468"/>
                  </a:lnTo>
                  <a:lnTo>
                    <a:pt x="1696" y="1468"/>
                  </a:lnTo>
                  <a:lnTo>
                    <a:pt x="1696" y="1689"/>
                  </a:lnTo>
                  <a:lnTo>
                    <a:pt x="1694" y="1906"/>
                  </a:lnTo>
                  <a:lnTo>
                    <a:pt x="1694" y="2118"/>
                  </a:lnTo>
                  <a:lnTo>
                    <a:pt x="1692" y="2335"/>
                  </a:lnTo>
                  <a:lnTo>
                    <a:pt x="1692" y="2557"/>
                  </a:lnTo>
                  <a:lnTo>
                    <a:pt x="1667" y="2571"/>
                  </a:lnTo>
                  <a:lnTo>
                    <a:pt x="1638" y="2582"/>
                  </a:lnTo>
                  <a:lnTo>
                    <a:pt x="1607" y="2586"/>
                  </a:lnTo>
                  <a:lnTo>
                    <a:pt x="1576" y="2586"/>
                  </a:lnTo>
                  <a:lnTo>
                    <a:pt x="1545" y="2578"/>
                  </a:lnTo>
                  <a:lnTo>
                    <a:pt x="1516" y="2564"/>
                  </a:lnTo>
                  <a:lnTo>
                    <a:pt x="1514" y="2448"/>
                  </a:lnTo>
                  <a:lnTo>
                    <a:pt x="1512" y="2344"/>
                  </a:lnTo>
                  <a:lnTo>
                    <a:pt x="1512" y="2248"/>
                  </a:lnTo>
                  <a:lnTo>
                    <a:pt x="1511" y="2162"/>
                  </a:lnTo>
                  <a:lnTo>
                    <a:pt x="1509" y="2082"/>
                  </a:lnTo>
                  <a:lnTo>
                    <a:pt x="1509" y="2008"/>
                  </a:lnTo>
                  <a:lnTo>
                    <a:pt x="1507" y="1937"/>
                  </a:lnTo>
                  <a:lnTo>
                    <a:pt x="1505" y="1866"/>
                  </a:lnTo>
                  <a:lnTo>
                    <a:pt x="1503" y="1797"/>
                  </a:lnTo>
                  <a:lnTo>
                    <a:pt x="1501" y="1726"/>
                  </a:lnTo>
                  <a:lnTo>
                    <a:pt x="1498" y="1651"/>
                  </a:lnTo>
                  <a:lnTo>
                    <a:pt x="1496" y="1571"/>
                  </a:lnTo>
                  <a:lnTo>
                    <a:pt x="1492" y="1484"/>
                  </a:lnTo>
                  <a:lnTo>
                    <a:pt x="1480" y="1489"/>
                  </a:lnTo>
                  <a:lnTo>
                    <a:pt x="1458" y="1495"/>
                  </a:lnTo>
                  <a:lnTo>
                    <a:pt x="1429" y="1504"/>
                  </a:lnTo>
                  <a:lnTo>
                    <a:pt x="1396" y="1513"/>
                  </a:lnTo>
                  <a:lnTo>
                    <a:pt x="1360" y="1524"/>
                  </a:lnTo>
                  <a:lnTo>
                    <a:pt x="1323" y="1533"/>
                  </a:lnTo>
                  <a:lnTo>
                    <a:pt x="1287" y="1544"/>
                  </a:lnTo>
                  <a:lnTo>
                    <a:pt x="1252" y="1551"/>
                  </a:lnTo>
                  <a:lnTo>
                    <a:pt x="1223" y="1558"/>
                  </a:lnTo>
                  <a:lnTo>
                    <a:pt x="1200" y="1564"/>
                  </a:lnTo>
                  <a:lnTo>
                    <a:pt x="1185" y="1595"/>
                  </a:lnTo>
                  <a:lnTo>
                    <a:pt x="1167" y="1620"/>
                  </a:lnTo>
                  <a:lnTo>
                    <a:pt x="1147" y="1642"/>
                  </a:lnTo>
                  <a:lnTo>
                    <a:pt x="1123" y="1664"/>
                  </a:lnTo>
                  <a:lnTo>
                    <a:pt x="1100" y="1682"/>
                  </a:lnTo>
                  <a:lnTo>
                    <a:pt x="1074" y="1702"/>
                  </a:lnTo>
                  <a:lnTo>
                    <a:pt x="1052" y="1724"/>
                  </a:lnTo>
                  <a:lnTo>
                    <a:pt x="1056" y="1731"/>
                  </a:lnTo>
                  <a:lnTo>
                    <a:pt x="1091" y="1755"/>
                  </a:lnTo>
                  <a:lnTo>
                    <a:pt x="1123" y="1786"/>
                  </a:lnTo>
                  <a:lnTo>
                    <a:pt x="1151" y="1826"/>
                  </a:lnTo>
                  <a:lnTo>
                    <a:pt x="1174" y="1873"/>
                  </a:lnTo>
                  <a:lnTo>
                    <a:pt x="1191" y="1924"/>
                  </a:lnTo>
                  <a:lnTo>
                    <a:pt x="1201" y="1978"/>
                  </a:lnTo>
                  <a:lnTo>
                    <a:pt x="1203" y="2035"/>
                  </a:lnTo>
                  <a:lnTo>
                    <a:pt x="1198" y="2093"/>
                  </a:lnTo>
                  <a:lnTo>
                    <a:pt x="1183" y="2148"/>
                  </a:lnTo>
                  <a:lnTo>
                    <a:pt x="1163" y="2195"/>
                  </a:lnTo>
                  <a:lnTo>
                    <a:pt x="1132" y="2242"/>
                  </a:lnTo>
                  <a:lnTo>
                    <a:pt x="1096" y="2284"/>
                  </a:lnTo>
                  <a:lnTo>
                    <a:pt x="1052" y="2322"/>
                  </a:lnTo>
                  <a:lnTo>
                    <a:pt x="1001" y="2357"/>
                  </a:lnTo>
                  <a:lnTo>
                    <a:pt x="945" y="2384"/>
                  </a:lnTo>
                  <a:lnTo>
                    <a:pt x="883" y="2404"/>
                  </a:lnTo>
                  <a:lnTo>
                    <a:pt x="816" y="2417"/>
                  </a:lnTo>
                  <a:lnTo>
                    <a:pt x="745" y="2420"/>
                  </a:lnTo>
                  <a:lnTo>
                    <a:pt x="672" y="2411"/>
                  </a:lnTo>
                  <a:lnTo>
                    <a:pt x="594" y="2393"/>
                  </a:lnTo>
                  <a:lnTo>
                    <a:pt x="516" y="2364"/>
                  </a:lnTo>
                  <a:lnTo>
                    <a:pt x="443" y="2326"/>
                  </a:lnTo>
                  <a:lnTo>
                    <a:pt x="371" y="2277"/>
                  </a:lnTo>
                  <a:lnTo>
                    <a:pt x="303" y="2220"/>
                  </a:lnTo>
                  <a:lnTo>
                    <a:pt x="241" y="2157"/>
                  </a:lnTo>
                  <a:lnTo>
                    <a:pt x="183" y="2086"/>
                  </a:lnTo>
                  <a:lnTo>
                    <a:pt x="132" y="2008"/>
                  </a:lnTo>
                  <a:lnTo>
                    <a:pt x="89" y="1924"/>
                  </a:lnTo>
                  <a:lnTo>
                    <a:pt x="52" y="1835"/>
                  </a:lnTo>
                  <a:lnTo>
                    <a:pt x="25" y="1742"/>
                  </a:lnTo>
                  <a:lnTo>
                    <a:pt x="7" y="1644"/>
                  </a:lnTo>
                  <a:lnTo>
                    <a:pt x="0" y="1544"/>
                  </a:lnTo>
                  <a:lnTo>
                    <a:pt x="1" y="1440"/>
                  </a:lnTo>
                  <a:lnTo>
                    <a:pt x="16" y="1337"/>
                  </a:lnTo>
                  <a:lnTo>
                    <a:pt x="41" y="1224"/>
                  </a:lnTo>
                  <a:lnTo>
                    <a:pt x="71" y="1115"/>
                  </a:lnTo>
                  <a:lnTo>
                    <a:pt x="105" y="1009"/>
                  </a:lnTo>
                  <a:lnTo>
                    <a:pt x="143" y="909"/>
                  </a:lnTo>
                  <a:lnTo>
                    <a:pt x="189" y="815"/>
                  </a:lnTo>
                  <a:lnTo>
                    <a:pt x="240" y="726"/>
                  </a:lnTo>
                  <a:lnTo>
                    <a:pt x="294" y="642"/>
                  </a:lnTo>
                  <a:lnTo>
                    <a:pt x="356" y="564"/>
                  </a:lnTo>
                  <a:lnTo>
                    <a:pt x="423" y="491"/>
                  </a:lnTo>
                  <a:lnTo>
                    <a:pt x="496" y="426"/>
                  </a:lnTo>
                  <a:lnTo>
                    <a:pt x="576" y="368"/>
                  </a:lnTo>
                  <a:lnTo>
                    <a:pt x="614" y="344"/>
                  </a:lnTo>
                  <a:lnTo>
                    <a:pt x="660" y="317"/>
                  </a:lnTo>
                  <a:lnTo>
                    <a:pt x="711" y="291"/>
                  </a:lnTo>
                  <a:lnTo>
                    <a:pt x="765" y="268"/>
                  </a:lnTo>
                  <a:lnTo>
                    <a:pt x="823" y="249"/>
                  </a:lnTo>
                  <a:lnTo>
                    <a:pt x="885" y="238"/>
                  </a:lnTo>
                  <a:lnTo>
                    <a:pt x="951" y="233"/>
                  </a:lnTo>
                  <a:lnTo>
                    <a:pt x="1016" y="240"/>
                  </a:lnTo>
                  <a:lnTo>
                    <a:pt x="1071" y="253"/>
                  </a:lnTo>
                  <a:lnTo>
                    <a:pt x="1123" y="268"/>
                  </a:lnTo>
                  <a:lnTo>
                    <a:pt x="1176" y="289"/>
                  </a:lnTo>
                  <a:lnTo>
                    <a:pt x="1225" y="313"/>
                  </a:lnTo>
                  <a:lnTo>
                    <a:pt x="1271" y="342"/>
                  </a:lnTo>
                  <a:lnTo>
                    <a:pt x="1314" y="373"/>
                  </a:lnTo>
                  <a:lnTo>
                    <a:pt x="1352" y="409"/>
                  </a:lnTo>
                  <a:lnTo>
                    <a:pt x="1385" y="449"/>
                  </a:lnTo>
                  <a:lnTo>
                    <a:pt x="1414" y="493"/>
                  </a:lnTo>
                  <a:lnTo>
                    <a:pt x="1438" y="538"/>
                  </a:lnTo>
                  <a:lnTo>
                    <a:pt x="1452" y="589"/>
                  </a:lnTo>
                  <a:lnTo>
                    <a:pt x="1461" y="642"/>
                  </a:lnTo>
                  <a:lnTo>
                    <a:pt x="1463" y="700"/>
                  </a:lnTo>
                  <a:lnTo>
                    <a:pt x="1456" y="758"/>
                  </a:lnTo>
                  <a:lnTo>
                    <a:pt x="1441" y="822"/>
                  </a:lnTo>
                  <a:lnTo>
                    <a:pt x="1416" y="888"/>
                  </a:lnTo>
                  <a:lnTo>
                    <a:pt x="1392" y="933"/>
                  </a:lnTo>
                  <a:lnTo>
                    <a:pt x="1363" y="973"/>
                  </a:lnTo>
                  <a:lnTo>
                    <a:pt x="1331" y="1009"/>
                  </a:lnTo>
                  <a:lnTo>
                    <a:pt x="1292" y="1042"/>
                  </a:lnTo>
                  <a:lnTo>
                    <a:pt x="1252" y="1071"/>
                  </a:lnTo>
                  <a:lnTo>
                    <a:pt x="1211" y="1098"/>
                  </a:lnTo>
                  <a:lnTo>
                    <a:pt x="1169" y="1124"/>
                  </a:lnTo>
                  <a:lnTo>
                    <a:pt x="1169" y="1128"/>
                  </a:lnTo>
                  <a:lnTo>
                    <a:pt x="1176" y="1144"/>
                  </a:lnTo>
                  <a:lnTo>
                    <a:pt x="1185" y="1162"/>
                  </a:lnTo>
                  <a:lnTo>
                    <a:pt x="1191" y="1184"/>
                  </a:lnTo>
                  <a:lnTo>
                    <a:pt x="1200" y="1206"/>
                  </a:lnTo>
                  <a:lnTo>
                    <a:pt x="1207" y="1226"/>
                  </a:lnTo>
                  <a:lnTo>
                    <a:pt x="1218" y="1240"/>
                  </a:lnTo>
                  <a:lnTo>
                    <a:pt x="1232" y="1248"/>
                  </a:lnTo>
                  <a:lnTo>
                    <a:pt x="1278" y="1237"/>
                  </a:lnTo>
                  <a:lnTo>
                    <a:pt x="1327" y="1226"/>
                  </a:lnTo>
                  <a:lnTo>
                    <a:pt x="1374" y="1215"/>
                  </a:lnTo>
                  <a:lnTo>
                    <a:pt x="1421" y="1200"/>
                  </a:lnTo>
                  <a:lnTo>
                    <a:pt x="1463" y="1184"/>
                  </a:lnTo>
                  <a:lnTo>
                    <a:pt x="1500" y="1164"/>
                  </a:lnTo>
                  <a:lnTo>
                    <a:pt x="1500" y="993"/>
                  </a:lnTo>
                  <a:lnTo>
                    <a:pt x="1501" y="826"/>
                  </a:lnTo>
                  <a:lnTo>
                    <a:pt x="1503" y="662"/>
                  </a:lnTo>
                  <a:lnTo>
                    <a:pt x="1503" y="495"/>
                  </a:lnTo>
                  <a:lnTo>
                    <a:pt x="1503" y="324"/>
                  </a:lnTo>
                  <a:lnTo>
                    <a:pt x="1503" y="275"/>
                  </a:lnTo>
                  <a:lnTo>
                    <a:pt x="1501" y="228"/>
                  </a:lnTo>
                  <a:lnTo>
                    <a:pt x="1498" y="184"/>
                  </a:lnTo>
                  <a:lnTo>
                    <a:pt x="1496" y="140"/>
                  </a:lnTo>
                  <a:lnTo>
                    <a:pt x="1498" y="98"/>
                  </a:lnTo>
                  <a:lnTo>
                    <a:pt x="1505" y="60"/>
                  </a:lnTo>
                  <a:lnTo>
                    <a:pt x="1520" y="24"/>
                  </a:lnTo>
                  <a:lnTo>
                    <a:pt x="1561" y="8"/>
                  </a:lnTo>
                  <a:lnTo>
                    <a:pt x="1600"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0" name="Freeform 18">
              <a:extLst>
                <a:ext uri="{FF2B5EF4-FFF2-40B4-BE49-F238E27FC236}">
                  <a16:creationId xmlns:a16="http://schemas.microsoft.com/office/drawing/2014/main" id="{9AAE368D-B1E2-4358-A7E3-48CE6A339705}"/>
                </a:ext>
              </a:extLst>
            </p:cNvPr>
            <p:cNvSpPr>
              <a:spLocks/>
            </p:cNvSpPr>
            <p:nvPr/>
          </p:nvSpPr>
          <p:spPr bwMode="auto">
            <a:xfrm>
              <a:off x="4006545" y="1566097"/>
              <a:ext cx="277876" cy="316802"/>
            </a:xfrm>
            <a:custGeom>
              <a:avLst/>
              <a:gdLst>
                <a:gd name="T0" fmla="*/ 1764 w 2942"/>
                <a:gd name="T1" fmla="*/ 10 h 3247"/>
                <a:gd name="T2" fmla="*/ 2091 w 2942"/>
                <a:gd name="T3" fmla="*/ 74 h 3247"/>
                <a:gd name="T4" fmla="*/ 2365 w 2942"/>
                <a:gd name="T5" fmla="*/ 192 h 3247"/>
                <a:gd name="T6" fmla="*/ 2591 w 2942"/>
                <a:gd name="T7" fmla="*/ 361 h 3247"/>
                <a:gd name="T8" fmla="*/ 2765 w 2942"/>
                <a:gd name="T9" fmla="*/ 576 h 3247"/>
                <a:gd name="T10" fmla="*/ 2873 w 2942"/>
                <a:gd name="T11" fmla="*/ 798 h 3247"/>
                <a:gd name="T12" fmla="*/ 2933 w 2942"/>
                <a:gd name="T13" fmla="*/ 1060 h 3247"/>
                <a:gd name="T14" fmla="*/ 2936 w 2942"/>
                <a:gd name="T15" fmla="*/ 1345 h 3247"/>
                <a:gd name="T16" fmla="*/ 2873 w 2942"/>
                <a:gd name="T17" fmla="*/ 1607 h 3247"/>
                <a:gd name="T18" fmla="*/ 2753 w 2942"/>
                <a:gd name="T19" fmla="*/ 1812 h 3247"/>
                <a:gd name="T20" fmla="*/ 2611 w 2942"/>
                <a:gd name="T21" fmla="*/ 1998 h 3247"/>
                <a:gd name="T22" fmla="*/ 2509 w 2942"/>
                <a:gd name="T23" fmla="*/ 2167 h 3247"/>
                <a:gd name="T24" fmla="*/ 2471 w 2942"/>
                <a:gd name="T25" fmla="*/ 2323 h 3247"/>
                <a:gd name="T26" fmla="*/ 2485 w 2942"/>
                <a:gd name="T27" fmla="*/ 2452 h 3247"/>
                <a:gd name="T28" fmla="*/ 2522 w 2942"/>
                <a:gd name="T29" fmla="*/ 2603 h 3247"/>
                <a:gd name="T30" fmla="*/ 2562 w 2942"/>
                <a:gd name="T31" fmla="*/ 2729 h 3247"/>
                <a:gd name="T32" fmla="*/ 2604 w 2942"/>
                <a:gd name="T33" fmla="*/ 2845 h 3247"/>
                <a:gd name="T34" fmla="*/ 2654 w 2942"/>
                <a:gd name="T35" fmla="*/ 3007 h 3247"/>
                <a:gd name="T36" fmla="*/ 2336 w 2942"/>
                <a:gd name="T37" fmla="*/ 3154 h 3247"/>
                <a:gd name="T38" fmla="*/ 1874 w 2942"/>
                <a:gd name="T39" fmla="*/ 3240 h 3247"/>
                <a:gd name="T40" fmla="*/ 1449 w 2942"/>
                <a:gd name="T41" fmla="*/ 3232 h 3247"/>
                <a:gd name="T42" fmla="*/ 1300 w 2942"/>
                <a:gd name="T43" fmla="*/ 3138 h 3247"/>
                <a:gd name="T44" fmla="*/ 1274 w 2942"/>
                <a:gd name="T45" fmla="*/ 2990 h 3247"/>
                <a:gd name="T46" fmla="*/ 1240 w 2942"/>
                <a:gd name="T47" fmla="*/ 2832 h 3247"/>
                <a:gd name="T48" fmla="*/ 1194 w 2942"/>
                <a:gd name="T49" fmla="*/ 2703 h 3247"/>
                <a:gd name="T50" fmla="*/ 1134 w 2942"/>
                <a:gd name="T51" fmla="*/ 2647 h 3247"/>
                <a:gd name="T52" fmla="*/ 1051 w 2942"/>
                <a:gd name="T53" fmla="*/ 2649 h 3247"/>
                <a:gd name="T54" fmla="*/ 974 w 2942"/>
                <a:gd name="T55" fmla="*/ 2670 h 3247"/>
                <a:gd name="T56" fmla="*/ 864 w 2942"/>
                <a:gd name="T57" fmla="*/ 2703 h 3247"/>
                <a:gd name="T58" fmla="*/ 693 w 2942"/>
                <a:gd name="T59" fmla="*/ 2727 h 3247"/>
                <a:gd name="T60" fmla="*/ 525 w 2942"/>
                <a:gd name="T61" fmla="*/ 2716 h 3247"/>
                <a:gd name="T62" fmla="*/ 438 w 2942"/>
                <a:gd name="T63" fmla="*/ 2681 h 3247"/>
                <a:gd name="T64" fmla="*/ 367 w 2942"/>
                <a:gd name="T65" fmla="*/ 2618 h 3247"/>
                <a:gd name="T66" fmla="*/ 338 w 2942"/>
                <a:gd name="T67" fmla="*/ 2520 h 3247"/>
                <a:gd name="T68" fmla="*/ 354 w 2942"/>
                <a:gd name="T69" fmla="*/ 2421 h 3247"/>
                <a:gd name="T70" fmla="*/ 365 w 2942"/>
                <a:gd name="T71" fmla="*/ 2325 h 3247"/>
                <a:gd name="T72" fmla="*/ 331 w 2942"/>
                <a:gd name="T73" fmla="*/ 2265 h 3247"/>
                <a:gd name="T74" fmla="*/ 278 w 2942"/>
                <a:gd name="T75" fmla="*/ 2232 h 3247"/>
                <a:gd name="T76" fmla="*/ 249 w 2942"/>
                <a:gd name="T77" fmla="*/ 2180 h 3247"/>
                <a:gd name="T78" fmla="*/ 267 w 2942"/>
                <a:gd name="T79" fmla="*/ 2125 h 3247"/>
                <a:gd name="T80" fmla="*/ 224 w 2942"/>
                <a:gd name="T81" fmla="*/ 2069 h 3247"/>
                <a:gd name="T82" fmla="*/ 214 w 2942"/>
                <a:gd name="T83" fmla="*/ 2007 h 3247"/>
                <a:gd name="T84" fmla="*/ 245 w 2942"/>
                <a:gd name="T85" fmla="*/ 1941 h 3247"/>
                <a:gd name="T86" fmla="*/ 273 w 2942"/>
                <a:gd name="T87" fmla="*/ 1872 h 3247"/>
                <a:gd name="T88" fmla="*/ 194 w 2942"/>
                <a:gd name="T89" fmla="*/ 1827 h 3247"/>
                <a:gd name="T90" fmla="*/ 96 w 2942"/>
                <a:gd name="T91" fmla="*/ 1794 h 3247"/>
                <a:gd name="T92" fmla="*/ 18 w 2942"/>
                <a:gd name="T93" fmla="*/ 1747 h 3247"/>
                <a:gd name="T94" fmla="*/ 4 w 2942"/>
                <a:gd name="T95" fmla="*/ 1674 h 3247"/>
                <a:gd name="T96" fmla="*/ 44 w 2942"/>
                <a:gd name="T97" fmla="*/ 1616 h 3247"/>
                <a:gd name="T98" fmla="*/ 111 w 2942"/>
                <a:gd name="T99" fmla="*/ 1545 h 3247"/>
                <a:gd name="T100" fmla="*/ 229 w 2942"/>
                <a:gd name="T101" fmla="*/ 1421 h 3247"/>
                <a:gd name="T102" fmla="*/ 325 w 2942"/>
                <a:gd name="T103" fmla="*/ 1276 h 3247"/>
                <a:gd name="T104" fmla="*/ 345 w 2942"/>
                <a:gd name="T105" fmla="*/ 1143 h 3247"/>
                <a:gd name="T106" fmla="*/ 344 w 2942"/>
                <a:gd name="T107" fmla="*/ 992 h 3247"/>
                <a:gd name="T108" fmla="*/ 440 w 2942"/>
                <a:gd name="T109" fmla="*/ 621 h 3247"/>
                <a:gd name="T110" fmla="*/ 587 w 2942"/>
                <a:gd name="T111" fmla="*/ 401 h 3247"/>
                <a:gd name="T112" fmla="*/ 789 w 2942"/>
                <a:gd name="T113" fmla="*/ 227 h 3247"/>
                <a:gd name="T114" fmla="*/ 1031 w 2942"/>
                <a:gd name="T115" fmla="*/ 103 h 3247"/>
                <a:gd name="T116" fmla="*/ 1516 w 2942"/>
                <a:gd name="T117" fmla="*/ 0 h 3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42" h="3247">
                  <a:moveTo>
                    <a:pt x="1516" y="0"/>
                  </a:moveTo>
                  <a:lnTo>
                    <a:pt x="1644" y="1"/>
                  </a:lnTo>
                  <a:lnTo>
                    <a:pt x="1764" y="10"/>
                  </a:lnTo>
                  <a:lnTo>
                    <a:pt x="1878" y="25"/>
                  </a:lnTo>
                  <a:lnTo>
                    <a:pt x="1987" y="47"/>
                  </a:lnTo>
                  <a:lnTo>
                    <a:pt x="2091" y="74"/>
                  </a:lnTo>
                  <a:lnTo>
                    <a:pt x="2187" y="109"/>
                  </a:lnTo>
                  <a:lnTo>
                    <a:pt x="2280" y="147"/>
                  </a:lnTo>
                  <a:lnTo>
                    <a:pt x="2365" y="192"/>
                  </a:lnTo>
                  <a:lnTo>
                    <a:pt x="2445" y="243"/>
                  </a:lnTo>
                  <a:lnTo>
                    <a:pt x="2522" y="300"/>
                  </a:lnTo>
                  <a:lnTo>
                    <a:pt x="2591" y="361"/>
                  </a:lnTo>
                  <a:lnTo>
                    <a:pt x="2654" y="429"/>
                  </a:lnTo>
                  <a:lnTo>
                    <a:pt x="2713" y="500"/>
                  </a:lnTo>
                  <a:lnTo>
                    <a:pt x="2765" y="576"/>
                  </a:lnTo>
                  <a:lnTo>
                    <a:pt x="2813" y="656"/>
                  </a:lnTo>
                  <a:lnTo>
                    <a:pt x="2845" y="723"/>
                  </a:lnTo>
                  <a:lnTo>
                    <a:pt x="2873" y="798"/>
                  </a:lnTo>
                  <a:lnTo>
                    <a:pt x="2898" y="880"/>
                  </a:lnTo>
                  <a:lnTo>
                    <a:pt x="2918" y="969"/>
                  </a:lnTo>
                  <a:lnTo>
                    <a:pt x="2933" y="1060"/>
                  </a:lnTo>
                  <a:lnTo>
                    <a:pt x="2940" y="1154"/>
                  </a:lnTo>
                  <a:lnTo>
                    <a:pt x="2942" y="1250"/>
                  </a:lnTo>
                  <a:lnTo>
                    <a:pt x="2936" y="1345"/>
                  </a:lnTo>
                  <a:lnTo>
                    <a:pt x="2924" y="1438"/>
                  </a:lnTo>
                  <a:lnTo>
                    <a:pt x="2902" y="1529"/>
                  </a:lnTo>
                  <a:lnTo>
                    <a:pt x="2873" y="1607"/>
                  </a:lnTo>
                  <a:lnTo>
                    <a:pt x="2838" y="1680"/>
                  </a:lnTo>
                  <a:lnTo>
                    <a:pt x="2796" y="1747"/>
                  </a:lnTo>
                  <a:lnTo>
                    <a:pt x="2753" y="1812"/>
                  </a:lnTo>
                  <a:lnTo>
                    <a:pt x="2705" y="1876"/>
                  </a:lnTo>
                  <a:lnTo>
                    <a:pt x="2658" y="1936"/>
                  </a:lnTo>
                  <a:lnTo>
                    <a:pt x="2611" y="1998"/>
                  </a:lnTo>
                  <a:lnTo>
                    <a:pt x="2565" y="2060"/>
                  </a:lnTo>
                  <a:lnTo>
                    <a:pt x="2534" y="2110"/>
                  </a:lnTo>
                  <a:lnTo>
                    <a:pt x="2509" y="2167"/>
                  </a:lnTo>
                  <a:lnTo>
                    <a:pt x="2489" y="2227"/>
                  </a:lnTo>
                  <a:lnTo>
                    <a:pt x="2473" y="2292"/>
                  </a:lnTo>
                  <a:lnTo>
                    <a:pt x="2471" y="2323"/>
                  </a:lnTo>
                  <a:lnTo>
                    <a:pt x="2473" y="2360"/>
                  </a:lnTo>
                  <a:lnTo>
                    <a:pt x="2478" y="2405"/>
                  </a:lnTo>
                  <a:lnTo>
                    <a:pt x="2485" y="2452"/>
                  </a:lnTo>
                  <a:lnTo>
                    <a:pt x="2496" y="2503"/>
                  </a:lnTo>
                  <a:lnTo>
                    <a:pt x="2509" y="2554"/>
                  </a:lnTo>
                  <a:lnTo>
                    <a:pt x="2522" y="2603"/>
                  </a:lnTo>
                  <a:lnTo>
                    <a:pt x="2536" y="2650"/>
                  </a:lnTo>
                  <a:lnTo>
                    <a:pt x="2549" y="2692"/>
                  </a:lnTo>
                  <a:lnTo>
                    <a:pt x="2562" y="2729"/>
                  </a:lnTo>
                  <a:lnTo>
                    <a:pt x="2573" y="2756"/>
                  </a:lnTo>
                  <a:lnTo>
                    <a:pt x="2589" y="2796"/>
                  </a:lnTo>
                  <a:lnTo>
                    <a:pt x="2604" y="2845"/>
                  </a:lnTo>
                  <a:lnTo>
                    <a:pt x="2620" y="2900"/>
                  </a:lnTo>
                  <a:lnTo>
                    <a:pt x="2636" y="2956"/>
                  </a:lnTo>
                  <a:lnTo>
                    <a:pt x="2654" y="3007"/>
                  </a:lnTo>
                  <a:lnTo>
                    <a:pt x="2673" y="3052"/>
                  </a:lnTo>
                  <a:lnTo>
                    <a:pt x="2502" y="3107"/>
                  </a:lnTo>
                  <a:lnTo>
                    <a:pt x="2336" y="3154"/>
                  </a:lnTo>
                  <a:lnTo>
                    <a:pt x="2178" y="3192"/>
                  </a:lnTo>
                  <a:lnTo>
                    <a:pt x="2024" y="3220"/>
                  </a:lnTo>
                  <a:lnTo>
                    <a:pt x="1874" y="3240"/>
                  </a:lnTo>
                  <a:lnTo>
                    <a:pt x="1729" y="3247"/>
                  </a:lnTo>
                  <a:lnTo>
                    <a:pt x="1587" y="3245"/>
                  </a:lnTo>
                  <a:lnTo>
                    <a:pt x="1449" y="3232"/>
                  </a:lnTo>
                  <a:lnTo>
                    <a:pt x="1313" y="3209"/>
                  </a:lnTo>
                  <a:lnTo>
                    <a:pt x="1307" y="3176"/>
                  </a:lnTo>
                  <a:lnTo>
                    <a:pt x="1300" y="3138"/>
                  </a:lnTo>
                  <a:lnTo>
                    <a:pt x="1291" y="3092"/>
                  </a:lnTo>
                  <a:lnTo>
                    <a:pt x="1284" y="3043"/>
                  </a:lnTo>
                  <a:lnTo>
                    <a:pt x="1274" y="2990"/>
                  </a:lnTo>
                  <a:lnTo>
                    <a:pt x="1264" y="2936"/>
                  </a:lnTo>
                  <a:lnTo>
                    <a:pt x="1253" y="2883"/>
                  </a:lnTo>
                  <a:lnTo>
                    <a:pt x="1240" y="2832"/>
                  </a:lnTo>
                  <a:lnTo>
                    <a:pt x="1227" y="2783"/>
                  </a:lnTo>
                  <a:lnTo>
                    <a:pt x="1211" y="2740"/>
                  </a:lnTo>
                  <a:lnTo>
                    <a:pt x="1194" y="2703"/>
                  </a:lnTo>
                  <a:lnTo>
                    <a:pt x="1176" y="2674"/>
                  </a:lnTo>
                  <a:lnTo>
                    <a:pt x="1156" y="2656"/>
                  </a:lnTo>
                  <a:lnTo>
                    <a:pt x="1134" y="2647"/>
                  </a:lnTo>
                  <a:lnTo>
                    <a:pt x="1109" y="2643"/>
                  </a:lnTo>
                  <a:lnTo>
                    <a:pt x="1080" y="2645"/>
                  </a:lnTo>
                  <a:lnTo>
                    <a:pt x="1051" y="2649"/>
                  </a:lnTo>
                  <a:lnTo>
                    <a:pt x="1024" y="2656"/>
                  </a:lnTo>
                  <a:lnTo>
                    <a:pt x="998" y="2663"/>
                  </a:lnTo>
                  <a:lnTo>
                    <a:pt x="974" y="2670"/>
                  </a:lnTo>
                  <a:lnTo>
                    <a:pt x="956" y="2676"/>
                  </a:lnTo>
                  <a:lnTo>
                    <a:pt x="913" y="2690"/>
                  </a:lnTo>
                  <a:lnTo>
                    <a:pt x="864" y="2703"/>
                  </a:lnTo>
                  <a:lnTo>
                    <a:pt x="809" y="2714"/>
                  </a:lnTo>
                  <a:lnTo>
                    <a:pt x="751" y="2721"/>
                  </a:lnTo>
                  <a:lnTo>
                    <a:pt x="693" y="2727"/>
                  </a:lnTo>
                  <a:lnTo>
                    <a:pt x="634" y="2729"/>
                  </a:lnTo>
                  <a:lnTo>
                    <a:pt x="578" y="2725"/>
                  </a:lnTo>
                  <a:lnTo>
                    <a:pt x="525" y="2716"/>
                  </a:lnTo>
                  <a:lnTo>
                    <a:pt x="496" y="2709"/>
                  </a:lnTo>
                  <a:lnTo>
                    <a:pt x="467" y="2696"/>
                  </a:lnTo>
                  <a:lnTo>
                    <a:pt x="438" y="2681"/>
                  </a:lnTo>
                  <a:lnTo>
                    <a:pt x="413" y="2663"/>
                  </a:lnTo>
                  <a:lnTo>
                    <a:pt x="387" y="2641"/>
                  </a:lnTo>
                  <a:lnTo>
                    <a:pt x="367" y="2618"/>
                  </a:lnTo>
                  <a:lnTo>
                    <a:pt x="353" y="2589"/>
                  </a:lnTo>
                  <a:lnTo>
                    <a:pt x="342" y="2556"/>
                  </a:lnTo>
                  <a:lnTo>
                    <a:pt x="338" y="2520"/>
                  </a:lnTo>
                  <a:lnTo>
                    <a:pt x="342" y="2480"/>
                  </a:lnTo>
                  <a:lnTo>
                    <a:pt x="347" y="2452"/>
                  </a:lnTo>
                  <a:lnTo>
                    <a:pt x="354" y="2421"/>
                  </a:lnTo>
                  <a:lnTo>
                    <a:pt x="362" y="2389"/>
                  </a:lnTo>
                  <a:lnTo>
                    <a:pt x="365" y="2358"/>
                  </a:lnTo>
                  <a:lnTo>
                    <a:pt x="365" y="2325"/>
                  </a:lnTo>
                  <a:lnTo>
                    <a:pt x="356" y="2296"/>
                  </a:lnTo>
                  <a:lnTo>
                    <a:pt x="347" y="2280"/>
                  </a:lnTo>
                  <a:lnTo>
                    <a:pt x="331" y="2265"/>
                  </a:lnTo>
                  <a:lnTo>
                    <a:pt x="314" y="2254"/>
                  </a:lnTo>
                  <a:lnTo>
                    <a:pt x="296" y="2245"/>
                  </a:lnTo>
                  <a:lnTo>
                    <a:pt x="278" y="2232"/>
                  </a:lnTo>
                  <a:lnTo>
                    <a:pt x="264" y="2218"/>
                  </a:lnTo>
                  <a:lnTo>
                    <a:pt x="253" y="2200"/>
                  </a:lnTo>
                  <a:lnTo>
                    <a:pt x="249" y="2180"/>
                  </a:lnTo>
                  <a:lnTo>
                    <a:pt x="251" y="2160"/>
                  </a:lnTo>
                  <a:lnTo>
                    <a:pt x="258" y="2141"/>
                  </a:lnTo>
                  <a:lnTo>
                    <a:pt x="267" y="2125"/>
                  </a:lnTo>
                  <a:lnTo>
                    <a:pt x="273" y="2109"/>
                  </a:lnTo>
                  <a:lnTo>
                    <a:pt x="244" y="2089"/>
                  </a:lnTo>
                  <a:lnTo>
                    <a:pt x="224" y="2069"/>
                  </a:lnTo>
                  <a:lnTo>
                    <a:pt x="213" y="2049"/>
                  </a:lnTo>
                  <a:lnTo>
                    <a:pt x="211" y="2027"/>
                  </a:lnTo>
                  <a:lnTo>
                    <a:pt x="214" y="2007"/>
                  </a:lnTo>
                  <a:lnTo>
                    <a:pt x="222" y="1985"/>
                  </a:lnTo>
                  <a:lnTo>
                    <a:pt x="233" y="1963"/>
                  </a:lnTo>
                  <a:lnTo>
                    <a:pt x="245" y="1941"/>
                  </a:lnTo>
                  <a:lnTo>
                    <a:pt x="256" y="1918"/>
                  </a:lnTo>
                  <a:lnTo>
                    <a:pt x="267" y="1896"/>
                  </a:lnTo>
                  <a:lnTo>
                    <a:pt x="273" y="1872"/>
                  </a:lnTo>
                  <a:lnTo>
                    <a:pt x="253" y="1854"/>
                  </a:lnTo>
                  <a:lnTo>
                    <a:pt x="225" y="1840"/>
                  </a:lnTo>
                  <a:lnTo>
                    <a:pt x="194" y="1827"/>
                  </a:lnTo>
                  <a:lnTo>
                    <a:pt x="162" y="1816"/>
                  </a:lnTo>
                  <a:lnTo>
                    <a:pt x="129" y="1805"/>
                  </a:lnTo>
                  <a:lnTo>
                    <a:pt x="96" y="1794"/>
                  </a:lnTo>
                  <a:lnTo>
                    <a:pt x="65" y="1781"/>
                  </a:lnTo>
                  <a:lnTo>
                    <a:pt x="40" y="1767"/>
                  </a:lnTo>
                  <a:lnTo>
                    <a:pt x="18" y="1747"/>
                  </a:lnTo>
                  <a:lnTo>
                    <a:pt x="5" y="1723"/>
                  </a:lnTo>
                  <a:lnTo>
                    <a:pt x="0" y="1698"/>
                  </a:lnTo>
                  <a:lnTo>
                    <a:pt x="4" y="1674"/>
                  </a:lnTo>
                  <a:lnTo>
                    <a:pt x="13" y="1652"/>
                  </a:lnTo>
                  <a:lnTo>
                    <a:pt x="27" y="1634"/>
                  </a:lnTo>
                  <a:lnTo>
                    <a:pt x="44" y="1616"/>
                  </a:lnTo>
                  <a:lnTo>
                    <a:pt x="60" y="1601"/>
                  </a:lnTo>
                  <a:lnTo>
                    <a:pt x="73" y="1589"/>
                  </a:lnTo>
                  <a:lnTo>
                    <a:pt x="111" y="1545"/>
                  </a:lnTo>
                  <a:lnTo>
                    <a:pt x="151" y="1505"/>
                  </a:lnTo>
                  <a:lnTo>
                    <a:pt x="191" y="1465"/>
                  </a:lnTo>
                  <a:lnTo>
                    <a:pt x="229" y="1421"/>
                  </a:lnTo>
                  <a:lnTo>
                    <a:pt x="265" y="1378"/>
                  </a:lnTo>
                  <a:lnTo>
                    <a:pt x="298" y="1329"/>
                  </a:lnTo>
                  <a:lnTo>
                    <a:pt x="325" y="1276"/>
                  </a:lnTo>
                  <a:lnTo>
                    <a:pt x="340" y="1232"/>
                  </a:lnTo>
                  <a:lnTo>
                    <a:pt x="345" y="1189"/>
                  </a:lnTo>
                  <a:lnTo>
                    <a:pt x="345" y="1143"/>
                  </a:lnTo>
                  <a:lnTo>
                    <a:pt x="344" y="1094"/>
                  </a:lnTo>
                  <a:lnTo>
                    <a:pt x="342" y="1045"/>
                  </a:lnTo>
                  <a:lnTo>
                    <a:pt x="344" y="992"/>
                  </a:lnTo>
                  <a:lnTo>
                    <a:pt x="349" y="936"/>
                  </a:lnTo>
                  <a:lnTo>
                    <a:pt x="405" y="705"/>
                  </a:lnTo>
                  <a:lnTo>
                    <a:pt x="440" y="621"/>
                  </a:lnTo>
                  <a:lnTo>
                    <a:pt x="482" y="543"/>
                  </a:lnTo>
                  <a:lnTo>
                    <a:pt x="531" y="470"/>
                  </a:lnTo>
                  <a:lnTo>
                    <a:pt x="587" y="401"/>
                  </a:lnTo>
                  <a:lnTo>
                    <a:pt x="649" y="338"/>
                  </a:lnTo>
                  <a:lnTo>
                    <a:pt x="716" y="280"/>
                  </a:lnTo>
                  <a:lnTo>
                    <a:pt x="789" y="227"/>
                  </a:lnTo>
                  <a:lnTo>
                    <a:pt x="865" y="180"/>
                  </a:lnTo>
                  <a:lnTo>
                    <a:pt x="947" y="138"/>
                  </a:lnTo>
                  <a:lnTo>
                    <a:pt x="1031" y="103"/>
                  </a:lnTo>
                  <a:lnTo>
                    <a:pt x="1116" y="72"/>
                  </a:lnTo>
                  <a:lnTo>
                    <a:pt x="1402" y="9"/>
                  </a:lnTo>
                  <a:lnTo>
                    <a:pt x="1516"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1" name="Freeform 18">
              <a:extLst>
                <a:ext uri="{FF2B5EF4-FFF2-40B4-BE49-F238E27FC236}">
                  <a16:creationId xmlns:a16="http://schemas.microsoft.com/office/drawing/2014/main" id="{464F0177-40F8-4A41-9926-785183066C4A}"/>
                </a:ext>
              </a:extLst>
            </p:cNvPr>
            <p:cNvSpPr>
              <a:spLocks/>
            </p:cNvSpPr>
            <p:nvPr/>
          </p:nvSpPr>
          <p:spPr bwMode="auto">
            <a:xfrm>
              <a:off x="5087393" y="242967"/>
              <a:ext cx="279395" cy="318533"/>
            </a:xfrm>
            <a:custGeom>
              <a:avLst/>
              <a:gdLst/>
              <a:ahLst/>
              <a:cxnLst/>
              <a:rect l="l" t="t" r="r" b="b"/>
              <a:pathLst>
                <a:path w="3384376" h="3858469">
                  <a:moveTo>
                    <a:pt x="1740934" y="236685"/>
                  </a:moveTo>
                  <a:lnTo>
                    <a:pt x="1571200" y="249050"/>
                  </a:lnTo>
                  <a:lnTo>
                    <a:pt x="1377859" y="294013"/>
                  </a:lnTo>
                  <a:lnTo>
                    <a:pt x="1316035" y="316494"/>
                  </a:lnTo>
                  <a:lnTo>
                    <a:pt x="1250839" y="341224"/>
                  </a:lnTo>
                  <a:lnTo>
                    <a:pt x="1187891" y="369326"/>
                  </a:lnTo>
                  <a:lnTo>
                    <a:pt x="1123819" y="403048"/>
                  </a:lnTo>
                  <a:lnTo>
                    <a:pt x="1063119" y="439018"/>
                  </a:lnTo>
                  <a:lnTo>
                    <a:pt x="1003544" y="478360"/>
                  </a:lnTo>
                  <a:lnTo>
                    <a:pt x="948464" y="523323"/>
                  </a:lnTo>
                  <a:lnTo>
                    <a:pt x="896757" y="571658"/>
                  </a:lnTo>
                  <a:lnTo>
                    <a:pt x="850670" y="625614"/>
                  </a:lnTo>
                  <a:lnTo>
                    <a:pt x="809079" y="680693"/>
                  </a:lnTo>
                  <a:lnTo>
                    <a:pt x="776481" y="741393"/>
                  </a:lnTo>
                  <a:lnTo>
                    <a:pt x="749504" y="807713"/>
                  </a:lnTo>
                  <a:lnTo>
                    <a:pt x="733767" y="876282"/>
                  </a:lnTo>
                  <a:lnTo>
                    <a:pt x="725898" y="952718"/>
                  </a:lnTo>
                  <a:lnTo>
                    <a:pt x="729270" y="1005550"/>
                  </a:lnTo>
                  <a:lnTo>
                    <a:pt x="743883" y="1055009"/>
                  </a:lnTo>
                  <a:lnTo>
                    <a:pt x="764117" y="1099972"/>
                  </a:lnTo>
                  <a:lnTo>
                    <a:pt x="793342" y="1140438"/>
                  </a:lnTo>
                  <a:lnTo>
                    <a:pt x="823692" y="1178657"/>
                  </a:lnTo>
                  <a:lnTo>
                    <a:pt x="858539" y="1212379"/>
                  </a:lnTo>
                  <a:lnTo>
                    <a:pt x="893385" y="1238232"/>
                  </a:lnTo>
                  <a:lnTo>
                    <a:pt x="929355" y="1262962"/>
                  </a:lnTo>
                  <a:lnTo>
                    <a:pt x="976566" y="1280947"/>
                  </a:lnTo>
                  <a:lnTo>
                    <a:pt x="1028273" y="1293312"/>
                  </a:lnTo>
                  <a:lnTo>
                    <a:pt x="1085601" y="1302304"/>
                  </a:lnTo>
                  <a:lnTo>
                    <a:pt x="1146301" y="1307925"/>
                  </a:lnTo>
                  <a:lnTo>
                    <a:pt x="1210373" y="1312421"/>
                  </a:lnTo>
                  <a:lnTo>
                    <a:pt x="1273321" y="1313545"/>
                  </a:lnTo>
                  <a:lnTo>
                    <a:pt x="1338517" y="1313545"/>
                  </a:lnTo>
                  <a:lnTo>
                    <a:pt x="1403713" y="1315793"/>
                  </a:lnTo>
                  <a:lnTo>
                    <a:pt x="1465537" y="1320290"/>
                  </a:lnTo>
                  <a:lnTo>
                    <a:pt x="1522865" y="1324786"/>
                  </a:lnTo>
                  <a:lnTo>
                    <a:pt x="1575696" y="1332654"/>
                  </a:lnTo>
                  <a:lnTo>
                    <a:pt x="1625155" y="1345019"/>
                  </a:lnTo>
                  <a:lnTo>
                    <a:pt x="1665622" y="1360756"/>
                  </a:lnTo>
                  <a:lnTo>
                    <a:pt x="1695971" y="1383238"/>
                  </a:lnTo>
                  <a:lnTo>
                    <a:pt x="1720701" y="1407967"/>
                  </a:lnTo>
                  <a:lnTo>
                    <a:pt x="1743182" y="1437193"/>
                  </a:lnTo>
                  <a:lnTo>
                    <a:pt x="1760043" y="1465295"/>
                  </a:lnTo>
                  <a:lnTo>
                    <a:pt x="1775780" y="1497893"/>
                  </a:lnTo>
                  <a:lnTo>
                    <a:pt x="1788145" y="1528243"/>
                  </a:lnTo>
                  <a:lnTo>
                    <a:pt x="1800510" y="1560841"/>
                  </a:lnTo>
                  <a:lnTo>
                    <a:pt x="1812875" y="1594563"/>
                  </a:lnTo>
                  <a:lnTo>
                    <a:pt x="1827488" y="1624913"/>
                  </a:lnTo>
                  <a:lnTo>
                    <a:pt x="1840977" y="1655263"/>
                  </a:lnTo>
                  <a:lnTo>
                    <a:pt x="1857838" y="1684489"/>
                  </a:lnTo>
                  <a:lnTo>
                    <a:pt x="1875823" y="1710342"/>
                  </a:lnTo>
                  <a:lnTo>
                    <a:pt x="1898304" y="1735072"/>
                  </a:lnTo>
                  <a:lnTo>
                    <a:pt x="1925282" y="1755305"/>
                  </a:lnTo>
                  <a:lnTo>
                    <a:pt x="1957880" y="1772166"/>
                  </a:lnTo>
                  <a:lnTo>
                    <a:pt x="1997222" y="1785655"/>
                  </a:lnTo>
                  <a:lnTo>
                    <a:pt x="2039937" y="1794647"/>
                  </a:lnTo>
                  <a:lnTo>
                    <a:pt x="2090520" y="1798020"/>
                  </a:lnTo>
                  <a:lnTo>
                    <a:pt x="2152344" y="1796896"/>
                  </a:lnTo>
                  <a:lnTo>
                    <a:pt x="2178198" y="1837362"/>
                  </a:lnTo>
                  <a:lnTo>
                    <a:pt x="2209672" y="1880077"/>
                  </a:lnTo>
                  <a:lnTo>
                    <a:pt x="2245642" y="1925040"/>
                  </a:lnTo>
                  <a:lnTo>
                    <a:pt x="2287233" y="1967754"/>
                  </a:lnTo>
                  <a:lnTo>
                    <a:pt x="2329947" y="2009345"/>
                  </a:lnTo>
                  <a:lnTo>
                    <a:pt x="2372662" y="2039695"/>
                  </a:lnTo>
                  <a:lnTo>
                    <a:pt x="2415377" y="2062176"/>
                  </a:lnTo>
                  <a:lnTo>
                    <a:pt x="2452471" y="2072293"/>
                  </a:lnTo>
                  <a:lnTo>
                    <a:pt x="2495186" y="2074541"/>
                  </a:lnTo>
                  <a:lnTo>
                    <a:pt x="2542397" y="2072293"/>
                  </a:lnTo>
                  <a:lnTo>
                    <a:pt x="2591856" y="2067797"/>
                  </a:lnTo>
                  <a:lnTo>
                    <a:pt x="2642439" y="2057680"/>
                  </a:lnTo>
                  <a:lnTo>
                    <a:pt x="2691898" y="2045315"/>
                  </a:lnTo>
                  <a:lnTo>
                    <a:pt x="2740233" y="2031826"/>
                  </a:lnTo>
                  <a:lnTo>
                    <a:pt x="2784072" y="2014965"/>
                  </a:lnTo>
                  <a:lnTo>
                    <a:pt x="2824539" y="1999228"/>
                  </a:lnTo>
                  <a:lnTo>
                    <a:pt x="2854888" y="1982367"/>
                  </a:lnTo>
                  <a:lnTo>
                    <a:pt x="2879618" y="1967754"/>
                  </a:lnTo>
                  <a:lnTo>
                    <a:pt x="2916712" y="1939653"/>
                  </a:lnTo>
                  <a:lnTo>
                    <a:pt x="2952683" y="1907055"/>
                  </a:lnTo>
                  <a:lnTo>
                    <a:pt x="2987529" y="1872208"/>
                  </a:lnTo>
                  <a:lnTo>
                    <a:pt x="3022375" y="1835114"/>
                  </a:lnTo>
                  <a:lnTo>
                    <a:pt x="3054973" y="1792399"/>
                  </a:lnTo>
                  <a:lnTo>
                    <a:pt x="3084199" y="1747437"/>
                  </a:lnTo>
                  <a:lnTo>
                    <a:pt x="3110053" y="1697977"/>
                  </a:lnTo>
                  <a:lnTo>
                    <a:pt x="3132534" y="1642898"/>
                  </a:lnTo>
                  <a:lnTo>
                    <a:pt x="3149395" y="1585570"/>
                  </a:lnTo>
                  <a:lnTo>
                    <a:pt x="3161760" y="1520374"/>
                  </a:lnTo>
                  <a:lnTo>
                    <a:pt x="3166256" y="1452930"/>
                  </a:lnTo>
                  <a:lnTo>
                    <a:pt x="3164008" y="1377617"/>
                  </a:lnTo>
                  <a:lnTo>
                    <a:pt x="3153891" y="1297808"/>
                  </a:lnTo>
                  <a:lnTo>
                    <a:pt x="3129162" y="1178657"/>
                  </a:lnTo>
                  <a:lnTo>
                    <a:pt x="3098812" y="1068498"/>
                  </a:lnTo>
                  <a:lnTo>
                    <a:pt x="3059469" y="962835"/>
                  </a:lnTo>
                  <a:lnTo>
                    <a:pt x="3012258" y="863917"/>
                  </a:lnTo>
                  <a:lnTo>
                    <a:pt x="2959427" y="772867"/>
                  </a:lnTo>
                  <a:lnTo>
                    <a:pt x="2896479" y="686314"/>
                  </a:lnTo>
                  <a:lnTo>
                    <a:pt x="2829035" y="608753"/>
                  </a:lnTo>
                  <a:lnTo>
                    <a:pt x="2750350" y="539060"/>
                  </a:lnTo>
                  <a:lnTo>
                    <a:pt x="2669417" y="473864"/>
                  </a:lnTo>
                  <a:lnTo>
                    <a:pt x="2577243" y="418785"/>
                  </a:lnTo>
                  <a:lnTo>
                    <a:pt x="2479449" y="369326"/>
                  </a:lnTo>
                  <a:lnTo>
                    <a:pt x="2374910" y="326611"/>
                  </a:lnTo>
                  <a:lnTo>
                    <a:pt x="2262503" y="294013"/>
                  </a:lnTo>
                  <a:lnTo>
                    <a:pt x="2142228" y="268159"/>
                  </a:lnTo>
                  <a:lnTo>
                    <a:pt x="2017456" y="249050"/>
                  </a:lnTo>
                  <a:lnTo>
                    <a:pt x="1882567" y="238933"/>
                  </a:lnTo>
                  <a:close/>
                  <a:moveTo>
                    <a:pt x="1743955" y="0"/>
                  </a:moveTo>
                  <a:lnTo>
                    <a:pt x="1891201" y="1188"/>
                  </a:lnTo>
                  <a:lnTo>
                    <a:pt x="2029245" y="11883"/>
                  </a:lnTo>
                  <a:lnTo>
                    <a:pt x="2160387" y="29708"/>
                  </a:lnTo>
                  <a:lnTo>
                    <a:pt x="2285777" y="55851"/>
                  </a:lnTo>
                  <a:lnTo>
                    <a:pt x="2405415" y="87936"/>
                  </a:lnTo>
                  <a:lnTo>
                    <a:pt x="2515850" y="129527"/>
                  </a:lnTo>
                  <a:lnTo>
                    <a:pt x="2622834" y="174683"/>
                  </a:lnTo>
                  <a:lnTo>
                    <a:pt x="2720615" y="228157"/>
                  </a:lnTo>
                  <a:lnTo>
                    <a:pt x="2812644" y="288761"/>
                  </a:lnTo>
                  <a:lnTo>
                    <a:pt x="2901222" y="356496"/>
                  </a:lnTo>
                  <a:lnTo>
                    <a:pt x="2980598" y="428983"/>
                  </a:lnTo>
                  <a:lnTo>
                    <a:pt x="3053071" y="509789"/>
                  </a:lnTo>
                  <a:lnTo>
                    <a:pt x="3120942" y="594159"/>
                  </a:lnTo>
                  <a:lnTo>
                    <a:pt x="3180761" y="684471"/>
                  </a:lnTo>
                  <a:lnTo>
                    <a:pt x="3235979" y="779537"/>
                  </a:lnTo>
                  <a:lnTo>
                    <a:pt x="3272791" y="859154"/>
                  </a:lnTo>
                  <a:lnTo>
                    <a:pt x="3305001" y="948278"/>
                  </a:lnTo>
                  <a:lnTo>
                    <a:pt x="3333760" y="1045720"/>
                  </a:lnTo>
                  <a:lnTo>
                    <a:pt x="3356767" y="1151480"/>
                  </a:lnTo>
                  <a:lnTo>
                    <a:pt x="3374023" y="1259617"/>
                  </a:lnTo>
                  <a:lnTo>
                    <a:pt x="3382075" y="1371319"/>
                  </a:lnTo>
                  <a:lnTo>
                    <a:pt x="3384376" y="1485398"/>
                  </a:lnTo>
                  <a:lnTo>
                    <a:pt x="3377474" y="1598288"/>
                  </a:lnTo>
                  <a:lnTo>
                    <a:pt x="3363669" y="1708802"/>
                  </a:lnTo>
                  <a:lnTo>
                    <a:pt x="3338361" y="1816939"/>
                  </a:lnTo>
                  <a:lnTo>
                    <a:pt x="3305001" y="1909627"/>
                  </a:lnTo>
                  <a:lnTo>
                    <a:pt x="3264738" y="1996375"/>
                  </a:lnTo>
                  <a:lnTo>
                    <a:pt x="3216423" y="2075992"/>
                  </a:lnTo>
                  <a:lnTo>
                    <a:pt x="3166957" y="2153233"/>
                  </a:lnTo>
                  <a:lnTo>
                    <a:pt x="3111739" y="2229285"/>
                  </a:lnTo>
                  <a:lnTo>
                    <a:pt x="3057672" y="2300584"/>
                  </a:lnTo>
                  <a:lnTo>
                    <a:pt x="3003605" y="2374260"/>
                  </a:lnTo>
                  <a:lnTo>
                    <a:pt x="2950688" y="2447935"/>
                  </a:lnTo>
                  <a:lnTo>
                    <a:pt x="2915027" y="2507351"/>
                  </a:lnTo>
                  <a:lnTo>
                    <a:pt x="2886268" y="2575085"/>
                  </a:lnTo>
                  <a:lnTo>
                    <a:pt x="2863260" y="2646385"/>
                  </a:lnTo>
                  <a:lnTo>
                    <a:pt x="2844855" y="2723625"/>
                  </a:lnTo>
                  <a:lnTo>
                    <a:pt x="2842554" y="2760463"/>
                  </a:lnTo>
                  <a:lnTo>
                    <a:pt x="2844855" y="2804431"/>
                  </a:lnTo>
                  <a:lnTo>
                    <a:pt x="2850606" y="2857905"/>
                  </a:lnTo>
                  <a:lnTo>
                    <a:pt x="2858659" y="2913756"/>
                  </a:lnTo>
                  <a:lnTo>
                    <a:pt x="2871313" y="2974360"/>
                  </a:lnTo>
                  <a:lnTo>
                    <a:pt x="2886268" y="3034965"/>
                  </a:lnTo>
                  <a:lnTo>
                    <a:pt x="2901222" y="3093192"/>
                  </a:lnTo>
                  <a:lnTo>
                    <a:pt x="2917328" y="3149043"/>
                  </a:lnTo>
                  <a:lnTo>
                    <a:pt x="2932282" y="3198952"/>
                  </a:lnTo>
                  <a:lnTo>
                    <a:pt x="2947237" y="3242920"/>
                  </a:lnTo>
                  <a:lnTo>
                    <a:pt x="2959891" y="3275005"/>
                  </a:lnTo>
                  <a:lnTo>
                    <a:pt x="2978297" y="3322538"/>
                  </a:lnTo>
                  <a:lnTo>
                    <a:pt x="2995552" y="3380765"/>
                  </a:lnTo>
                  <a:lnTo>
                    <a:pt x="3013958" y="3446123"/>
                  </a:lnTo>
                  <a:lnTo>
                    <a:pt x="3032364" y="3512668"/>
                  </a:lnTo>
                  <a:lnTo>
                    <a:pt x="3053071" y="3573273"/>
                  </a:lnTo>
                  <a:lnTo>
                    <a:pt x="3074928" y="3626747"/>
                  </a:lnTo>
                  <a:lnTo>
                    <a:pt x="2878215" y="3692105"/>
                  </a:lnTo>
                  <a:lnTo>
                    <a:pt x="2687254" y="3747955"/>
                  </a:lnTo>
                  <a:lnTo>
                    <a:pt x="2505497" y="3793112"/>
                  </a:lnTo>
                  <a:lnTo>
                    <a:pt x="2328340" y="3826384"/>
                  </a:lnTo>
                  <a:lnTo>
                    <a:pt x="2155785" y="3850151"/>
                  </a:lnTo>
                  <a:lnTo>
                    <a:pt x="1988983" y="3858469"/>
                  </a:lnTo>
                  <a:lnTo>
                    <a:pt x="1825631" y="3856092"/>
                  </a:lnTo>
                  <a:lnTo>
                    <a:pt x="1666880" y="3840644"/>
                  </a:lnTo>
                  <a:lnTo>
                    <a:pt x="1510430" y="3813313"/>
                  </a:lnTo>
                  <a:lnTo>
                    <a:pt x="1503528" y="3774098"/>
                  </a:lnTo>
                  <a:lnTo>
                    <a:pt x="1495476" y="3728942"/>
                  </a:lnTo>
                  <a:lnTo>
                    <a:pt x="1485122" y="3674280"/>
                  </a:lnTo>
                  <a:lnTo>
                    <a:pt x="1477070" y="3616052"/>
                  </a:lnTo>
                  <a:lnTo>
                    <a:pt x="1465566" y="3553071"/>
                  </a:lnTo>
                  <a:lnTo>
                    <a:pt x="1454062" y="3488902"/>
                  </a:lnTo>
                  <a:lnTo>
                    <a:pt x="1441408" y="3425921"/>
                  </a:lnTo>
                  <a:lnTo>
                    <a:pt x="1426454" y="3365317"/>
                  </a:lnTo>
                  <a:lnTo>
                    <a:pt x="1411499" y="3307089"/>
                  </a:lnTo>
                  <a:lnTo>
                    <a:pt x="1393093" y="3255992"/>
                  </a:lnTo>
                  <a:lnTo>
                    <a:pt x="1373537" y="3212024"/>
                  </a:lnTo>
                  <a:lnTo>
                    <a:pt x="1352830" y="3177563"/>
                  </a:lnTo>
                  <a:lnTo>
                    <a:pt x="1329823" y="3156173"/>
                  </a:lnTo>
                  <a:lnTo>
                    <a:pt x="1304515" y="3145478"/>
                  </a:lnTo>
                  <a:lnTo>
                    <a:pt x="1275756" y="3140725"/>
                  </a:lnTo>
                  <a:lnTo>
                    <a:pt x="1242395" y="3143102"/>
                  </a:lnTo>
                  <a:lnTo>
                    <a:pt x="1209035" y="3147855"/>
                  </a:lnTo>
                  <a:lnTo>
                    <a:pt x="1177975" y="3156173"/>
                  </a:lnTo>
                  <a:lnTo>
                    <a:pt x="1148065" y="3164491"/>
                  </a:lnTo>
                  <a:lnTo>
                    <a:pt x="1120456" y="3172809"/>
                  </a:lnTo>
                  <a:lnTo>
                    <a:pt x="1099750" y="3179939"/>
                  </a:lnTo>
                  <a:lnTo>
                    <a:pt x="1050284" y="3196576"/>
                  </a:lnTo>
                  <a:lnTo>
                    <a:pt x="993916" y="3212024"/>
                  </a:lnTo>
                  <a:lnTo>
                    <a:pt x="930646" y="3225095"/>
                  </a:lnTo>
                  <a:lnTo>
                    <a:pt x="863925" y="3233414"/>
                  </a:lnTo>
                  <a:lnTo>
                    <a:pt x="797204" y="3240544"/>
                  </a:lnTo>
                  <a:lnTo>
                    <a:pt x="729332" y="3242920"/>
                  </a:lnTo>
                  <a:lnTo>
                    <a:pt x="664912" y="3238167"/>
                  </a:lnTo>
                  <a:lnTo>
                    <a:pt x="603942" y="3227472"/>
                  </a:lnTo>
                  <a:lnTo>
                    <a:pt x="570582" y="3219154"/>
                  </a:lnTo>
                  <a:lnTo>
                    <a:pt x="537221" y="3203706"/>
                  </a:lnTo>
                  <a:lnTo>
                    <a:pt x="503860" y="3185881"/>
                  </a:lnTo>
                  <a:lnTo>
                    <a:pt x="475101" y="3164491"/>
                  </a:lnTo>
                  <a:lnTo>
                    <a:pt x="445192" y="3138348"/>
                  </a:lnTo>
                  <a:lnTo>
                    <a:pt x="422184" y="3111017"/>
                  </a:lnTo>
                  <a:lnTo>
                    <a:pt x="406079" y="3076556"/>
                  </a:lnTo>
                  <a:lnTo>
                    <a:pt x="393425" y="3037341"/>
                  </a:lnTo>
                  <a:lnTo>
                    <a:pt x="388824" y="2994562"/>
                  </a:lnTo>
                  <a:lnTo>
                    <a:pt x="393425" y="2947029"/>
                  </a:lnTo>
                  <a:lnTo>
                    <a:pt x="399177" y="2913756"/>
                  </a:lnTo>
                  <a:lnTo>
                    <a:pt x="407230" y="2876918"/>
                  </a:lnTo>
                  <a:lnTo>
                    <a:pt x="416433" y="2838892"/>
                  </a:lnTo>
                  <a:lnTo>
                    <a:pt x="419884" y="2802054"/>
                  </a:lnTo>
                  <a:lnTo>
                    <a:pt x="419884" y="2762840"/>
                  </a:lnTo>
                  <a:lnTo>
                    <a:pt x="409530" y="2728379"/>
                  </a:lnTo>
                  <a:lnTo>
                    <a:pt x="399177" y="2709365"/>
                  </a:lnTo>
                  <a:lnTo>
                    <a:pt x="380771" y="2691541"/>
                  </a:lnTo>
                  <a:lnTo>
                    <a:pt x="361215" y="2678469"/>
                  </a:lnTo>
                  <a:lnTo>
                    <a:pt x="340508" y="2667774"/>
                  </a:lnTo>
                  <a:lnTo>
                    <a:pt x="319802" y="2652326"/>
                  </a:lnTo>
                  <a:lnTo>
                    <a:pt x="303697" y="2635690"/>
                  </a:lnTo>
                  <a:lnTo>
                    <a:pt x="291043" y="2614300"/>
                  </a:lnTo>
                  <a:lnTo>
                    <a:pt x="286441" y="2590534"/>
                  </a:lnTo>
                  <a:lnTo>
                    <a:pt x="288742" y="2566767"/>
                  </a:lnTo>
                  <a:lnTo>
                    <a:pt x="296794" y="2544189"/>
                  </a:lnTo>
                  <a:lnTo>
                    <a:pt x="307148" y="2525176"/>
                  </a:lnTo>
                  <a:lnTo>
                    <a:pt x="314050" y="2506163"/>
                  </a:lnTo>
                  <a:lnTo>
                    <a:pt x="280689" y="2482397"/>
                  </a:lnTo>
                  <a:lnTo>
                    <a:pt x="257682" y="2458630"/>
                  </a:lnTo>
                  <a:lnTo>
                    <a:pt x="245028" y="2434864"/>
                  </a:lnTo>
                  <a:lnTo>
                    <a:pt x="242727" y="2408721"/>
                  </a:lnTo>
                  <a:lnTo>
                    <a:pt x="246178" y="2384955"/>
                  </a:lnTo>
                  <a:lnTo>
                    <a:pt x="255381" y="2358812"/>
                  </a:lnTo>
                  <a:lnTo>
                    <a:pt x="268035" y="2332669"/>
                  </a:lnTo>
                  <a:lnTo>
                    <a:pt x="281840" y="2306526"/>
                  </a:lnTo>
                  <a:lnTo>
                    <a:pt x="294494" y="2279194"/>
                  </a:lnTo>
                  <a:lnTo>
                    <a:pt x="307148" y="2253051"/>
                  </a:lnTo>
                  <a:lnTo>
                    <a:pt x="314050" y="2224532"/>
                  </a:lnTo>
                  <a:lnTo>
                    <a:pt x="291043" y="2203142"/>
                  </a:lnTo>
                  <a:lnTo>
                    <a:pt x="258832" y="2186505"/>
                  </a:lnTo>
                  <a:lnTo>
                    <a:pt x="223171" y="2171057"/>
                  </a:lnTo>
                  <a:lnTo>
                    <a:pt x="186359" y="2157986"/>
                  </a:lnTo>
                  <a:lnTo>
                    <a:pt x="148397" y="2144914"/>
                  </a:lnTo>
                  <a:lnTo>
                    <a:pt x="110435" y="2131843"/>
                  </a:lnTo>
                  <a:lnTo>
                    <a:pt x="74774" y="2116395"/>
                  </a:lnTo>
                  <a:lnTo>
                    <a:pt x="46015" y="2099758"/>
                  </a:lnTo>
                  <a:lnTo>
                    <a:pt x="20707" y="2075992"/>
                  </a:lnTo>
                  <a:lnTo>
                    <a:pt x="5752" y="2047472"/>
                  </a:lnTo>
                  <a:lnTo>
                    <a:pt x="0" y="2017764"/>
                  </a:lnTo>
                  <a:lnTo>
                    <a:pt x="4602" y="1989245"/>
                  </a:lnTo>
                  <a:lnTo>
                    <a:pt x="14955" y="1963102"/>
                  </a:lnTo>
                  <a:lnTo>
                    <a:pt x="31060" y="1941712"/>
                  </a:lnTo>
                  <a:lnTo>
                    <a:pt x="50616" y="1920322"/>
                  </a:lnTo>
                  <a:lnTo>
                    <a:pt x="69022" y="1902497"/>
                  </a:lnTo>
                  <a:lnTo>
                    <a:pt x="83977" y="1888238"/>
                  </a:lnTo>
                  <a:lnTo>
                    <a:pt x="127691" y="1835952"/>
                  </a:lnTo>
                  <a:lnTo>
                    <a:pt x="173705" y="1788419"/>
                  </a:lnTo>
                  <a:lnTo>
                    <a:pt x="219720" y="1740886"/>
                  </a:lnTo>
                  <a:lnTo>
                    <a:pt x="263434" y="1688600"/>
                  </a:lnTo>
                  <a:lnTo>
                    <a:pt x="304847" y="1637503"/>
                  </a:lnTo>
                  <a:lnTo>
                    <a:pt x="342809" y="1579275"/>
                  </a:lnTo>
                  <a:lnTo>
                    <a:pt x="373869" y="1516294"/>
                  </a:lnTo>
                  <a:lnTo>
                    <a:pt x="391124" y="1464008"/>
                  </a:lnTo>
                  <a:lnTo>
                    <a:pt x="396876" y="1412910"/>
                  </a:lnTo>
                  <a:lnTo>
                    <a:pt x="396876" y="1358248"/>
                  </a:lnTo>
                  <a:lnTo>
                    <a:pt x="395726" y="1300020"/>
                  </a:lnTo>
                  <a:lnTo>
                    <a:pt x="393425" y="1241793"/>
                  </a:lnTo>
                  <a:lnTo>
                    <a:pt x="395726" y="1178812"/>
                  </a:lnTo>
                  <a:lnTo>
                    <a:pt x="401478" y="1112266"/>
                  </a:lnTo>
                  <a:lnTo>
                    <a:pt x="465898" y="837764"/>
                  </a:lnTo>
                  <a:lnTo>
                    <a:pt x="506161" y="737946"/>
                  </a:lnTo>
                  <a:lnTo>
                    <a:pt x="554476" y="645257"/>
                  </a:lnTo>
                  <a:lnTo>
                    <a:pt x="610844" y="558510"/>
                  </a:lnTo>
                  <a:lnTo>
                    <a:pt x="675265" y="476516"/>
                  </a:lnTo>
                  <a:lnTo>
                    <a:pt x="746588" y="401652"/>
                  </a:lnTo>
                  <a:lnTo>
                    <a:pt x="823662" y="332729"/>
                  </a:lnTo>
                  <a:lnTo>
                    <a:pt x="907639" y="269748"/>
                  </a:lnTo>
                  <a:lnTo>
                    <a:pt x="995067" y="213897"/>
                  </a:lnTo>
                  <a:lnTo>
                    <a:pt x="1089397" y="163988"/>
                  </a:lnTo>
                  <a:lnTo>
                    <a:pt x="1186027" y="122397"/>
                  </a:lnTo>
                  <a:lnTo>
                    <a:pt x="1283808" y="85559"/>
                  </a:lnTo>
                  <a:lnTo>
                    <a:pt x="1612813" y="10695"/>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2" name="Freeform 9">
              <a:extLst>
                <a:ext uri="{FF2B5EF4-FFF2-40B4-BE49-F238E27FC236}">
                  <a16:creationId xmlns:a16="http://schemas.microsoft.com/office/drawing/2014/main" id="{2C15E9BE-F628-4F9D-B8FC-D6F6B562C623}"/>
                </a:ext>
              </a:extLst>
            </p:cNvPr>
            <p:cNvSpPr>
              <a:spLocks noEditPoints="1"/>
            </p:cNvSpPr>
            <p:nvPr/>
          </p:nvSpPr>
          <p:spPr bwMode="auto">
            <a:xfrm>
              <a:off x="4367146" y="1451291"/>
              <a:ext cx="213534" cy="300406"/>
            </a:xfrm>
            <a:custGeom>
              <a:avLst/>
              <a:gdLst>
                <a:gd name="T0" fmla="*/ 2311 w 2753"/>
                <a:gd name="T1" fmla="*/ 580 h 3873"/>
                <a:gd name="T2" fmla="*/ 2433 w 2753"/>
                <a:gd name="T3" fmla="*/ 735 h 3873"/>
                <a:gd name="T4" fmla="*/ 2415 w 2753"/>
                <a:gd name="T5" fmla="*/ 948 h 3873"/>
                <a:gd name="T6" fmla="*/ 2253 w 2753"/>
                <a:gd name="T7" fmla="*/ 1073 h 3873"/>
                <a:gd name="T8" fmla="*/ 2037 w 2753"/>
                <a:gd name="T9" fmla="*/ 1138 h 3873"/>
                <a:gd name="T10" fmla="*/ 1946 w 2753"/>
                <a:gd name="T11" fmla="*/ 1260 h 3873"/>
                <a:gd name="T12" fmla="*/ 2039 w 2753"/>
                <a:gd name="T13" fmla="*/ 1346 h 3873"/>
                <a:gd name="T14" fmla="*/ 2400 w 2753"/>
                <a:gd name="T15" fmla="*/ 1671 h 3873"/>
                <a:gd name="T16" fmla="*/ 2649 w 2753"/>
                <a:gd name="T17" fmla="*/ 2118 h 3873"/>
                <a:gd name="T18" fmla="*/ 2746 w 2753"/>
                <a:gd name="T19" fmla="*/ 2586 h 3873"/>
                <a:gd name="T20" fmla="*/ 2739 w 2753"/>
                <a:gd name="T21" fmla="*/ 3028 h 3873"/>
                <a:gd name="T22" fmla="*/ 2671 w 2753"/>
                <a:gd name="T23" fmla="*/ 3397 h 3873"/>
                <a:gd name="T24" fmla="*/ 2597 w 2753"/>
                <a:gd name="T25" fmla="*/ 3648 h 3873"/>
                <a:gd name="T26" fmla="*/ 2533 w 2753"/>
                <a:gd name="T27" fmla="*/ 3764 h 3873"/>
                <a:gd name="T28" fmla="*/ 2319 w 2753"/>
                <a:gd name="T29" fmla="*/ 3855 h 3873"/>
                <a:gd name="T30" fmla="*/ 1959 w 2753"/>
                <a:gd name="T31" fmla="*/ 3868 h 3873"/>
                <a:gd name="T32" fmla="*/ 1531 w 2753"/>
                <a:gd name="T33" fmla="*/ 3768 h 3873"/>
                <a:gd name="T34" fmla="*/ 1146 w 2753"/>
                <a:gd name="T35" fmla="*/ 3597 h 3873"/>
                <a:gd name="T36" fmla="*/ 846 w 2753"/>
                <a:gd name="T37" fmla="*/ 3420 h 3873"/>
                <a:gd name="T38" fmla="*/ 669 w 2753"/>
                <a:gd name="T39" fmla="*/ 3297 h 3873"/>
                <a:gd name="T40" fmla="*/ 562 w 2753"/>
                <a:gd name="T41" fmla="*/ 3206 h 3873"/>
                <a:gd name="T42" fmla="*/ 189 w 2753"/>
                <a:gd name="T43" fmla="*/ 2718 h 3873"/>
                <a:gd name="T44" fmla="*/ 0 w 2753"/>
                <a:gd name="T45" fmla="*/ 2148 h 3873"/>
                <a:gd name="T46" fmla="*/ 79 w 2753"/>
                <a:gd name="T47" fmla="*/ 1729 h 3873"/>
                <a:gd name="T48" fmla="*/ 217 w 2753"/>
                <a:gd name="T49" fmla="*/ 1491 h 3873"/>
                <a:gd name="T50" fmla="*/ 319 w 2753"/>
                <a:gd name="T51" fmla="*/ 1380 h 3873"/>
                <a:gd name="T52" fmla="*/ 368 w 2753"/>
                <a:gd name="T53" fmla="*/ 1135 h 3873"/>
                <a:gd name="T54" fmla="*/ 353 w 2753"/>
                <a:gd name="T55" fmla="*/ 831 h 3873"/>
                <a:gd name="T56" fmla="*/ 384 w 2753"/>
                <a:gd name="T57" fmla="*/ 675 h 3873"/>
                <a:gd name="T58" fmla="*/ 559 w 2753"/>
                <a:gd name="T59" fmla="*/ 591 h 3873"/>
                <a:gd name="T60" fmla="*/ 699 w 2753"/>
                <a:gd name="T61" fmla="*/ 664 h 3873"/>
                <a:gd name="T62" fmla="*/ 769 w 2753"/>
                <a:gd name="T63" fmla="*/ 866 h 3873"/>
                <a:gd name="T64" fmla="*/ 791 w 2753"/>
                <a:gd name="T65" fmla="*/ 1115 h 3873"/>
                <a:gd name="T66" fmla="*/ 1008 w 2753"/>
                <a:gd name="T67" fmla="*/ 1053 h 3873"/>
                <a:gd name="T68" fmla="*/ 1433 w 2753"/>
                <a:gd name="T69" fmla="*/ 700 h 3873"/>
                <a:gd name="T70" fmla="*/ 1737 w 2753"/>
                <a:gd name="T71" fmla="*/ 600 h 3873"/>
                <a:gd name="T72" fmla="*/ 2062 w 2753"/>
                <a:gd name="T73" fmla="*/ 557 h 3873"/>
                <a:gd name="T74" fmla="*/ 1277 w 2753"/>
                <a:gd name="T75" fmla="*/ 18 h 3873"/>
                <a:gd name="T76" fmla="*/ 1315 w 2753"/>
                <a:gd name="T77" fmla="*/ 111 h 3873"/>
                <a:gd name="T78" fmla="*/ 1329 w 2753"/>
                <a:gd name="T79" fmla="*/ 229 h 3873"/>
                <a:gd name="T80" fmla="*/ 1389 w 2753"/>
                <a:gd name="T81" fmla="*/ 278 h 3873"/>
                <a:gd name="T82" fmla="*/ 1471 w 2753"/>
                <a:gd name="T83" fmla="*/ 138 h 3873"/>
                <a:gd name="T84" fmla="*/ 1600 w 2753"/>
                <a:gd name="T85" fmla="*/ 22 h 3873"/>
                <a:gd name="T86" fmla="*/ 1671 w 2753"/>
                <a:gd name="T87" fmla="*/ 108 h 3873"/>
                <a:gd name="T88" fmla="*/ 1649 w 2753"/>
                <a:gd name="T89" fmla="*/ 249 h 3873"/>
                <a:gd name="T90" fmla="*/ 1666 w 2753"/>
                <a:gd name="T91" fmla="*/ 408 h 3873"/>
                <a:gd name="T92" fmla="*/ 1775 w 2753"/>
                <a:gd name="T93" fmla="*/ 511 h 3873"/>
                <a:gd name="T94" fmla="*/ 1529 w 2753"/>
                <a:gd name="T95" fmla="*/ 580 h 3873"/>
                <a:gd name="T96" fmla="*/ 1239 w 2753"/>
                <a:gd name="T97" fmla="*/ 735 h 3873"/>
                <a:gd name="T98" fmla="*/ 995 w 2753"/>
                <a:gd name="T99" fmla="*/ 958 h 3873"/>
                <a:gd name="T100" fmla="*/ 871 w 2753"/>
                <a:gd name="T101" fmla="*/ 1124 h 3873"/>
                <a:gd name="T102" fmla="*/ 855 w 2753"/>
                <a:gd name="T103" fmla="*/ 1100 h 3873"/>
                <a:gd name="T104" fmla="*/ 826 w 2753"/>
                <a:gd name="T105" fmla="*/ 798 h 3873"/>
                <a:gd name="T106" fmla="*/ 837 w 2753"/>
                <a:gd name="T107" fmla="*/ 658 h 3873"/>
                <a:gd name="T108" fmla="*/ 897 w 2753"/>
                <a:gd name="T109" fmla="*/ 555 h 3873"/>
                <a:gd name="T110" fmla="*/ 704 w 2753"/>
                <a:gd name="T111" fmla="*/ 437 h 3873"/>
                <a:gd name="T112" fmla="*/ 609 w 2753"/>
                <a:gd name="T113" fmla="*/ 320 h 3873"/>
                <a:gd name="T114" fmla="*/ 691 w 2753"/>
                <a:gd name="T115" fmla="*/ 206 h 3873"/>
                <a:gd name="T116" fmla="*/ 886 w 2753"/>
                <a:gd name="T117" fmla="*/ 251 h 3873"/>
                <a:gd name="T118" fmla="*/ 1144 w 2753"/>
                <a:gd name="T119" fmla="*/ 375 h 3873"/>
                <a:gd name="T120" fmla="*/ 1115 w 2753"/>
                <a:gd name="T121" fmla="*/ 189 h 3873"/>
                <a:gd name="T122" fmla="*/ 1120 w 2753"/>
                <a:gd name="T123" fmla="*/ 38 h 3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53" h="3873">
                  <a:moveTo>
                    <a:pt x="2122" y="555"/>
                  </a:moveTo>
                  <a:lnTo>
                    <a:pt x="2180" y="557"/>
                  </a:lnTo>
                  <a:lnTo>
                    <a:pt x="2231" y="560"/>
                  </a:lnTo>
                  <a:lnTo>
                    <a:pt x="2275" y="568"/>
                  </a:lnTo>
                  <a:lnTo>
                    <a:pt x="2311" y="580"/>
                  </a:lnTo>
                  <a:lnTo>
                    <a:pt x="2346" y="598"/>
                  </a:lnTo>
                  <a:lnTo>
                    <a:pt x="2375" y="626"/>
                  </a:lnTo>
                  <a:lnTo>
                    <a:pt x="2399" y="658"/>
                  </a:lnTo>
                  <a:lnTo>
                    <a:pt x="2419" y="695"/>
                  </a:lnTo>
                  <a:lnTo>
                    <a:pt x="2433" y="735"/>
                  </a:lnTo>
                  <a:lnTo>
                    <a:pt x="2442" y="777"/>
                  </a:lnTo>
                  <a:lnTo>
                    <a:pt x="2444" y="820"/>
                  </a:lnTo>
                  <a:lnTo>
                    <a:pt x="2440" y="864"/>
                  </a:lnTo>
                  <a:lnTo>
                    <a:pt x="2431" y="908"/>
                  </a:lnTo>
                  <a:lnTo>
                    <a:pt x="2415" y="948"/>
                  </a:lnTo>
                  <a:lnTo>
                    <a:pt x="2391" y="984"/>
                  </a:lnTo>
                  <a:lnTo>
                    <a:pt x="2364" y="1013"/>
                  </a:lnTo>
                  <a:lnTo>
                    <a:pt x="2331" y="1037"/>
                  </a:lnTo>
                  <a:lnTo>
                    <a:pt x="2293" y="1057"/>
                  </a:lnTo>
                  <a:lnTo>
                    <a:pt x="2253" y="1073"/>
                  </a:lnTo>
                  <a:lnTo>
                    <a:pt x="2211" y="1086"/>
                  </a:lnTo>
                  <a:lnTo>
                    <a:pt x="2166" y="1098"/>
                  </a:lnTo>
                  <a:lnTo>
                    <a:pt x="2122" y="1111"/>
                  </a:lnTo>
                  <a:lnTo>
                    <a:pt x="2079" y="1124"/>
                  </a:lnTo>
                  <a:lnTo>
                    <a:pt x="2037" y="1138"/>
                  </a:lnTo>
                  <a:lnTo>
                    <a:pt x="1999" y="1157"/>
                  </a:lnTo>
                  <a:lnTo>
                    <a:pt x="1962" y="1178"/>
                  </a:lnTo>
                  <a:lnTo>
                    <a:pt x="1931" y="1204"/>
                  </a:lnTo>
                  <a:lnTo>
                    <a:pt x="1935" y="1235"/>
                  </a:lnTo>
                  <a:lnTo>
                    <a:pt x="1946" y="1260"/>
                  </a:lnTo>
                  <a:lnTo>
                    <a:pt x="1959" y="1282"/>
                  </a:lnTo>
                  <a:lnTo>
                    <a:pt x="1977" y="1302"/>
                  </a:lnTo>
                  <a:lnTo>
                    <a:pt x="1997" y="1318"/>
                  </a:lnTo>
                  <a:lnTo>
                    <a:pt x="2019" y="1333"/>
                  </a:lnTo>
                  <a:lnTo>
                    <a:pt x="2039" y="1346"/>
                  </a:lnTo>
                  <a:lnTo>
                    <a:pt x="2060" y="1360"/>
                  </a:lnTo>
                  <a:lnTo>
                    <a:pt x="2159" y="1433"/>
                  </a:lnTo>
                  <a:lnTo>
                    <a:pt x="2248" y="1509"/>
                  </a:lnTo>
                  <a:lnTo>
                    <a:pt x="2328" y="1588"/>
                  </a:lnTo>
                  <a:lnTo>
                    <a:pt x="2400" y="1671"/>
                  </a:lnTo>
                  <a:lnTo>
                    <a:pt x="2464" y="1757"/>
                  </a:lnTo>
                  <a:lnTo>
                    <a:pt x="2522" y="1844"/>
                  </a:lnTo>
                  <a:lnTo>
                    <a:pt x="2571" y="1933"/>
                  </a:lnTo>
                  <a:lnTo>
                    <a:pt x="2613" y="2026"/>
                  </a:lnTo>
                  <a:lnTo>
                    <a:pt x="2649" y="2118"/>
                  </a:lnTo>
                  <a:lnTo>
                    <a:pt x="2679" y="2211"/>
                  </a:lnTo>
                  <a:lnTo>
                    <a:pt x="2704" y="2304"/>
                  </a:lnTo>
                  <a:lnTo>
                    <a:pt x="2722" y="2398"/>
                  </a:lnTo>
                  <a:lnTo>
                    <a:pt x="2737" y="2493"/>
                  </a:lnTo>
                  <a:lnTo>
                    <a:pt x="2746" y="2586"/>
                  </a:lnTo>
                  <a:lnTo>
                    <a:pt x="2751" y="2677"/>
                  </a:lnTo>
                  <a:lnTo>
                    <a:pt x="2753" y="2768"/>
                  </a:lnTo>
                  <a:lnTo>
                    <a:pt x="2751" y="2857"/>
                  </a:lnTo>
                  <a:lnTo>
                    <a:pt x="2746" y="2942"/>
                  </a:lnTo>
                  <a:lnTo>
                    <a:pt x="2739" y="3028"/>
                  </a:lnTo>
                  <a:lnTo>
                    <a:pt x="2728" y="3108"/>
                  </a:lnTo>
                  <a:lnTo>
                    <a:pt x="2715" y="3186"/>
                  </a:lnTo>
                  <a:lnTo>
                    <a:pt x="2702" y="3260"/>
                  </a:lnTo>
                  <a:lnTo>
                    <a:pt x="2688" y="3331"/>
                  </a:lnTo>
                  <a:lnTo>
                    <a:pt x="2671" y="3397"/>
                  </a:lnTo>
                  <a:lnTo>
                    <a:pt x="2657" y="3458"/>
                  </a:lnTo>
                  <a:lnTo>
                    <a:pt x="2640" y="3515"/>
                  </a:lnTo>
                  <a:lnTo>
                    <a:pt x="2624" y="3564"/>
                  </a:lnTo>
                  <a:lnTo>
                    <a:pt x="2609" y="3609"/>
                  </a:lnTo>
                  <a:lnTo>
                    <a:pt x="2597" y="3648"/>
                  </a:lnTo>
                  <a:lnTo>
                    <a:pt x="2584" y="3680"/>
                  </a:lnTo>
                  <a:lnTo>
                    <a:pt x="2573" y="3704"/>
                  </a:lnTo>
                  <a:lnTo>
                    <a:pt x="2566" y="3722"/>
                  </a:lnTo>
                  <a:lnTo>
                    <a:pt x="2560" y="3733"/>
                  </a:lnTo>
                  <a:lnTo>
                    <a:pt x="2533" y="3764"/>
                  </a:lnTo>
                  <a:lnTo>
                    <a:pt x="2499" y="3789"/>
                  </a:lnTo>
                  <a:lnTo>
                    <a:pt x="2459" y="3811"/>
                  </a:lnTo>
                  <a:lnTo>
                    <a:pt x="2415" y="3829"/>
                  </a:lnTo>
                  <a:lnTo>
                    <a:pt x="2368" y="3844"/>
                  </a:lnTo>
                  <a:lnTo>
                    <a:pt x="2319" y="3855"/>
                  </a:lnTo>
                  <a:lnTo>
                    <a:pt x="2269" y="3862"/>
                  </a:lnTo>
                  <a:lnTo>
                    <a:pt x="2220" y="3868"/>
                  </a:lnTo>
                  <a:lnTo>
                    <a:pt x="2133" y="3873"/>
                  </a:lnTo>
                  <a:lnTo>
                    <a:pt x="2046" y="3873"/>
                  </a:lnTo>
                  <a:lnTo>
                    <a:pt x="1959" y="3868"/>
                  </a:lnTo>
                  <a:lnTo>
                    <a:pt x="1871" y="3855"/>
                  </a:lnTo>
                  <a:lnTo>
                    <a:pt x="1784" y="3838"/>
                  </a:lnTo>
                  <a:lnTo>
                    <a:pt x="1699" y="3818"/>
                  </a:lnTo>
                  <a:lnTo>
                    <a:pt x="1613" y="3795"/>
                  </a:lnTo>
                  <a:lnTo>
                    <a:pt x="1531" y="3768"/>
                  </a:lnTo>
                  <a:lnTo>
                    <a:pt x="1449" y="3737"/>
                  </a:lnTo>
                  <a:lnTo>
                    <a:pt x="1369" y="3704"/>
                  </a:lnTo>
                  <a:lnTo>
                    <a:pt x="1293" y="3669"/>
                  </a:lnTo>
                  <a:lnTo>
                    <a:pt x="1219" y="3635"/>
                  </a:lnTo>
                  <a:lnTo>
                    <a:pt x="1146" y="3597"/>
                  </a:lnTo>
                  <a:lnTo>
                    <a:pt x="1079" y="3560"/>
                  </a:lnTo>
                  <a:lnTo>
                    <a:pt x="1015" y="3524"/>
                  </a:lnTo>
                  <a:lnTo>
                    <a:pt x="953" y="3488"/>
                  </a:lnTo>
                  <a:lnTo>
                    <a:pt x="899" y="3453"/>
                  </a:lnTo>
                  <a:lnTo>
                    <a:pt x="846" y="3420"/>
                  </a:lnTo>
                  <a:lnTo>
                    <a:pt x="800" y="3389"/>
                  </a:lnTo>
                  <a:lnTo>
                    <a:pt x="759" y="3360"/>
                  </a:lnTo>
                  <a:lnTo>
                    <a:pt x="722" y="3335"/>
                  </a:lnTo>
                  <a:lnTo>
                    <a:pt x="693" y="3313"/>
                  </a:lnTo>
                  <a:lnTo>
                    <a:pt x="669" y="3297"/>
                  </a:lnTo>
                  <a:lnTo>
                    <a:pt x="653" y="3284"/>
                  </a:lnTo>
                  <a:lnTo>
                    <a:pt x="642" y="3275"/>
                  </a:lnTo>
                  <a:lnTo>
                    <a:pt x="640" y="3273"/>
                  </a:lnTo>
                  <a:lnTo>
                    <a:pt x="644" y="3277"/>
                  </a:lnTo>
                  <a:lnTo>
                    <a:pt x="562" y="3206"/>
                  </a:lnTo>
                  <a:lnTo>
                    <a:pt x="482" y="3124"/>
                  </a:lnTo>
                  <a:lnTo>
                    <a:pt x="402" y="3033"/>
                  </a:lnTo>
                  <a:lnTo>
                    <a:pt x="326" y="2935"/>
                  </a:lnTo>
                  <a:lnTo>
                    <a:pt x="255" y="2829"/>
                  </a:lnTo>
                  <a:lnTo>
                    <a:pt x="189" y="2718"/>
                  </a:lnTo>
                  <a:lnTo>
                    <a:pt x="131" y="2604"/>
                  </a:lnTo>
                  <a:lnTo>
                    <a:pt x="82" y="2484"/>
                  </a:lnTo>
                  <a:lnTo>
                    <a:pt x="40" y="2362"/>
                  </a:lnTo>
                  <a:lnTo>
                    <a:pt x="11" y="2240"/>
                  </a:lnTo>
                  <a:lnTo>
                    <a:pt x="0" y="2148"/>
                  </a:lnTo>
                  <a:lnTo>
                    <a:pt x="0" y="2057"/>
                  </a:lnTo>
                  <a:lnTo>
                    <a:pt x="9" y="1969"/>
                  </a:lnTo>
                  <a:lnTo>
                    <a:pt x="26" y="1886"/>
                  </a:lnTo>
                  <a:lnTo>
                    <a:pt x="51" y="1804"/>
                  </a:lnTo>
                  <a:lnTo>
                    <a:pt x="79" y="1729"/>
                  </a:lnTo>
                  <a:lnTo>
                    <a:pt x="111" y="1658"/>
                  </a:lnTo>
                  <a:lnTo>
                    <a:pt x="146" y="1595"/>
                  </a:lnTo>
                  <a:lnTo>
                    <a:pt x="180" y="1537"/>
                  </a:lnTo>
                  <a:lnTo>
                    <a:pt x="197" y="1513"/>
                  </a:lnTo>
                  <a:lnTo>
                    <a:pt x="217" y="1491"/>
                  </a:lnTo>
                  <a:lnTo>
                    <a:pt x="237" y="1471"/>
                  </a:lnTo>
                  <a:lnTo>
                    <a:pt x="259" y="1451"/>
                  </a:lnTo>
                  <a:lnTo>
                    <a:pt x="279" y="1429"/>
                  </a:lnTo>
                  <a:lnTo>
                    <a:pt x="300" y="1406"/>
                  </a:lnTo>
                  <a:lnTo>
                    <a:pt x="319" y="1380"/>
                  </a:lnTo>
                  <a:lnTo>
                    <a:pt x="335" y="1349"/>
                  </a:lnTo>
                  <a:lnTo>
                    <a:pt x="349" y="1313"/>
                  </a:lnTo>
                  <a:lnTo>
                    <a:pt x="359" y="1269"/>
                  </a:lnTo>
                  <a:lnTo>
                    <a:pt x="364" y="1220"/>
                  </a:lnTo>
                  <a:lnTo>
                    <a:pt x="368" y="1135"/>
                  </a:lnTo>
                  <a:lnTo>
                    <a:pt x="366" y="1058"/>
                  </a:lnTo>
                  <a:lnTo>
                    <a:pt x="364" y="989"/>
                  </a:lnTo>
                  <a:lnTo>
                    <a:pt x="360" y="929"/>
                  </a:lnTo>
                  <a:lnTo>
                    <a:pt x="357" y="877"/>
                  </a:lnTo>
                  <a:lnTo>
                    <a:pt x="353" y="831"/>
                  </a:lnTo>
                  <a:lnTo>
                    <a:pt x="353" y="789"/>
                  </a:lnTo>
                  <a:lnTo>
                    <a:pt x="355" y="755"/>
                  </a:lnTo>
                  <a:lnTo>
                    <a:pt x="359" y="724"/>
                  </a:lnTo>
                  <a:lnTo>
                    <a:pt x="369" y="698"/>
                  </a:lnTo>
                  <a:lnTo>
                    <a:pt x="384" y="675"/>
                  </a:lnTo>
                  <a:lnTo>
                    <a:pt x="406" y="653"/>
                  </a:lnTo>
                  <a:lnTo>
                    <a:pt x="435" y="635"/>
                  </a:lnTo>
                  <a:lnTo>
                    <a:pt x="473" y="617"/>
                  </a:lnTo>
                  <a:lnTo>
                    <a:pt x="520" y="600"/>
                  </a:lnTo>
                  <a:lnTo>
                    <a:pt x="559" y="591"/>
                  </a:lnTo>
                  <a:lnTo>
                    <a:pt x="593" y="591"/>
                  </a:lnTo>
                  <a:lnTo>
                    <a:pt x="624" y="598"/>
                  </a:lnTo>
                  <a:lnTo>
                    <a:pt x="651" y="615"/>
                  </a:lnTo>
                  <a:lnTo>
                    <a:pt x="677" y="635"/>
                  </a:lnTo>
                  <a:lnTo>
                    <a:pt x="699" y="664"/>
                  </a:lnTo>
                  <a:lnTo>
                    <a:pt x="717" y="697"/>
                  </a:lnTo>
                  <a:lnTo>
                    <a:pt x="733" y="733"/>
                  </a:lnTo>
                  <a:lnTo>
                    <a:pt x="748" y="775"/>
                  </a:lnTo>
                  <a:lnTo>
                    <a:pt x="760" y="818"/>
                  </a:lnTo>
                  <a:lnTo>
                    <a:pt x="769" y="866"/>
                  </a:lnTo>
                  <a:lnTo>
                    <a:pt x="777" y="915"/>
                  </a:lnTo>
                  <a:lnTo>
                    <a:pt x="782" y="964"/>
                  </a:lnTo>
                  <a:lnTo>
                    <a:pt x="788" y="1015"/>
                  </a:lnTo>
                  <a:lnTo>
                    <a:pt x="789" y="1066"/>
                  </a:lnTo>
                  <a:lnTo>
                    <a:pt x="791" y="1115"/>
                  </a:lnTo>
                  <a:lnTo>
                    <a:pt x="791" y="1164"/>
                  </a:lnTo>
                  <a:lnTo>
                    <a:pt x="791" y="1420"/>
                  </a:lnTo>
                  <a:lnTo>
                    <a:pt x="884" y="1224"/>
                  </a:lnTo>
                  <a:lnTo>
                    <a:pt x="942" y="1137"/>
                  </a:lnTo>
                  <a:lnTo>
                    <a:pt x="1008" y="1053"/>
                  </a:lnTo>
                  <a:lnTo>
                    <a:pt x="1080" y="969"/>
                  </a:lnTo>
                  <a:lnTo>
                    <a:pt x="1160" y="893"/>
                  </a:lnTo>
                  <a:lnTo>
                    <a:pt x="1248" y="820"/>
                  </a:lnTo>
                  <a:lnTo>
                    <a:pt x="1339" y="757"/>
                  </a:lnTo>
                  <a:lnTo>
                    <a:pt x="1433" y="700"/>
                  </a:lnTo>
                  <a:lnTo>
                    <a:pt x="1531" y="657"/>
                  </a:lnTo>
                  <a:lnTo>
                    <a:pt x="1573" y="642"/>
                  </a:lnTo>
                  <a:lnTo>
                    <a:pt x="1622" y="628"/>
                  </a:lnTo>
                  <a:lnTo>
                    <a:pt x="1679" y="613"/>
                  </a:lnTo>
                  <a:lnTo>
                    <a:pt x="1737" y="600"/>
                  </a:lnTo>
                  <a:lnTo>
                    <a:pt x="1800" y="588"/>
                  </a:lnTo>
                  <a:lnTo>
                    <a:pt x="1866" y="577"/>
                  </a:lnTo>
                  <a:lnTo>
                    <a:pt x="1931" y="568"/>
                  </a:lnTo>
                  <a:lnTo>
                    <a:pt x="1999" y="562"/>
                  </a:lnTo>
                  <a:lnTo>
                    <a:pt x="2062" y="557"/>
                  </a:lnTo>
                  <a:lnTo>
                    <a:pt x="2122" y="555"/>
                  </a:lnTo>
                  <a:close/>
                  <a:moveTo>
                    <a:pt x="1200" y="0"/>
                  </a:moveTo>
                  <a:lnTo>
                    <a:pt x="1231" y="2"/>
                  </a:lnTo>
                  <a:lnTo>
                    <a:pt x="1257" y="8"/>
                  </a:lnTo>
                  <a:lnTo>
                    <a:pt x="1277" y="18"/>
                  </a:lnTo>
                  <a:lnTo>
                    <a:pt x="1291" y="31"/>
                  </a:lnTo>
                  <a:lnTo>
                    <a:pt x="1300" y="48"/>
                  </a:lnTo>
                  <a:lnTo>
                    <a:pt x="1308" y="68"/>
                  </a:lnTo>
                  <a:lnTo>
                    <a:pt x="1311" y="89"/>
                  </a:lnTo>
                  <a:lnTo>
                    <a:pt x="1315" y="111"/>
                  </a:lnTo>
                  <a:lnTo>
                    <a:pt x="1315" y="137"/>
                  </a:lnTo>
                  <a:lnTo>
                    <a:pt x="1317" y="160"/>
                  </a:lnTo>
                  <a:lnTo>
                    <a:pt x="1320" y="186"/>
                  </a:lnTo>
                  <a:lnTo>
                    <a:pt x="1324" y="208"/>
                  </a:lnTo>
                  <a:lnTo>
                    <a:pt x="1329" y="229"/>
                  </a:lnTo>
                  <a:lnTo>
                    <a:pt x="1339" y="249"/>
                  </a:lnTo>
                  <a:lnTo>
                    <a:pt x="1349" y="266"/>
                  </a:lnTo>
                  <a:lnTo>
                    <a:pt x="1364" y="278"/>
                  </a:lnTo>
                  <a:lnTo>
                    <a:pt x="1375" y="278"/>
                  </a:lnTo>
                  <a:lnTo>
                    <a:pt x="1389" y="278"/>
                  </a:lnTo>
                  <a:lnTo>
                    <a:pt x="1400" y="280"/>
                  </a:lnTo>
                  <a:lnTo>
                    <a:pt x="1420" y="246"/>
                  </a:lnTo>
                  <a:lnTo>
                    <a:pt x="1439" y="209"/>
                  </a:lnTo>
                  <a:lnTo>
                    <a:pt x="1455" y="173"/>
                  </a:lnTo>
                  <a:lnTo>
                    <a:pt x="1471" y="138"/>
                  </a:lnTo>
                  <a:lnTo>
                    <a:pt x="1489" y="104"/>
                  </a:lnTo>
                  <a:lnTo>
                    <a:pt x="1511" y="71"/>
                  </a:lnTo>
                  <a:lnTo>
                    <a:pt x="1537" y="42"/>
                  </a:lnTo>
                  <a:lnTo>
                    <a:pt x="1568" y="18"/>
                  </a:lnTo>
                  <a:lnTo>
                    <a:pt x="1600" y="22"/>
                  </a:lnTo>
                  <a:lnTo>
                    <a:pt x="1626" y="29"/>
                  </a:lnTo>
                  <a:lnTo>
                    <a:pt x="1646" y="44"/>
                  </a:lnTo>
                  <a:lnTo>
                    <a:pt x="1659" y="62"/>
                  </a:lnTo>
                  <a:lnTo>
                    <a:pt x="1668" y="82"/>
                  </a:lnTo>
                  <a:lnTo>
                    <a:pt x="1671" y="108"/>
                  </a:lnTo>
                  <a:lnTo>
                    <a:pt x="1673" y="133"/>
                  </a:lnTo>
                  <a:lnTo>
                    <a:pt x="1669" y="162"/>
                  </a:lnTo>
                  <a:lnTo>
                    <a:pt x="1664" y="191"/>
                  </a:lnTo>
                  <a:lnTo>
                    <a:pt x="1657" y="220"/>
                  </a:lnTo>
                  <a:lnTo>
                    <a:pt x="1649" y="249"/>
                  </a:lnTo>
                  <a:lnTo>
                    <a:pt x="1640" y="278"/>
                  </a:lnTo>
                  <a:lnTo>
                    <a:pt x="1633" y="304"/>
                  </a:lnTo>
                  <a:lnTo>
                    <a:pt x="1626" y="329"/>
                  </a:lnTo>
                  <a:lnTo>
                    <a:pt x="1620" y="349"/>
                  </a:lnTo>
                  <a:lnTo>
                    <a:pt x="1666" y="408"/>
                  </a:lnTo>
                  <a:lnTo>
                    <a:pt x="1717" y="458"/>
                  </a:lnTo>
                  <a:lnTo>
                    <a:pt x="1771" y="502"/>
                  </a:lnTo>
                  <a:lnTo>
                    <a:pt x="1773" y="504"/>
                  </a:lnTo>
                  <a:lnTo>
                    <a:pt x="1773" y="508"/>
                  </a:lnTo>
                  <a:lnTo>
                    <a:pt x="1775" y="511"/>
                  </a:lnTo>
                  <a:lnTo>
                    <a:pt x="1775" y="515"/>
                  </a:lnTo>
                  <a:lnTo>
                    <a:pt x="1777" y="517"/>
                  </a:lnTo>
                  <a:lnTo>
                    <a:pt x="1686" y="535"/>
                  </a:lnTo>
                  <a:lnTo>
                    <a:pt x="1604" y="557"/>
                  </a:lnTo>
                  <a:lnTo>
                    <a:pt x="1529" y="580"/>
                  </a:lnTo>
                  <a:lnTo>
                    <a:pt x="1462" y="606"/>
                  </a:lnTo>
                  <a:lnTo>
                    <a:pt x="1400" y="635"/>
                  </a:lnTo>
                  <a:lnTo>
                    <a:pt x="1342" y="666"/>
                  </a:lnTo>
                  <a:lnTo>
                    <a:pt x="1289" y="700"/>
                  </a:lnTo>
                  <a:lnTo>
                    <a:pt x="1239" y="735"/>
                  </a:lnTo>
                  <a:lnTo>
                    <a:pt x="1189" y="773"/>
                  </a:lnTo>
                  <a:lnTo>
                    <a:pt x="1140" y="813"/>
                  </a:lnTo>
                  <a:lnTo>
                    <a:pt x="1091" y="857"/>
                  </a:lnTo>
                  <a:lnTo>
                    <a:pt x="1039" y="908"/>
                  </a:lnTo>
                  <a:lnTo>
                    <a:pt x="995" y="958"/>
                  </a:lnTo>
                  <a:lnTo>
                    <a:pt x="955" y="1009"/>
                  </a:lnTo>
                  <a:lnTo>
                    <a:pt x="919" y="1060"/>
                  </a:lnTo>
                  <a:lnTo>
                    <a:pt x="880" y="1111"/>
                  </a:lnTo>
                  <a:lnTo>
                    <a:pt x="877" y="1115"/>
                  </a:lnTo>
                  <a:lnTo>
                    <a:pt x="871" y="1124"/>
                  </a:lnTo>
                  <a:lnTo>
                    <a:pt x="866" y="1135"/>
                  </a:lnTo>
                  <a:lnTo>
                    <a:pt x="860" y="1146"/>
                  </a:lnTo>
                  <a:lnTo>
                    <a:pt x="855" y="1153"/>
                  </a:lnTo>
                  <a:lnTo>
                    <a:pt x="851" y="1157"/>
                  </a:lnTo>
                  <a:lnTo>
                    <a:pt x="855" y="1100"/>
                  </a:lnTo>
                  <a:lnTo>
                    <a:pt x="855" y="1038"/>
                  </a:lnTo>
                  <a:lnTo>
                    <a:pt x="851" y="977"/>
                  </a:lnTo>
                  <a:lnTo>
                    <a:pt x="844" y="913"/>
                  </a:lnTo>
                  <a:lnTo>
                    <a:pt x="835" y="853"/>
                  </a:lnTo>
                  <a:lnTo>
                    <a:pt x="826" y="798"/>
                  </a:lnTo>
                  <a:lnTo>
                    <a:pt x="813" y="751"/>
                  </a:lnTo>
                  <a:lnTo>
                    <a:pt x="800" y="713"/>
                  </a:lnTo>
                  <a:lnTo>
                    <a:pt x="809" y="698"/>
                  </a:lnTo>
                  <a:lnTo>
                    <a:pt x="822" y="678"/>
                  </a:lnTo>
                  <a:lnTo>
                    <a:pt x="837" y="658"/>
                  </a:lnTo>
                  <a:lnTo>
                    <a:pt x="853" y="637"/>
                  </a:lnTo>
                  <a:lnTo>
                    <a:pt x="869" y="615"/>
                  </a:lnTo>
                  <a:lnTo>
                    <a:pt x="882" y="593"/>
                  </a:lnTo>
                  <a:lnTo>
                    <a:pt x="891" y="573"/>
                  </a:lnTo>
                  <a:lnTo>
                    <a:pt x="897" y="555"/>
                  </a:lnTo>
                  <a:lnTo>
                    <a:pt x="897" y="540"/>
                  </a:lnTo>
                  <a:lnTo>
                    <a:pt x="840" y="511"/>
                  </a:lnTo>
                  <a:lnTo>
                    <a:pt x="788" y="484"/>
                  </a:lnTo>
                  <a:lnTo>
                    <a:pt x="742" y="460"/>
                  </a:lnTo>
                  <a:lnTo>
                    <a:pt x="704" y="437"/>
                  </a:lnTo>
                  <a:lnTo>
                    <a:pt x="669" y="415"/>
                  </a:lnTo>
                  <a:lnTo>
                    <a:pt x="644" y="393"/>
                  </a:lnTo>
                  <a:lnTo>
                    <a:pt x="624" y="371"/>
                  </a:lnTo>
                  <a:lnTo>
                    <a:pt x="613" y="348"/>
                  </a:lnTo>
                  <a:lnTo>
                    <a:pt x="609" y="320"/>
                  </a:lnTo>
                  <a:lnTo>
                    <a:pt x="615" y="291"/>
                  </a:lnTo>
                  <a:lnTo>
                    <a:pt x="628" y="258"/>
                  </a:lnTo>
                  <a:lnTo>
                    <a:pt x="646" y="233"/>
                  </a:lnTo>
                  <a:lnTo>
                    <a:pt x="666" y="215"/>
                  </a:lnTo>
                  <a:lnTo>
                    <a:pt x="691" y="206"/>
                  </a:lnTo>
                  <a:lnTo>
                    <a:pt x="720" y="202"/>
                  </a:lnTo>
                  <a:lnTo>
                    <a:pt x="755" y="206"/>
                  </a:lnTo>
                  <a:lnTo>
                    <a:pt x="793" y="215"/>
                  </a:lnTo>
                  <a:lnTo>
                    <a:pt x="837" y="231"/>
                  </a:lnTo>
                  <a:lnTo>
                    <a:pt x="886" y="251"/>
                  </a:lnTo>
                  <a:lnTo>
                    <a:pt x="940" y="277"/>
                  </a:lnTo>
                  <a:lnTo>
                    <a:pt x="1000" y="308"/>
                  </a:lnTo>
                  <a:lnTo>
                    <a:pt x="1066" y="340"/>
                  </a:lnTo>
                  <a:lnTo>
                    <a:pt x="1137" y="378"/>
                  </a:lnTo>
                  <a:lnTo>
                    <a:pt x="1144" y="375"/>
                  </a:lnTo>
                  <a:lnTo>
                    <a:pt x="1142" y="338"/>
                  </a:lnTo>
                  <a:lnTo>
                    <a:pt x="1137" y="302"/>
                  </a:lnTo>
                  <a:lnTo>
                    <a:pt x="1129" y="264"/>
                  </a:lnTo>
                  <a:lnTo>
                    <a:pt x="1122" y="228"/>
                  </a:lnTo>
                  <a:lnTo>
                    <a:pt x="1115" y="189"/>
                  </a:lnTo>
                  <a:lnTo>
                    <a:pt x="1109" y="155"/>
                  </a:lnTo>
                  <a:lnTo>
                    <a:pt x="1106" y="120"/>
                  </a:lnTo>
                  <a:lnTo>
                    <a:pt x="1106" y="89"/>
                  </a:lnTo>
                  <a:lnTo>
                    <a:pt x="1111" y="62"/>
                  </a:lnTo>
                  <a:lnTo>
                    <a:pt x="1120" y="38"/>
                  </a:lnTo>
                  <a:lnTo>
                    <a:pt x="1137" y="18"/>
                  </a:lnTo>
                  <a:lnTo>
                    <a:pt x="1160" y="4"/>
                  </a:lnTo>
                  <a:lnTo>
                    <a:pt x="120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43" name="Freeform 9">
              <a:extLst>
                <a:ext uri="{FF2B5EF4-FFF2-40B4-BE49-F238E27FC236}">
                  <a16:creationId xmlns:a16="http://schemas.microsoft.com/office/drawing/2014/main" id="{F8A9F68D-7961-4790-BD5F-A843AE71DC45}"/>
                </a:ext>
              </a:extLst>
            </p:cNvPr>
            <p:cNvSpPr>
              <a:spLocks noEditPoints="1"/>
            </p:cNvSpPr>
            <p:nvPr/>
          </p:nvSpPr>
          <p:spPr bwMode="auto">
            <a:xfrm>
              <a:off x="3419872" y="1175323"/>
              <a:ext cx="388063" cy="272151"/>
            </a:xfrm>
            <a:custGeom>
              <a:avLst/>
              <a:gdLst>
                <a:gd name="T0" fmla="*/ 1182 w 4436"/>
                <a:gd name="T1" fmla="*/ 1064 h 3111"/>
                <a:gd name="T2" fmla="*/ 1302 w 4436"/>
                <a:gd name="T3" fmla="*/ 1351 h 3111"/>
                <a:gd name="T4" fmla="*/ 1236 w 4436"/>
                <a:gd name="T5" fmla="*/ 1649 h 3111"/>
                <a:gd name="T6" fmla="*/ 976 w 4436"/>
                <a:gd name="T7" fmla="*/ 1793 h 3111"/>
                <a:gd name="T8" fmla="*/ 702 w 4436"/>
                <a:gd name="T9" fmla="*/ 1633 h 3111"/>
                <a:gd name="T10" fmla="*/ 611 w 4436"/>
                <a:gd name="T11" fmla="*/ 1300 h 3111"/>
                <a:gd name="T12" fmla="*/ 744 w 4436"/>
                <a:gd name="T13" fmla="*/ 1027 h 3111"/>
                <a:gd name="T14" fmla="*/ 3564 w 4436"/>
                <a:gd name="T15" fmla="*/ 958 h 3111"/>
                <a:gd name="T16" fmla="*/ 3798 w 4436"/>
                <a:gd name="T17" fmla="*/ 1113 h 3111"/>
                <a:gd name="T18" fmla="*/ 3851 w 4436"/>
                <a:gd name="T19" fmla="*/ 1396 h 3111"/>
                <a:gd name="T20" fmla="*/ 3749 w 4436"/>
                <a:gd name="T21" fmla="*/ 1671 h 3111"/>
                <a:gd name="T22" fmla="*/ 3520 w 4436"/>
                <a:gd name="T23" fmla="*/ 1795 h 3111"/>
                <a:gd name="T24" fmla="*/ 3235 w 4436"/>
                <a:gd name="T25" fmla="*/ 1644 h 3111"/>
                <a:gd name="T26" fmla="*/ 3167 w 4436"/>
                <a:gd name="T27" fmla="*/ 1302 h 3111"/>
                <a:gd name="T28" fmla="*/ 3325 w 4436"/>
                <a:gd name="T29" fmla="*/ 1027 h 3111"/>
                <a:gd name="T30" fmla="*/ 2318 w 4436"/>
                <a:gd name="T31" fmla="*/ 2 h 3111"/>
                <a:gd name="T32" fmla="*/ 2613 w 4436"/>
                <a:gd name="T33" fmla="*/ 102 h 3111"/>
                <a:gd name="T34" fmla="*/ 2871 w 4436"/>
                <a:gd name="T35" fmla="*/ 233 h 3111"/>
                <a:gd name="T36" fmla="*/ 3215 w 4436"/>
                <a:gd name="T37" fmla="*/ 218 h 3111"/>
                <a:gd name="T38" fmla="*/ 3642 w 4436"/>
                <a:gd name="T39" fmla="*/ 153 h 3111"/>
                <a:gd name="T40" fmla="*/ 4082 w 4436"/>
                <a:gd name="T41" fmla="*/ 240 h 3111"/>
                <a:gd name="T42" fmla="*/ 4364 w 4436"/>
                <a:gd name="T43" fmla="*/ 467 h 3111"/>
                <a:gd name="T44" fmla="*/ 4418 w 4436"/>
                <a:gd name="T45" fmla="*/ 884 h 3111"/>
                <a:gd name="T46" fmla="*/ 4222 w 4436"/>
                <a:gd name="T47" fmla="*/ 1284 h 3111"/>
                <a:gd name="T48" fmla="*/ 3955 w 4436"/>
                <a:gd name="T49" fmla="*/ 1565 h 3111"/>
                <a:gd name="T50" fmla="*/ 3944 w 4436"/>
                <a:gd name="T51" fmla="*/ 1400 h 3111"/>
                <a:gd name="T52" fmla="*/ 3880 w 4436"/>
                <a:gd name="T53" fmla="*/ 1027 h 3111"/>
                <a:gd name="T54" fmla="*/ 4071 w 4436"/>
                <a:gd name="T55" fmla="*/ 1022 h 3111"/>
                <a:gd name="T56" fmla="*/ 4236 w 4436"/>
                <a:gd name="T57" fmla="*/ 831 h 3111"/>
                <a:gd name="T58" fmla="*/ 4167 w 4436"/>
                <a:gd name="T59" fmla="*/ 562 h 3111"/>
                <a:gd name="T60" fmla="*/ 3938 w 4436"/>
                <a:gd name="T61" fmla="*/ 438 h 3111"/>
                <a:gd name="T62" fmla="*/ 3584 w 4436"/>
                <a:gd name="T63" fmla="*/ 431 h 3111"/>
                <a:gd name="T64" fmla="*/ 3165 w 4436"/>
                <a:gd name="T65" fmla="*/ 582 h 3111"/>
                <a:gd name="T66" fmla="*/ 2933 w 4436"/>
                <a:gd name="T67" fmla="*/ 918 h 3111"/>
                <a:gd name="T68" fmla="*/ 2865 w 4436"/>
                <a:gd name="T69" fmla="*/ 1396 h 3111"/>
                <a:gd name="T70" fmla="*/ 2738 w 4436"/>
                <a:gd name="T71" fmla="*/ 1847 h 3111"/>
                <a:gd name="T72" fmla="*/ 2513 w 4436"/>
                <a:gd name="T73" fmla="*/ 2264 h 3111"/>
                <a:gd name="T74" fmla="*/ 2347 w 4436"/>
                <a:gd name="T75" fmla="*/ 2738 h 3111"/>
                <a:gd name="T76" fmla="*/ 2309 w 4436"/>
                <a:gd name="T77" fmla="*/ 3084 h 3111"/>
                <a:gd name="T78" fmla="*/ 2198 w 4436"/>
                <a:gd name="T79" fmla="*/ 3104 h 3111"/>
                <a:gd name="T80" fmla="*/ 2155 w 4436"/>
                <a:gd name="T81" fmla="*/ 2942 h 3111"/>
                <a:gd name="T82" fmla="*/ 2029 w 4436"/>
                <a:gd name="T83" fmla="*/ 2424 h 3111"/>
                <a:gd name="T84" fmla="*/ 1798 w 4436"/>
                <a:gd name="T85" fmla="*/ 2005 h 3111"/>
                <a:gd name="T86" fmla="*/ 1615 w 4436"/>
                <a:gd name="T87" fmla="*/ 1584 h 3111"/>
                <a:gd name="T88" fmla="*/ 1542 w 4436"/>
                <a:gd name="T89" fmla="*/ 1105 h 3111"/>
                <a:gd name="T90" fmla="*/ 1407 w 4436"/>
                <a:gd name="T91" fmla="*/ 691 h 3111"/>
                <a:gd name="T92" fmla="*/ 1093 w 4436"/>
                <a:gd name="T93" fmla="*/ 475 h 3111"/>
                <a:gd name="T94" fmla="*/ 640 w 4436"/>
                <a:gd name="T95" fmla="*/ 424 h 3111"/>
                <a:gd name="T96" fmla="*/ 360 w 4436"/>
                <a:gd name="T97" fmla="*/ 509 h 3111"/>
                <a:gd name="T98" fmla="*/ 191 w 4436"/>
                <a:gd name="T99" fmla="*/ 715 h 3111"/>
                <a:gd name="T100" fmla="*/ 260 w 4436"/>
                <a:gd name="T101" fmla="*/ 965 h 3111"/>
                <a:gd name="T102" fmla="*/ 451 w 4436"/>
                <a:gd name="T103" fmla="*/ 1044 h 3111"/>
                <a:gd name="T104" fmla="*/ 513 w 4436"/>
                <a:gd name="T105" fmla="*/ 1213 h 3111"/>
                <a:gd name="T106" fmla="*/ 547 w 4436"/>
                <a:gd name="T107" fmla="*/ 1607 h 3111"/>
                <a:gd name="T108" fmla="*/ 204 w 4436"/>
                <a:gd name="T109" fmla="*/ 1264 h 3111"/>
                <a:gd name="T110" fmla="*/ 16 w 4436"/>
                <a:gd name="T111" fmla="*/ 889 h 3111"/>
                <a:gd name="T112" fmla="*/ 69 w 4436"/>
                <a:gd name="T113" fmla="*/ 493 h 3111"/>
                <a:gd name="T114" fmla="*/ 371 w 4436"/>
                <a:gd name="T115" fmla="*/ 240 h 3111"/>
                <a:gd name="T116" fmla="*/ 815 w 4436"/>
                <a:gd name="T117" fmla="*/ 145 h 3111"/>
                <a:gd name="T118" fmla="*/ 1333 w 4436"/>
                <a:gd name="T119" fmla="*/ 215 h 3111"/>
                <a:gd name="T120" fmla="*/ 1669 w 4436"/>
                <a:gd name="T121" fmla="*/ 235 h 3111"/>
                <a:gd name="T122" fmla="*/ 1876 w 4436"/>
                <a:gd name="T123" fmla="*/ 115 h 3111"/>
                <a:gd name="T124" fmla="*/ 2125 w 4436"/>
                <a:gd name="T125" fmla="*/ 9 h 3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36" h="3111">
                  <a:moveTo>
                    <a:pt x="951" y="956"/>
                  </a:moveTo>
                  <a:lnTo>
                    <a:pt x="1005" y="964"/>
                  </a:lnTo>
                  <a:lnTo>
                    <a:pt x="1056" y="978"/>
                  </a:lnTo>
                  <a:lnTo>
                    <a:pt x="1104" y="1002"/>
                  </a:lnTo>
                  <a:lnTo>
                    <a:pt x="1144" y="1029"/>
                  </a:lnTo>
                  <a:lnTo>
                    <a:pt x="1182" y="1064"/>
                  </a:lnTo>
                  <a:lnTo>
                    <a:pt x="1213" y="1104"/>
                  </a:lnTo>
                  <a:lnTo>
                    <a:pt x="1240" y="1147"/>
                  </a:lnTo>
                  <a:lnTo>
                    <a:pt x="1264" y="1196"/>
                  </a:lnTo>
                  <a:lnTo>
                    <a:pt x="1282" y="1245"/>
                  </a:lnTo>
                  <a:lnTo>
                    <a:pt x="1295" y="1298"/>
                  </a:lnTo>
                  <a:lnTo>
                    <a:pt x="1302" y="1351"/>
                  </a:lnTo>
                  <a:lnTo>
                    <a:pt x="1304" y="1404"/>
                  </a:lnTo>
                  <a:lnTo>
                    <a:pt x="1302" y="1458"/>
                  </a:lnTo>
                  <a:lnTo>
                    <a:pt x="1293" y="1509"/>
                  </a:lnTo>
                  <a:lnTo>
                    <a:pt x="1280" y="1560"/>
                  </a:lnTo>
                  <a:lnTo>
                    <a:pt x="1262" y="1605"/>
                  </a:lnTo>
                  <a:lnTo>
                    <a:pt x="1236" y="1649"/>
                  </a:lnTo>
                  <a:lnTo>
                    <a:pt x="1207" y="1689"/>
                  </a:lnTo>
                  <a:lnTo>
                    <a:pt x="1173" y="1724"/>
                  </a:lnTo>
                  <a:lnTo>
                    <a:pt x="1131" y="1751"/>
                  </a:lnTo>
                  <a:lnTo>
                    <a:pt x="1084" y="1773"/>
                  </a:lnTo>
                  <a:lnTo>
                    <a:pt x="1033" y="1787"/>
                  </a:lnTo>
                  <a:lnTo>
                    <a:pt x="976" y="1793"/>
                  </a:lnTo>
                  <a:lnTo>
                    <a:pt x="922" y="1785"/>
                  </a:lnTo>
                  <a:lnTo>
                    <a:pt x="871" y="1771"/>
                  </a:lnTo>
                  <a:lnTo>
                    <a:pt x="822" y="1747"/>
                  </a:lnTo>
                  <a:lnTo>
                    <a:pt x="778" y="1715"/>
                  </a:lnTo>
                  <a:lnTo>
                    <a:pt x="738" y="1676"/>
                  </a:lnTo>
                  <a:lnTo>
                    <a:pt x="702" y="1633"/>
                  </a:lnTo>
                  <a:lnTo>
                    <a:pt x="671" y="1584"/>
                  </a:lnTo>
                  <a:lnTo>
                    <a:pt x="645" y="1531"/>
                  </a:lnTo>
                  <a:lnTo>
                    <a:pt x="627" y="1475"/>
                  </a:lnTo>
                  <a:lnTo>
                    <a:pt x="615" y="1418"/>
                  </a:lnTo>
                  <a:lnTo>
                    <a:pt x="609" y="1360"/>
                  </a:lnTo>
                  <a:lnTo>
                    <a:pt x="611" y="1300"/>
                  </a:lnTo>
                  <a:lnTo>
                    <a:pt x="620" y="1244"/>
                  </a:lnTo>
                  <a:lnTo>
                    <a:pt x="636" y="1185"/>
                  </a:lnTo>
                  <a:lnTo>
                    <a:pt x="656" y="1135"/>
                  </a:lnTo>
                  <a:lnTo>
                    <a:pt x="680" y="1093"/>
                  </a:lnTo>
                  <a:lnTo>
                    <a:pt x="709" y="1056"/>
                  </a:lnTo>
                  <a:lnTo>
                    <a:pt x="744" y="1027"/>
                  </a:lnTo>
                  <a:lnTo>
                    <a:pt x="785" y="1002"/>
                  </a:lnTo>
                  <a:lnTo>
                    <a:pt x="835" y="978"/>
                  </a:lnTo>
                  <a:lnTo>
                    <a:pt x="893" y="960"/>
                  </a:lnTo>
                  <a:lnTo>
                    <a:pt x="951" y="956"/>
                  </a:lnTo>
                  <a:close/>
                  <a:moveTo>
                    <a:pt x="3504" y="955"/>
                  </a:moveTo>
                  <a:lnTo>
                    <a:pt x="3564" y="958"/>
                  </a:lnTo>
                  <a:lnTo>
                    <a:pt x="3616" y="969"/>
                  </a:lnTo>
                  <a:lnTo>
                    <a:pt x="3664" y="987"/>
                  </a:lnTo>
                  <a:lnTo>
                    <a:pt x="3705" y="1011"/>
                  </a:lnTo>
                  <a:lnTo>
                    <a:pt x="3742" y="1040"/>
                  </a:lnTo>
                  <a:lnTo>
                    <a:pt x="3773" y="1075"/>
                  </a:lnTo>
                  <a:lnTo>
                    <a:pt x="3798" y="1113"/>
                  </a:lnTo>
                  <a:lnTo>
                    <a:pt x="3818" y="1155"/>
                  </a:lnTo>
                  <a:lnTo>
                    <a:pt x="3835" y="1200"/>
                  </a:lnTo>
                  <a:lnTo>
                    <a:pt x="3845" y="1247"/>
                  </a:lnTo>
                  <a:lnTo>
                    <a:pt x="3853" y="1296"/>
                  </a:lnTo>
                  <a:lnTo>
                    <a:pt x="3853" y="1347"/>
                  </a:lnTo>
                  <a:lnTo>
                    <a:pt x="3851" y="1396"/>
                  </a:lnTo>
                  <a:lnTo>
                    <a:pt x="3844" y="1447"/>
                  </a:lnTo>
                  <a:lnTo>
                    <a:pt x="3833" y="1496"/>
                  </a:lnTo>
                  <a:lnTo>
                    <a:pt x="3818" y="1544"/>
                  </a:lnTo>
                  <a:lnTo>
                    <a:pt x="3798" y="1589"/>
                  </a:lnTo>
                  <a:lnTo>
                    <a:pt x="3775" y="1633"/>
                  </a:lnTo>
                  <a:lnTo>
                    <a:pt x="3749" y="1671"/>
                  </a:lnTo>
                  <a:lnTo>
                    <a:pt x="3718" y="1705"/>
                  </a:lnTo>
                  <a:lnTo>
                    <a:pt x="3685" y="1736"/>
                  </a:lnTo>
                  <a:lnTo>
                    <a:pt x="3649" y="1760"/>
                  </a:lnTo>
                  <a:lnTo>
                    <a:pt x="3609" y="1778"/>
                  </a:lnTo>
                  <a:lnTo>
                    <a:pt x="3565" y="1791"/>
                  </a:lnTo>
                  <a:lnTo>
                    <a:pt x="3520" y="1795"/>
                  </a:lnTo>
                  <a:lnTo>
                    <a:pt x="3473" y="1791"/>
                  </a:lnTo>
                  <a:lnTo>
                    <a:pt x="3413" y="1776"/>
                  </a:lnTo>
                  <a:lnTo>
                    <a:pt x="3360" y="1755"/>
                  </a:lnTo>
                  <a:lnTo>
                    <a:pt x="3313" y="1724"/>
                  </a:lnTo>
                  <a:lnTo>
                    <a:pt x="3271" y="1687"/>
                  </a:lnTo>
                  <a:lnTo>
                    <a:pt x="3235" y="1644"/>
                  </a:lnTo>
                  <a:lnTo>
                    <a:pt x="3205" y="1596"/>
                  </a:lnTo>
                  <a:lnTo>
                    <a:pt x="3184" y="1544"/>
                  </a:lnTo>
                  <a:lnTo>
                    <a:pt x="3169" y="1487"/>
                  </a:lnTo>
                  <a:lnTo>
                    <a:pt x="3160" y="1427"/>
                  </a:lnTo>
                  <a:lnTo>
                    <a:pt x="3160" y="1365"/>
                  </a:lnTo>
                  <a:lnTo>
                    <a:pt x="3167" y="1302"/>
                  </a:lnTo>
                  <a:lnTo>
                    <a:pt x="3184" y="1238"/>
                  </a:lnTo>
                  <a:lnTo>
                    <a:pt x="3207" y="1175"/>
                  </a:lnTo>
                  <a:lnTo>
                    <a:pt x="3233" y="1127"/>
                  </a:lnTo>
                  <a:lnTo>
                    <a:pt x="3260" y="1087"/>
                  </a:lnTo>
                  <a:lnTo>
                    <a:pt x="3291" y="1053"/>
                  </a:lnTo>
                  <a:lnTo>
                    <a:pt x="3325" y="1027"/>
                  </a:lnTo>
                  <a:lnTo>
                    <a:pt x="3362" y="1004"/>
                  </a:lnTo>
                  <a:lnTo>
                    <a:pt x="3405" y="985"/>
                  </a:lnTo>
                  <a:lnTo>
                    <a:pt x="3451" y="969"/>
                  </a:lnTo>
                  <a:lnTo>
                    <a:pt x="3504" y="955"/>
                  </a:lnTo>
                  <a:close/>
                  <a:moveTo>
                    <a:pt x="2253" y="0"/>
                  </a:moveTo>
                  <a:lnTo>
                    <a:pt x="2318" y="2"/>
                  </a:lnTo>
                  <a:lnTo>
                    <a:pt x="2378" y="9"/>
                  </a:lnTo>
                  <a:lnTo>
                    <a:pt x="2433" y="22"/>
                  </a:lnTo>
                  <a:lnTo>
                    <a:pt x="2482" y="38"/>
                  </a:lnTo>
                  <a:lnTo>
                    <a:pt x="2529" y="58"/>
                  </a:lnTo>
                  <a:lnTo>
                    <a:pt x="2571" y="80"/>
                  </a:lnTo>
                  <a:lnTo>
                    <a:pt x="2613" y="102"/>
                  </a:lnTo>
                  <a:lnTo>
                    <a:pt x="2653" y="127"/>
                  </a:lnTo>
                  <a:lnTo>
                    <a:pt x="2693" y="151"/>
                  </a:lnTo>
                  <a:lnTo>
                    <a:pt x="2735" y="175"/>
                  </a:lnTo>
                  <a:lnTo>
                    <a:pt x="2776" y="196"/>
                  </a:lnTo>
                  <a:lnTo>
                    <a:pt x="2822" y="216"/>
                  </a:lnTo>
                  <a:lnTo>
                    <a:pt x="2871" y="233"/>
                  </a:lnTo>
                  <a:lnTo>
                    <a:pt x="2924" y="247"/>
                  </a:lnTo>
                  <a:lnTo>
                    <a:pt x="2982" y="255"/>
                  </a:lnTo>
                  <a:lnTo>
                    <a:pt x="3042" y="253"/>
                  </a:lnTo>
                  <a:lnTo>
                    <a:pt x="3100" y="245"/>
                  </a:lnTo>
                  <a:lnTo>
                    <a:pt x="3158" y="233"/>
                  </a:lnTo>
                  <a:lnTo>
                    <a:pt x="3215" y="218"/>
                  </a:lnTo>
                  <a:lnTo>
                    <a:pt x="3267" y="204"/>
                  </a:lnTo>
                  <a:lnTo>
                    <a:pt x="3316" y="191"/>
                  </a:lnTo>
                  <a:lnTo>
                    <a:pt x="3393" y="175"/>
                  </a:lnTo>
                  <a:lnTo>
                    <a:pt x="3473" y="162"/>
                  </a:lnTo>
                  <a:lnTo>
                    <a:pt x="3556" y="155"/>
                  </a:lnTo>
                  <a:lnTo>
                    <a:pt x="3642" y="153"/>
                  </a:lnTo>
                  <a:lnTo>
                    <a:pt x="3727" y="156"/>
                  </a:lnTo>
                  <a:lnTo>
                    <a:pt x="3809" y="164"/>
                  </a:lnTo>
                  <a:lnTo>
                    <a:pt x="3887" y="176"/>
                  </a:lnTo>
                  <a:lnTo>
                    <a:pt x="3960" y="195"/>
                  </a:lnTo>
                  <a:lnTo>
                    <a:pt x="4022" y="216"/>
                  </a:lnTo>
                  <a:lnTo>
                    <a:pt x="4082" y="240"/>
                  </a:lnTo>
                  <a:lnTo>
                    <a:pt x="4138" y="269"/>
                  </a:lnTo>
                  <a:lnTo>
                    <a:pt x="4193" y="300"/>
                  </a:lnTo>
                  <a:lnTo>
                    <a:pt x="4244" y="335"/>
                  </a:lnTo>
                  <a:lnTo>
                    <a:pt x="4289" y="375"/>
                  </a:lnTo>
                  <a:lnTo>
                    <a:pt x="4329" y="418"/>
                  </a:lnTo>
                  <a:lnTo>
                    <a:pt x="4364" y="467"/>
                  </a:lnTo>
                  <a:lnTo>
                    <a:pt x="4398" y="533"/>
                  </a:lnTo>
                  <a:lnTo>
                    <a:pt x="4420" y="602"/>
                  </a:lnTo>
                  <a:lnTo>
                    <a:pt x="4433" y="671"/>
                  </a:lnTo>
                  <a:lnTo>
                    <a:pt x="4436" y="742"/>
                  </a:lnTo>
                  <a:lnTo>
                    <a:pt x="4431" y="813"/>
                  </a:lnTo>
                  <a:lnTo>
                    <a:pt x="4418" y="884"/>
                  </a:lnTo>
                  <a:lnTo>
                    <a:pt x="4398" y="955"/>
                  </a:lnTo>
                  <a:lnTo>
                    <a:pt x="4371" y="1024"/>
                  </a:lnTo>
                  <a:lnTo>
                    <a:pt x="4340" y="1091"/>
                  </a:lnTo>
                  <a:lnTo>
                    <a:pt x="4304" y="1158"/>
                  </a:lnTo>
                  <a:lnTo>
                    <a:pt x="4265" y="1222"/>
                  </a:lnTo>
                  <a:lnTo>
                    <a:pt x="4222" y="1284"/>
                  </a:lnTo>
                  <a:lnTo>
                    <a:pt x="4178" y="1342"/>
                  </a:lnTo>
                  <a:lnTo>
                    <a:pt x="4133" y="1396"/>
                  </a:lnTo>
                  <a:lnTo>
                    <a:pt x="4087" y="1445"/>
                  </a:lnTo>
                  <a:lnTo>
                    <a:pt x="4042" y="1491"/>
                  </a:lnTo>
                  <a:lnTo>
                    <a:pt x="3996" y="1531"/>
                  </a:lnTo>
                  <a:lnTo>
                    <a:pt x="3955" y="1565"/>
                  </a:lnTo>
                  <a:lnTo>
                    <a:pt x="3916" y="1595"/>
                  </a:lnTo>
                  <a:lnTo>
                    <a:pt x="3904" y="1595"/>
                  </a:lnTo>
                  <a:lnTo>
                    <a:pt x="3904" y="1591"/>
                  </a:lnTo>
                  <a:lnTo>
                    <a:pt x="3924" y="1531"/>
                  </a:lnTo>
                  <a:lnTo>
                    <a:pt x="3936" y="1467"/>
                  </a:lnTo>
                  <a:lnTo>
                    <a:pt x="3944" y="1400"/>
                  </a:lnTo>
                  <a:lnTo>
                    <a:pt x="3944" y="1333"/>
                  </a:lnTo>
                  <a:lnTo>
                    <a:pt x="3940" y="1265"/>
                  </a:lnTo>
                  <a:lnTo>
                    <a:pt x="3933" y="1200"/>
                  </a:lnTo>
                  <a:lnTo>
                    <a:pt x="3918" y="1138"/>
                  </a:lnTo>
                  <a:lnTo>
                    <a:pt x="3902" y="1080"/>
                  </a:lnTo>
                  <a:lnTo>
                    <a:pt x="3880" y="1027"/>
                  </a:lnTo>
                  <a:lnTo>
                    <a:pt x="3880" y="1024"/>
                  </a:lnTo>
                  <a:lnTo>
                    <a:pt x="3916" y="1025"/>
                  </a:lnTo>
                  <a:lnTo>
                    <a:pt x="3955" y="1027"/>
                  </a:lnTo>
                  <a:lnTo>
                    <a:pt x="3993" y="1027"/>
                  </a:lnTo>
                  <a:lnTo>
                    <a:pt x="4033" y="1025"/>
                  </a:lnTo>
                  <a:lnTo>
                    <a:pt x="4071" y="1022"/>
                  </a:lnTo>
                  <a:lnTo>
                    <a:pt x="4107" y="1016"/>
                  </a:lnTo>
                  <a:lnTo>
                    <a:pt x="4140" y="1005"/>
                  </a:lnTo>
                  <a:lnTo>
                    <a:pt x="4171" y="993"/>
                  </a:lnTo>
                  <a:lnTo>
                    <a:pt x="4195" y="976"/>
                  </a:lnTo>
                  <a:lnTo>
                    <a:pt x="4213" y="955"/>
                  </a:lnTo>
                  <a:lnTo>
                    <a:pt x="4236" y="831"/>
                  </a:lnTo>
                  <a:lnTo>
                    <a:pt x="4242" y="775"/>
                  </a:lnTo>
                  <a:lnTo>
                    <a:pt x="4240" y="724"/>
                  </a:lnTo>
                  <a:lnTo>
                    <a:pt x="4231" y="676"/>
                  </a:lnTo>
                  <a:lnTo>
                    <a:pt x="4215" y="635"/>
                  </a:lnTo>
                  <a:lnTo>
                    <a:pt x="4193" y="596"/>
                  </a:lnTo>
                  <a:lnTo>
                    <a:pt x="4167" y="562"/>
                  </a:lnTo>
                  <a:lnTo>
                    <a:pt x="4136" y="533"/>
                  </a:lnTo>
                  <a:lnTo>
                    <a:pt x="4102" y="505"/>
                  </a:lnTo>
                  <a:lnTo>
                    <a:pt x="4065" y="484"/>
                  </a:lnTo>
                  <a:lnTo>
                    <a:pt x="4027" y="465"/>
                  </a:lnTo>
                  <a:lnTo>
                    <a:pt x="3987" y="451"/>
                  </a:lnTo>
                  <a:lnTo>
                    <a:pt x="3938" y="438"/>
                  </a:lnTo>
                  <a:lnTo>
                    <a:pt x="3884" y="427"/>
                  </a:lnTo>
                  <a:lnTo>
                    <a:pt x="3824" y="422"/>
                  </a:lnTo>
                  <a:lnTo>
                    <a:pt x="3762" y="418"/>
                  </a:lnTo>
                  <a:lnTo>
                    <a:pt x="3700" y="418"/>
                  </a:lnTo>
                  <a:lnTo>
                    <a:pt x="3640" y="424"/>
                  </a:lnTo>
                  <a:lnTo>
                    <a:pt x="3584" y="431"/>
                  </a:lnTo>
                  <a:lnTo>
                    <a:pt x="3500" y="449"/>
                  </a:lnTo>
                  <a:lnTo>
                    <a:pt x="3424" y="467"/>
                  </a:lnTo>
                  <a:lnTo>
                    <a:pt x="3351" y="491"/>
                  </a:lnTo>
                  <a:lnTo>
                    <a:pt x="3284" y="516"/>
                  </a:lnTo>
                  <a:lnTo>
                    <a:pt x="3222" y="547"/>
                  </a:lnTo>
                  <a:lnTo>
                    <a:pt x="3165" y="582"/>
                  </a:lnTo>
                  <a:lnTo>
                    <a:pt x="3113" y="622"/>
                  </a:lnTo>
                  <a:lnTo>
                    <a:pt x="3067" y="669"/>
                  </a:lnTo>
                  <a:lnTo>
                    <a:pt x="3025" y="720"/>
                  </a:lnTo>
                  <a:lnTo>
                    <a:pt x="2989" y="780"/>
                  </a:lnTo>
                  <a:lnTo>
                    <a:pt x="2958" y="845"/>
                  </a:lnTo>
                  <a:lnTo>
                    <a:pt x="2933" y="918"/>
                  </a:lnTo>
                  <a:lnTo>
                    <a:pt x="2913" y="993"/>
                  </a:lnTo>
                  <a:lnTo>
                    <a:pt x="2900" y="1069"/>
                  </a:lnTo>
                  <a:lnTo>
                    <a:pt x="2889" y="1151"/>
                  </a:lnTo>
                  <a:lnTo>
                    <a:pt x="2882" y="1231"/>
                  </a:lnTo>
                  <a:lnTo>
                    <a:pt x="2875" y="1315"/>
                  </a:lnTo>
                  <a:lnTo>
                    <a:pt x="2865" y="1396"/>
                  </a:lnTo>
                  <a:lnTo>
                    <a:pt x="2856" y="1476"/>
                  </a:lnTo>
                  <a:lnTo>
                    <a:pt x="2844" y="1555"/>
                  </a:lnTo>
                  <a:lnTo>
                    <a:pt x="2827" y="1629"/>
                  </a:lnTo>
                  <a:lnTo>
                    <a:pt x="2804" y="1698"/>
                  </a:lnTo>
                  <a:lnTo>
                    <a:pt x="2773" y="1775"/>
                  </a:lnTo>
                  <a:lnTo>
                    <a:pt x="2738" y="1847"/>
                  </a:lnTo>
                  <a:lnTo>
                    <a:pt x="2702" y="1918"/>
                  </a:lnTo>
                  <a:lnTo>
                    <a:pt x="2664" y="1987"/>
                  </a:lnTo>
                  <a:lnTo>
                    <a:pt x="2625" y="2056"/>
                  </a:lnTo>
                  <a:lnTo>
                    <a:pt x="2587" y="2124"/>
                  </a:lnTo>
                  <a:lnTo>
                    <a:pt x="2549" y="2193"/>
                  </a:lnTo>
                  <a:lnTo>
                    <a:pt x="2513" y="2264"/>
                  </a:lnTo>
                  <a:lnTo>
                    <a:pt x="2476" y="2335"/>
                  </a:lnTo>
                  <a:lnTo>
                    <a:pt x="2444" y="2409"/>
                  </a:lnTo>
                  <a:lnTo>
                    <a:pt x="2415" y="2485"/>
                  </a:lnTo>
                  <a:lnTo>
                    <a:pt x="2387" y="2565"/>
                  </a:lnTo>
                  <a:lnTo>
                    <a:pt x="2365" y="2649"/>
                  </a:lnTo>
                  <a:lnTo>
                    <a:pt x="2347" y="2738"/>
                  </a:lnTo>
                  <a:lnTo>
                    <a:pt x="2336" y="2833"/>
                  </a:lnTo>
                  <a:lnTo>
                    <a:pt x="2331" y="2933"/>
                  </a:lnTo>
                  <a:lnTo>
                    <a:pt x="2333" y="3038"/>
                  </a:lnTo>
                  <a:lnTo>
                    <a:pt x="2324" y="3056"/>
                  </a:lnTo>
                  <a:lnTo>
                    <a:pt x="2316" y="3071"/>
                  </a:lnTo>
                  <a:lnTo>
                    <a:pt x="2309" y="3084"/>
                  </a:lnTo>
                  <a:lnTo>
                    <a:pt x="2300" y="3095"/>
                  </a:lnTo>
                  <a:lnTo>
                    <a:pt x="2287" y="3104"/>
                  </a:lnTo>
                  <a:lnTo>
                    <a:pt x="2269" y="3109"/>
                  </a:lnTo>
                  <a:lnTo>
                    <a:pt x="2244" y="3111"/>
                  </a:lnTo>
                  <a:lnTo>
                    <a:pt x="2218" y="3109"/>
                  </a:lnTo>
                  <a:lnTo>
                    <a:pt x="2198" y="3104"/>
                  </a:lnTo>
                  <a:lnTo>
                    <a:pt x="2184" y="3096"/>
                  </a:lnTo>
                  <a:lnTo>
                    <a:pt x="2173" y="3085"/>
                  </a:lnTo>
                  <a:lnTo>
                    <a:pt x="2165" y="3073"/>
                  </a:lnTo>
                  <a:lnTo>
                    <a:pt x="2160" y="3060"/>
                  </a:lnTo>
                  <a:lnTo>
                    <a:pt x="2156" y="3047"/>
                  </a:lnTo>
                  <a:lnTo>
                    <a:pt x="2155" y="2942"/>
                  </a:lnTo>
                  <a:lnTo>
                    <a:pt x="2147" y="2844"/>
                  </a:lnTo>
                  <a:lnTo>
                    <a:pt x="2133" y="2749"/>
                  </a:lnTo>
                  <a:lnTo>
                    <a:pt x="2115" y="2662"/>
                  </a:lnTo>
                  <a:lnTo>
                    <a:pt x="2089" y="2578"/>
                  </a:lnTo>
                  <a:lnTo>
                    <a:pt x="2062" y="2498"/>
                  </a:lnTo>
                  <a:lnTo>
                    <a:pt x="2029" y="2424"/>
                  </a:lnTo>
                  <a:lnTo>
                    <a:pt x="1995" y="2349"/>
                  </a:lnTo>
                  <a:lnTo>
                    <a:pt x="1956" y="2278"/>
                  </a:lnTo>
                  <a:lnTo>
                    <a:pt x="1918" y="2209"/>
                  </a:lnTo>
                  <a:lnTo>
                    <a:pt x="1878" y="2142"/>
                  </a:lnTo>
                  <a:lnTo>
                    <a:pt x="1838" y="2073"/>
                  </a:lnTo>
                  <a:lnTo>
                    <a:pt x="1798" y="2005"/>
                  </a:lnTo>
                  <a:lnTo>
                    <a:pt x="1760" y="1936"/>
                  </a:lnTo>
                  <a:lnTo>
                    <a:pt x="1724" y="1865"/>
                  </a:lnTo>
                  <a:lnTo>
                    <a:pt x="1687" y="1795"/>
                  </a:lnTo>
                  <a:lnTo>
                    <a:pt x="1656" y="1720"/>
                  </a:lnTo>
                  <a:lnTo>
                    <a:pt x="1633" y="1653"/>
                  </a:lnTo>
                  <a:lnTo>
                    <a:pt x="1615" y="1584"/>
                  </a:lnTo>
                  <a:lnTo>
                    <a:pt x="1600" y="1507"/>
                  </a:lnTo>
                  <a:lnTo>
                    <a:pt x="1587" y="1429"/>
                  </a:lnTo>
                  <a:lnTo>
                    <a:pt x="1575" y="1349"/>
                  </a:lnTo>
                  <a:lnTo>
                    <a:pt x="1565" y="1267"/>
                  </a:lnTo>
                  <a:lnTo>
                    <a:pt x="1555" y="1185"/>
                  </a:lnTo>
                  <a:lnTo>
                    <a:pt x="1542" y="1105"/>
                  </a:lnTo>
                  <a:lnTo>
                    <a:pt x="1529" y="1025"/>
                  </a:lnTo>
                  <a:lnTo>
                    <a:pt x="1515" y="949"/>
                  </a:lnTo>
                  <a:lnTo>
                    <a:pt x="1495" y="876"/>
                  </a:lnTo>
                  <a:lnTo>
                    <a:pt x="1471" y="809"/>
                  </a:lnTo>
                  <a:lnTo>
                    <a:pt x="1442" y="745"/>
                  </a:lnTo>
                  <a:lnTo>
                    <a:pt x="1407" y="691"/>
                  </a:lnTo>
                  <a:lnTo>
                    <a:pt x="1369" y="644"/>
                  </a:lnTo>
                  <a:lnTo>
                    <a:pt x="1324" y="602"/>
                  </a:lnTo>
                  <a:lnTo>
                    <a:pt x="1273" y="562"/>
                  </a:lnTo>
                  <a:lnTo>
                    <a:pt x="1216" y="529"/>
                  </a:lnTo>
                  <a:lnTo>
                    <a:pt x="1156" y="500"/>
                  </a:lnTo>
                  <a:lnTo>
                    <a:pt x="1093" y="475"/>
                  </a:lnTo>
                  <a:lnTo>
                    <a:pt x="1025" y="453"/>
                  </a:lnTo>
                  <a:lnTo>
                    <a:pt x="956" y="435"/>
                  </a:lnTo>
                  <a:lnTo>
                    <a:pt x="800" y="424"/>
                  </a:lnTo>
                  <a:lnTo>
                    <a:pt x="749" y="418"/>
                  </a:lnTo>
                  <a:lnTo>
                    <a:pt x="695" y="418"/>
                  </a:lnTo>
                  <a:lnTo>
                    <a:pt x="640" y="424"/>
                  </a:lnTo>
                  <a:lnTo>
                    <a:pt x="585" y="433"/>
                  </a:lnTo>
                  <a:lnTo>
                    <a:pt x="536" y="444"/>
                  </a:lnTo>
                  <a:lnTo>
                    <a:pt x="493" y="455"/>
                  </a:lnTo>
                  <a:lnTo>
                    <a:pt x="447" y="471"/>
                  </a:lnTo>
                  <a:lnTo>
                    <a:pt x="402" y="489"/>
                  </a:lnTo>
                  <a:lnTo>
                    <a:pt x="360" y="509"/>
                  </a:lnTo>
                  <a:lnTo>
                    <a:pt x="320" y="535"/>
                  </a:lnTo>
                  <a:lnTo>
                    <a:pt x="284" y="562"/>
                  </a:lnTo>
                  <a:lnTo>
                    <a:pt x="251" y="595"/>
                  </a:lnTo>
                  <a:lnTo>
                    <a:pt x="224" y="631"/>
                  </a:lnTo>
                  <a:lnTo>
                    <a:pt x="204" y="671"/>
                  </a:lnTo>
                  <a:lnTo>
                    <a:pt x="191" y="715"/>
                  </a:lnTo>
                  <a:lnTo>
                    <a:pt x="187" y="760"/>
                  </a:lnTo>
                  <a:lnTo>
                    <a:pt x="191" y="805"/>
                  </a:lnTo>
                  <a:lnTo>
                    <a:pt x="202" y="849"/>
                  </a:lnTo>
                  <a:lnTo>
                    <a:pt x="216" y="893"/>
                  </a:lnTo>
                  <a:lnTo>
                    <a:pt x="236" y="931"/>
                  </a:lnTo>
                  <a:lnTo>
                    <a:pt x="260" y="965"/>
                  </a:lnTo>
                  <a:lnTo>
                    <a:pt x="285" y="996"/>
                  </a:lnTo>
                  <a:lnTo>
                    <a:pt x="313" y="1020"/>
                  </a:lnTo>
                  <a:lnTo>
                    <a:pt x="340" y="1035"/>
                  </a:lnTo>
                  <a:lnTo>
                    <a:pt x="378" y="1045"/>
                  </a:lnTo>
                  <a:lnTo>
                    <a:pt x="415" y="1047"/>
                  </a:lnTo>
                  <a:lnTo>
                    <a:pt x="451" y="1044"/>
                  </a:lnTo>
                  <a:lnTo>
                    <a:pt x="487" y="1036"/>
                  </a:lnTo>
                  <a:lnTo>
                    <a:pt x="522" y="1027"/>
                  </a:lnTo>
                  <a:lnTo>
                    <a:pt x="555" y="1018"/>
                  </a:lnTo>
                  <a:lnTo>
                    <a:pt x="587" y="1011"/>
                  </a:lnTo>
                  <a:lnTo>
                    <a:pt x="527" y="1147"/>
                  </a:lnTo>
                  <a:lnTo>
                    <a:pt x="513" y="1213"/>
                  </a:lnTo>
                  <a:lnTo>
                    <a:pt x="505" y="1280"/>
                  </a:lnTo>
                  <a:lnTo>
                    <a:pt x="505" y="1349"/>
                  </a:lnTo>
                  <a:lnTo>
                    <a:pt x="511" y="1416"/>
                  </a:lnTo>
                  <a:lnTo>
                    <a:pt x="520" y="1484"/>
                  </a:lnTo>
                  <a:lnTo>
                    <a:pt x="533" y="1547"/>
                  </a:lnTo>
                  <a:lnTo>
                    <a:pt x="547" y="1607"/>
                  </a:lnTo>
                  <a:lnTo>
                    <a:pt x="482" y="1560"/>
                  </a:lnTo>
                  <a:lnTo>
                    <a:pt x="420" y="1507"/>
                  </a:lnTo>
                  <a:lnTo>
                    <a:pt x="360" y="1451"/>
                  </a:lnTo>
                  <a:lnTo>
                    <a:pt x="305" y="1391"/>
                  </a:lnTo>
                  <a:lnTo>
                    <a:pt x="253" y="1327"/>
                  </a:lnTo>
                  <a:lnTo>
                    <a:pt x="204" y="1264"/>
                  </a:lnTo>
                  <a:lnTo>
                    <a:pt x="165" y="1209"/>
                  </a:lnTo>
                  <a:lnTo>
                    <a:pt x="129" y="1155"/>
                  </a:lnTo>
                  <a:lnTo>
                    <a:pt x="96" y="1095"/>
                  </a:lnTo>
                  <a:lnTo>
                    <a:pt x="65" y="1033"/>
                  </a:lnTo>
                  <a:lnTo>
                    <a:pt x="40" y="967"/>
                  </a:lnTo>
                  <a:lnTo>
                    <a:pt x="16" y="889"/>
                  </a:lnTo>
                  <a:lnTo>
                    <a:pt x="4" y="813"/>
                  </a:lnTo>
                  <a:lnTo>
                    <a:pt x="0" y="742"/>
                  </a:lnTo>
                  <a:lnTo>
                    <a:pt x="5" y="675"/>
                  </a:lnTo>
                  <a:lnTo>
                    <a:pt x="18" y="609"/>
                  </a:lnTo>
                  <a:lnTo>
                    <a:pt x="40" y="549"/>
                  </a:lnTo>
                  <a:lnTo>
                    <a:pt x="69" y="493"/>
                  </a:lnTo>
                  <a:lnTo>
                    <a:pt x="105" y="440"/>
                  </a:lnTo>
                  <a:lnTo>
                    <a:pt x="147" y="393"/>
                  </a:lnTo>
                  <a:lnTo>
                    <a:pt x="195" y="347"/>
                  </a:lnTo>
                  <a:lnTo>
                    <a:pt x="249" y="307"/>
                  </a:lnTo>
                  <a:lnTo>
                    <a:pt x="307" y="273"/>
                  </a:lnTo>
                  <a:lnTo>
                    <a:pt x="371" y="240"/>
                  </a:lnTo>
                  <a:lnTo>
                    <a:pt x="436" y="213"/>
                  </a:lnTo>
                  <a:lnTo>
                    <a:pt x="507" y="191"/>
                  </a:lnTo>
                  <a:lnTo>
                    <a:pt x="580" y="173"/>
                  </a:lnTo>
                  <a:lnTo>
                    <a:pt x="656" y="158"/>
                  </a:lnTo>
                  <a:lnTo>
                    <a:pt x="735" y="151"/>
                  </a:lnTo>
                  <a:lnTo>
                    <a:pt x="815" y="145"/>
                  </a:lnTo>
                  <a:lnTo>
                    <a:pt x="895" y="147"/>
                  </a:lnTo>
                  <a:lnTo>
                    <a:pt x="975" y="153"/>
                  </a:lnTo>
                  <a:lnTo>
                    <a:pt x="1056" y="164"/>
                  </a:lnTo>
                  <a:lnTo>
                    <a:pt x="1236" y="187"/>
                  </a:lnTo>
                  <a:lnTo>
                    <a:pt x="1282" y="200"/>
                  </a:lnTo>
                  <a:lnTo>
                    <a:pt x="1333" y="215"/>
                  </a:lnTo>
                  <a:lnTo>
                    <a:pt x="1385" y="231"/>
                  </a:lnTo>
                  <a:lnTo>
                    <a:pt x="1444" y="244"/>
                  </a:lnTo>
                  <a:lnTo>
                    <a:pt x="1502" y="253"/>
                  </a:lnTo>
                  <a:lnTo>
                    <a:pt x="1562" y="255"/>
                  </a:lnTo>
                  <a:lnTo>
                    <a:pt x="1624" y="247"/>
                  </a:lnTo>
                  <a:lnTo>
                    <a:pt x="1669" y="235"/>
                  </a:lnTo>
                  <a:lnTo>
                    <a:pt x="1709" y="220"/>
                  </a:lnTo>
                  <a:lnTo>
                    <a:pt x="1745" y="202"/>
                  </a:lnTo>
                  <a:lnTo>
                    <a:pt x="1780" y="182"/>
                  </a:lnTo>
                  <a:lnTo>
                    <a:pt x="1813" y="160"/>
                  </a:lnTo>
                  <a:lnTo>
                    <a:pt x="1844" y="136"/>
                  </a:lnTo>
                  <a:lnTo>
                    <a:pt x="1876" y="115"/>
                  </a:lnTo>
                  <a:lnTo>
                    <a:pt x="1909" y="93"/>
                  </a:lnTo>
                  <a:lnTo>
                    <a:pt x="1944" y="71"/>
                  </a:lnTo>
                  <a:lnTo>
                    <a:pt x="1982" y="51"/>
                  </a:lnTo>
                  <a:lnTo>
                    <a:pt x="2025" y="35"/>
                  </a:lnTo>
                  <a:lnTo>
                    <a:pt x="2073" y="20"/>
                  </a:lnTo>
                  <a:lnTo>
                    <a:pt x="2125" y="9"/>
                  </a:lnTo>
                  <a:lnTo>
                    <a:pt x="2185" y="2"/>
                  </a:lnTo>
                  <a:lnTo>
                    <a:pt x="225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44" name="Freeform 18">
              <a:extLst>
                <a:ext uri="{FF2B5EF4-FFF2-40B4-BE49-F238E27FC236}">
                  <a16:creationId xmlns:a16="http://schemas.microsoft.com/office/drawing/2014/main" id="{41E753F9-FC4C-4794-896F-2BABA6C4B80B}"/>
                </a:ext>
              </a:extLst>
            </p:cNvPr>
            <p:cNvSpPr>
              <a:spLocks noEditPoints="1"/>
            </p:cNvSpPr>
            <p:nvPr/>
          </p:nvSpPr>
          <p:spPr bwMode="auto">
            <a:xfrm>
              <a:off x="4142302" y="692696"/>
              <a:ext cx="273901" cy="333043"/>
            </a:xfrm>
            <a:custGeom>
              <a:avLst/>
              <a:gdLst>
                <a:gd name="T0" fmla="*/ 1033 w 2487"/>
                <a:gd name="T1" fmla="*/ 2647 h 3024"/>
                <a:gd name="T2" fmla="*/ 1169 w 2487"/>
                <a:gd name="T3" fmla="*/ 2318 h 3024"/>
                <a:gd name="T4" fmla="*/ 1260 w 2487"/>
                <a:gd name="T5" fmla="*/ 2242 h 3024"/>
                <a:gd name="T6" fmla="*/ 1367 w 2487"/>
                <a:gd name="T7" fmla="*/ 2700 h 3024"/>
                <a:gd name="T8" fmla="*/ 1462 w 2487"/>
                <a:gd name="T9" fmla="*/ 2265 h 3024"/>
                <a:gd name="T10" fmla="*/ 1118 w 2487"/>
                <a:gd name="T11" fmla="*/ 1982 h 3024"/>
                <a:gd name="T12" fmla="*/ 1140 w 2487"/>
                <a:gd name="T13" fmla="*/ 2189 h 3024"/>
                <a:gd name="T14" fmla="*/ 1475 w 2487"/>
                <a:gd name="T15" fmla="*/ 2080 h 3024"/>
                <a:gd name="T16" fmla="*/ 1698 w 2487"/>
                <a:gd name="T17" fmla="*/ 1654 h 3024"/>
                <a:gd name="T18" fmla="*/ 1509 w 2487"/>
                <a:gd name="T19" fmla="*/ 1891 h 3024"/>
                <a:gd name="T20" fmla="*/ 1675 w 2487"/>
                <a:gd name="T21" fmla="*/ 1876 h 3024"/>
                <a:gd name="T22" fmla="*/ 1787 w 2487"/>
                <a:gd name="T23" fmla="*/ 1649 h 3024"/>
                <a:gd name="T24" fmla="*/ 1784 w 2487"/>
                <a:gd name="T25" fmla="*/ 1573 h 3024"/>
                <a:gd name="T26" fmla="*/ 1896 w 2487"/>
                <a:gd name="T27" fmla="*/ 1634 h 3024"/>
                <a:gd name="T28" fmla="*/ 1971 w 2487"/>
                <a:gd name="T29" fmla="*/ 1433 h 3024"/>
                <a:gd name="T30" fmla="*/ 1380 w 2487"/>
                <a:gd name="T31" fmla="*/ 1365 h 3024"/>
                <a:gd name="T32" fmla="*/ 1335 w 2487"/>
                <a:gd name="T33" fmla="*/ 1805 h 3024"/>
                <a:gd name="T34" fmla="*/ 1289 w 2487"/>
                <a:gd name="T35" fmla="*/ 1393 h 3024"/>
                <a:gd name="T36" fmla="*/ 1171 w 2487"/>
                <a:gd name="T37" fmla="*/ 1469 h 3024"/>
                <a:gd name="T38" fmla="*/ 1149 w 2487"/>
                <a:gd name="T39" fmla="*/ 1791 h 3024"/>
                <a:gd name="T40" fmla="*/ 1038 w 2487"/>
                <a:gd name="T41" fmla="*/ 1416 h 3024"/>
                <a:gd name="T42" fmla="*/ 1033 w 2487"/>
                <a:gd name="T43" fmla="*/ 1638 h 3024"/>
                <a:gd name="T44" fmla="*/ 1047 w 2487"/>
                <a:gd name="T45" fmla="*/ 1831 h 3024"/>
                <a:gd name="T46" fmla="*/ 904 w 2487"/>
                <a:gd name="T47" fmla="*/ 1505 h 3024"/>
                <a:gd name="T48" fmla="*/ 945 w 2487"/>
                <a:gd name="T49" fmla="*/ 1756 h 3024"/>
                <a:gd name="T50" fmla="*/ 1316 w 2487"/>
                <a:gd name="T51" fmla="*/ 1891 h 3024"/>
                <a:gd name="T52" fmla="*/ 1480 w 2487"/>
                <a:gd name="T53" fmla="*/ 1520 h 3024"/>
                <a:gd name="T54" fmla="*/ 622 w 2487"/>
                <a:gd name="T55" fmla="*/ 1271 h 3024"/>
                <a:gd name="T56" fmla="*/ 831 w 2487"/>
                <a:gd name="T57" fmla="*/ 1405 h 3024"/>
                <a:gd name="T58" fmla="*/ 1925 w 2487"/>
                <a:gd name="T59" fmla="*/ 1156 h 3024"/>
                <a:gd name="T60" fmla="*/ 1987 w 2487"/>
                <a:gd name="T61" fmla="*/ 1218 h 3024"/>
                <a:gd name="T62" fmla="*/ 878 w 2487"/>
                <a:gd name="T63" fmla="*/ 1165 h 3024"/>
                <a:gd name="T64" fmla="*/ 929 w 2487"/>
                <a:gd name="T65" fmla="*/ 1384 h 3024"/>
                <a:gd name="T66" fmla="*/ 989 w 2487"/>
                <a:gd name="T67" fmla="*/ 1282 h 3024"/>
                <a:gd name="T68" fmla="*/ 913 w 2487"/>
                <a:gd name="T69" fmla="*/ 1064 h 3024"/>
                <a:gd name="T70" fmla="*/ 593 w 2487"/>
                <a:gd name="T71" fmla="*/ 1220 h 3024"/>
                <a:gd name="T72" fmla="*/ 1429 w 2487"/>
                <a:gd name="T73" fmla="*/ 976 h 3024"/>
                <a:gd name="T74" fmla="*/ 1387 w 2487"/>
                <a:gd name="T75" fmla="*/ 1276 h 3024"/>
                <a:gd name="T76" fmla="*/ 1518 w 2487"/>
                <a:gd name="T77" fmla="*/ 1231 h 3024"/>
                <a:gd name="T78" fmla="*/ 1556 w 2487"/>
                <a:gd name="T79" fmla="*/ 1002 h 3024"/>
                <a:gd name="T80" fmla="*/ 1142 w 2487"/>
                <a:gd name="T81" fmla="*/ 1094 h 3024"/>
                <a:gd name="T82" fmla="*/ 1165 w 2487"/>
                <a:gd name="T83" fmla="*/ 1298 h 3024"/>
                <a:gd name="T84" fmla="*/ 1222 w 2487"/>
                <a:gd name="T85" fmla="*/ 1136 h 3024"/>
                <a:gd name="T86" fmla="*/ 489 w 2487"/>
                <a:gd name="T87" fmla="*/ 916 h 3024"/>
                <a:gd name="T88" fmla="*/ 540 w 2487"/>
                <a:gd name="T89" fmla="*/ 902 h 3024"/>
                <a:gd name="T90" fmla="*/ 798 w 2487"/>
                <a:gd name="T91" fmla="*/ 938 h 3024"/>
                <a:gd name="T92" fmla="*/ 855 w 2487"/>
                <a:gd name="T93" fmla="*/ 927 h 3024"/>
                <a:gd name="T94" fmla="*/ 1491 w 2487"/>
                <a:gd name="T95" fmla="*/ 751 h 3024"/>
                <a:gd name="T96" fmla="*/ 1533 w 2487"/>
                <a:gd name="T97" fmla="*/ 840 h 3024"/>
                <a:gd name="T98" fmla="*/ 1125 w 2487"/>
                <a:gd name="T99" fmla="*/ 814 h 3024"/>
                <a:gd name="T100" fmla="*/ 1222 w 2487"/>
                <a:gd name="T101" fmla="*/ 898 h 3024"/>
                <a:gd name="T102" fmla="*/ 762 w 2487"/>
                <a:gd name="T103" fmla="*/ 596 h 3024"/>
                <a:gd name="T104" fmla="*/ 825 w 2487"/>
                <a:gd name="T105" fmla="*/ 734 h 3024"/>
                <a:gd name="T106" fmla="*/ 775 w 2487"/>
                <a:gd name="T107" fmla="*/ 604 h 3024"/>
                <a:gd name="T108" fmla="*/ 1475 w 2487"/>
                <a:gd name="T109" fmla="*/ 596 h 3024"/>
                <a:gd name="T110" fmla="*/ 1535 w 2487"/>
                <a:gd name="T111" fmla="*/ 433 h 3024"/>
                <a:gd name="T112" fmla="*/ 1120 w 2487"/>
                <a:gd name="T113" fmla="*/ 604 h 3024"/>
                <a:gd name="T114" fmla="*/ 2304 w 2487"/>
                <a:gd name="T115" fmla="*/ 173 h 3024"/>
                <a:gd name="T116" fmla="*/ 167 w 2487"/>
                <a:gd name="T117" fmla="*/ 2829 h 3024"/>
                <a:gd name="T118" fmla="*/ 95 w 2487"/>
                <a:gd name="T119" fmla="*/ 2914 h 3024"/>
                <a:gd name="T120" fmla="*/ 2367 w 2487"/>
                <a:gd name="T121" fmla="*/ 93 h 3024"/>
                <a:gd name="T122" fmla="*/ 2464 w 2487"/>
                <a:gd name="T123" fmla="*/ 3022 h 3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7" h="3024">
                  <a:moveTo>
                    <a:pt x="1073" y="2245"/>
                  </a:moveTo>
                  <a:lnTo>
                    <a:pt x="1058" y="2260"/>
                  </a:lnTo>
                  <a:lnTo>
                    <a:pt x="1047" y="2285"/>
                  </a:lnTo>
                  <a:lnTo>
                    <a:pt x="1038" y="2316"/>
                  </a:lnTo>
                  <a:lnTo>
                    <a:pt x="1031" y="2353"/>
                  </a:lnTo>
                  <a:lnTo>
                    <a:pt x="1027" y="2394"/>
                  </a:lnTo>
                  <a:lnTo>
                    <a:pt x="1025" y="2438"/>
                  </a:lnTo>
                  <a:lnTo>
                    <a:pt x="1025" y="2484"/>
                  </a:lnTo>
                  <a:lnTo>
                    <a:pt x="1025" y="2527"/>
                  </a:lnTo>
                  <a:lnTo>
                    <a:pt x="1027" y="2571"/>
                  </a:lnTo>
                  <a:lnTo>
                    <a:pt x="1031" y="2611"/>
                  </a:lnTo>
                  <a:lnTo>
                    <a:pt x="1033" y="2647"/>
                  </a:lnTo>
                  <a:lnTo>
                    <a:pt x="1035" y="2676"/>
                  </a:lnTo>
                  <a:lnTo>
                    <a:pt x="1036" y="2698"/>
                  </a:lnTo>
                  <a:lnTo>
                    <a:pt x="1149" y="2702"/>
                  </a:lnTo>
                  <a:lnTo>
                    <a:pt x="1153" y="2671"/>
                  </a:lnTo>
                  <a:lnTo>
                    <a:pt x="1160" y="2634"/>
                  </a:lnTo>
                  <a:lnTo>
                    <a:pt x="1165" y="2593"/>
                  </a:lnTo>
                  <a:lnTo>
                    <a:pt x="1171" y="2547"/>
                  </a:lnTo>
                  <a:lnTo>
                    <a:pt x="1175" y="2500"/>
                  </a:lnTo>
                  <a:lnTo>
                    <a:pt x="1176" y="2451"/>
                  </a:lnTo>
                  <a:lnTo>
                    <a:pt x="1178" y="2404"/>
                  </a:lnTo>
                  <a:lnTo>
                    <a:pt x="1175" y="2360"/>
                  </a:lnTo>
                  <a:lnTo>
                    <a:pt x="1169" y="2318"/>
                  </a:lnTo>
                  <a:lnTo>
                    <a:pt x="1160" y="2284"/>
                  </a:lnTo>
                  <a:lnTo>
                    <a:pt x="1147" y="2256"/>
                  </a:lnTo>
                  <a:lnTo>
                    <a:pt x="1131" y="2253"/>
                  </a:lnTo>
                  <a:lnTo>
                    <a:pt x="1115" y="2249"/>
                  </a:lnTo>
                  <a:lnTo>
                    <a:pt x="1096" y="2245"/>
                  </a:lnTo>
                  <a:lnTo>
                    <a:pt x="1073" y="2245"/>
                  </a:lnTo>
                  <a:close/>
                  <a:moveTo>
                    <a:pt x="1398" y="2191"/>
                  </a:moveTo>
                  <a:lnTo>
                    <a:pt x="1371" y="2202"/>
                  </a:lnTo>
                  <a:lnTo>
                    <a:pt x="1342" y="2211"/>
                  </a:lnTo>
                  <a:lnTo>
                    <a:pt x="1313" y="2220"/>
                  </a:lnTo>
                  <a:lnTo>
                    <a:pt x="1285" y="2229"/>
                  </a:lnTo>
                  <a:lnTo>
                    <a:pt x="1260" y="2242"/>
                  </a:lnTo>
                  <a:lnTo>
                    <a:pt x="1240" y="2260"/>
                  </a:lnTo>
                  <a:lnTo>
                    <a:pt x="1235" y="2298"/>
                  </a:lnTo>
                  <a:lnTo>
                    <a:pt x="1236" y="2338"/>
                  </a:lnTo>
                  <a:lnTo>
                    <a:pt x="1242" y="2382"/>
                  </a:lnTo>
                  <a:lnTo>
                    <a:pt x="1253" y="2427"/>
                  </a:lnTo>
                  <a:lnTo>
                    <a:pt x="1267" y="2473"/>
                  </a:lnTo>
                  <a:lnTo>
                    <a:pt x="1285" y="2518"/>
                  </a:lnTo>
                  <a:lnTo>
                    <a:pt x="1302" y="2562"/>
                  </a:lnTo>
                  <a:lnTo>
                    <a:pt x="1322" y="2604"/>
                  </a:lnTo>
                  <a:lnTo>
                    <a:pt x="1338" y="2640"/>
                  </a:lnTo>
                  <a:lnTo>
                    <a:pt x="1355" y="2673"/>
                  </a:lnTo>
                  <a:lnTo>
                    <a:pt x="1367" y="2700"/>
                  </a:lnTo>
                  <a:lnTo>
                    <a:pt x="1467" y="2689"/>
                  </a:lnTo>
                  <a:lnTo>
                    <a:pt x="1469" y="2678"/>
                  </a:lnTo>
                  <a:lnTo>
                    <a:pt x="1471" y="2656"/>
                  </a:lnTo>
                  <a:lnTo>
                    <a:pt x="1471" y="2625"/>
                  </a:lnTo>
                  <a:lnTo>
                    <a:pt x="1473" y="2587"/>
                  </a:lnTo>
                  <a:lnTo>
                    <a:pt x="1473" y="2544"/>
                  </a:lnTo>
                  <a:lnTo>
                    <a:pt x="1473" y="2496"/>
                  </a:lnTo>
                  <a:lnTo>
                    <a:pt x="1471" y="2447"/>
                  </a:lnTo>
                  <a:lnTo>
                    <a:pt x="1471" y="2396"/>
                  </a:lnTo>
                  <a:lnTo>
                    <a:pt x="1469" y="2349"/>
                  </a:lnTo>
                  <a:lnTo>
                    <a:pt x="1465" y="2305"/>
                  </a:lnTo>
                  <a:lnTo>
                    <a:pt x="1462" y="2265"/>
                  </a:lnTo>
                  <a:lnTo>
                    <a:pt x="1458" y="2234"/>
                  </a:lnTo>
                  <a:lnTo>
                    <a:pt x="1453" y="2213"/>
                  </a:lnTo>
                  <a:lnTo>
                    <a:pt x="1447" y="2202"/>
                  </a:lnTo>
                  <a:lnTo>
                    <a:pt x="1435" y="2194"/>
                  </a:lnTo>
                  <a:lnTo>
                    <a:pt x="1418" y="2191"/>
                  </a:lnTo>
                  <a:lnTo>
                    <a:pt x="1398" y="2191"/>
                  </a:lnTo>
                  <a:close/>
                  <a:moveTo>
                    <a:pt x="1282" y="1953"/>
                  </a:moveTo>
                  <a:lnTo>
                    <a:pt x="1231" y="1954"/>
                  </a:lnTo>
                  <a:lnTo>
                    <a:pt x="1205" y="1960"/>
                  </a:lnTo>
                  <a:lnTo>
                    <a:pt x="1176" y="1965"/>
                  </a:lnTo>
                  <a:lnTo>
                    <a:pt x="1147" y="1973"/>
                  </a:lnTo>
                  <a:lnTo>
                    <a:pt x="1118" y="1982"/>
                  </a:lnTo>
                  <a:lnTo>
                    <a:pt x="1089" y="1993"/>
                  </a:lnTo>
                  <a:lnTo>
                    <a:pt x="1064" y="2005"/>
                  </a:lnTo>
                  <a:lnTo>
                    <a:pt x="1040" y="2020"/>
                  </a:lnTo>
                  <a:lnTo>
                    <a:pt x="1020" y="2040"/>
                  </a:lnTo>
                  <a:lnTo>
                    <a:pt x="1005" y="2062"/>
                  </a:lnTo>
                  <a:lnTo>
                    <a:pt x="995" y="2089"/>
                  </a:lnTo>
                  <a:lnTo>
                    <a:pt x="993" y="2120"/>
                  </a:lnTo>
                  <a:lnTo>
                    <a:pt x="1011" y="2144"/>
                  </a:lnTo>
                  <a:lnTo>
                    <a:pt x="1036" y="2162"/>
                  </a:lnTo>
                  <a:lnTo>
                    <a:pt x="1067" y="2174"/>
                  </a:lnTo>
                  <a:lnTo>
                    <a:pt x="1102" y="2184"/>
                  </a:lnTo>
                  <a:lnTo>
                    <a:pt x="1140" y="2189"/>
                  </a:lnTo>
                  <a:lnTo>
                    <a:pt x="1180" y="2189"/>
                  </a:lnTo>
                  <a:lnTo>
                    <a:pt x="1220" y="2187"/>
                  </a:lnTo>
                  <a:lnTo>
                    <a:pt x="1262" y="2182"/>
                  </a:lnTo>
                  <a:lnTo>
                    <a:pt x="1302" y="2174"/>
                  </a:lnTo>
                  <a:lnTo>
                    <a:pt x="1338" y="2165"/>
                  </a:lnTo>
                  <a:lnTo>
                    <a:pt x="1371" y="2153"/>
                  </a:lnTo>
                  <a:lnTo>
                    <a:pt x="1400" y="2140"/>
                  </a:lnTo>
                  <a:lnTo>
                    <a:pt x="1415" y="2133"/>
                  </a:lnTo>
                  <a:lnTo>
                    <a:pt x="1431" y="2122"/>
                  </a:lnTo>
                  <a:lnTo>
                    <a:pt x="1447" y="2111"/>
                  </a:lnTo>
                  <a:lnTo>
                    <a:pt x="1462" y="2096"/>
                  </a:lnTo>
                  <a:lnTo>
                    <a:pt x="1475" y="2080"/>
                  </a:lnTo>
                  <a:lnTo>
                    <a:pt x="1480" y="2064"/>
                  </a:lnTo>
                  <a:lnTo>
                    <a:pt x="1480" y="2045"/>
                  </a:lnTo>
                  <a:lnTo>
                    <a:pt x="1473" y="2024"/>
                  </a:lnTo>
                  <a:lnTo>
                    <a:pt x="1456" y="2002"/>
                  </a:lnTo>
                  <a:lnTo>
                    <a:pt x="1433" y="1982"/>
                  </a:lnTo>
                  <a:lnTo>
                    <a:pt x="1404" y="1969"/>
                  </a:lnTo>
                  <a:lnTo>
                    <a:pt x="1369" y="1958"/>
                  </a:lnTo>
                  <a:lnTo>
                    <a:pt x="1327" y="1953"/>
                  </a:lnTo>
                  <a:lnTo>
                    <a:pt x="1282" y="1953"/>
                  </a:lnTo>
                  <a:close/>
                  <a:moveTo>
                    <a:pt x="1727" y="1634"/>
                  </a:moveTo>
                  <a:lnTo>
                    <a:pt x="1711" y="1642"/>
                  </a:lnTo>
                  <a:lnTo>
                    <a:pt x="1698" y="1654"/>
                  </a:lnTo>
                  <a:lnTo>
                    <a:pt x="1693" y="1669"/>
                  </a:lnTo>
                  <a:lnTo>
                    <a:pt x="1695" y="1685"/>
                  </a:lnTo>
                  <a:lnTo>
                    <a:pt x="1696" y="1702"/>
                  </a:lnTo>
                  <a:lnTo>
                    <a:pt x="1693" y="1722"/>
                  </a:lnTo>
                  <a:lnTo>
                    <a:pt x="1680" y="1747"/>
                  </a:lnTo>
                  <a:lnTo>
                    <a:pt x="1662" y="1774"/>
                  </a:lnTo>
                  <a:lnTo>
                    <a:pt x="1636" y="1802"/>
                  </a:lnTo>
                  <a:lnTo>
                    <a:pt x="1605" y="1829"/>
                  </a:lnTo>
                  <a:lnTo>
                    <a:pt x="1575" y="1853"/>
                  </a:lnTo>
                  <a:lnTo>
                    <a:pt x="1544" y="1869"/>
                  </a:lnTo>
                  <a:lnTo>
                    <a:pt x="1515" y="1880"/>
                  </a:lnTo>
                  <a:lnTo>
                    <a:pt x="1509" y="1891"/>
                  </a:lnTo>
                  <a:lnTo>
                    <a:pt x="1505" y="1900"/>
                  </a:lnTo>
                  <a:lnTo>
                    <a:pt x="1504" y="1909"/>
                  </a:lnTo>
                  <a:lnTo>
                    <a:pt x="1507" y="1922"/>
                  </a:lnTo>
                  <a:lnTo>
                    <a:pt x="1524" y="1949"/>
                  </a:lnTo>
                  <a:lnTo>
                    <a:pt x="1549" y="1971"/>
                  </a:lnTo>
                  <a:lnTo>
                    <a:pt x="1580" y="1985"/>
                  </a:lnTo>
                  <a:lnTo>
                    <a:pt x="1616" y="1989"/>
                  </a:lnTo>
                  <a:lnTo>
                    <a:pt x="1629" y="1971"/>
                  </a:lnTo>
                  <a:lnTo>
                    <a:pt x="1635" y="1953"/>
                  </a:lnTo>
                  <a:lnTo>
                    <a:pt x="1638" y="1933"/>
                  </a:lnTo>
                  <a:lnTo>
                    <a:pt x="1647" y="1911"/>
                  </a:lnTo>
                  <a:lnTo>
                    <a:pt x="1675" y="1876"/>
                  </a:lnTo>
                  <a:lnTo>
                    <a:pt x="1698" y="1844"/>
                  </a:lnTo>
                  <a:lnTo>
                    <a:pt x="1722" y="1811"/>
                  </a:lnTo>
                  <a:lnTo>
                    <a:pt x="1749" y="1776"/>
                  </a:lnTo>
                  <a:lnTo>
                    <a:pt x="1765" y="1764"/>
                  </a:lnTo>
                  <a:lnTo>
                    <a:pt x="1784" y="1754"/>
                  </a:lnTo>
                  <a:lnTo>
                    <a:pt x="1804" y="1747"/>
                  </a:lnTo>
                  <a:lnTo>
                    <a:pt x="1822" y="1738"/>
                  </a:lnTo>
                  <a:lnTo>
                    <a:pt x="1838" y="1725"/>
                  </a:lnTo>
                  <a:lnTo>
                    <a:pt x="1842" y="1707"/>
                  </a:lnTo>
                  <a:lnTo>
                    <a:pt x="1829" y="1684"/>
                  </a:lnTo>
                  <a:lnTo>
                    <a:pt x="1811" y="1665"/>
                  </a:lnTo>
                  <a:lnTo>
                    <a:pt x="1787" y="1649"/>
                  </a:lnTo>
                  <a:lnTo>
                    <a:pt x="1760" y="1638"/>
                  </a:lnTo>
                  <a:lnTo>
                    <a:pt x="1727" y="1634"/>
                  </a:lnTo>
                  <a:close/>
                  <a:moveTo>
                    <a:pt x="1887" y="1344"/>
                  </a:moveTo>
                  <a:lnTo>
                    <a:pt x="1869" y="1358"/>
                  </a:lnTo>
                  <a:lnTo>
                    <a:pt x="1860" y="1373"/>
                  </a:lnTo>
                  <a:lnTo>
                    <a:pt x="1860" y="1387"/>
                  </a:lnTo>
                  <a:lnTo>
                    <a:pt x="1867" y="1405"/>
                  </a:lnTo>
                  <a:lnTo>
                    <a:pt x="1880" y="1424"/>
                  </a:lnTo>
                  <a:lnTo>
                    <a:pt x="1825" y="1549"/>
                  </a:lnTo>
                  <a:lnTo>
                    <a:pt x="1815" y="1558"/>
                  </a:lnTo>
                  <a:lnTo>
                    <a:pt x="1798" y="1565"/>
                  </a:lnTo>
                  <a:lnTo>
                    <a:pt x="1784" y="1573"/>
                  </a:lnTo>
                  <a:lnTo>
                    <a:pt x="1771" y="1584"/>
                  </a:lnTo>
                  <a:lnTo>
                    <a:pt x="1765" y="1594"/>
                  </a:lnTo>
                  <a:lnTo>
                    <a:pt x="1780" y="1609"/>
                  </a:lnTo>
                  <a:lnTo>
                    <a:pt x="1798" y="1622"/>
                  </a:lnTo>
                  <a:lnTo>
                    <a:pt x="1820" y="1633"/>
                  </a:lnTo>
                  <a:lnTo>
                    <a:pt x="1842" y="1642"/>
                  </a:lnTo>
                  <a:lnTo>
                    <a:pt x="1867" y="1644"/>
                  </a:lnTo>
                  <a:lnTo>
                    <a:pt x="1891" y="1638"/>
                  </a:lnTo>
                  <a:lnTo>
                    <a:pt x="1893" y="1636"/>
                  </a:lnTo>
                  <a:lnTo>
                    <a:pt x="1895" y="1634"/>
                  </a:lnTo>
                  <a:lnTo>
                    <a:pt x="1895" y="1634"/>
                  </a:lnTo>
                  <a:lnTo>
                    <a:pt x="1896" y="1634"/>
                  </a:lnTo>
                  <a:lnTo>
                    <a:pt x="1896" y="1634"/>
                  </a:lnTo>
                  <a:lnTo>
                    <a:pt x="1896" y="1633"/>
                  </a:lnTo>
                  <a:lnTo>
                    <a:pt x="1898" y="1629"/>
                  </a:lnTo>
                  <a:lnTo>
                    <a:pt x="1902" y="1613"/>
                  </a:lnTo>
                  <a:lnTo>
                    <a:pt x="1900" y="1598"/>
                  </a:lnTo>
                  <a:lnTo>
                    <a:pt x="1896" y="1585"/>
                  </a:lnTo>
                  <a:lnTo>
                    <a:pt x="1893" y="1571"/>
                  </a:lnTo>
                  <a:lnTo>
                    <a:pt x="1893" y="1556"/>
                  </a:lnTo>
                  <a:lnTo>
                    <a:pt x="1933" y="1462"/>
                  </a:lnTo>
                  <a:lnTo>
                    <a:pt x="1944" y="1449"/>
                  </a:lnTo>
                  <a:lnTo>
                    <a:pt x="1956" y="1440"/>
                  </a:lnTo>
                  <a:lnTo>
                    <a:pt x="1971" y="1433"/>
                  </a:lnTo>
                  <a:lnTo>
                    <a:pt x="1985" y="1425"/>
                  </a:lnTo>
                  <a:lnTo>
                    <a:pt x="1998" y="1414"/>
                  </a:lnTo>
                  <a:lnTo>
                    <a:pt x="2007" y="1400"/>
                  </a:lnTo>
                  <a:lnTo>
                    <a:pt x="2013" y="1387"/>
                  </a:lnTo>
                  <a:lnTo>
                    <a:pt x="1991" y="1371"/>
                  </a:lnTo>
                  <a:lnTo>
                    <a:pt x="1971" y="1360"/>
                  </a:lnTo>
                  <a:lnTo>
                    <a:pt x="1947" y="1351"/>
                  </a:lnTo>
                  <a:lnTo>
                    <a:pt x="1918" y="1345"/>
                  </a:lnTo>
                  <a:lnTo>
                    <a:pt x="1887" y="1344"/>
                  </a:lnTo>
                  <a:close/>
                  <a:moveTo>
                    <a:pt x="1435" y="1336"/>
                  </a:moveTo>
                  <a:lnTo>
                    <a:pt x="1396" y="1353"/>
                  </a:lnTo>
                  <a:lnTo>
                    <a:pt x="1380" y="1365"/>
                  </a:lnTo>
                  <a:lnTo>
                    <a:pt x="1369" y="1384"/>
                  </a:lnTo>
                  <a:lnTo>
                    <a:pt x="1365" y="1407"/>
                  </a:lnTo>
                  <a:lnTo>
                    <a:pt x="1369" y="1434"/>
                  </a:lnTo>
                  <a:lnTo>
                    <a:pt x="1380" y="1484"/>
                  </a:lnTo>
                  <a:lnTo>
                    <a:pt x="1385" y="1527"/>
                  </a:lnTo>
                  <a:lnTo>
                    <a:pt x="1385" y="1567"/>
                  </a:lnTo>
                  <a:lnTo>
                    <a:pt x="1382" y="1605"/>
                  </a:lnTo>
                  <a:lnTo>
                    <a:pt x="1375" y="1644"/>
                  </a:lnTo>
                  <a:lnTo>
                    <a:pt x="1365" y="1680"/>
                  </a:lnTo>
                  <a:lnTo>
                    <a:pt x="1356" y="1720"/>
                  </a:lnTo>
                  <a:lnTo>
                    <a:pt x="1345" y="1762"/>
                  </a:lnTo>
                  <a:lnTo>
                    <a:pt x="1335" y="1805"/>
                  </a:lnTo>
                  <a:lnTo>
                    <a:pt x="1315" y="1818"/>
                  </a:lnTo>
                  <a:lnTo>
                    <a:pt x="1289" y="1784"/>
                  </a:lnTo>
                  <a:lnTo>
                    <a:pt x="1275" y="1747"/>
                  </a:lnTo>
                  <a:lnTo>
                    <a:pt x="1265" y="1709"/>
                  </a:lnTo>
                  <a:lnTo>
                    <a:pt x="1264" y="1669"/>
                  </a:lnTo>
                  <a:lnTo>
                    <a:pt x="1265" y="1627"/>
                  </a:lnTo>
                  <a:lnTo>
                    <a:pt x="1271" y="1585"/>
                  </a:lnTo>
                  <a:lnTo>
                    <a:pt x="1276" y="1544"/>
                  </a:lnTo>
                  <a:lnTo>
                    <a:pt x="1284" y="1504"/>
                  </a:lnTo>
                  <a:lnTo>
                    <a:pt x="1289" y="1465"/>
                  </a:lnTo>
                  <a:lnTo>
                    <a:pt x="1291" y="1427"/>
                  </a:lnTo>
                  <a:lnTo>
                    <a:pt x="1289" y="1393"/>
                  </a:lnTo>
                  <a:lnTo>
                    <a:pt x="1282" y="1360"/>
                  </a:lnTo>
                  <a:lnTo>
                    <a:pt x="1264" y="1351"/>
                  </a:lnTo>
                  <a:lnTo>
                    <a:pt x="1240" y="1345"/>
                  </a:lnTo>
                  <a:lnTo>
                    <a:pt x="1216" y="1344"/>
                  </a:lnTo>
                  <a:lnTo>
                    <a:pt x="1191" y="1347"/>
                  </a:lnTo>
                  <a:lnTo>
                    <a:pt x="1169" y="1356"/>
                  </a:lnTo>
                  <a:lnTo>
                    <a:pt x="1149" y="1371"/>
                  </a:lnTo>
                  <a:lnTo>
                    <a:pt x="1135" y="1391"/>
                  </a:lnTo>
                  <a:lnTo>
                    <a:pt x="1138" y="1418"/>
                  </a:lnTo>
                  <a:lnTo>
                    <a:pt x="1147" y="1440"/>
                  </a:lnTo>
                  <a:lnTo>
                    <a:pt x="1158" y="1454"/>
                  </a:lnTo>
                  <a:lnTo>
                    <a:pt x="1171" y="1469"/>
                  </a:lnTo>
                  <a:lnTo>
                    <a:pt x="1184" y="1484"/>
                  </a:lnTo>
                  <a:lnTo>
                    <a:pt x="1193" y="1502"/>
                  </a:lnTo>
                  <a:lnTo>
                    <a:pt x="1204" y="1534"/>
                  </a:lnTo>
                  <a:lnTo>
                    <a:pt x="1211" y="1574"/>
                  </a:lnTo>
                  <a:lnTo>
                    <a:pt x="1213" y="1616"/>
                  </a:lnTo>
                  <a:lnTo>
                    <a:pt x="1211" y="1660"/>
                  </a:lnTo>
                  <a:lnTo>
                    <a:pt x="1207" y="1704"/>
                  </a:lnTo>
                  <a:lnTo>
                    <a:pt x="1202" y="1744"/>
                  </a:lnTo>
                  <a:lnTo>
                    <a:pt x="1195" y="1780"/>
                  </a:lnTo>
                  <a:lnTo>
                    <a:pt x="1185" y="1809"/>
                  </a:lnTo>
                  <a:lnTo>
                    <a:pt x="1178" y="1813"/>
                  </a:lnTo>
                  <a:lnTo>
                    <a:pt x="1149" y="1791"/>
                  </a:lnTo>
                  <a:lnTo>
                    <a:pt x="1127" y="1764"/>
                  </a:lnTo>
                  <a:lnTo>
                    <a:pt x="1111" y="1734"/>
                  </a:lnTo>
                  <a:lnTo>
                    <a:pt x="1102" y="1700"/>
                  </a:lnTo>
                  <a:lnTo>
                    <a:pt x="1095" y="1665"/>
                  </a:lnTo>
                  <a:lnTo>
                    <a:pt x="1091" y="1627"/>
                  </a:lnTo>
                  <a:lnTo>
                    <a:pt x="1089" y="1587"/>
                  </a:lnTo>
                  <a:lnTo>
                    <a:pt x="1087" y="1547"/>
                  </a:lnTo>
                  <a:lnTo>
                    <a:pt x="1085" y="1507"/>
                  </a:lnTo>
                  <a:lnTo>
                    <a:pt x="1082" y="1467"/>
                  </a:lnTo>
                  <a:lnTo>
                    <a:pt x="1075" y="1427"/>
                  </a:lnTo>
                  <a:lnTo>
                    <a:pt x="1058" y="1420"/>
                  </a:lnTo>
                  <a:lnTo>
                    <a:pt x="1038" y="1416"/>
                  </a:lnTo>
                  <a:lnTo>
                    <a:pt x="1015" y="1420"/>
                  </a:lnTo>
                  <a:lnTo>
                    <a:pt x="991" y="1425"/>
                  </a:lnTo>
                  <a:lnTo>
                    <a:pt x="969" y="1434"/>
                  </a:lnTo>
                  <a:lnTo>
                    <a:pt x="953" y="1444"/>
                  </a:lnTo>
                  <a:lnTo>
                    <a:pt x="947" y="1453"/>
                  </a:lnTo>
                  <a:lnTo>
                    <a:pt x="947" y="1469"/>
                  </a:lnTo>
                  <a:lnTo>
                    <a:pt x="955" y="1491"/>
                  </a:lnTo>
                  <a:lnTo>
                    <a:pt x="965" y="1514"/>
                  </a:lnTo>
                  <a:lnTo>
                    <a:pt x="980" y="1544"/>
                  </a:lnTo>
                  <a:lnTo>
                    <a:pt x="998" y="1573"/>
                  </a:lnTo>
                  <a:lnTo>
                    <a:pt x="1016" y="1605"/>
                  </a:lnTo>
                  <a:lnTo>
                    <a:pt x="1033" y="1638"/>
                  </a:lnTo>
                  <a:lnTo>
                    <a:pt x="1049" y="1673"/>
                  </a:lnTo>
                  <a:lnTo>
                    <a:pt x="1062" y="1705"/>
                  </a:lnTo>
                  <a:lnTo>
                    <a:pt x="1071" y="1738"/>
                  </a:lnTo>
                  <a:lnTo>
                    <a:pt x="1075" y="1769"/>
                  </a:lnTo>
                  <a:lnTo>
                    <a:pt x="1073" y="1796"/>
                  </a:lnTo>
                  <a:lnTo>
                    <a:pt x="1062" y="1822"/>
                  </a:lnTo>
                  <a:lnTo>
                    <a:pt x="1058" y="1825"/>
                  </a:lnTo>
                  <a:lnTo>
                    <a:pt x="1056" y="1827"/>
                  </a:lnTo>
                  <a:lnTo>
                    <a:pt x="1055" y="1829"/>
                  </a:lnTo>
                  <a:lnTo>
                    <a:pt x="1053" y="1829"/>
                  </a:lnTo>
                  <a:lnTo>
                    <a:pt x="1051" y="1831"/>
                  </a:lnTo>
                  <a:lnTo>
                    <a:pt x="1047" y="1831"/>
                  </a:lnTo>
                  <a:lnTo>
                    <a:pt x="1042" y="1833"/>
                  </a:lnTo>
                  <a:lnTo>
                    <a:pt x="1015" y="1814"/>
                  </a:lnTo>
                  <a:lnTo>
                    <a:pt x="995" y="1791"/>
                  </a:lnTo>
                  <a:lnTo>
                    <a:pt x="980" y="1764"/>
                  </a:lnTo>
                  <a:lnTo>
                    <a:pt x="969" y="1733"/>
                  </a:lnTo>
                  <a:lnTo>
                    <a:pt x="960" y="1700"/>
                  </a:lnTo>
                  <a:lnTo>
                    <a:pt x="953" y="1665"/>
                  </a:lnTo>
                  <a:lnTo>
                    <a:pt x="947" y="1631"/>
                  </a:lnTo>
                  <a:lnTo>
                    <a:pt x="940" y="1596"/>
                  </a:lnTo>
                  <a:lnTo>
                    <a:pt x="931" y="1564"/>
                  </a:lnTo>
                  <a:lnTo>
                    <a:pt x="920" y="1533"/>
                  </a:lnTo>
                  <a:lnTo>
                    <a:pt x="904" y="1505"/>
                  </a:lnTo>
                  <a:lnTo>
                    <a:pt x="871" y="1500"/>
                  </a:lnTo>
                  <a:lnTo>
                    <a:pt x="840" y="1502"/>
                  </a:lnTo>
                  <a:lnTo>
                    <a:pt x="807" y="1505"/>
                  </a:lnTo>
                  <a:lnTo>
                    <a:pt x="798" y="1527"/>
                  </a:lnTo>
                  <a:lnTo>
                    <a:pt x="800" y="1549"/>
                  </a:lnTo>
                  <a:lnTo>
                    <a:pt x="807" y="1569"/>
                  </a:lnTo>
                  <a:lnTo>
                    <a:pt x="822" y="1587"/>
                  </a:lnTo>
                  <a:lnTo>
                    <a:pt x="849" y="1618"/>
                  </a:lnTo>
                  <a:lnTo>
                    <a:pt x="876" y="1649"/>
                  </a:lnTo>
                  <a:lnTo>
                    <a:pt x="902" y="1680"/>
                  </a:lnTo>
                  <a:lnTo>
                    <a:pt x="925" y="1716"/>
                  </a:lnTo>
                  <a:lnTo>
                    <a:pt x="945" y="1756"/>
                  </a:lnTo>
                  <a:lnTo>
                    <a:pt x="985" y="1920"/>
                  </a:lnTo>
                  <a:lnTo>
                    <a:pt x="989" y="1925"/>
                  </a:lnTo>
                  <a:lnTo>
                    <a:pt x="995" y="1929"/>
                  </a:lnTo>
                  <a:lnTo>
                    <a:pt x="1000" y="1933"/>
                  </a:lnTo>
                  <a:lnTo>
                    <a:pt x="1005" y="1934"/>
                  </a:lnTo>
                  <a:lnTo>
                    <a:pt x="1013" y="1938"/>
                  </a:lnTo>
                  <a:lnTo>
                    <a:pt x="1064" y="1925"/>
                  </a:lnTo>
                  <a:lnTo>
                    <a:pt x="1115" y="1913"/>
                  </a:lnTo>
                  <a:lnTo>
                    <a:pt x="1169" y="1900"/>
                  </a:lnTo>
                  <a:lnTo>
                    <a:pt x="1216" y="1894"/>
                  </a:lnTo>
                  <a:lnTo>
                    <a:pt x="1267" y="1893"/>
                  </a:lnTo>
                  <a:lnTo>
                    <a:pt x="1316" y="1891"/>
                  </a:lnTo>
                  <a:lnTo>
                    <a:pt x="1365" y="1889"/>
                  </a:lnTo>
                  <a:lnTo>
                    <a:pt x="1409" y="1884"/>
                  </a:lnTo>
                  <a:lnTo>
                    <a:pt x="1451" y="1874"/>
                  </a:lnTo>
                  <a:lnTo>
                    <a:pt x="1453" y="1836"/>
                  </a:lnTo>
                  <a:lnTo>
                    <a:pt x="1451" y="1796"/>
                  </a:lnTo>
                  <a:lnTo>
                    <a:pt x="1444" y="1754"/>
                  </a:lnTo>
                  <a:lnTo>
                    <a:pt x="1438" y="1709"/>
                  </a:lnTo>
                  <a:lnTo>
                    <a:pt x="1438" y="1662"/>
                  </a:lnTo>
                  <a:lnTo>
                    <a:pt x="1444" y="1611"/>
                  </a:lnTo>
                  <a:lnTo>
                    <a:pt x="1453" y="1582"/>
                  </a:lnTo>
                  <a:lnTo>
                    <a:pt x="1465" y="1551"/>
                  </a:lnTo>
                  <a:lnTo>
                    <a:pt x="1480" y="1520"/>
                  </a:lnTo>
                  <a:lnTo>
                    <a:pt x="1495" y="1487"/>
                  </a:lnTo>
                  <a:lnTo>
                    <a:pt x="1507" y="1456"/>
                  </a:lnTo>
                  <a:lnTo>
                    <a:pt x="1516" y="1424"/>
                  </a:lnTo>
                  <a:lnTo>
                    <a:pt x="1522" y="1393"/>
                  </a:lnTo>
                  <a:lnTo>
                    <a:pt x="1518" y="1364"/>
                  </a:lnTo>
                  <a:lnTo>
                    <a:pt x="1505" y="1344"/>
                  </a:lnTo>
                  <a:lnTo>
                    <a:pt x="1435" y="1336"/>
                  </a:lnTo>
                  <a:close/>
                  <a:moveTo>
                    <a:pt x="695" y="1220"/>
                  </a:moveTo>
                  <a:lnTo>
                    <a:pt x="675" y="1233"/>
                  </a:lnTo>
                  <a:lnTo>
                    <a:pt x="655" y="1244"/>
                  </a:lnTo>
                  <a:lnTo>
                    <a:pt x="638" y="1256"/>
                  </a:lnTo>
                  <a:lnTo>
                    <a:pt x="622" y="1271"/>
                  </a:lnTo>
                  <a:lnTo>
                    <a:pt x="611" y="1293"/>
                  </a:lnTo>
                  <a:lnTo>
                    <a:pt x="689" y="1353"/>
                  </a:lnTo>
                  <a:lnTo>
                    <a:pt x="745" y="1420"/>
                  </a:lnTo>
                  <a:lnTo>
                    <a:pt x="740" y="1478"/>
                  </a:lnTo>
                  <a:lnTo>
                    <a:pt x="762" y="1485"/>
                  </a:lnTo>
                  <a:lnTo>
                    <a:pt x="785" y="1484"/>
                  </a:lnTo>
                  <a:lnTo>
                    <a:pt x="807" y="1474"/>
                  </a:lnTo>
                  <a:lnTo>
                    <a:pt x="827" y="1462"/>
                  </a:lnTo>
                  <a:lnTo>
                    <a:pt x="844" y="1444"/>
                  </a:lnTo>
                  <a:lnTo>
                    <a:pt x="856" y="1427"/>
                  </a:lnTo>
                  <a:lnTo>
                    <a:pt x="844" y="1413"/>
                  </a:lnTo>
                  <a:lnTo>
                    <a:pt x="831" y="1405"/>
                  </a:lnTo>
                  <a:lnTo>
                    <a:pt x="816" y="1398"/>
                  </a:lnTo>
                  <a:lnTo>
                    <a:pt x="800" y="1393"/>
                  </a:lnTo>
                  <a:lnTo>
                    <a:pt x="784" y="1384"/>
                  </a:lnTo>
                  <a:lnTo>
                    <a:pt x="765" y="1365"/>
                  </a:lnTo>
                  <a:lnTo>
                    <a:pt x="751" y="1342"/>
                  </a:lnTo>
                  <a:lnTo>
                    <a:pt x="742" y="1316"/>
                  </a:lnTo>
                  <a:lnTo>
                    <a:pt x="736" y="1287"/>
                  </a:lnTo>
                  <a:lnTo>
                    <a:pt x="731" y="1258"/>
                  </a:lnTo>
                  <a:lnTo>
                    <a:pt x="725" y="1233"/>
                  </a:lnTo>
                  <a:lnTo>
                    <a:pt x="695" y="1220"/>
                  </a:lnTo>
                  <a:close/>
                  <a:moveTo>
                    <a:pt x="1940" y="1136"/>
                  </a:moveTo>
                  <a:lnTo>
                    <a:pt x="1925" y="1156"/>
                  </a:lnTo>
                  <a:lnTo>
                    <a:pt x="1915" y="1184"/>
                  </a:lnTo>
                  <a:lnTo>
                    <a:pt x="1909" y="1214"/>
                  </a:lnTo>
                  <a:lnTo>
                    <a:pt x="1905" y="1244"/>
                  </a:lnTo>
                  <a:lnTo>
                    <a:pt x="1904" y="1274"/>
                  </a:lnTo>
                  <a:lnTo>
                    <a:pt x="1905" y="1300"/>
                  </a:lnTo>
                  <a:lnTo>
                    <a:pt x="1925" y="1316"/>
                  </a:lnTo>
                  <a:lnTo>
                    <a:pt x="1964" y="1316"/>
                  </a:lnTo>
                  <a:lnTo>
                    <a:pt x="1978" y="1304"/>
                  </a:lnTo>
                  <a:lnTo>
                    <a:pt x="1987" y="1285"/>
                  </a:lnTo>
                  <a:lnTo>
                    <a:pt x="1991" y="1265"/>
                  </a:lnTo>
                  <a:lnTo>
                    <a:pt x="1991" y="1242"/>
                  </a:lnTo>
                  <a:lnTo>
                    <a:pt x="1987" y="1218"/>
                  </a:lnTo>
                  <a:lnTo>
                    <a:pt x="1984" y="1194"/>
                  </a:lnTo>
                  <a:lnTo>
                    <a:pt x="1978" y="1173"/>
                  </a:lnTo>
                  <a:lnTo>
                    <a:pt x="1973" y="1153"/>
                  </a:lnTo>
                  <a:lnTo>
                    <a:pt x="1940" y="1136"/>
                  </a:lnTo>
                  <a:close/>
                  <a:moveTo>
                    <a:pt x="887" y="1062"/>
                  </a:moveTo>
                  <a:lnTo>
                    <a:pt x="865" y="1078"/>
                  </a:lnTo>
                  <a:lnTo>
                    <a:pt x="853" y="1094"/>
                  </a:lnTo>
                  <a:lnTo>
                    <a:pt x="847" y="1109"/>
                  </a:lnTo>
                  <a:lnTo>
                    <a:pt x="849" y="1122"/>
                  </a:lnTo>
                  <a:lnTo>
                    <a:pt x="856" y="1136"/>
                  </a:lnTo>
                  <a:lnTo>
                    <a:pt x="865" y="1151"/>
                  </a:lnTo>
                  <a:lnTo>
                    <a:pt x="878" y="1165"/>
                  </a:lnTo>
                  <a:lnTo>
                    <a:pt x="893" y="1182"/>
                  </a:lnTo>
                  <a:lnTo>
                    <a:pt x="905" y="1200"/>
                  </a:lnTo>
                  <a:lnTo>
                    <a:pt x="916" y="1220"/>
                  </a:lnTo>
                  <a:lnTo>
                    <a:pt x="925" y="1240"/>
                  </a:lnTo>
                  <a:lnTo>
                    <a:pt x="927" y="1267"/>
                  </a:lnTo>
                  <a:lnTo>
                    <a:pt x="925" y="1293"/>
                  </a:lnTo>
                  <a:lnTo>
                    <a:pt x="920" y="1316"/>
                  </a:lnTo>
                  <a:lnTo>
                    <a:pt x="916" y="1338"/>
                  </a:lnTo>
                  <a:lnTo>
                    <a:pt x="916" y="1358"/>
                  </a:lnTo>
                  <a:lnTo>
                    <a:pt x="922" y="1376"/>
                  </a:lnTo>
                  <a:lnTo>
                    <a:pt x="925" y="1380"/>
                  </a:lnTo>
                  <a:lnTo>
                    <a:pt x="929" y="1384"/>
                  </a:lnTo>
                  <a:lnTo>
                    <a:pt x="933" y="1387"/>
                  </a:lnTo>
                  <a:lnTo>
                    <a:pt x="936" y="1389"/>
                  </a:lnTo>
                  <a:lnTo>
                    <a:pt x="940" y="1389"/>
                  </a:lnTo>
                  <a:lnTo>
                    <a:pt x="947" y="1391"/>
                  </a:lnTo>
                  <a:lnTo>
                    <a:pt x="971" y="1393"/>
                  </a:lnTo>
                  <a:lnTo>
                    <a:pt x="993" y="1387"/>
                  </a:lnTo>
                  <a:lnTo>
                    <a:pt x="1011" y="1374"/>
                  </a:lnTo>
                  <a:lnTo>
                    <a:pt x="1025" y="1358"/>
                  </a:lnTo>
                  <a:lnTo>
                    <a:pt x="1036" y="1340"/>
                  </a:lnTo>
                  <a:lnTo>
                    <a:pt x="1020" y="1318"/>
                  </a:lnTo>
                  <a:lnTo>
                    <a:pt x="1005" y="1300"/>
                  </a:lnTo>
                  <a:lnTo>
                    <a:pt x="989" y="1282"/>
                  </a:lnTo>
                  <a:lnTo>
                    <a:pt x="976" y="1260"/>
                  </a:lnTo>
                  <a:lnTo>
                    <a:pt x="964" y="1236"/>
                  </a:lnTo>
                  <a:lnTo>
                    <a:pt x="955" y="1204"/>
                  </a:lnTo>
                  <a:lnTo>
                    <a:pt x="951" y="1180"/>
                  </a:lnTo>
                  <a:lnTo>
                    <a:pt x="955" y="1158"/>
                  </a:lnTo>
                  <a:lnTo>
                    <a:pt x="958" y="1140"/>
                  </a:lnTo>
                  <a:lnTo>
                    <a:pt x="964" y="1122"/>
                  </a:lnTo>
                  <a:lnTo>
                    <a:pt x="965" y="1105"/>
                  </a:lnTo>
                  <a:lnTo>
                    <a:pt x="960" y="1087"/>
                  </a:lnTo>
                  <a:lnTo>
                    <a:pt x="949" y="1074"/>
                  </a:lnTo>
                  <a:lnTo>
                    <a:pt x="933" y="1065"/>
                  </a:lnTo>
                  <a:lnTo>
                    <a:pt x="913" y="1064"/>
                  </a:lnTo>
                  <a:lnTo>
                    <a:pt x="887" y="1062"/>
                  </a:lnTo>
                  <a:close/>
                  <a:moveTo>
                    <a:pt x="560" y="1009"/>
                  </a:moveTo>
                  <a:lnTo>
                    <a:pt x="544" y="1018"/>
                  </a:lnTo>
                  <a:lnTo>
                    <a:pt x="529" y="1027"/>
                  </a:lnTo>
                  <a:lnTo>
                    <a:pt x="516" y="1036"/>
                  </a:lnTo>
                  <a:lnTo>
                    <a:pt x="505" y="1051"/>
                  </a:lnTo>
                  <a:lnTo>
                    <a:pt x="591" y="1156"/>
                  </a:lnTo>
                  <a:lnTo>
                    <a:pt x="593" y="1171"/>
                  </a:lnTo>
                  <a:lnTo>
                    <a:pt x="593" y="1184"/>
                  </a:lnTo>
                  <a:lnTo>
                    <a:pt x="591" y="1196"/>
                  </a:lnTo>
                  <a:lnTo>
                    <a:pt x="589" y="1207"/>
                  </a:lnTo>
                  <a:lnTo>
                    <a:pt x="593" y="1220"/>
                  </a:lnTo>
                  <a:lnTo>
                    <a:pt x="656" y="1204"/>
                  </a:lnTo>
                  <a:lnTo>
                    <a:pt x="673" y="1173"/>
                  </a:lnTo>
                  <a:lnTo>
                    <a:pt x="647" y="1154"/>
                  </a:lnTo>
                  <a:lnTo>
                    <a:pt x="627" y="1136"/>
                  </a:lnTo>
                  <a:lnTo>
                    <a:pt x="615" y="1114"/>
                  </a:lnTo>
                  <a:lnTo>
                    <a:pt x="605" y="1091"/>
                  </a:lnTo>
                  <a:lnTo>
                    <a:pt x="600" y="1060"/>
                  </a:lnTo>
                  <a:lnTo>
                    <a:pt x="598" y="1022"/>
                  </a:lnTo>
                  <a:lnTo>
                    <a:pt x="585" y="1014"/>
                  </a:lnTo>
                  <a:lnTo>
                    <a:pt x="560" y="1009"/>
                  </a:lnTo>
                  <a:close/>
                  <a:moveTo>
                    <a:pt x="1445" y="969"/>
                  </a:moveTo>
                  <a:lnTo>
                    <a:pt x="1429" y="976"/>
                  </a:lnTo>
                  <a:lnTo>
                    <a:pt x="1416" y="980"/>
                  </a:lnTo>
                  <a:lnTo>
                    <a:pt x="1416" y="1016"/>
                  </a:lnTo>
                  <a:lnTo>
                    <a:pt x="1420" y="1045"/>
                  </a:lnTo>
                  <a:lnTo>
                    <a:pt x="1424" y="1073"/>
                  </a:lnTo>
                  <a:lnTo>
                    <a:pt x="1427" y="1096"/>
                  </a:lnTo>
                  <a:lnTo>
                    <a:pt x="1429" y="1118"/>
                  </a:lnTo>
                  <a:lnTo>
                    <a:pt x="1429" y="1142"/>
                  </a:lnTo>
                  <a:lnTo>
                    <a:pt x="1425" y="1165"/>
                  </a:lnTo>
                  <a:lnTo>
                    <a:pt x="1418" y="1191"/>
                  </a:lnTo>
                  <a:lnTo>
                    <a:pt x="1405" y="1220"/>
                  </a:lnTo>
                  <a:lnTo>
                    <a:pt x="1387" y="1253"/>
                  </a:lnTo>
                  <a:lnTo>
                    <a:pt x="1387" y="1276"/>
                  </a:lnTo>
                  <a:lnTo>
                    <a:pt x="1398" y="1285"/>
                  </a:lnTo>
                  <a:lnTo>
                    <a:pt x="1415" y="1294"/>
                  </a:lnTo>
                  <a:lnTo>
                    <a:pt x="1435" y="1302"/>
                  </a:lnTo>
                  <a:lnTo>
                    <a:pt x="1458" y="1305"/>
                  </a:lnTo>
                  <a:lnTo>
                    <a:pt x="1482" y="1309"/>
                  </a:lnTo>
                  <a:lnTo>
                    <a:pt x="1504" y="1309"/>
                  </a:lnTo>
                  <a:lnTo>
                    <a:pt x="1520" y="1305"/>
                  </a:lnTo>
                  <a:lnTo>
                    <a:pt x="1533" y="1296"/>
                  </a:lnTo>
                  <a:lnTo>
                    <a:pt x="1536" y="1282"/>
                  </a:lnTo>
                  <a:lnTo>
                    <a:pt x="1535" y="1265"/>
                  </a:lnTo>
                  <a:lnTo>
                    <a:pt x="1527" y="1249"/>
                  </a:lnTo>
                  <a:lnTo>
                    <a:pt x="1518" y="1231"/>
                  </a:lnTo>
                  <a:lnTo>
                    <a:pt x="1509" y="1213"/>
                  </a:lnTo>
                  <a:lnTo>
                    <a:pt x="1502" y="1196"/>
                  </a:lnTo>
                  <a:lnTo>
                    <a:pt x="1498" y="1180"/>
                  </a:lnTo>
                  <a:lnTo>
                    <a:pt x="1502" y="1160"/>
                  </a:lnTo>
                  <a:lnTo>
                    <a:pt x="1509" y="1136"/>
                  </a:lnTo>
                  <a:lnTo>
                    <a:pt x="1518" y="1111"/>
                  </a:lnTo>
                  <a:lnTo>
                    <a:pt x="1527" y="1087"/>
                  </a:lnTo>
                  <a:lnTo>
                    <a:pt x="1536" y="1062"/>
                  </a:lnTo>
                  <a:lnTo>
                    <a:pt x="1545" y="1040"/>
                  </a:lnTo>
                  <a:lnTo>
                    <a:pt x="1553" y="1022"/>
                  </a:lnTo>
                  <a:lnTo>
                    <a:pt x="1556" y="1009"/>
                  </a:lnTo>
                  <a:lnTo>
                    <a:pt x="1556" y="1002"/>
                  </a:lnTo>
                  <a:lnTo>
                    <a:pt x="1544" y="987"/>
                  </a:lnTo>
                  <a:lnTo>
                    <a:pt x="1524" y="978"/>
                  </a:lnTo>
                  <a:lnTo>
                    <a:pt x="1498" y="973"/>
                  </a:lnTo>
                  <a:lnTo>
                    <a:pt x="1471" y="971"/>
                  </a:lnTo>
                  <a:lnTo>
                    <a:pt x="1445" y="969"/>
                  </a:lnTo>
                  <a:close/>
                  <a:moveTo>
                    <a:pt x="1178" y="964"/>
                  </a:moveTo>
                  <a:lnTo>
                    <a:pt x="1127" y="976"/>
                  </a:lnTo>
                  <a:lnTo>
                    <a:pt x="1122" y="993"/>
                  </a:lnTo>
                  <a:lnTo>
                    <a:pt x="1122" y="1014"/>
                  </a:lnTo>
                  <a:lnTo>
                    <a:pt x="1125" y="1040"/>
                  </a:lnTo>
                  <a:lnTo>
                    <a:pt x="1133" y="1067"/>
                  </a:lnTo>
                  <a:lnTo>
                    <a:pt x="1142" y="1094"/>
                  </a:lnTo>
                  <a:lnTo>
                    <a:pt x="1149" y="1124"/>
                  </a:lnTo>
                  <a:lnTo>
                    <a:pt x="1156" y="1151"/>
                  </a:lnTo>
                  <a:lnTo>
                    <a:pt x="1162" y="1178"/>
                  </a:lnTo>
                  <a:lnTo>
                    <a:pt x="1162" y="1200"/>
                  </a:lnTo>
                  <a:lnTo>
                    <a:pt x="1160" y="1216"/>
                  </a:lnTo>
                  <a:lnTo>
                    <a:pt x="1153" y="1229"/>
                  </a:lnTo>
                  <a:lnTo>
                    <a:pt x="1144" y="1240"/>
                  </a:lnTo>
                  <a:lnTo>
                    <a:pt x="1135" y="1251"/>
                  </a:lnTo>
                  <a:lnTo>
                    <a:pt x="1127" y="1264"/>
                  </a:lnTo>
                  <a:lnTo>
                    <a:pt x="1125" y="1284"/>
                  </a:lnTo>
                  <a:lnTo>
                    <a:pt x="1144" y="1293"/>
                  </a:lnTo>
                  <a:lnTo>
                    <a:pt x="1165" y="1298"/>
                  </a:lnTo>
                  <a:lnTo>
                    <a:pt x="1191" y="1302"/>
                  </a:lnTo>
                  <a:lnTo>
                    <a:pt x="1216" y="1304"/>
                  </a:lnTo>
                  <a:lnTo>
                    <a:pt x="1240" y="1300"/>
                  </a:lnTo>
                  <a:lnTo>
                    <a:pt x="1260" y="1293"/>
                  </a:lnTo>
                  <a:lnTo>
                    <a:pt x="1273" y="1284"/>
                  </a:lnTo>
                  <a:lnTo>
                    <a:pt x="1269" y="1260"/>
                  </a:lnTo>
                  <a:lnTo>
                    <a:pt x="1262" y="1242"/>
                  </a:lnTo>
                  <a:lnTo>
                    <a:pt x="1253" y="1224"/>
                  </a:lnTo>
                  <a:lnTo>
                    <a:pt x="1242" y="1207"/>
                  </a:lnTo>
                  <a:lnTo>
                    <a:pt x="1233" y="1189"/>
                  </a:lnTo>
                  <a:lnTo>
                    <a:pt x="1227" y="1167"/>
                  </a:lnTo>
                  <a:lnTo>
                    <a:pt x="1222" y="1136"/>
                  </a:lnTo>
                  <a:lnTo>
                    <a:pt x="1224" y="1107"/>
                  </a:lnTo>
                  <a:lnTo>
                    <a:pt x="1229" y="1082"/>
                  </a:lnTo>
                  <a:lnTo>
                    <a:pt x="1238" y="1058"/>
                  </a:lnTo>
                  <a:lnTo>
                    <a:pt x="1247" y="1036"/>
                  </a:lnTo>
                  <a:lnTo>
                    <a:pt x="1258" y="1014"/>
                  </a:lnTo>
                  <a:lnTo>
                    <a:pt x="1265" y="993"/>
                  </a:lnTo>
                  <a:lnTo>
                    <a:pt x="1260" y="985"/>
                  </a:lnTo>
                  <a:lnTo>
                    <a:pt x="1178" y="964"/>
                  </a:lnTo>
                  <a:close/>
                  <a:moveTo>
                    <a:pt x="493" y="804"/>
                  </a:moveTo>
                  <a:lnTo>
                    <a:pt x="480" y="820"/>
                  </a:lnTo>
                  <a:lnTo>
                    <a:pt x="491" y="902"/>
                  </a:lnTo>
                  <a:lnTo>
                    <a:pt x="489" y="916"/>
                  </a:lnTo>
                  <a:lnTo>
                    <a:pt x="484" y="927"/>
                  </a:lnTo>
                  <a:lnTo>
                    <a:pt x="480" y="940"/>
                  </a:lnTo>
                  <a:lnTo>
                    <a:pt x="480" y="956"/>
                  </a:lnTo>
                  <a:lnTo>
                    <a:pt x="507" y="967"/>
                  </a:lnTo>
                  <a:lnTo>
                    <a:pt x="533" y="969"/>
                  </a:lnTo>
                  <a:lnTo>
                    <a:pt x="564" y="964"/>
                  </a:lnTo>
                  <a:lnTo>
                    <a:pt x="575" y="947"/>
                  </a:lnTo>
                  <a:lnTo>
                    <a:pt x="569" y="934"/>
                  </a:lnTo>
                  <a:lnTo>
                    <a:pt x="562" y="925"/>
                  </a:lnTo>
                  <a:lnTo>
                    <a:pt x="555" y="918"/>
                  </a:lnTo>
                  <a:lnTo>
                    <a:pt x="545" y="911"/>
                  </a:lnTo>
                  <a:lnTo>
                    <a:pt x="540" y="902"/>
                  </a:lnTo>
                  <a:lnTo>
                    <a:pt x="527" y="811"/>
                  </a:lnTo>
                  <a:lnTo>
                    <a:pt x="518" y="807"/>
                  </a:lnTo>
                  <a:lnTo>
                    <a:pt x="507" y="804"/>
                  </a:lnTo>
                  <a:lnTo>
                    <a:pt x="493" y="804"/>
                  </a:lnTo>
                  <a:close/>
                  <a:moveTo>
                    <a:pt x="822" y="798"/>
                  </a:moveTo>
                  <a:lnTo>
                    <a:pt x="765" y="814"/>
                  </a:lnTo>
                  <a:lnTo>
                    <a:pt x="758" y="820"/>
                  </a:lnTo>
                  <a:lnTo>
                    <a:pt x="764" y="847"/>
                  </a:lnTo>
                  <a:lnTo>
                    <a:pt x="773" y="871"/>
                  </a:lnTo>
                  <a:lnTo>
                    <a:pt x="782" y="894"/>
                  </a:lnTo>
                  <a:lnTo>
                    <a:pt x="791" y="916"/>
                  </a:lnTo>
                  <a:lnTo>
                    <a:pt x="798" y="938"/>
                  </a:lnTo>
                  <a:lnTo>
                    <a:pt x="804" y="962"/>
                  </a:lnTo>
                  <a:lnTo>
                    <a:pt x="804" y="987"/>
                  </a:lnTo>
                  <a:lnTo>
                    <a:pt x="796" y="1018"/>
                  </a:lnTo>
                  <a:lnTo>
                    <a:pt x="796" y="1022"/>
                  </a:lnTo>
                  <a:lnTo>
                    <a:pt x="824" y="1029"/>
                  </a:lnTo>
                  <a:lnTo>
                    <a:pt x="849" y="1025"/>
                  </a:lnTo>
                  <a:lnTo>
                    <a:pt x="875" y="1016"/>
                  </a:lnTo>
                  <a:lnTo>
                    <a:pt x="895" y="1005"/>
                  </a:lnTo>
                  <a:lnTo>
                    <a:pt x="895" y="998"/>
                  </a:lnTo>
                  <a:lnTo>
                    <a:pt x="876" y="971"/>
                  </a:lnTo>
                  <a:lnTo>
                    <a:pt x="864" y="949"/>
                  </a:lnTo>
                  <a:lnTo>
                    <a:pt x="855" y="927"/>
                  </a:lnTo>
                  <a:lnTo>
                    <a:pt x="851" y="905"/>
                  </a:lnTo>
                  <a:lnTo>
                    <a:pt x="851" y="880"/>
                  </a:lnTo>
                  <a:lnTo>
                    <a:pt x="851" y="849"/>
                  </a:lnTo>
                  <a:lnTo>
                    <a:pt x="853" y="811"/>
                  </a:lnTo>
                  <a:lnTo>
                    <a:pt x="822" y="798"/>
                  </a:lnTo>
                  <a:close/>
                  <a:moveTo>
                    <a:pt x="1515" y="644"/>
                  </a:moveTo>
                  <a:lnTo>
                    <a:pt x="1480" y="651"/>
                  </a:lnTo>
                  <a:lnTo>
                    <a:pt x="1475" y="669"/>
                  </a:lnTo>
                  <a:lnTo>
                    <a:pt x="1475" y="682"/>
                  </a:lnTo>
                  <a:lnTo>
                    <a:pt x="1478" y="696"/>
                  </a:lnTo>
                  <a:lnTo>
                    <a:pt x="1484" y="711"/>
                  </a:lnTo>
                  <a:lnTo>
                    <a:pt x="1491" y="751"/>
                  </a:lnTo>
                  <a:lnTo>
                    <a:pt x="1491" y="787"/>
                  </a:lnTo>
                  <a:lnTo>
                    <a:pt x="1485" y="822"/>
                  </a:lnTo>
                  <a:lnTo>
                    <a:pt x="1476" y="853"/>
                  </a:lnTo>
                  <a:lnTo>
                    <a:pt x="1462" y="880"/>
                  </a:lnTo>
                  <a:lnTo>
                    <a:pt x="1445" y="907"/>
                  </a:lnTo>
                  <a:lnTo>
                    <a:pt x="1445" y="927"/>
                  </a:lnTo>
                  <a:lnTo>
                    <a:pt x="1465" y="936"/>
                  </a:lnTo>
                  <a:lnTo>
                    <a:pt x="1489" y="942"/>
                  </a:lnTo>
                  <a:lnTo>
                    <a:pt x="1515" y="944"/>
                  </a:lnTo>
                  <a:lnTo>
                    <a:pt x="1540" y="940"/>
                  </a:lnTo>
                  <a:lnTo>
                    <a:pt x="1562" y="927"/>
                  </a:lnTo>
                  <a:lnTo>
                    <a:pt x="1533" y="840"/>
                  </a:lnTo>
                  <a:lnTo>
                    <a:pt x="1533" y="809"/>
                  </a:lnTo>
                  <a:lnTo>
                    <a:pt x="1538" y="778"/>
                  </a:lnTo>
                  <a:lnTo>
                    <a:pt x="1551" y="751"/>
                  </a:lnTo>
                  <a:lnTo>
                    <a:pt x="1564" y="724"/>
                  </a:lnTo>
                  <a:lnTo>
                    <a:pt x="1576" y="696"/>
                  </a:lnTo>
                  <a:lnTo>
                    <a:pt x="1587" y="673"/>
                  </a:lnTo>
                  <a:lnTo>
                    <a:pt x="1580" y="656"/>
                  </a:lnTo>
                  <a:lnTo>
                    <a:pt x="1515" y="644"/>
                  </a:lnTo>
                  <a:close/>
                  <a:moveTo>
                    <a:pt x="1107" y="622"/>
                  </a:moveTo>
                  <a:lnTo>
                    <a:pt x="1091" y="625"/>
                  </a:lnTo>
                  <a:lnTo>
                    <a:pt x="1064" y="656"/>
                  </a:lnTo>
                  <a:lnTo>
                    <a:pt x="1125" y="814"/>
                  </a:lnTo>
                  <a:lnTo>
                    <a:pt x="1129" y="840"/>
                  </a:lnTo>
                  <a:lnTo>
                    <a:pt x="1127" y="860"/>
                  </a:lnTo>
                  <a:lnTo>
                    <a:pt x="1122" y="874"/>
                  </a:lnTo>
                  <a:lnTo>
                    <a:pt x="1118" y="891"/>
                  </a:lnTo>
                  <a:lnTo>
                    <a:pt x="1116" y="907"/>
                  </a:lnTo>
                  <a:lnTo>
                    <a:pt x="1118" y="927"/>
                  </a:lnTo>
                  <a:lnTo>
                    <a:pt x="1142" y="927"/>
                  </a:lnTo>
                  <a:lnTo>
                    <a:pt x="1162" y="924"/>
                  </a:lnTo>
                  <a:lnTo>
                    <a:pt x="1180" y="920"/>
                  </a:lnTo>
                  <a:lnTo>
                    <a:pt x="1196" y="913"/>
                  </a:lnTo>
                  <a:lnTo>
                    <a:pt x="1218" y="907"/>
                  </a:lnTo>
                  <a:lnTo>
                    <a:pt x="1222" y="898"/>
                  </a:lnTo>
                  <a:lnTo>
                    <a:pt x="1225" y="887"/>
                  </a:lnTo>
                  <a:lnTo>
                    <a:pt x="1225" y="873"/>
                  </a:lnTo>
                  <a:lnTo>
                    <a:pt x="1202" y="842"/>
                  </a:lnTo>
                  <a:lnTo>
                    <a:pt x="1185" y="813"/>
                  </a:lnTo>
                  <a:lnTo>
                    <a:pt x="1175" y="784"/>
                  </a:lnTo>
                  <a:lnTo>
                    <a:pt x="1169" y="754"/>
                  </a:lnTo>
                  <a:lnTo>
                    <a:pt x="1169" y="722"/>
                  </a:lnTo>
                  <a:lnTo>
                    <a:pt x="1173" y="685"/>
                  </a:lnTo>
                  <a:lnTo>
                    <a:pt x="1182" y="644"/>
                  </a:lnTo>
                  <a:lnTo>
                    <a:pt x="1160" y="625"/>
                  </a:lnTo>
                  <a:lnTo>
                    <a:pt x="1107" y="622"/>
                  </a:lnTo>
                  <a:close/>
                  <a:moveTo>
                    <a:pt x="762" y="596"/>
                  </a:moveTo>
                  <a:lnTo>
                    <a:pt x="751" y="611"/>
                  </a:lnTo>
                  <a:lnTo>
                    <a:pt x="744" y="633"/>
                  </a:lnTo>
                  <a:lnTo>
                    <a:pt x="738" y="658"/>
                  </a:lnTo>
                  <a:lnTo>
                    <a:pt x="735" y="689"/>
                  </a:lnTo>
                  <a:lnTo>
                    <a:pt x="733" y="718"/>
                  </a:lnTo>
                  <a:lnTo>
                    <a:pt x="735" y="744"/>
                  </a:lnTo>
                  <a:lnTo>
                    <a:pt x="738" y="765"/>
                  </a:lnTo>
                  <a:lnTo>
                    <a:pt x="767" y="769"/>
                  </a:lnTo>
                  <a:lnTo>
                    <a:pt x="793" y="769"/>
                  </a:lnTo>
                  <a:lnTo>
                    <a:pt x="822" y="765"/>
                  </a:lnTo>
                  <a:lnTo>
                    <a:pt x="831" y="753"/>
                  </a:lnTo>
                  <a:lnTo>
                    <a:pt x="825" y="734"/>
                  </a:lnTo>
                  <a:lnTo>
                    <a:pt x="818" y="724"/>
                  </a:lnTo>
                  <a:lnTo>
                    <a:pt x="809" y="716"/>
                  </a:lnTo>
                  <a:lnTo>
                    <a:pt x="802" y="709"/>
                  </a:lnTo>
                  <a:lnTo>
                    <a:pt x="795" y="698"/>
                  </a:lnTo>
                  <a:lnTo>
                    <a:pt x="789" y="680"/>
                  </a:lnTo>
                  <a:lnTo>
                    <a:pt x="791" y="664"/>
                  </a:lnTo>
                  <a:lnTo>
                    <a:pt x="791" y="647"/>
                  </a:lnTo>
                  <a:lnTo>
                    <a:pt x="791" y="631"/>
                  </a:lnTo>
                  <a:lnTo>
                    <a:pt x="784" y="613"/>
                  </a:lnTo>
                  <a:lnTo>
                    <a:pt x="780" y="609"/>
                  </a:lnTo>
                  <a:lnTo>
                    <a:pt x="778" y="605"/>
                  </a:lnTo>
                  <a:lnTo>
                    <a:pt x="775" y="604"/>
                  </a:lnTo>
                  <a:lnTo>
                    <a:pt x="771" y="600"/>
                  </a:lnTo>
                  <a:lnTo>
                    <a:pt x="767" y="598"/>
                  </a:lnTo>
                  <a:lnTo>
                    <a:pt x="762" y="596"/>
                  </a:lnTo>
                  <a:close/>
                  <a:moveTo>
                    <a:pt x="1535" y="433"/>
                  </a:moveTo>
                  <a:lnTo>
                    <a:pt x="1524" y="447"/>
                  </a:lnTo>
                  <a:lnTo>
                    <a:pt x="1520" y="462"/>
                  </a:lnTo>
                  <a:lnTo>
                    <a:pt x="1518" y="476"/>
                  </a:lnTo>
                  <a:lnTo>
                    <a:pt x="1518" y="493"/>
                  </a:lnTo>
                  <a:lnTo>
                    <a:pt x="1516" y="511"/>
                  </a:lnTo>
                  <a:lnTo>
                    <a:pt x="1511" y="533"/>
                  </a:lnTo>
                  <a:lnTo>
                    <a:pt x="1476" y="574"/>
                  </a:lnTo>
                  <a:lnTo>
                    <a:pt x="1475" y="596"/>
                  </a:lnTo>
                  <a:lnTo>
                    <a:pt x="1500" y="607"/>
                  </a:lnTo>
                  <a:lnTo>
                    <a:pt x="1531" y="613"/>
                  </a:lnTo>
                  <a:lnTo>
                    <a:pt x="1564" y="609"/>
                  </a:lnTo>
                  <a:lnTo>
                    <a:pt x="1571" y="609"/>
                  </a:lnTo>
                  <a:lnTo>
                    <a:pt x="1578" y="593"/>
                  </a:lnTo>
                  <a:lnTo>
                    <a:pt x="1580" y="582"/>
                  </a:lnTo>
                  <a:lnTo>
                    <a:pt x="1576" y="573"/>
                  </a:lnTo>
                  <a:lnTo>
                    <a:pt x="1571" y="564"/>
                  </a:lnTo>
                  <a:lnTo>
                    <a:pt x="1564" y="554"/>
                  </a:lnTo>
                  <a:lnTo>
                    <a:pt x="1560" y="540"/>
                  </a:lnTo>
                  <a:lnTo>
                    <a:pt x="1569" y="447"/>
                  </a:lnTo>
                  <a:lnTo>
                    <a:pt x="1535" y="433"/>
                  </a:lnTo>
                  <a:close/>
                  <a:moveTo>
                    <a:pt x="1089" y="416"/>
                  </a:moveTo>
                  <a:lnTo>
                    <a:pt x="1080" y="420"/>
                  </a:lnTo>
                  <a:lnTo>
                    <a:pt x="1071" y="442"/>
                  </a:lnTo>
                  <a:lnTo>
                    <a:pt x="1067" y="465"/>
                  </a:lnTo>
                  <a:lnTo>
                    <a:pt x="1067" y="493"/>
                  </a:lnTo>
                  <a:lnTo>
                    <a:pt x="1065" y="518"/>
                  </a:lnTo>
                  <a:lnTo>
                    <a:pt x="1064" y="544"/>
                  </a:lnTo>
                  <a:lnTo>
                    <a:pt x="1058" y="567"/>
                  </a:lnTo>
                  <a:lnTo>
                    <a:pt x="1069" y="584"/>
                  </a:lnTo>
                  <a:lnTo>
                    <a:pt x="1082" y="596"/>
                  </a:lnTo>
                  <a:lnTo>
                    <a:pt x="1100" y="604"/>
                  </a:lnTo>
                  <a:lnTo>
                    <a:pt x="1120" y="604"/>
                  </a:lnTo>
                  <a:lnTo>
                    <a:pt x="1142" y="596"/>
                  </a:lnTo>
                  <a:lnTo>
                    <a:pt x="1149" y="593"/>
                  </a:lnTo>
                  <a:lnTo>
                    <a:pt x="1153" y="589"/>
                  </a:lnTo>
                  <a:lnTo>
                    <a:pt x="1156" y="585"/>
                  </a:lnTo>
                  <a:lnTo>
                    <a:pt x="1160" y="580"/>
                  </a:lnTo>
                  <a:lnTo>
                    <a:pt x="1164" y="574"/>
                  </a:lnTo>
                  <a:lnTo>
                    <a:pt x="1115" y="420"/>
                  </a:lnTo>
                  <a:lnTo>
                    <a:pt x="1089" y="416"/>
                  </a:lnTo>
                  <a:close/>
                  <a:moveTo>
                    <a:pt x="207" y="160"/>
                  </a:moveTo>
                  <a:lnTo>
                    <a:pt x="2276" y="160"/>
                  </a:lnTo>
                  <a:lnTo>
                    <a:pt x="2291" y="164"/>
                  </a:lnTo>
                  <a:lnTo>
                    <a:pt x="2304" y="173"/>
                  </a:lnTo>
                  <a:lnTo>
                    <a:pt x="2313" y="185"/>
                  </a:lnTo>
                  <a:lnTo>
                    <a:pt x="2316" y="200"/>
                  </a:lnTo>
                  <a:lnTo>
                    <a:pt x="2316" y="2829"/>
                  </a:lnTo>
                  <a:lnTo>
                    <a:pt x="2313" y="2844"/>
                  </a:lnTo>
                  <a:lnTo>
                    <a:pt x="2304" y="2856"/>
                  </a:lnTo>
                  <a:lnTo>
                    <a:pt x="2291" y="2865"/>
                  </a:lnTo>
                  <a:lnTo>
                    <a:pt x="2276" y="2869"/>
                  </a:lnTo>
                  <a:lnTo>
                    <a:pt x="207" y="2869"/>
                  </a:lnTo>
                  <a:lnTo>
                    <a:pt x="193" y="2865"/>
                  </a:lnTo>
                  <a:lnTo>
                    <a:pt x="180" y="2856"/>
                  </a:lnTo>
                  <a:lnTo>
                    <a:pt x="171" y="2844"/>
                  </a:lnTo>
                  <a:lnTo>
                    <a:pt x="167" y="2829"/>
                  </a:lnTo>
                  <a:lnTo>
                    <a:pt x="167" y="200"/>
                  </a:lnTo>
                  <a:lnTo>
                    <a:pt x="171" y="185"/>
                  </a:lnTo>
                  <a:lnTo>
                    <a:pt x="180" y="173"/>
                  </a:lnTo>
                  <a:lnTo>
                    <a:pt x="193" y="164"/>
                  </a:lnTo>
                  <a:lnTo>
                    <a:pt x="207" y="160"/>
                  </a:lnTo>
                  <a:close/>
                  <a:moveTo>
                    <a:pt x="131" y="89"/>
                  </a:moveTo>
                  <a:lnTo>
                    <a:pt x="116" y="93"/>
                  </a:lnTo>
                  <a:lnTo>
                    <a:pt x="104" y="102"/>
                  </a:lnTo>
                  <a:lnTo>
                    <a:pt x="95" y="114"/>
                  </a:lnTo>
                  <a:lnTo>
                    <a:pt x="91" y="129"/>
                  </a:lnTo>
                  <a:lnTo>
                    <a:pt x="91" y="2900"/>
                  </a:lnTo>
                  <a:lnTo>
                    <a:pt x="95" y="2914"/>
                  </a:lnTo>
                  <a:lnTo>
                    <a:pt x="104" y="2927"/>
                  </a:lnTo>
                  <a:lnTo>
                    <a:pt x="116" y="2936"/>
                  </a:lnTo>
                  <a:lnTo>
                    <a:pt x="131" y="2940"/>
                  </a:lnTo>
                  <a:lnTo>
                    <a:pt x="2353" y="2940"/>
                  </a:lnTo>
                  <a:lnTo>
                    <a:pt x="2367" y="2936"/>
                  </a:lnTo>
                  <a:lnTo>
                    <a:pt x="2380" y="2927"/>
                  </a:lnTo>
                  <a:lnTo>
                    <a:pt x="2389" y="2914"/>
                  </a:lnTo>
                  <a:lnTo>
                    <a:pt x="2393" y="2900"/>
                  </a:lnTo>
                  <a:lnTo>
                    <a:pt x="2393" y="129"/>
                  </a:lnTo>
                  <a:lnTo>
                    <a:pt x="2389" y="114"/>
                  </a:lnTo>
                  <a:lnTo>
                    <a:pt x="2380" y="102"/>
                  </a:lnTo>
                  <a:lnTo>
                    <a:pt x="2367" y="93"/>
                  </a:lnTo>
                  <a:lnTo>
                    <a:pt x="2353" y="89"/>
                  </a:lnTo>
                  <a:lnTo>
                    <a:pt x="131" y="89"/>
                  </a:lnTo>
                  <a:close/>
                  <a:moveTo>
                    <a:pt x="40" y="0"/>
                  </a:moveTo>
                  <a:lnTo>
                    <a:pt x="2447" y="0"/>
                  </a:lnTo>
                  <a:lnTo>
                    <a:pt x="2464" y="4"/>
                  </a:lnTo>
                  <a:lnTo>
                    <a:pt x="2476" y="13"/>
                  </a:lnTo>
                  <a:lnTo>
                    <a:pt x="2485" y="25"/>
                  </a:lnTo>
                  <a:lnTo>
                    <a:pt x="2487" y="40"/>
                  </a:lnTo>
                  <a:lnTo>
                    <a:pt x="2487" y="2984"/>
                  </a:lnTo>
                  <a:lnTo>
                    <a:pt x="2485" y="3000"/>
                  </a:lnTo>
                  <a:lnTo>
                    <a:pt x="2476" y="3013"/>
                  </a:lnTo>
                  <a:lnTo>
                    <a:pt x="2464" y="3022"/>
                  </a:lnTo>
                  <a:lnTo>
                    <a:pt x="2447" y="3024"/>
                  </a:lnTo>
                  <a:lnTo>
                    <a:pt x="40" y="3024"/>
                  </a:lnTo>
                  <a:lnTo>
                    <a:pt x="24" y="3022"/>
                  </a:lnTo>
                  <a:lnTo>
                    <a:pt x="11" y="3013"/>
                  </a:lnTo>
                  <a:lnTo>
                    <a:pt x="4" y="3000"/>
                  </a:lnTo>
                  <a:lnTo>
                    <a:pt x="0" y="2984"/>
                  </a:lnTo>
                  <a:lnTo>
                    <a:pt x="0" y="40"/>
                  </a:lnTo>
                  <a:lnTo>
                    <a:pt x="4" y="25"/>
                  </a:lnTo>
                  <a:lnTo>
                    <a:pt x="11" y="13"/>
                  </a:lnTo>
                  <a:lnTo>
                    <a:pt x="24" y="4"/>
                  </a:lnTo>
                  <a:lnTo>
                    <a:pt x="4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45" name="Freeform 9">
              <a:extLst>
                <a:ext uri="{FF2B5EF4-FFF2-40B4-BE49-F238E27FC236}">
                  <a16:creationId xmlns:a16="http://schemas.microsoft.com/office/drawing/2014/main" id="{3353E3CE-205E-4AFF-8203-D208A3706ED0}"/>
                </a:ext>
              </a:extLst>
            </p:cNvPr>
            <p:cNvSpPr>
              <a:spLocks noEditPoints="1"/>
            </p:cNvSpPr>
            <p:nvPr/>
          </p:nvSpPr>
          <p:spPr bwMode="auto">
            <a:xfrm>
              <a:off x="4221676" y="1214411"/>
              <a:ext cx="280270" cy="313148"/>
            </a:xfrm>
            <a:custGeom>
              <a:avLst/>
              <a:gdLst>
                <a:gd name="T0" fmla="*/ 2069 w 3657"/>
                <a:gd name="T1" fmla="*/ 2744 h 4086"/>
                <a:gd name="T2" fmla="*/ 1988 w 3657"/>
                <a:gd name="T3" fmla="*/ 3306 h 4086"/>
                <a:gd name="T4" fmla="*/ 1926 w 3657"/>
                <a:gd name="T5" fmla="*/ 3584 h 4086"/>
                <a:gd name="T6" fmla="*/ 1591 w 3657"/>
                <a:gd name="T7" fmla="*/ 3678 h 4086"/>
                <a:gd name="T8" fmla="*/ 1193 w 3657"/>
                <a:gd name="T9" fmla="*/ 3775 h 4086"/>
                <a:gd name="T10" fmla="*/ 520 w 3657"/>
                <a:gd name="T11" fmla="*/ 4064 h 4086"/>
                <a:gd name="T12" fmla="*/ 226 w 3657"/>
                <a:gd name="T13" fmla="*/ 4068 h 4086"/>
                <a:gd name="T14" fmla="*/ 117 w 3657"/>
                <a:gd name="T15" fmla="*/ 3860 h 4086"/>
                <a:gd name="T16" fmla="*/ 160 w 3657"/>
                <a:gd name="T17" fmla="*/ 3584 h 4086"/>
                <a:gd name="T18" fmla="*/ 89 w 3657"/>
                <a:gd name="T19" fmla="*/ 3368 h 4086"/>
                <a:gd name="T20" fmla="*/ 477 w 3657"/>
                <a:gd name="T21" fmla="*/ 3340 h 4086"/>
                <a:gd name="T22" fmla="*/ 746 w 3657"/>
                <a:gd name="T23" fmla="*/ 3320 h 4086"/>
                <a:gd name="T24" fmla="*/ 1097 w 3657"/>
                <a:gd name="T25" fmla="*/ 3288 h 4086"/>
                <a:gd name="T26" fmla="*/ 1202 w 3657"/>
                <a:gd name="T27" fmla="*/ 3084 h 4086"/>
                <a:gd name="T28" fmla="*/ 1166 w 3657"/>
                <a:gd name="T29" fmla="*/ 2715 h 4086"/>
                <a:gd name="T30" fmla="*/ 1386 w 3657"/>
                <a:gd name="T31" fmla="*/ 2597 h 4086"/>
                <a:gd name="T32" fmla="*/ 1580 w 3657"/>
                <a:gd name="T33" fmla="*/ 2793 h 4086"/>
                <a:gd name="T34" fmla="*/ 1822 w 3657"/>
                <a:gd name="T35" fmla="*/ 2777 h 4086"/>
                <a:gd name="T36" fmla="*/ 413 w 3657"/>
                <a:gd name="T37" fmla="*/ 1677 h 4086"/>
                <a:gd name="T38" fmla="*/ 264 w 3657"/>
                <a:gd name="T39" fmla="*/ 1762 h 4086"/>
                <a:gd name="T40" fmla="*/ 337 w 3657"/>
                <a:gd name="T41" fmla="*/ 1973 h 4086"/>
                <a:gd name="T42" fmla="*/ 382 w 3657"/>
                <a:gd name="T43" fmla="*/ 2137 h 4086"/>
                <a:gd name="T44" fmla="*/ 422 w 3657"/>
                <a:gd name="T45" fmla="*/ 2282 h 4086"/>
                <a:gd name="T46" fmla="*/ 684 w 3657"/>
                <a:gd name="T47" fmla="*/ 2191 h 4086"/>
                <a:gd name="T48" fmla="*/ 766 w 3657"/>
                <a:gd name="T49" fmla="*/ 1906 h 4086"/>
                <a:gd name="T50" fmla="*/ 535 w 3657"/>
                <a:gd name="T51" fmla="*/ 1689 h 4086"/>
                <a:gd name="T52" fmla="*/ 2260 w 3657"/>
                <a:gd name="T53" fmla="*/ 28 h 4086"/>
                <a:gd name="T54" fmla="*/ 2949 w 3657"/>
                <a:gd name="T55" fmla="*/ 258 h 4086"/>
                <a:gd name="T56" fmla="*/ 3400 w 3657"/>
                <a:gd name="T57" fmla="*/ 766 h 4086"/>
                <a:gd name="T58" fmla="*/ 3646 w 3657"/>
                <a:gd name="T59" fmla="*/ 1468 h 4086"/>
                <a:gd name="T60" fmla="*/ 3557 w 3657"/>
                <a:gd name="T61" fmla="*/ 2180 h 4086"/>
                <a:gd name="T62" fmla="*/ 3113 w 3657"/>
                <a:gd name="T63" fmla="*/ 2711 h 4086"/>
                <a:gd name="T64" fmla="*/ 2695 w 3657"/>
                <a:gd name="T65" fmla="*/ 2897 h 4086"/>
                <a:gd name="T66" fmla="*/ 2440 w 3657"/>
                <a:gd name="T67" fmla="*/ 2840 h 4086"/>
                <a:gd name="T68" fmla="*/ 2269 w 3657"/>
                <a:gd name="T69" fmla="*/ 2600 h 4086"/>
                <a:gd name="T70" fmla="*/ 1911 w 3657"/>
                <a:gd name="T71" fmla="*/ 2473 h 4086"/>
                <a:gd name="T72" fmla="*/ 1382 w 3657"/>
                <a:gd name="T73" fmla="*/ 2513 h 4086"/>
                <a:gd name="T74" fmla="*/ 982 w 3657"/>
                <a:gd name="T75" fmla="*/ 2664 h 4086"/>
                <a:gd name="T76" fmla="*/ 689 w 3657"/>
                <a:gd name="T77" fmla="*/ 2731 h 4086"/>
                <a:gd name="T78" fmla="*/ 526 w 3657"/>
                <a:gd name="T79" fmla="*/ 2584 h 4086"/>
                <a:gd name="T80" fmla="*/ 437 w 3657"/>
                <a:gd name="T81" fmla="*/ 2433 h 4086"/>
                <a:gd name="T82" fmla="*/ 498 w 3657"/>
                <a:gd name="T83" fmla="*/ 2693 h 4086"/>
                <a:gd name="T84" fmla="*/ 729 w 3657"/>
                <a:gd name="T85" fmla="*/ 2806 h 4086"/>
                <a:gd name="T86" fmla="*/ 1017 w 3657"/>
                <a:gd name="T87" fmla="*/ 2728 h 4086"/>
                <a:gd name="T88" fmla="*/ 957 w 3657"/>
                <a:gd name="T89" fmla="*/ 3040 h 4086"/>
                <a:gd name="T90" fmla="*/ 657 w 3657"/>
                <a:gd name="T91" fmla="*/ 3080 h 4086"/>
                <a:gd name="T92" fmla="*/ 293 w 3657"/>
                <a:gd name="T93" fmla="*/ 3015 h 4086"/>
                <a:gd name="T94" fmla="*/ 60 w 3657"/>
                <a:gd name="T95" fmla="*/ 2966 h 4086"/>
                <a:gd name="T96" fmla="*/ 109 w 3657"/>
                <a:gd name="T97" fmla="*/ 2780 h 4086"/>
                <a:gd name="T98" fmla="*/ 244 w 3657"/>
                <a:gd name="T99" fmla="*/ 2578 h 4086"/>
                <a:gd name="T100" fmla="*/ 246 w 3657"/>
                <a:gd name="T101" fmla="*/ 2397 h 4086"/>
                <a:gd name="T102" fmla="*/ 58 w 3657"/>
                <a:gd name="T103" fmla="*/ 2204 h 4086"/>
                <a:gd name="T104" fmla="*/ 28 w 3657"/>
                <a:gd name="T105" fmla="*/ 2044 h 4086"/>
                <a:gd name="T106" fmla="*/ 200 w 3657"/>
                <a:gd name="T107" fmla="*/ 1904 h 4086"/>
                <a:gd name="T108" fmla="*/ 171 w 3657"/>
                <a:gd name="T109" fmla="*/ 1700 h 4086"/>
                <a:gd name="T110" fmla="*/ 173 w 3657"/>
                <a:gd name="T111" fmla="*/ 1388 h 4086"/>
                <a:gd name="T112" fmla="*/ 329 w 3657"/>
                <a:gd name="T113" fmla="*/ 820 h 4086"/>
                <a:gd name="T114" fmla="*/ 717 w 3657"/>
                <a:gd name="T115" fmla="*/ 360 h 4086"/>
                <a:gd name="T116" fmla="*/ 1566 w 3657"/>
                <a:gd name="T117" fmla="*/ 17 h 4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7" h="4086">
                  <a:moveTo>
                    <a:pt x="1329" y="2660"/>
                  </a:moveTo>
                  <a:lnTo>
                    <a:pt x="1326" y="2668"/>
                  </a:lnTo>
                  <a:lnTo>
                    <a:pt x="1333" y="2660"/>
                  </a:lnTo>
                  <a:lnTo>
                    <a:pt x="1329" y="2660"/>
                  </a:lnTo>
                  <a:close/>
                  <a:moveTo>
                    <a:pt x="1993" y="2577"/>
                  </a:moveTo>
                  <a:lnTo>
                    <a:pt x="2133" y="2617"/>
                  </a:lnTo>
                  <a:lnTo>
                    <a:pt x="2069" y="2744"/>
                  </a:lnTo>
                  <a:lnTo>
                    <a:pt x="1993" y="3008"/>
                  </a:lnTo>
                  <a:lnTo>
                    <a:pt x="1984" y="3058"/>
                  </a:lnTo>
                  <a:lnTo>
                    <a:pt x="1980" y="3109"/>
                  </a:lnTo>
                  <a:lnTo>
                    <a:pt x="1980" y="3160"/>
                  </a:lnTo>
                  <a:lnTo>
                    <a:pt x="1982" y="3209"/>
                  </a:lnTo>
                  <a:lnTo>
                    <a:pt x="1984" y="3258"/>
                  </a:lnTo>
                  <a:lnTo>
                    <a:pt x="1988" y="3306"/>
                  </a:lnTo>
                  <a:lnTo>
                    <a:pt x="1989" y="3353"/>
                  </a:lnTo>
                  <a:lnTo>
                    <a:pt x="1989" y="3397"/>
                  </a:lnTo>
                  <a:lnTo>
                    <a:pt x="1988" y="3440"/>
                  </a:lnTo>
                  <a:lnTo>
                    <a:pt x="1980" y="3480"/>
                  </a:lnTo>
                  <a:lnTo>
                    <a:pt x="1969" y="3518"/>
                  </a:lnTo>
                  <a:lnTo>
                    <a:pt x="1951" y="3553"/>
                  </a:lnTo>
                  <a:lnTo>
                    <a:pt x="1926" y="3584"/>
                  </a:lnTo>
                  <a:lnTo>
                    <a:pt x="1893" y="3613"/>
                  </a:lnTo>
                  <a:lnTo>
                    <a:pt x="1851" y="3635"/>
                  </a:lnTo>
                  <a:lnTo>
                    <a:pt x="1806" y="3653"/>
                  </a:lnTo>
                  <a:lnTo>
                    <a:pt x="1757" y="3664"/>
                  </a:lnTo>
                  <a:lnTo>
                    <a:pt x="1702" y="3671"/>
                  </a:lnTo>
                  <a:lnTo>
                    <a:pt x="1648" y="3675"/>
                  </a:lnTo>
                  <a:lnTo>
                    <a:pt x="1591" y="3678"/>
                  </a:lnTo>
                  <a:lnTo>
                    <a:pt x="1535" y="3682"/>
                  </a:lnTo>
                  <a:lnTo>
                    <a:pt x="1477" y="3686"/>
                  </a:lnTo>
                  <a:lnTo>
                    <a:pt x="1422" y="3691"/>
                  </a:lnTo>
                  <a:lnTo>
                    <a:pt x="1368" y="3702"/>
                  </a:lnTo>
                  <a:lnTo>
                    <a:pt x="1317" y="3717"/>
                  </a:lnTo>
                  <a:lnTo>
                    <a:pt x="1253" y="3742"/>
                  </a:lnTo>
                  <a:lnTo>
                    <a:pt x="1193" y="3775"/>
                  </a:lnTo>
                  <a:lnTo>
                    <a:pt x="1133" y="3811"/>
                  </a:lnTo>
                  <a:lnTo>
                    <a:pt x="1077" y="3849"/>
                  </a:lnTo>
                  <a:lnTo>
                    <a:pt x="1018" y="3888"/>
                  </a:lnTo>
                  <a:lnTo>
                    <a:pt x="962" y="3924"/>
                  </a:lnTo>
                  <a:lnTo>
                    <a:pt x="902" y="3957"/>
                  </a:lnTo>
                  <a:lnTo>
                    <a:pt x="840" y="3984"/>
                  </a:lnTo>
                  <a:lnTo>
                    <a:pt x="520" y="4064"/>
                  </a:lnTo>
                  <a:lnTo>
                    <a:pt x="482" y="4073"/>
                  </a:lnTo>
                  <a:lnTo>
                    <a:pt x="438" y="4080"/>
                  </a:lnTo>
                  <a:lnTo>
                    <a:pt x="395" y="4084"/>
                  </a:lnTo>
                  <a:lnTo>
                    <a:pt x="351" y="4086"/>
                  </a:lnTo>
                  <a:lnTo>
                    <a:pt x="308" y="4084"/>
                  </a:lnTo>
                  <a:lnTo>
                    <a:pt x="264" y="4078"/>
                  </a:lnTo>
                  <a:lnTo>
                    <a:pt x="226" y="4068"/>
                  </a:lnTo>
                  <a:lnTo>
                    <a:pt x="191" y="4053"/>
                  </a:lnTo>
                  <a:lnTo>
                    <a:pt x="160" y="4031"/>
                  </a:lnTo>
                  <a:lnTo>
                    <a:pt x="137" y="4004"/>
                  </a:lnTo>
                  <a:lnTo>
                    <a:pt x="122" y="3973"/>
                  </a:lnTo>
                  <a:lnTo>
                    <a:pt x="115" y="3938"/>
                  </a:lnTo>
                  <a:lnTo>
                    <a:pt x="113" y="3900"/>
                  </a:lnTo>
                  <a:lnTo>
                    <a:pt x="117" y="3860"/>
                  </a:lnTo>
                  <a:lnTo>
                    <a:pt x="124" y="3817"/>
                  </a:lnTo>
                  <a:lnTo>
                    <a:pt x="133" y="3775"/>
                  </a:lnTo>
                  <a:lnTo>
                    <a:pt x="142" y="3731"/>
                  </a:lnTo>
                  <a:lnTo>
                    <a:pt x="151" y="3691"/>
                  </a:lnTo>
                  <a:lnTo>
                    <a:pt x="158" y="3651"/>
                  </a:lnTo>
                  <a:lnTo>
                    <a:pt x="162" y="3617"/>
                  </a:lnTo>
                  <a:lnTo>
                    <a:pt x="160" y="3584"/>
                  </a:lnTo>
                  <a:lnTo>
                    <a:pt x="153" y="3551"/>
                  </a:lnTo>
                  <a:lnTo>
                    <a:pt x="140" y="3520"/>
                  </a:lnTo>
                  <a:lnTo>
                    <a:pt x="124" y="3489"/>
                  </a:lnTo>
                  <a:lnTo>
                    <a:pt x="108" y="3460"/>
                  </a:lnTo>
                  <a:lnTo>
                    <a:pt x="93" y="3429"/>
                  </a:lnTo>
                  <a:lnTo>
                    <a:pt x="88" y="3398"/>
                  </a:lnTo>
                  <a:lnTo>
                    <a:pt x="89" y="3368"/>
                  </a:lnTo>
                  <a:lnTo>
                    <a:pt x="142" y="3378"/>
                  </a:lnTo>
                  <a:lnTo>
                    <a:pt x="153" y="3340"/>
                  </a:lnTo>
                  <a:lnTo>
                    <a:pt x="277" y="3360"/>
                  </a:lnTo>
                  <a:lnTo>
                    <a:pt x="297" y="3406"/>
                  </a:lnTo>
                  <a:lnTo>
                    <a:pt x="337" y="3408"/>
                  </a:lnTo>
                  <a:lnTo>
                    <a:pt x="366" y="3348"/>
                  </a:lnTo>
                  <a:lnTo>
                    <a:pt x="477" y="3340"/>
                  </a:lnTo>
                  <a:lnTo>
                    <a:pt x="509" y="3404"/>
                  </a:lnTo>
                  <a:lnTo>
                    <a:pt x="535" y="3402"/>
                  </a:lnTo>
                  <a:lnTo>
                    <a:pt x="553" y="3340"/>
                  </a:lnTo>
                  <a:lnTo>
                    <a:pt x="686" y="3324"/>
                  </a:lnTo>
                  <a:lnTo>
                    <a:pt x="708" y="3378"/>
                  </a:lnTo>
                  <a:lnTo>
                    <a:pt x="720" y="3377"/>
                  </a:lnTo>
                  <a:lnTo>
                    <a:pt x="746" y="3320"/>
                  </a:lnTo>
                  <a:lnTo>
                    <a:pt x="849" y="3308"/>
                  </a:lnTo>
                  <a:lnTo>
                    <a:pt x="866" y="3346"/>
                  </a:lnTo>
                  <a:lnTo>
                    <a:pt x="924" y="3333"/>
                  </a:lnTo>
                  <a:lnTo>
                    <a:pt x="933" y="3288"/>
                  </a:lnTo>
                  <a:lnTo>
                    <a:pt x="1060" y="3268"/>
                  </a:lnTo>
                  <a:lnTo>
                    <a:pt x="1062" y="3298"/>
                  </a:lnTo>
                  <a:lnTo>
                    <a:pt x="1097" y="3288"/>
                  </a:lnTo>
                  <a:lnTo>
                    <a:pt x="1128" y="3273"/>
                  </a:lnTo>
                  <a:lnTo>
                    <a:pt x="1155" y="3258"/>
                  </a:lnTo>
                  <a:lnTo>
                    <a:pt x="1175" y="3238"/>
                  </a:lnTo>
                  <a:lnTo>
                    <a:pt x="1189" y="3217"/>
                  </a:lnTo>
                  <a:lnTo>
                    <a:pt x="1198" y="3177"/>
                  </a:lnTo>
                  <a:lnTo>
                    <a:pt x="1202" y="3133"/>
                  </a:lnTo>
                  <a:lnTo>
                    <a:pt x="1202" y="3084"/>
                  </a:lnTo>
                  <a:lnTo>
                    <a:pt x="1197" y="3031"/>
                  </a:lnTo>
                  <a:lnTo>
                    <a:pt x="1189" y="2978"/>
                  </a:lnTo>
                  <a:lnTo>
                    <a:pt x="1182" y="2922"/>
                  </a:lnTo>
                  <a:lnTo>
                    <a:pt x="1173" y="2868"/>
                  </a:lnTo>
                  <a:lnTo>
                    <a:pt x="1168" y="2813"/>
                  </a:lnTo>
                  <a:lnTo>
                    <a:pt x="1164" y="2762"/>
                  </a:lnTo>
                  <a:lnTo>
                    <a:pt x="1166" y="2715"/>
                  </a:lnTo>
                  <a:lnTo>
                    <a:pt x="1173" y="2671"/>
                  </a:lnTo>
                  <a:lnTo>
                    <a:pt x="1206" y="2664"/>
                  </a:lnTo>
                  <a:lnTo>
                    <a:pt x="1240" y="2651"/>
                  </a:lnTo>
                  <a:lnTo>
                    <a:pt x="1277" y="2637"/>
                  </a:lnTo>
                  <a:lnTo>
                    <a:pt x="1313" y="2620"/>
                  </a:lnTo>
                  <a:lnTo>
                    <a:pt x="1349" y="2608"/>
                  </a:lnTo>
                  <a:lnTo>
                    <a:pt x="1386" y="2597"/>
                  </a:lnTo>
                  <a:lnTo>
                    <a:pt x="1420" y="2591"/>
                  </a:lnTo>
                  <a:lnTo>
                    <a:pt x="1453" y="2591"/>
                  </a:lnTo>
                  <a:lnTo>
                    <a:pt x="1473" y="2649"/>
                  </a:lnTo>
                  <a:lnTo>
                    <a:pt x="1495" y="2697"/>
                  </a:lnTo>
                  <a:lnTo>
                    <a:pt x="1520" y="2737"/>
                  </a:lnTo>
                  <a:lnTo>
                    <a:pt x="1549" y="2768"/>
                  </a:lnTo>
                  <a:lnTo>
                    <a:pt x="1580" y="2793"/>
                  </a:lnTo>
                  <a:lnTo>
                    <a:pt x="1613" y="2809"/>
                  </a:lnTo>
                  <a:lnTo>
                    <a:pt x="1646" y="2818"/>
                  </a:lnTo>
                  <a:lnTo>
                    <a:pt x="1682" y="2822"/>
                  </a:lnTo>
                  <a:lnTo>
                    <a:pt x="1717" y="2818"/>
                  </a:lnTo>
                  <a:lnTo>
                    <a:pt x="1753" y="2809"/>
                  </a:lnTo>
                  <a:lnTo>
                    <a:pt x="1788" y="2795"/>
                  </a:lnTo>
                  <a:lnTo>
                    <a:pt x="1822" y="2777"/>
                  </a:lnTo>
                  <a:lnTo>
                    <a:pt x="1857" y="2751"/>
                  </a:lnTo>
                  <a:lnTo>
                    <a:pt x="1888" y="2724"/>
                  </a:lnTo>
                  <a:lnTo>
                    <a:pt x="1918" y="2691"/>
                  </a:lnTo>
                  <a:lnTo>
                    <a:pt x="1946" y="2657"/>
                  </a:lnTo>
                  <a:lnTo>
                    <a:pt x="1971" y="2617"/>
                  </a:lnTo>
                  <a:lnTo>
                    <a:pt x="1993" y="2577"/>
                  </a:lnTo>
                  <a:close/>
                  <a:moveTo>
                    <a:pt x="413" y="1677"/>
                  </a:moveTo>
                  <a:lnTo>
                    <a:pt x="389" y="1686"/>
                  </a:lnTo>
                  <a:lnTo>
                    <a:pt x="364" y="1693"/>
                  </a:lnTo>
                  <a:lnTo>
                    <a:pt x="338" y="1700"/>
                  </a:lnTo>
                  <a:lnTo>
                    <a:pt x="315" y="1709"/>
                  </a:lnTo>
                  <a:lnTo>
                    <a:pt x="293" y="1720"/>
                  </a:lnTo>
                  <a:lnTo>
                    <a:pt x="277" y="1737"/>
                  </a:lnTo>
                  <a:lnTo>
                    <a:pt x="264" y="1762"/>
                  </a:lnTo>
                  <a:lnTo>
                    <a:pt x="260" y="1789"/>
                  </a:lnTo>
                  <a:lnTo>
                    <a:pt x="264" y="1818"/>
                  </a:lnTo>
                  <a:lnTo>
                    <a:pt x="273" y="1849"/>
                  </a:lnTo>
                  <a:lnTo>
                    <a:pt x="286" y="1882"/>
                  </a:lnTo>
                  <a:lnTo>
                    <a:pt x="302" y="1913"/>
                  </a:lnTo>
                  <a:lnTo>
                    <a:pt x="318" y="1944"/>
                  </a:lnTo>
                  <a:lnTo>
                    <a:pt x="337" y="1973"/>
                  </a:lnTo>
                  <a:lnTo>
                    <a:pt x="351" y="2000"/>
                  </a:lnTo>
                  <a:lnTo>
                    <a:pt x="364" y="2024"/>
                  </a:lnTo>
                  <a:lnTo>
                    <a:pt x="373" y="2044"/>
                  </a:lnTo>
                  <a:lnTo>
                    <a:pt x="377" y="2064"/>
                  </a:lnTo>
                  <a:lnTo>
                    <a:pt x="380" y="2088"/>
                  </a:lnTo>
                  <a:lnTo>
                    <a:pt x="382" y="2111"/>
                  </a:lnTo>
                  <a:lnTo>
                    <a:pt x="382" y="2137"/>
                  </a:lnTo>
                  <a:lnTo>
                    <a:pt x="382" y="2162"/>
                  </a:lnTo>
                  <a:lnTo>
                    <a:pt x="384" y="2188"/>
                  </a:lnTo>
                  <a:lnTo>
                    <a:pt x="388" y="2211"/>
                  </a:lnTo>
                  <a:lnTo>
                    <a:pt x="391" y="2233"/>
                  </a:lnTo>
                  <a:lnTo>
                    <a:pt x="398" y="2253"/>
                  </a:lnTo>
                  <a:lnTo>
                    <a:pt x="409" y="2269"/>
                  </a:lnTo>
                  <a:lnTo>
                    <a:pt x="422" y="2282"/>
                  </a:lnTo>
                  <a:lnTo>
                    <a:pt x="440" y="2289"/>
                  </a:lnTo>
                  <a:lnTo>
                    <a:pt x="464" y="2291"/>
                  </a:lnTo>
                  <a:lnTo>
                    <a:pt x="493" y="2288"/>
                  </a:lnTo>
                  <a:lnTo>
                    <a:pt x="551" y="2271"/>
                  </a:lnTo>
                  <a:lnTo>
                    <a:pt x="602" y="2249"/>
                  </a:lnTo>
                  <a:lnTo>
                    <a:pt x="646" y="2222"/>
                  </a:lnTo>
                  <a:lnTo>
                    <a:pt x="684" y="2191"/>
                  </a:lnTo>
                  <a:lnTo>
                    <a:pt x="715" y="2155"/>
                  </a:lnTo>
                  <a:lnTo>
                    <a:pt x="740" y="2117"/>
                  </a:lnTo>
                  <a:lnTo>
                    <a:pt x="758" y="2075"/>
                  </a:lnTo>
                  <a:lnTo>
                    <a:pt x="769" y="2033"/>
                  </a:lnTo>
                  <a:lnTo>
                    <a:pt x="775" y="1991"/>
                  </a:lnTo>
                  <a:lnTo>
                    <a:pt x="773" y="1948"/>
                  </a:lnTo>
                  <a:lnTo>
                    <a:pt x="766" y="1906"/>
                  </a:lnTo>
                  <a:lnTo>
                    <a:pt x="751" y="1864"/>
                  </a:lnTo>
                  <a:lnTo>
                    <a:pt x="731" y="1826"/>
                  </a:lnTo>
                  <a:lnTo>
                    <a:pt x="704" y="1789"/>
                  </a:lnTo>
                  <a:lnTo>
                    <a:pt x="671" y="1757"/>
                  </a:lnTo>
                  <a:lnTo>
                    <a:pt x="633" y="1729"/>
                  </a:lnTo>
                  <a:lnTo>
                    <a:pt x="586" y="1706"/>
                  </a:lnTo>
                  <a:lnTo>
                    <a:pt x="535" y="1689"/>
                  </a:lnTo>
                  <a:lnTo>
                    <a:pt x="477" y="1678"/>
                  </a:lnTo>
                  <a:lnTo>
                    <a:pt x="413" y="1677"/>
                  </a:lnTo>
                  <a:close/>
                  <a:moveTo>
                    <a:pt x="1700" y="0"/>
                  </a:moveTo>
                  <a:lnTo>
                    <a:pt x="1855" y="0"/>
                  </a:lnTo>
                  <a:lnTo>
                    <a:pt x="1998" y="4"/>
                  </a:lnTo>
                  <a:lnTo>
                    <a:pt x="2135" y="13"/>
                  </a:lnTo>
                  <a:lnTo>
                    <a:pt x="2260" y="28"/>
                  </a:lnTo>
                  <a:lnTo>
                    <a:pt x="2380" y="46"/>
                  </a:lnTo>
                  <a:lnTo>
                    <a:pt x="2491" y="68"/>
                  </a:lnTo>
                  <a:lnTo>
                    <a:pt x="2595" y="97"/>
                  </a:lnTo>
                  <a:lnTo>
                    <a:pt x="2693" y="129"/>
                  </a:lnTo>
                  <a:lnTo>
                    <a:pt x="2784" y="168"/>
                  </a:lnTo>
                  <a:lnTo>
                    <a:pt x="2869" y="211"/>
                  </a:lnTo>
                  <a:lnTo>
                    <a:pt x="2949" y="258"/>
                  </a:lnTo>
                  <a:lnTo>
                    <a:pt x="3026" y="313"/>
                  </a:lnTo>
                  <a:lnTo>
                    <a:pt x="3097" y="375"/>
                  </a:lnTo>
                  <a:lnTo>
                    <a:pt x="3164" y="440"/>
                  </a:lnTo>
                  <a:lnTo>
                    <a:pt x="3228" y="513"/>
                  </a:lnTo>
                  <a:lnTo>
                    <a:pt x="3288" y="591"/>
                  </a:lnTo>
                  <a:lnTo>
                    <a:pt x="3344" y="675"/>
                  </a:lnTo>
                  <a:lnTo>
                    <a:pt x="3400" y="766"/>
                  </a:lnTo>
                  <a:lnTo>
                    <a:pt x="3453" y="864"/>
                  </a:lnTo>
                  <a:lnTo>
                    <a:pt x="3506" y="968"/>
                  </a:lnTo>
                  <a:lnTo>
                    <a:pt x="3546" y="1062"/>
                  </a:lnTo>
                  <a:lnTo>
                    <a:pt x="3580" y="1158"/>
                  </a:lnTo>
                  <a:lnTo>
                    <a:pt x="3608" y="1258"/>
                  </a:lnTo>
                  <a:lnTo>
                    <a:pt x="3631" y="1362"/>
                  </a:lnTo>
                  <a:lnTo>
                    <a:pt x="3646" y="1468"/>
                  </a:lnTo>
                  <a:lnTo>
                    <a:pt x="3655" y="1573"/>
                  </a:lnTo>
                  <a:lnTo>
                    <a:pt x="3657" y="1678"/>
                  </a:lnTo>
                  <a:lnTo>
                    <a:pt x="3651" y="1782"/>
                  </a:lnTo>
                  <a:lnTo>
                    <a:pt x="3638" y="1886"/>
                  </a:lnTo>
                  <a:lnTo>
                    <a:pt x="3618" y="1988"/>
                  </a:lnTo>
                  <a:lnTo>
                    <a:pt x="3591" y="2086"/>
                  </a:lnTo>
                  <a:lnTo>
                    <a:pt x="3557" y="2180"/>
                  </a:lnTo>
                  <a:lnTo>
                    <a:pt x="3515" y="2271"/>
                  </a:lnTo>
                  <a:lnTo>
                    <a:pt x="3466" y="2357"/>
                  </a:lnTo>
                  <a:lnTo>
                    <a:pt x="3408" y="2437"/>
                  </a:lnTo>
                  <a:lnTo>
                    <a:pt x="3342" y="2513"/>
                  </a:lnTo>
                  <a:lnTo>
                    <a:pt x="3271" y="2586"/>
                  </a:lnTo>
                  <a:lnTo>
                    <a:pt x="3195" y="2651"/>
                  </a:lnTo>
                  <a:lnTo>
                    <a:pt x="3113" y="2711"/>
                  </a:lnTo>
                  <a:lnTo>
                    <a:pt x="3024" y="2766"/>
                  </a:lnTo>
                  <a:lnTo>
                    <a:pt x="2931" y="2815"/>
                  </a:lnTo>
                  <a:lnTo>
                    <a:pt x="2833" y="2857"/>
                  </a:lnTo>
                  <a:lnTo>
                    <a:pt x="2806" y="2866"/>
                  </a:lnTo>
                  <a:lnTo>
                    <a:pt x="2771" y="2877"/>
                  </a:lnTo>
                  <a:lnTo>
                    <a:pt x="2735" y="2888"/>
                  </a:lnTo>
                  <a:lnTo>
                    <a:pt x="2695" y="2897"/>
                  </a:lnTo>
                  <a:lnTo>
                    <a:pt x="2653" y="2904"/>
                  </a:lnTo>
                  <a:lnTo>
                    <a:pt x="2613" y="2908"/>
                  </a:lnTo>
                  <a:lnTo>
                    <a:pt x="2573" y="2906"/>
                  </a:lnTo>
                  <a:lnTo>
                    <a:pt x="2535" y="2900"/>
                  </a:lnTo>
                  <a:lnTo>
                    <a:pt x="2500" y="2888"/>
                  </a:lnTo>
                  <a:lnTo>
                    <a:pt x="2469" y="2868"/>
                  </a:lnTo>
                  <a:lnTo>
                    <a:pt x="2440" y="2840"/>
                  </a:lnTo>
                  <a:lnTo>
                    <a:pt x="2415" y="2808"/>
                  </a:lnTo>
                  <a:lnTo>
                    <a:pt x="2389" y="2771"/>
                  </a:lnTo>
                  <a:lnTo>
                    <a:pt x="2368" y="2735"/>
                  </a:lnTo>
                  <a:lnTo>
                    <a:pt x="2346" y="2698"/>
                  </a:lnTo>
                  <a:lnTo>
                    <a:pt x="2324" y="2664"/>
                  </a:lnTo>
                  <a:lnTo>
                    <a:pt x="2300" y="2633"/>
                  </a:lnTo>
                  <a:lnTo>
                    <a:pt x="2269" y="2600"/>
                  </a:lnTo>
                  <a:lnTo>
                    <a:pt x="2229" y="2571"/>
                  </a:lnTo>
                  <a:lnTo>
                    <a:pt x="2184" y="2548"/>
                  </a:lnTo>
                  <a:lnTo>
                    <a:pt x="2133" y="2528"/>
                  </a:lnTo>
                  <a:lnTo>
                    <a:pt x="2080" y="2511"/>
                  </a:lnTo>
                  <a:lnTo>
                    <a:pt x="2024" y="2497"/>
                  </a:lnTo>
                  <a:lnTo>
                    <a:pt x="1968" y="2484"/>
                  </a:lnTo>
                  <a:lnTo>
                    <a:pt x="1911" y="2473"/>
                  </a:lnTo>
                  <a:lnTo>
                    <a:pt x="1857" y="2464"/>
                  </a:lnTo>
                  <a:lnTo>
                    <a:pt x="1780" y="2455"/>
                  </a:lnTo>
                  <a:lnTo>
                    <a:pt x="1702" y="2455"/>
                  </a:lnTo>
                  <a:lnTo>
                    <a:pt x="1622" y="2462"/>
                  </a:lnTo>
                  <a:lnTo>
                    <a:pt x="1542" y="2475"/>
                  </a:lnTo>
                  <a:lnTo>
                    <a:pt x="1460" y="2493"/>
                  </a:lnTo>
                  <a:lnTo>
                    <a:pt x="1382" y="2513"/>
                  </a:lnTo>
                  <a:lnTo>
                    <a:pt x="1306" y="2538"/>
                  </a:lnTo>
                  <a:lnTo>
                    <a:pt x="1233" y="2564"/>
                  </a:lnTo>
                  <a:lnTo>
                    <a:pt x="1166" y="2589"/>
                  </a:lnTo>
                  <a:lnTo>
                    <a:pt x="1102" y="2613"/>
                  </a:lnTo>
                  <a:lnTo>
                    <a:pt x="1046" y="2637"/>
                  </a:lnTo>
                  <a:lnTo>
                    <a:pt x="1017" y="2648"/>
                  </a:lnTo>
                  <a:lnTo>
                    <a:pt x="982" y="2664"/>
                  </a:lnTo>
                  <a:lnTo>
                    <a:pt x="944" y="2680"/>
                  </a:lnTo>
                  <a:lnTo>
                    <a:pt x="902" y="2697"/>
                  </a:lnTo>
                  <a:lnTo>
                    <a:pt x="858" y="2711"/>
                  </a:lnTo>
                  <a:lnTo>
                    <a:pt x="815" y="2724"/>
                  </a:lnTo>
                  <a:lnTo>
                    <a:pt x="769" y="2733"/>
                  </a:lnTo>
                  <a:lnTo>
                    <a:pt x="728" y="2737"/>
                  </a:lnTo>
                  <a:lnTo>
                    <a:pt x="689" y="2731"/>
                  </a:lnTo>
                  <a:lnTo>
                    <a:pt x="649" y="2720"/>
                  </a:lnTo>
                  <a:lnTo>
                    <a:pt x="617" y="2704"/>
                  </a:lnTo>
                  <a:lnTo>
                    <a:pt x="591" y="2686"/>
                  </a:lnTo>
                  <a:lnTo>
                    <a:pt x="569" y="2662"/>
                  </a:lnTo>
                  <a:lnTo>
                    <a:pt x="551" y="2638"/>
                  </a:lnTo>
                  <a:lnTo>
                    <a:pt x="537" y="2611"/>
                  </a:lnTo>
                  <a:lnTo>
                    <a:pt x="526" y="2584"/>
                  </a:lnTo>
                  <a:lnTo>
                    <a:pt x="515" y="2557"/>
                  </a:lnTo>
                  <a:lnTo>
                    <a:pt x="506" y="2531"/>
                  </a:lnTo>
                  <a:lnTo>
                    <a:pt x="495" y="2506"/>
                  </a:lnTo>
                  <a:lnTo>
                    <a:pt x="484" y="2482"/>
                  </a:lnTo>
                  <a:lnTo>
                    <a:pt x="471" y="2462"/>
                  </a:lnTo>
                  <a:lnTo>
                    <a:pt x="457" y="2446"/>
                  </a:lnTo>
                  <a:lnTo>
                    <a:pt x="437" y="2433"/>
                  </a:lnTo>
                  <a:lnTo>
                    <a:pt x="437" y="2451"/>
                  </a:lnTo>
                  <a:lnTo>
                    <a:pt x="448" y="2491"/>
                  </a:lnTo>
                  <a:lnTo>
                    <a:pt x="455" y="2533"/>
                  </a:lnTo>
                  <a:lnTo>
                    <a:pt x="464" y="2575"/>
                  </a:lnTo>
                  <a:lnTo>
                    <a:pt x="473" y="2617"/>
                  </a:lnTo>
                  <a:lnTo>
                    <a:pt x="484" y="2657"/>
                  </a:lnTo>
                  <a:lnTo>
                    <a:pt x="498" y="2693"/>
                  </a:lnTo>
                  <a:lnTo>
                    <a:pt x="517" y="2724"/>
                  </a:lnTo>
                  <a:lnTo>
                    <a:pt x="546" y="2755"/>
                  </a:lnTo>
                  <a:lnTo>
                    <a:pt x="578" y="2778"/>
                  </a:lnTo>
                  <a:lnTo>
                    <a:pt x="613" y="2795"/>
                  </a:lnTo>
                  <a:lnTo>
                    <a:pt x="649" y="2804"/>
                  </a:lnTo>
                  <a:lnTo>
                    <a:pt x="689" y="2808"/>
                  </a:lnTo>
                  <a:lnTo>
                    <a:pt x="729" y="2806"/>
                  </a:lnTo>
                  <a:lnTo>
                    <a:pt x="771" y="2800"/>
                  </a:lnTo>
                  <a:lnTo>
                    <a:pt x="813" y="2791"/>
                  </a:lnTo>
                  <a:lnTo>
                    <a:pt x="855" y="2780"/>
                  </a:lnTo>
                  <a:lnTo>
                    <a:pt x="898" y="2768"/>
                  </a:lnTo>
                  <a:lnTo>
                    <a:pt x="938" y="2753"/>
                  </a:lnTo>
                  <a:lnTo>
                    <a:pt x="978" y="2740"/>
                  </a:lnTo>
                  <a:lnTo>
                    <a:pt x="1017" y="2728"/>
                  </a:lnTo>
                  <a:lnTo>
                    <a:pt x="1051" y="2717"/>
                  </a:lnTo>
                  <a:lnTo>
                    <a:pt x="1086" y="2708"/>
                  </a:lnTo>
                  <a:lnTo>
                    <a:pt x="1089" y="2713"/>
                  </a:lnTo>
                  <a:lnTo>
                    <a:pt x="1097" y="2968"/>
                  </a:lnTo>
                  <a:lnTo>
                    <a:pt x="1089" y="2969"/>
                  </a:lnTo>
                  <a:lnTo>
                    <a:pt x="1060" y="3020"/>
                  </a:lnTo>
                  <a:lnTo>
                    <a:pt x="957" y="3040"/>
                  </a:lnTo>
                  <a:lnTo>
                    <a:pt x="928" y="2995"/>
                  </a:lnTo>
                  <a:lnTo>
                    <a:pt x="873" y="3002"/>
                  </a:lnTo>
                  <a:lnTo>
                    <a:pt x="857" y="3040"/>
                  </a:lnTo>
                  <a:lnTo>
                    <a:pt x="740" y="3064"/>
                  </a:lnTo>
                  <a:lnTo>
                    <a:pt x="726" y="3022"/>
                  </a:lnTo>
                  <a:lnTo>
                    <a:pt x="678" y="3026"/>
                  </a:lnTo>
                  <a:lnTo>
                    <a:pt x="657" y="3080"/>
                  </a:lnTo>
                  <a:lnTo>
                    <a:pt x="526" y="3077"/>
                  </a:lnTo>
                  <a:lnTo>
                    <a:pt x="518" y="3033"/>
                  </a:lnTo>
                  <a:lnTo>
                    <a:pt x="493" y="3033"/>
                  </a:lnTo>
                  <a:lnTo>
                    <a:pt x="473" y="3080"/>
                  </a:lnTo>
                  <a:lnTo>
                    <a:pt x="329" y="3071"/>
                  </a:lnTo>
                  <a:lnTo>
                    <a:pt x="340" y="3018"/>
                  </a:lnTo>
                  <a:lnTo>
                    <a:pt x="293" y="3015"/>
                  </a:lnTo>
                  <a:lnTo>
                    <a:pt x="277" y="3064"/>
                  </a:lnTo>
                  <a:lnTo>
                    <a:pt x="166" y="3037"/>
                  </a:lnTo>
                  <a:lnTo>
                    <a:pt x="164" y="3004"/>
                  </a:lnTo>
                  <a:lnTo>
                    <a:pt x="133" y="2998"/>
                  </a:lnTo>
                  <a:lnTo>
                    <a:pt x="104" y="2991"/>
                  </a:lnTo>
                  <a:lnTo>
                    <a:pt x="80" y="2980"/>
                  </a:lnTo>
                  <a:lnTo>
                    <a:pt x="60" y="2966"/>
                  </a:lnTo>
                  <a:lnTo>
                    <a:pt x="46" y="2948"/>
                  </a:lnTo>
                  <a:lnTo>
                    <a:pt x="40" y="2924"/>
                  </a:lnTo>
                  <a:lnTo>
                    <a:pt x="46" y="2897"/>
                  </a:lnTo>
                  <a:lnTo>
                    <a:pt x="57" y="2868"/>
                  </a:lnTo>
                  <a:lnTo>
                    <a:pt x="71" y="2838"/>
                  </a:lnTo>
                  <a:lnTo>
                    <a:pt x="89" y="2809"/>
                  </a:lnTo>
                  <a:lnTo>
                    <a:pt x="109" y="2780"/>
                  </a:lnTo>
                  <a:lnTo>
                    <a:pt x="128" y="2755"/>
                  </a:lnTo>
                  <a:lnTo>
                    <a:pt x="142" y="2731"/>
                  </a:lnTo>
                  <a:lnTo>
                    <a:pt x="153" y="2713"/>
                  </a:lnTo>
                  <a:lnTo>
                    <a:pt x="100" y="2657"/>
                  </a:lnTo>
                  <a:lnTo>
                    <a:pt x="106" y="2644"/>
                  </a:lnTo>
                  <a:lnTo>
                    <a:pt x="209" y="2600"/>
                  </a:lnTo>
                  <a:lnTo>
                    <a:pt x="244" y="2578"/>
                  </a:lnTo>
                  <a:lnTo>
                    <a:pt x="269" y="2555"/>
                  </a:lnTo>
                  <a:lnTo>
                    <a:pt x="284" y="2529"/>
                  </a:lnTo>
                  <a:lnTo>
                    <a:pt x="289" y="2506"/>
                  </a:lnTo>
                  <a:lnTo>
                    <a:pt x="288" y="2478"/>
                  </a:lnTo>
                  <a:lnTo>
                    <a:pt x="280" y="2451"/>
                  </a:lnTo>
                  <a:lnTo>
                    <a:pt x="266" y="2424"/>
                  </a:lnTo>
                  <a:lnTo>
                    <a:pt x="246" y="2397"/>
                  </a:lnTo>
                  <a:lnTo>
                    <a:pt x="222" y="2368"/>
                  </a:lnTo>
                  <a:lnTo>
                    <a:pt x="197" y="2340"/>
                  </a:lnTo>
                  <a:lnTo>
                    <a:pt x="169" y="2313"/>
                  </a:lnTo>
                  <a:lnTo>
                    <a:pt x="140" y="2284"/>
                  </a:lnTo>
                  <a:lnTo>
                    <a:pt x="111" y="2257"/>
                  </a:lnTo>
                  <a:lnTo>
                    <a:pt x="84" y="2229"/>
                  </a:lnTo>
                  <a:lnTo>
                    <a:pt x="58" y="2204"/>
                  </a:lnTo>
                  <a:lnTo>
                    <a:pt x="37" y="2178"/>
                  </a:lnTo>
                  <a:lnTo>
                    <a:pt x="18" y="2155"/>
                  </a:lnTo>
                  <a:lnTo>
                    <a:pt x="6" y="2131"/>
                  </a:lnTo>
                  <a:lnTo>
                    <a:pt x="0" y="2109"/>
                  </a:lnTo>
                  <a:lnTo>
                    <a:pt x="0" y="2088"/>
                  </a:lnTo>
                  <a:lnTo>
                    <a:pt x="11" y="2064"/>
                  </a:lnTo>
                  <a:lnTo>
                    <a:pt x="28" y="2044"/>
                  </a:lnTo>
                  <a:lnTo>
                    <a:pt x="48" y="2024"/>
                  </a:lnTo>
                  <a:lnTo>
                    <a:pt x="73" y="2006"/>
                  </a:lnTo>
                  <a:lnTo>
                    <a:pt x="100" y="1988"/>
                  </a:lnTo>
                  <a:lnTo>
                    <a:pt x="128" y="1969"/>
                  </a:lnTo>
                  <a:lnTo>
                    <a:pt x="155" y="1949"/>
                  </a:lnTo>
                  <a:lnTo>
                    <a:pt x="180" y="1928"/>
                  </a:lnTo>
                  <a:lnTo>
                    <a:pt x="200" y="1904"/>
                  </a:lnTo>
                  <a:lnTo>
                    <a:pt x="217" y="1877"/>
                  </a:lnTo>
                  <a:lnTo>
                    <a:pt x="226" y="1844"/>
                  </a:lnTo>
                  <a:lnTo>
                    <a:pt x="226" y="1811"/>
                  </a:lnTo>
                  <a:lnTo>
                    <a:pt x="218" y="1780"/>
                  </a:lnTo>
                  <a:lnTo>
                    <a:pt x="206" y="1753"/>
                  </a:lnTo>
                  <a:lnTo>
                    <a:pt x="189" y="1726"/>
                  </a:lnTo>
                  <a:lnTo>
                    <a:pt x="171" y="1700"/>
                  </a:lnTo>
                  <a:lnTo>
                    <a:pt x="151" y="1675"/>
                  </a:lnTo>
                  <a:lnTo>
                    <a:pt x="133" y="1648"/>
                  </a:lnTo>
                  <a:lnTo>
                    <a:pt x="117" y="1620"/>
                  </a:lnTo>
                  <a:lnTo>
                    <a:pt x="106" y="1591"/>
                  </a:lnTo>
                  <a:lnTo>
                    <a:pt x="102" y="1557"/>
                  </a:lnTo>
                  <a:lnTo>
                    <a:pt x="106" y="1520"/>
                  </a:lnTo>
                  <a:lnTo>
                    <a:pt x="173" y="1388"/>
                  </a:lnTo>
                  <a:lnTo>
                    <a:pt x="273" y="1144"/>
                  </a:lnTo>
                  <a:lnTo>
                    <a:pt x="286" y="1095"/>
                  </a:lnTo>
                  <a:lnTo>
                    <a:pt x="297" y="1040"/>
                  </a:lnTo>
                  <a:lnTo>
                    <a:pt x="302" y="984"/>
                  </a:lnTo>
                  <a:lnTo>
                    <a:pt x="309" y="928"/>
                  </a:lnTo>
                  <a:lnTo>
                    <a:pt x="318" y="873"/>
                  </a:lnTo>
                  <a:lnTo>
                    <a:pt x="329" y="820"/>
                  </a:lnTo>
                  <a:lnTo>
                    <a:pt x="346" y="771"/>
                  </a:lnTo>
                  <a:lnTo>
                    <a:pt x="384" y="697"/>
                  </a:lnTo>
                  <a:lnTo>
                    <a:pt x="433" y="622"/>
                  </a:lnTo>
                  <a:lnTo>
                    <a:pt x="493" y="551"/>
                  </a:lnTo>
                  <a:lnTo>
                    <a:pt x="560" y="484"/>
                  </a:lnTo>
                  <a:lnTo>
                    <a:pt x="635" y="420"/>
                  </a:lnTo>
                  <a:lnTo>
                    <a:pt x="717" y="360"/>
                  </a:lnTo>
                  <a:lnTo>
                    <a:pt x="802" y="304"/>
                  </a:lnTo>
                  <a:lnTo>
                    <a:pt x="889" y="251"/>
                  </a:lnTo>
                  <a:lnTo>
                    <a:pt x="978" y="206"/>
                  </a:lnTo>
                  <a:lnTo>
                    <a:pt x="1069" y="164"/>
                  </a:lnTo>
                  <a:lnTo>
                    <a:pt x="1158" y="129"/>
                  </a:lnTo>
                  <a:lnTo>
                    <a:pt x="1246" y="100"/>
                  </a:lnTo>
                  <a:lnTo>
                    <a:pt x="1566" y="17"/>
                  </a:lnTo>
                  <a:lnTo>
                    <a:pt x="170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46" name="Oval 1">
              <a:extLst>
                <a:ext uri="{FF2B5EF4-FFF2-40B4-BE49-F238E27FC236}">
                  <a16:creationId xmlns:a16="http://schemas.microsoft.com/office/drawing/2014/main" id="{DB428BF2-DE8E-467D-828E-A809E6080144}"/>
                </a:ext>
              </a:extLst>
            </p:cNvPr>
            <p:cNvSpPr/>
            <p:nvPr/>
          </p:nvSpPr>
          <p:spPr>
            <a:xfrm>
              <a:off x="4871289" y="2163115"/>
              <a:ext cx="284572" cy="306011"/>
            </a:xfrm>
            <a:custGeom>
              <a:avLst/>
              <a:gdLst/>
              <a:ahLst/>
              <a:cxnLst/>
              <a:rect l="l" t="t" r="r" b="b"/>
              <a:pathLst>
                <a:path w="4669637" h="5021437">
                  <a:moveTo>
                    <a:pt x="3221000" y="0"/>
                  </a:moveTo>
                  <a:cubicBezTo>
                    <a:pt x="3362423" y="0"/>
                    <a:pt x="3491529" y="52734"/>
                    <a:pt x="3588254" y="141276"/>
                  </a:cubicBezTo>
                  <a:cubicBezTo>
                    <a:pt x="3684978" y="52735"/>
                    <a:pt x="3814082" y="3"/>
                    <a:pt x="3955503" y="3"/>
                  </a:cubicBezTo>
                  <a:cubicBezTo>
                    <a:pt x="4262962" y="3"/>
                    <a:pt x="4512207" y="249248"/>
                    <a:pt x="4512207" y="556707"/>
                  </a:cubicBezTo>
                  <a:cubicBezTo>
                    <a:pt x="4512207" y="669790"/>
                    <a:pt x="4478490" y="774998"/>
                    <a:pt x="4420089" y="862515"/>
                  </a:cubicBezTo>
                  <a:cubicBezTo>
                    <a:pt x="4570580" y="961849"/>
                    <a:pt x="4669637" y="1132542"/>
                    <a:pt x="4669637" y="1326370"/>
                  </a:cubicBezTo>
                  <a:cubicBezTo>
                    <a:pt x="4669637" y="1487821"/>
                    <a:pt x="4600910" y="1633219"/>
                    <a:pt x="4490000" y="1733701"/>
                  </a:cubicBezTo>
                  <a:cubicBezTo>
                    <a:pt x="4600910" y="1834183"/>
                    <a:pt x="4669637" y="1979581"/>
                    <a:pt x="4669637" y="2141032"/>
                  </a:cubicBezTo>
                  <a:cubicBezTo>
                    <a:pt x="4669637" y="2302483"/>
                    <a:pt x="4600910" y="2447881"/>
                    <a:pt x="4490000" y="2548363"/>
                  </a:cubicBezTo>
                  <a:cubicBezTo>
                    <a:pt x="4600910" y="2648845"/>
                    <a:pt x="4669637" y="2794244"/>
                    <a:pt x="4669637" y="2955694"/>
                  </a:cubicBezTo>
                  <a:cubicBezTo>
                    <a:pt x="4669637" y="3224895"/>
                    <a:pt x="4478563" y="3449467"/>
                    <a:pt x="4224627" y="3501139"/>
                  </a:cubicBezTo>
                  <a:cubicBezTo>
                    <a:pt x="4173492" y="3755645"/>
                    <a:pt x="3948659" y="3947273"/>
                    <a:pt x="3679069" y="3947273"/>
                  </a:cubicBezTo>
                  <a:cubicBezTo>
                    <a:pt x="3559167" y="3947273"/>
                    <a:pt x="3448117" y="3909367"/>
                    <a:pt x="3357878" y="3844002"/>
                  </a:cubicBezTo>
                  <a:cubicBezTo>
                    <a:pt x="3259607" y="3937451"/>
                    <a:pt x="3126492" y="3993881"/>
                    <a:pt x="2980197" y="3993881"/>
                  </a:cubicBezTo>
                  <a:cubicBezTo>
                    <a:pt x="2931818" y="3993881"/>
                    <a:pt x="2884880" y="3987710"/>
                    <a:pt x="2841084" y="3972961"/>
                  </a:cubicBezTo>
                  <a:cubicBezTo>
                    <a:pt x="2832044" y="4069054"/>
                    <a:pt x="2794874" y="4156856"/>
                    <a:pt x="2737231" y="4227693"/>
                  </a:cubicBezTo>
                  <a:cubicBezTo>
                    <a:pt x="2806079" y="4310086"/>
                    <a:pt x="2846234" y="4416407"/>
                    <a:pt x="2846234" y="4532107"/>
                  </a:cubicBezTo>
                  <a:cubicBezTo>
                    <a:pt x="2846234" y="4802356"/>
                    <a:pt x="2627153" y="5021437"/>
                    <a:pt x="2356904" y="5021437"/>
                  </a:cubicBezTo>
                  <a:cubicBezTo>
                    <a:pt x="2086655" y="5021437"/>
                    <a:pt x="1867574" y="4802356"/>
                    <a:pt x="1867574" y="4532107"/>
                  </a:cubicBezTo>
                  <a:cubicBezTo>
                    <a:pt x="1867574" y="4416078"/>
                    <a:pt x="1907958" y="4309481"/>
                    <a:pt x="1977158" y="4226990"/>
                  </a:cubicBezTo>
                  <a:cubicBezTo>
                    <a:pt x="1907958" y="4144498"/>
                    <a:pt x="1867574" y="4037901"/>
                    <a:pt x="1867574" y="3921872"/>
                  </a:cubicBezTo>
                  <a:lnTo>
                    <a:pt x="1870634" y="3891520"/>
                  </a:lnTo>
                  <a:cubicBezTo>
                    <a:pt x="1824903" y="3813479"/>
                    <a:pt x="1800200" y="3722456"/>
                    <a:pt x="1800200" y="3625662"/>
                  </a:cubicBezTo>
                  <a:cubicBezTo>
                    <a:pt x="1800200" y="3318203"/>
                    <a:pt x="2049445" y="3068958"/>
                    <a:pt x="2356904" y="3068958"/>
                  </a:cubicBezTo>
                  <a:cubicBezTo>
                    <a:pt x="2420773" y="3068958"/>
                    <a:pt x="2482129" y="3079714"/>
                    <a:pt x="2538468" y="3101802"/>
                  </a:cubicBezTo>
                  <a:cubicBezTo>
                    <a:pt x="2638465" y="2966803"/>
                    <a:pt x="2799249" y="2880473"/>
                    <a:pt x="2980197" y="2880473"/>
                  </a:cubicBezTo>
                  <a:cubicBezTo>
                    <a:pt x="3100008" y="2880473"/>
                    <a:pt x="3210978" y="2918321"/>
                    <a:pt x="3301190" y="2983581"/>
                  </a:cubicBezTo>
                  <a:cubicBezTo>
                    <a:pt x="3373807" y="2914346"/>
                    <a:pt x="3465808" y="2865716"/>
                    <a:pt x="3567959" y="2845066"/>
                  </a:cubicBezTo>
                  <a:cubicBezTo>
                    <a:pt x="3590854" y="2728399"/>
                    <a:pt x="3651016" y="2625236"/>
                    <a:pt x="3735867" y="2548363"/>
                  </a:cubicBezTo>
                  <a:cubicBezTo>
                    <a:pt x="3624957" y="2447881"/>
                    <a:pt x="3556229" y="2302483"/>
                    <a:pt x="3556229" y="2141032"/>
                  </a:cubicBezTo>
                  <a:cubicBezTo>
                    <a:pt x="3556229" y="1979581"/>
                    <a:pt x="3624957" y="1834183"/>
                    <a:pt x="3735867" y="1733701"/>
                  </a:cubicBezTo>
                  <a:cubicBezTo>
                    <a:pt x="3624957" y="1633219"/>
                    <a:pt x="3556229" y="1487821"/>
                    <a:pt x="3556229" y="1326370"/>
                  </a:cubicBezTo>
                  <a:cubicBezTo>
                    <a:pt x="3556229" y="1213287"/>
                    <a:pt x="3589946" y="1108079"/>
                    <a:pt x="3648347" y="1020561"/>
                  </a:cubicBezTo>
                  <a:cubicBezTo>
                    <a:pt x="3626565" y="1006627"/>
                    <a:pt x="3606074" y="990873"/>
                    <a:pt x="3588250" y="972135"/>
                  </a:cubicBezTo>
                  <a:cubicBezTo>
                    <a:pt x="3491526" y="1060675"/>
                    <a:pt x="3362421" y="1113408"/>
                    <a:pt x="3221000" y="1113408"/>
                  </a:cubicBezTo>
                  <a:cubicBezTo>
                    <a:pt x="3065923" y="1113408"/>
                    <a:pt x="2925655" y="1049999"/>
                    <a:pt x="2824957" y="947451"/>
                  </a:cubicBezTo>
                  <a:cubicBezTo>
                    <a:pt x="2724258" y="1050000"/>
                    <a:pt x="2583990" y="1113409"/>
                    <a:pt x="2428912" y="1113409"/>
                  </a:cubicBezTo>
                  <a:cubicBezTo>
                    <a:pt x="2253449" y="1113409"/>
                    <a:pt x="2096946" y="1032234"/>
                    <a:pt x="1996865" y="903815"/>
                  </a:cubicBezTo>
                  <a:cubicBezTo>
                    <a:pt x="1896784" y="1032234"/>
                    <a:pt x="1740280" y="1113410"/>
                    <a:pt x="1564816" y="1113410"/>
                  </a:cubicBezTo>
                  <a:cubicBezTo>
                    <a:pt x="1377378" y="1113410"/>
                    <a:pt x="1211575" y="1020776"/>
                    <a:pt x="1111593" y="878151"/>
                  </a:cubicBezTo>
                  <a:cubicBezTo>
                    <a:pt x="1080053" y="927774"/>
                    <a:pt x="1038222" y="969598"/>
                    <a:pt x="990563" y="1003955"/>
                  </a:cubicBezTo>
                  <a:cubicBezTo>
                    <a:pt x="1068182" y="1097494"/>
                    <a:pt x="1113408" y="1217901"/>
                    <a:pt x="1113408" y="1348870"/>
                  </a:cubicBezTo>
                  <a:cubicBezTo>
                    <a:pt x="1113408" y="1503969"/>
                    <a:pt x="1049982" y="1644253"/>
                    <a:pt x="947405" y="1744951"/>
                  </a:cubicBezTo>
                  <a:cubicBezTo>
                    <a:pt x="1049982" y="1845649"/>
                    <a:pt x="1113408" y="1985934"/>
                    <a:pt x="1113408" y="2141033"/>
                  </a:cubicBezTo>
                  <a:cubicBezTo>
                    <a:pt x="1113408" y="2296132"/>
                    <a:pt x="1049982" y="2436417"/>
                    <a:pt x="947405" y="2537115"/>
                  </a:cubicBezTo>
                  <a:cubicBezTo>
                    <a:pt x="1049982" y="2637813"/>
                    <a:pt x="1113408" y="2778098"/>
                    <a:pt x="1113408" y="2933196"/>
                  </a:cubicBezTo>
                  <a:cubicBezTo>
                    <a:pt x="1113408" y="3160411"/>
                    <a:pt x="977287" y="3355833"/>
                    <a:pt x="781802" y="3441590"/>
                  </a:cubicBezTo>
                  <a:cubicBezTo>
                    <a:pt x="781802" y="3467025"/>
                    <a:pt x="781802" y="3492460"/>
                    <a:pt x="781802" y="3517895"/>
                  </a:cubicBezTo>
                  <a:cubicBezTo>
                    <a:pt x="781802" y="3642214"/>
                    <a:pt x="681021" y="3742995"/>
                    <a:pt x="556702" y="3742995"/>
                  </a:cubicBezTo>
                  <a:lnTo>
                    <a:pt x="556703" y="3742994"/>
                  </a:lnTo>
                  <a:cubicBezTo>
                    <a:pt x="432384" y="3742994"/>
                    <a:pt x="331603" y="3642213"/>
                    <a:pt x="331603" y="3517894"/>
                  </a:cubicBezTo>
                  <a:lnTo>
                    <a:pt x="331603" y="3441589"/>
                  </a:lnTo>
                  <a:cubicBezTo>
                    <a:pt x="136120" y="3355831"/>
                    <a:pt x="0" y="3160410"/>
                    <a:pt x="0" y="2933196"/>
                  </a:cubicBezTo>
                  <a:cubicBezTo>
                    <a:pt x="0" y="2778098"/>
                    <a:pt x="63426" y="2637813"/>
                    <a:pt x="166003" y="2537115"/>
                  </a:cubicBezTo>
                  <a:cubicBezTo>
                    <a:pt x="63426" y="2436417"/>
                    <a:pt x="0" y="2296132"/>
                    <a:pt x="0" y="2141033"/>
                  </a:cubicBezTo>
                  <a:cubicBezTo>
                    <a:pt x="0" y="1985934"/>
                    <a:pt x="63426" y="1845649"/>
                    <a:pt x="166003" y="1744951"/>
                  </a:cubicBezTo>
                  <a:cubicBezTo>
                    <a:pt x="63426" y="1644253"/>
                    <a:pt x="0" y="1503969"/>
                    <a:pt x="0" y="1348870"/>
                  </a:cubicBezTo>
                  <a:cubicBezTo>
                    <a:pt x="0" y="1164802"/>
                    <a:pt x="89333" y="1001598"/>
                    <a:pt x="228018" y="901622"/>
                  </a:cubicBezTo>
                  <a:cubicBezTo>
                    <a:pt x="150398" y="808082"/>
                    <a:pt x="105172" y="687676"/>
                    <a:pt x="105172" y="556707"/>
                  </a:cubicBezTo>
                  <a:cubicBezTo>
                    <a:pt x="105172" y="249248"/>
                    <a:pt x="354417" y="3"/>
                    <a:pt x="661876" y="3"/>
                  </a:cubicBezTo>
                  <a:cubicBezTo>
                    <a:pt x="848326" y="3"/>
                    <a:pt x="1013368" y="91662"/>
                    <a:pt x="1113346" y="233137"/>
                  </a:cubicBezTo>
                  <a:cubicBezTo>
                    <a:pt x="1213323" y="91662"/>
                    <a:pt x="1378365" y="2"/>
                    <a:pt x="1564816" y="2"/>
                  </a:cubicBezTo>
                  <a:cubicBezTo>
                    <a:pt x="1740279" y="2"/>
                    <a:pt x="1896783" y="81177"/>
                    <a:pt x="1996864" y="209596"/>
                  </a:cubicBezTo>
                  <a:cubicBezTo>
                    <a:pt x="2096945" y="81176"/>
                    <a:pt x="2253449" y="1"/>
                    <a:pt x="2428912" y="1"/>
                  </a:cubicBezTo>
                  <a:cubicBezTo>
                    <a:pt x="2583990" y="1"/>
                    <a:pt x="2724257" y="63410"/>
                    <a:pt x="2824956" y="165958"/>
                  </a:cubicBezTo>
                  <a:cubicBezTo>
                    <a:pt x="2925654" y="63409"/>
                    <a:pt x="3065922" y="0"/>
                    <a:pt x="3221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 name="Oval 6">
              <a:extLst>
                <a:ext uri="{FF2B5EF4-FFF2-40B4-BE49-F238E27FC236}">
                  <a16:creationId xmlns:a16="http://schemas.microsoft.com/office/drawing/2014/main" id="{79ECA8C1-3918-45F7-8315-5AE90BA09262}"/>
                </a:ext>
              </a:extLst>
            </p:cNvPr>
            <p:cNvSpPr/>
            <p:nvPr/>
          </p:nvSpPr>
          <p:spPr>
            <a:xfrm>
              <a:off x="4246861" y="1796567"/>
              <a:ext cx="265718" cy="292583"/>
            </a:xfrm>
            <a:custGeom>
              <a:avLst/>
              <a:gdLst/>
              <a:ahLst/>
              <a:cxnLst/>
              <a:rect l="l" t="t" r="r" b="b"/>
              <a:pathLst>
                <a:path w="3596792" h="3960440">
                  <a:moveTo>
                    <a:pt x="1094942" y="2061441"/>
                  </a:moveTo>
                  <a:lnTo>
                    <a:pt x="1094942" y="2457943"/>
                  </a:lnTo>
                  <a:lnTo>
                    <a:pt x="698440" y="2457943"/>
                  </a:lnTo>
                  <a:lnTo>
                    <a:pt x="698440" y="2867371"/>
                  </a:lnTo>
                  <a:lnTo>
                    <a:pt x="1094942" y="2867371"/>
                  </a:lnTo>
                  <a:lnTo>
                    <a:pt x="1094942" y="3263873"/>
                  </a:lnTo>
                  <a:lnTo>
                    <a:pt x="1504370" y="3263873"/>
                  </a:lnTo>
                  <a:lnTo>
                    <a:pt x="1504370" y="2867371"/>
                  </a:lnTo>
                  <a:lnTo>
                    <a:pt x="1900872" y="2867371"/>
                  </a:lnTo>
                  <a:lnTo>
                    <a:pt x="1900872" y="2457943"/>
                  </a:lnTo>
                  <a:lnTo>
                    <a:pt x="1504370" y="2457943"/>
                  </a:lnTo>
                  <a:lnTo>
                    <a:pt x="1504370" y="2061441"/>
                  </a:lnTo>
                  <a:close/>
                  <a:moveTo>
                    <a:pt x="2799823" y="26785"/>
                  </a:moveTo>
                  <a:lnTo>
                    <a:pt x="3448872" y="1190236"/>
                  </a:lnTo>
                  <a:cubicBezTo>
                    <a:pt x="3542508" y="1318796"/>
                    <a:pt x="3596792" y="1477271"/>
                    <a:pt x="3596792" y="1648425"/>
                  </a:cubicBezTo>
                  <a:cubicBezTo>
                    <a:pt x="3596792" y="2085883"/>
                    <a:pt x="3242162" y="2440513"/>
                    <a:pt x="2804704" y="2440513"/>
                  </a:cubicBezTo>
                  <a:lnTo>
                    <a:pt x="2774283" y="2438977"/>
                  </a:lnTo>
                  <a:cubicBezTo>
                    <a:pt x="2737083" y="2264385"/>
                    <a:pt x="2663682" y="2103273"/>
                    <a:pt x="2561997" y="1963663"/>
                  </a:cubicBezTo>
                  <a:lnTo>
                    <a:pt x="2140652" y="1208381"/>
                  </a:lnTo>
                  <a:close/>
                  <a:moveTo>
                    <a:pt x="1291647" y="0"/>
                  </a:moveTo>
                  <a:lnTo>
                    <a:pt x="2356605" y="1908989"/>
                  </a:lnTo>
                  <a:cubicBezTo>
                    <a:pt x="2510243" y="2119929"/>
                    <a:pt x="2599312" y="2379955"/>
                    <a:pt x="2599312" y="2660784"/>
                  </a:cubicBezTo>
                  <a:cubicBezTo>
                    <a:pt x="2599312" y="3378564"/>
                    <a:pt x="2017436" y="3960440"/>
                    <a:pt x="1299656" y="3960440"/>
                  </a:cubicBezTo>
                  <a:cubicBezTo>
                    <a:pt x="581876" y="3960440"/>
                    <a:pt x="0" y="3378564"/>
                    <a:pt x="0" y="2660784"/>
                  </a:cubicBezTo>
                  <a:cubicBezTo>
                    <a:pt x="0" y="2462086"/>
                    <a:pt x="44590" y="2273803"/>
                    <a:pt x="125671" y="2106038"/>
                  </a:cubicBezTo>
                  <a:lnTo>
                    <a:pt x="116762" y="21060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 name="Freeform 9">
              <a:extLst>
                <a:ext uri="{FF2B5EF4-FFF2-40B4-BE49-F238E27FC236}">
                  <a16:creationId xmlns:a16="http://schemas.microsoft.com/office/drawing/2014/main" id="{24468334-0700-4872-BCFF-0EC8E421BE3D}"/>
                </a:ext>
              </a:extLst>
            </p:cNvPr>
            <p:cNvSpPr>
              <a:spLocks/>
            </p:cNvSpPr>
            <p:nvPr/>
          </p:nvSpPr>
          <p:spPr bwMode="auto">
            <a:xfrm>
              <a:off x="4948431" y="1460681"/>
              <a:ext cx="217252" cy="281966"/>
            </a:xfrm>
            <a:custGeom>
              <a:avLst/>
              <a:gdLst>
                <a:gd name="T0" fmla="*/ 536 w 1882"/>
                <a:gd name="T1" fmla="*/ 10 h 2443"/>
                <a:gd name="T2" fmla="*/ 642 w 1882"/>
                <a:gd name="T3" fmla="*/ 32 h 2443"/>
                <a:gd name="T4" fmla="*/ 821 w 1882"/>
                <a:gd name="T5" fmla="*/ 80 h 2443"/>
                <a:gd name="T6" fmla="*/ 1054 w 1882"/>
                <a:gd name="T7" fmla="*/ 87 h 2443"/>
                <a:gd name="T8" fmla="*/ 1196 w 1882"/>
                <a:gd name="T9" fmla="*/ 59 h 2443"/>
                <a:gd name="T10" fmla="*/ 1321 w 1882"/>
                <a:gd name="T11" fmla="*/ 24 h 2443"/>
                <a:gd name="T12" fmla="*/ 1495 w 1882"/>
                <a:gd name="T13" fmla="*/ 8 h 2443"/>
                <a:gd name="T14" fmla="*/ 1566 w 1882"/>
                <a:gd name="T15" fmla="*/ 20 h 2443"/>
                <a:gd name="T16" fmla="*/ 1705 w 1882"/>
                <a:gd name="T17" fmla="*/ 69 h 2443"/>
                <a:gd name="T18" fmla="*/ 1811 w 1882"/>
                <a:gd name="T19" fmla="*/ 201 h 2443"/>
                <a:gd name="T20" fmla="*/ 1864 w 1882"/>
                <a:gd name="T21" fmla="*/ 359 h 2443"/>
                <a:gd name="T22" fmla="*/ 1881 w 1882"/>
                <a:gd name="T23" fmla="*/ 493 h 2443"/>
                <a:gd name="T24" fmla="*/ 1882 w 1882"/>
                <a:gd name="T25" fmla="*/ 550 h 2443"/>
                <a:gd name="T26" fmla="*/ 1842 w 1882"/>
                <a:gd name="T27" fmla="*/ 801 h 2443"/>
                <a:gd name="T28" fmla="*/ 1802 w 1882"/>
                <a:gd name="T29" fmla="*/ 923 h 2443"/>
                <a:gd name="T30" fmla="*/ 1727 w 1882"/>
                <a:gd name="T31" fmla="*/ 1080 h 2443"/>
                <a:gd name="T32" fmla="*/ 1661 w 1882"/>
                <a:gd name="T33" fmla="*/ 1268 h 2443"/>
                <a:gd name="T34" fmla="*/ 1644 w 1882"/>
                <a:gd name="T35" fmla="*/ 1341 h 2443"/>
                <a:gd name="T36" fmla="*/ 1636 w 1882"/>
                <a:gd name="T37" fmla="*/ 1465 h 2443"/>
                <a:gd name="T38" fmla="*/ 1614 w 1882"/>
                <a:gd name="T39" fmla="*/ 1657 h 2443"/>
                <a:gd name="T40" fmla="*/ 1567 w 1882"/>
                <a:gd name="T41" fmla="*/ 1913 h 2443"/>
                <a:gd name="T42" fmla="*/ 1526 w 1882"/>
                <a:gd name="T43" fmla="*/ 2084 h 2443"/>
                <a:gd name="T44" fmla="*/ 1493 w 1882"/>
                <a:gd name="T45" fmla="*/ 2189 h 2443"/>
                <a:gd name="T46" fmla="*/ 1400 w 1882"/>
                <a:gd name="T47" fmla="*/ 2375 h 2443"/>
                <a:gd name="T48" fmla="*/ 1327 w 1882"/>
                <a:gd name="T49" fmla="*/ 2438 h 2443"/>
                <a:gd name="T50" fmla="*/ 1287 w 1882"/>
                <a:gd name="T51" fmla="*/ 2441 h 2443"/>
                <a:gd name="T52" fmla="*/ 1243 w 1882"/>
                <a:gd name="T53" fmla="*/ 2407 h 2443"/>
                <a:gd name="T54" fmla="*/ 1201 w 1882"/>
                <a:gd name="T55" fmla="*/ 2280 h 2443"/>
                <a:gd name="T56" fmla="*/ 1180 w 1882"/>
                <a:gd name="T57" fmla="*/ 2148 h 2443"/>
                <a:gd name="T58" fmla="*/ 1174 w 1882"/>
                <a:gd name="T59" fmla="*/ 2039 h 2443"/>
                <a:gd name="T60" fmla="*/ 1152 w 1882"/>
                <a:gd name="T61" fmla="*/ 1785 h 2443"/>
                <a:gd name="T62" fmla="*/ 1125 w 1882"/>
                <a:gd name="T63" fmla="*/ 1654 h 2443"/>
                <a:gd name="T64" fmla="*/ 1089 w 1882"/>
                <a:gd name="T65" fmla="*/ 1553 h 2443"/>
                <a:gd name="T66" fmla="*/ 1008 w 1882"/>
                <a:gd name="T67" fmla="*/ 1480 h 2443"/>
                <a:gd name="T68" fmla="*/ 945 w 1882"/>
                <a:gd name="T69" fmla="*/ 1464 h 2443"/>
                <a:gd name="T70" fmla="*/ 860 w 1882"/>
                <a:gd name="T71" fmla="*/ 1476 h 2443"/>
                <a:gd name="T72" fmla="*/ 785 w 1882"/>
                <a:gd name="T73" fmla="*/ 1545 h 2443"/>
                <a:gd name="T74" fmla="*/ 761 w 1882"/>
                <a:gd name="T75" fmla="*/ 1600 h 2443"/>
                <a:gd name="T76" fmla="*/ 736 w 1882"/>
                <a:gd name="T77" fmla="*/ 1692 h 2443"/>
                <a:gd name="T78" fmla="*/ 711 w 1882"/>
                <a:gd name="T79" fmla="*/ 1877 h 2443"/>
                <a:gd name="T80" fmla="*/ 695 w 1882"/>
                <a:gd name="T81" fmla="*/ 2046 h 2443"/>
                <a:gd name="T82" fmla="*/ 690 w 1882"/>
                <a:gd name="T83" fmla="*/ 2157 h 2443"/>
                <a:gd name="T84" fmla="*/ 657 w 1882"/>
                <a:gd name="T85" fmla="*/ 2345 h 2443"/>
                <a:gd name="T86" fmla="*/ 613 w 1882"/>
                <a:gd name="T87" fmla="*/ 2424 h 2443"/>
                <a:gd name="T88" fmla="*/ 592 w 1882"/>
                <a:gd name="T89" fmla="*/ 2439 h 2443"/>
                <a:gd name="T90" fmla="*/ 481 w 1882"/>
                <a:gd name="T91" fmla="*/ 2389 h 2443"/>
                <a:gd name="T92" fmla="*/ 415 w 1882"/>
                <a:gd name="T93" fmla="*/ 2278 h 2443"/>
                <a:gd name="T94" fmla="*/ 392 w 1882"/>
                <a:gd name="T95" fmla="*/ 2217 h 2443"/>
                <a:gd name="T96" fmla="*/ 332 w 1882"/>
                <a:gd name="T97" fmla="*/ 2029 h 2443"/>
                <a:gd name="T98" fmla="*/ 286 w 1882"/>
                <a:gd name="T99" fmla="*/ 1821 h 2443"/>
                <a:gd name="T100" fmla="*/ 259 w 1882"/>
                <a:gd name="T101" fmla="*/ 1671 h 2443"/>
                <a:gd name="T102" fmla="*/ 240 w 1882"/>
                <a:gd name="T103" fmla="*/ 1555 h 2443"/>
                <a:gd name="T104" fmla="*/ 229 w 1882"/>
                <a:gd name="T105" fmla="*/ 1385 h 2443"/>
                <a:gd name="T106" fmla="*/ 218 w 1882"/>
                <a:gd name="T107" fmla="*/ 1279 h 2443"/>
                <a:gd name="T108" fmla="*/ 158 w 1882"/>
                <a:gd name="T109" fmla="*/ 1075 h 2443"/>
                <a:gd name="T110" fmla="*/ 131 w 1882"/>
                <a:gd name="T111" fmla="*/ 1004 h 2443"/>
                <a:gd name="T112" fmla="*/ 29 w 1882"/>
                <a:gd name="T113" fmla="*/ 722 h 2443"/>
                <a:gd name="T114" fmla="*/ 1 w 1882"/>
                <a:gd name="T115" fmla="*/ 565 h 2443"/>
                <a:gd name="T116" fmla="*/ 10 w 1882"/>
                <a:gd name="T117" fmla="*/ 393 h 2443"/>
                <a:gd name="T118" fmla="*/ 69 w 1882"/>
                <a:gd name="T119" fmla="*/ 212 h 2443"/>
                <a:gd name="T120" fmla="*/ 137 w 1882"/>
                <a:gd name="T121" fmla="*/ 118 h 2443"/>
                <a:gd name="T122" fmla="*/ 184 w 1882"/>
                <a:gd name="T123" fmla="*/ 71 h 2443"/>
                <a:gd name="T124" fmla="*/ 336 w 1882"/>
                <a:gd name="T125" fmla="*/ 6 h 2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82" h="2443">
                  <a:moveTo>
                    <a:pt x="405" y="0"/>
                  </a:moveTo>
                  <a:lnTo>
                    <a:pt x="440" y="0"/>
                  </a:lnTo>
                  <a:lnTo>
                    <a:pt x="473" y="2"/>
                  </a:lnTo>
                  <a:lnTo>
                    <a:pt x="506" y="6"/>
                  </a:lnTo>
                  <a:lnTo>
                    <a:pt x="536" y="10"/>
                  </a:lnTo>
                  <a:lnTo>
                    <a:pt x="564" y="14"/>
                  </a:lnTo>
                  <a:lnTo>
                    <a:pt x="589" y="20"/>
                  </a:lnTo>
                  <a:lnTo>
                    <a:pt x="611" y="24"/>
                  </a:lnTo>
                  <a:lnTo>
                    <a:pt x="628" y="29"/>
                  </a:lnTo>
                  <a:lnTo>
                    <a:pt x="642" y="32"/>
                  </a:lnTo>
                  <a:lnTo>
                    <a:pt x="650" y="35"/>
                  </a:lnTo>
                  <a:lnTo>
                    <a:pt x="654" y="35"/>
                  </a:lnTo>
                  <a:lnTo>
                    <a:pt x="711" y="55"/>
                  </a:lnTo>
                  <a:lnTo>
                    <a:pt x="766" y="69"/>
                  </a:lnTo>
                  <a:lnTo>
                    <a:pt x="821" y="80"/>
                  </a:lnTo>
                  <a:lnTo>
                    <a:pt x="873" y="87"/>
                  </a:lnTo>
                  <a:lnTo>
                    <a:pt x="922" y="90"/>
                  </a:lnTo>
                  <a:lnTo>
                    <a:pt x="969" y="91"/>
                  </a:lnTo>
                  <a:lnTo>
                    <a:pt x="1013" y="90"/>
                  </a:lnTo>
                  <a:lnTo>
                    <a:pt x="1054" y="87"/>
                  </a:lnTo>
                  <a:lnTo>
                    <a:pt x="1091" y="82"/>
                  </a:lnTo>
                  <a:lnTo>
                    <a:pt x="1124" y="77"/>
                  </a:lnTo>
                  <a:lnTo>
                    <a:pt x="1152" y="70"/>
                  </a:lnTo>
                  <a:lnTo>
                    <a:pt x="1176" y="65"/>
                  </a:lnTo>
                  <a:lnTo>
                    <a:pt x="1196" y="59"/>
                  </a:lnTo>
                  <a:lnTo>
                    <a:pt x="1210" y="55"/>
                  </a:lnTo>
                  <a:lnTo>
                    <a:pt x="1219" y="52"/>
                  </a:lnTo>
                  <a:lnTo>
                    <a:pt x="1221" y="50"/>
                  </a:lnTo>
                  <a:lnTo>
                    <a:pt x="1274" y="36"/>
                  </a:lnTo>
                  <a:lnTo>
                    <a:pt x="1321" y="24"/>
                  </a:lnTo>
                  <a:lnTo>
                    <a:pt x="1365" y="17"/>
                  </a:lnTo>
                  <a:lnTo>
                    <a:pt x="1404" y="11"/>
                  </a:lnTo>
                  <a:lnTo>
                    <a:pt x="1438" y="9"/>
                  </a:lnTo>
                  <a:lnTo>
                    <a:pt x="1469" y="8"/>
                  </a:lnTo>
                  <a:lnTo>
                    <a:pt x="1495" y="8"/>
                  </a:lnTo>
                  <a:lnTo>
                    <a:pt x="1517" y="10"/>
                  </a:lnTo>
                  <a:lnTo>
                    <a:pt x="1536" y="12"/>
                  </a:lnTo>
                  <a:lnTo>
                    <a:pt x="1550" y="15"/>
                  </a:lnTo>
                  <a:lnTo>
                    <a:pt x="1560" y="18"/>
                  </a:lnTo>
                  <a:lnTo>
                    <a:pt x="1566" y="20"/>
                  </a:lnTo>
                  <a:lnTo>
                    <a:pt x="1568" y="20"/>
                  </a:lnTo>
                  <a:lnTo>
                    <a:pt x="1607" y="26"/>
                  </a:lnTo>
                  <a:lnTo>
                    <a:pt x="1642" y="36"/>
                  </a:lnTo>
                  <a:lnTo>
                    <a:pt x="1675" y="52"/>
                  </a:lnTo>
                  <a:lnTo>
                    <a:pt x="1705" y="69"/>
                  </a:lnTo>
                  <a:lnTo>
                    <a:pt x="1731" y="91"/>
                  </a:lnTo>
                  <a:lnTo>
                    <a:pt x="1755" y="115"/>
                  </a:lnTo>
                  <a:lnTo>
                    <a:pt x="1776" y="141"/>
                  </a:lnTo>
                  <a:lnTo>
                    <a:pt x="1795" y="170"/>
                  </a:lnTo>
                  <a:lnTo>
                    <a:pt x="1811" y="201"/>
                  </a:lnTo>
                  <a:lnTo>
                    <a:pt x="1825" y="231"/>
                  </a:lnTo>
                  <a:lnTo>
                    <a:pt x="1837" y="263"/>
                  </a:lnTo>
                  <a:lnTo>
                    <a:pt x="1848" y="296"/>
                  </a:lnTo>
                  <a:lnTo>
                    <a:pt x="1856" y="328"/>
                  </a:lnTo>
                  <a:lnTo>
                    <a:pt x="1864" y="359"/>
                  </a:lnTo>
                  <a:lnTo>
                    <a:pt x="1869" y="390"/>
                  </a:lnTo>
                  <a:lnTo>
                    <a:pt x="1874" y="419"/>
                  </a:lnTo>
                  <a:lnTo>
                    <a:pt x="1877" y="446"/>
                  </a:lnTo>
                  <a:lnTo>
                    <a:pt x="1879" y="471"/>
                  </a:lnTo>
                  <a:lnTo>
                    <a:pt x="1881" y="493"/>
                  </a:lnTo>
                  <a:lnTo>
                    <a:pt x="1882" y="513"/>
                  </a:lnTo>
                  <a:lnTo>
                    <a:pt x="1882" y="528"/>
                  </a:lnTo>
                  <a:lnTo>
                    <a:pt x="1882" y="540"/>
                  </a:lnTo>
                  <a:lnTo>
                    <a:pt x="1882" y="548"/>
                  </a:lnTo>
                  <a:lnTo>
                    <a:pt x="1882" y="550"/>
                  </a:lnTo>
                  <a:lnTo>
                    <a:pt x="1877" y="610"/>
                  </a:lnTo>
                  <a:lnTo>
                    <a:pt x="1869" y="665"/>
                  </a:lnTo>
                  <a:lnTo>
                    <a:pt x="1860" y="716"/>
                  </a:lnTo>
                  <a:lnTo>
                    <a:pt x="1852" y="762"/>
                  </a:lnTo>
                  <a:lnTo>
                    <a:pt x="1842" y="801"/>
                  </a:lnTo>
                  <a:lnTo>
                    <a:pt x="1833" y="836"/>
                  </a:lnTo>
                  <a:lnTo>
                    <a:pt x="1823" y="866"/>
                  </a:lnTo>
                  <a:lnTo>
                    <a:pt x="1815" y="890"/>
                  </a:lnTo>
                  <a:lnTo>
                    <a:pt x="1808" y="910"/>
                  </a:lnTo>
                  <a:lnTo>
                    <a:pt x="1802" y="923"/>
                  </a:lnTo>
                  <a:lnTo>
                    <a:pt x="1799" y="931"/>
                  </a:lnTo>
                  <a:lnTo>
                    <a:pt x="1798" y="934"/>
                  </a:lnTo>
                  <a:lnTo>
                    <a:pt x="1772" y="985"/>
                  </a:lnTo>
                  <a:lnTo>
                    <a:pt x="1747" y="1033"/>
                  </a:lnTo>
                  <a:lnTo>
                    <a:pt x="1727" y="1080"/>
                  </a:lnTo>
                  <a:lnTo>
                    <a:pt x="1709" y="1124"/>
                  </a:lnTo>
                  <a:lnTo>
                    <a:pt x="1694" y="1166"/>
                  </a:lnTo>
                  <a:lnTo>
                    <a:pt x="1681" y="1203"/>
                  </a:lnTo>
                  <a:lnTo>
                    <a:pt x="1670" y="1237"/>
                  </a:lnTo>
                  <a:lnTo>
                    <a:pt x="1661" y="1268"/>
                  </a:lnTo>
                  <a:lnTo>
                    <a:pt x="1654" y="1293"/>
                  </a:lnTo>
                  <a:lnTo>
                    <a:pt x="1650" y="1314"/>
                  </a:lnTo>
                  <a:lnTo>
                    <a:pt x="1647" y="1328"/>
                  </a:lnTo>
                  <a:lnTo>
                    <a:pt x="1644" y="1338"/>
                  </a:lnTo>
                  <a:lnTo>
                    <a:pt x="1644" y="1341"/>
                  </a:lnTo>
                  <a:lnTo>
                    <a:pt x="1640" y="1373"/>
                  </a:lnTo>
                  <a:lnTo>
                    <a:pt x="1637" y="1403"/>
                  </a:lnTo>
                  <a:lnTo>
                    <a:pt x="1636" y="1428"/>
                  </a:lnTo>
                  <a:lnTo>
                    <a:pt x="1636" y="1449"/>
                  </a:lnTo>
                  <a:lnTo>
                    <a:pt x="1636" y="1465"/>
                  </a:lnTo>
                  <a:lnTo>
                    <a:pt x="1637" y="1476"/>
                  </a:lnTo>
                  <a:lnTo>
                    <a:pt x="1637" y="1479"/>
                  </a:lnTo>
                  <a:lnTo>
                    <a:pt x="1630" y="1540"/>
                  </a:lnTo>
                  <a:lnTo>
                    <a:pt x="1623" y="1600"/>
                  </a:lnTo>
                  <a:lnTo>
                    <a:pt x="1614" y="1657"/>
                  </a:lnTo>
                  <a:lnTo>
                    <a:pt x="1605" y="1714"/>
                  </a:lnTo>
                  <a:lnTo>
                    <a:pt x="1595" y="1768"/>
                  </a:lnTo>
                  <a:lnTo>
                    <a:pt x="1585" y="1819"/>
                  </a:lnTo>
                  <a:lnTo>
                    <a:pt x="1575" y="1868"/>
                  </a:lnTo>
                  <a:lnTo>
                    <a:pt x="1567" y="1913"/>
                  </a:lnTo>
                  <a:lnTo>
                    <a:pt x="1557" y="1956"/>
                  </a:lnTo>
                  <a:lnTo>
                    <a:pt x="1548" y="1994"/>
                  </a:lnTo>
                  <a:lnTo>
                    <a:pt x="1540" y="2029"/>
                  </a:lnTo>
                  <a:lnTo>
                    <a:pt x="1533" y="2059"/>
                  </a:lnTo>
                  <a:lnTo>
                    <a:pt x="1526" y="2084"/>
                  </a:lnTo>
                  <a:lnTo>
                    <a:pt x="1521" y="2105"/>
                  </a:lnTo>
                  <a:lnTo>
                    <a:pt x="1517" y="2120"/>
                  </a:lnTo>
                  <a:lnTo>
                    <a:pt x="1514" y="2129"/>
                  </a:lnTo>
                  <a:lnTo>
                    <a:pt x="1514" y="2132"/>
                  </a:lnTo>
                  <a:lnTo>
                    <a:pt x="1493" y="2189"/>
                  </a:lnTo>
                  <a:lnTo>
                    <a:pt x="1473" y="2240"/>
                  </a:lnTo>
                  <a:lnTo>
                    <a:pt x="1455" y="2283"/>
                  </a:lnTo>
                  <a:lnTo>
                    <a:pt x="1435" y="2319"/>
                  </a:lnTo>
                  <a:lnTo>
                    <a:pt x="1418" y="2349"/>
                  </a:lnTo>
                  <a:lnTo>
                    <a:pt x="1400" y="2375"/>
                  </a:lnTo>
                  <a:lnTo>
                    <a:pt x="1384" y="2395"/>
                  </a:lnTo>
                  <a:lnTo>
                    <a:pt x="1367" y="2412"/>
                  </a:lnTo>
                  <a:lnTo>
                    <a:pt x="1353" y="2424"/>
                  </a:lnTo>
                  <a:lnTo>
                    <a:pt x="1340" y="2433"/>
                  </a:lnTo>
                  <a:lnTo>
                    <a:pt x="1327" y="2438"/>
                  </a:lnTo>
                  <a:lnTo>
                    <a:pt x="1316" y="2441"/>
                  </a:lnTo>
                  <a:lnTo>
                    <a:pt x="1307" y="2443"/>
                  </a:lnTo>
                  <a:lnTo>
                    <a:pt x="1298" y="2443"/>
                  </a:lnTo>
                  <a:lnTo>
                    <a:pt x="1291" y="2443"/>
                  </a:lnTo>
                  <a:lnTo>
                    <a:pt x="1287" y="2441"/>
                  </a:lnTo>
                  <a:lnTo>
                    <a:pt x="1284" y="2440"/>
                  </a:lnTo>
                  <a:lnTo>
                    <a:pt x="1283" y="2439"/>
                  </a:lnTo>
                  <a:lnTo>
                    <a:pt x="1268" y="2434"/>
                  </a:lnTo>
                  <a:lnTo>
                    <a:pt x="1255" y="2423"/>
                  </a:lnTo>
                  <a:lnTo>
                    <a:pt x="1243" y="2407"/>
                  </a:lnTo>
                  <a:lnTo>
                    <a:pt x="1232" y="2388"/>
                  </a:lnTo>
                  <a:lnTo>
                    <a:pt x="1224" y="2364"/>
                  </a:lnTo>
                  <a:lnTo>
                    <a:pt x="1215" y="2337"/>
                  </a:lnTo>
                  <a:lnTo>
                    <a:pt x="1207" y="2310"/>
                  </a:lnTo>
                  <a:lnTo>
                    <a:pt x="1201" y="2280"/>
                  </a:lnTo>
                  <a:lnTo>
                    <a:pt x="1194" y="2252"/>
                  </a:lnTo>
                  <a:lnTo>
                    <a:pt x="1190" y="2222"/>
                  </a:lnTo>
                  <a:lnTo>
                    <a:pt x="1185" y="2195"/>
                  </a:lnTo>
                  <a:lnTo>
                    <a:pt x="1182" y="2170"/>
                  </a:lnTo>
                  <a:lnTo>
                    <a:pt x="1180" y="2148"/>
                  </a:lnTo>
                  <a:lnTo>
                    <a:pt x="1177" y="2128"/>
                  </a:lnTo>
                  <a:lnTo>
                    <a:pt x="1176" y="2114"/>
                  </a:lnTo>
                  <a:lnTo>
                    <a:pt x="1175" y="2105"/>
                  </a:lnTo>
                  <a:lnTo>
                    <a:pt x="1175" y="2102"/>
                  </a:lnTo>
                  <a:lnTo>
                    <a:pt x="1174" y="2039"/>
                  </a:lnTo>
                  <a:lnTo>
                    <a:pt x="1172" y="1980"/>
                  </a:lnTo>
                  <a:lnTo>
                    <a:pt x="1169" y="1925"/>
                  </a:lnTo>
                  <a:lnTo>
                    <a:pt x="1163" y="1874"/>
                  </a:lnTo>
                  <a:lnTo>
                    <a:pt x="1158" y="1828"/>
                  </a:lnTo>
                  <a:lnTo>
                    <a:pt x="1152" y="1785"/>
                  </a:lnTo>
                  <a:lnTo>
                    <a:pt x="1146" y="1749"/>
                  </a:lnTo>
                  <a:lnTo>
                    <a:pt x="1139" y="1716"/>
                  </a:lnTo>
                  <a:lnTo>
                    <a:pt x="1134" y="1690"/>
                  </a:lnTo>
                  <a:lnTo>
                    <a:pt x="1129" y="1669"/>
                  </a:lnTo>
                  <a:lnTo>
                    <a:pt x="1125" y="1654"/>
                  </a:lnTo>
                  <a:lnTo>
                    <a:pt x="1123" y="1644"/>
                  </a:lnTo>
                  <a:lnTo>
                    <a:pt x="1122" y="1640"/>
                  </a:lnTo>
                  <a:lnTo>
                    <a:pt x="1113" y="1606"/>
                  </a:lnTo>
                  <a:lnTo>
                    <a:pt x="1102" y="1578"/>
                  </a:lnTo>
                  <a:lnTo>
                    <a:pt x="1089" y="1553"/>
                  </a:lnTo>
                  <a:lnTo>
                    <a:pt x="1074" y="1532"/>
                  </a:lnTo>
                  <a:lnTo>
                    <a:pt x="1058" y="1514"/>
                  </a:lnTo>
                  <a:lnTo>
                    <a:pt x="1042" y="1500"/>
                  </a:lnTo>
                  <a:lnTo>
                    <a:pt x="1024" y="1489"/>
                  </a:lnTo>
                  <a:lnTo>
                    <a:pt x="1008" y="1480"/>
                  </a:lnTo>
                  <a:lnTo>
                    <a:pt x="992" y="1474"/>
                  </a:lnTo>
                  <a:lnTo>
                    <a:pt x="977" y="1469"/>
                  </a:lnTo>
                  <a:lnTo>
                    <a:pt x="964" y="1466"/>
                  </a:lnTo>
                  <a:lnTo>
                    <a:pt x="953" y="1465"/>
                  </a:lnTo>
                  <a:lnTo>
                    <a:pt x="945" y="1464"/>
                  </a:lnTo>
                  <a:lnTo>
                    <a:pt x="940" y="1464"/>
                  </a:lnTo>
                  <a:lnTo>
                    <a:pt x="937" y="1464"/>
                  </a:lnTo>
                  <a:lnTo>
                    <a:pt x="908" y="1464"/>
                  </a:lnTo>
                  <a:lnTo>
                    <a:pt x="883" y="1468"/>
                  </a:lnTo>
                  <a:lnTo>
                    <a:pt x="860" y="1476"/>
                  </a:lnTo>
                  <a:lnTo>
                    <a:pt x="840" y="1487"/>
                  </a:lnTo>
                  <a:lnTo>
                    <a:pt x="822" y="1500"/>
                  </a:lnTo>
                  <a:lnTo>
                    <a:pt x="808" y="1514"/>
                  </a:lnTo>
                  <a:lnTo>
                    <a:pt x="795" y="1530"/>
                  </a:lnTo>
                  <a:lnTo>
                    <a:pt x="785" y="1545"/>
                  </a:lnTo>
                  <a:lnTo>
                    <a:pt x="777" y="1559"/>
                  </a:lnTo>
                  <a:lnTo>
                    <a:pt x="771" y="1574"/>
                  </a:lnTo>
                  <a:lnTo>
                    <a:pt x="766" y="1585"/>
                  </a:lnTo>
                  <a:lnTo>
                    <a:pt x="763" y="1594"/>
                  </a:lnTo>
                  <a:lnTo>
                    <a:pt x="761" y="1600"/>
                  </a:lnTo>
                  <a:lnTo>
                    <a:pt x="761" y="1602"/>
                  </a:lnTo>
                  <a:lnTo>
                    <a:pt x="754" y="1616"/>
                  </a:lnTo>
                  <a:lnTo>
                    <a:pt x="748" y="1637"/>
                  </a:lnTo>
                  <a:lnTo>
                    <a:pt x="741" y="1662"/>
                  </a:lnTo>
                  <a:lnTo>
                    <a:pt x="736" y="1692"/>
                  </a:lnTo>
                  <a:lnTo>
                    <a:pt x="730" y="1726"/>
                  </a:lnTo>
                  <a:lnTo>
                    <a:pt x="725" y="1761"/>
                  </a:lnTo>
                  <a:lnTo>
                    <a:pt x="719" y="1799"/>
                  </a:lnTo>
                  <a:lnTo>
                    <a:pt x="715" y="1838"/>
                  </a:lnTo>
                  <a:lnTo>
                    <a:pt x="711" y="1877"/>
                  </a:lnTo>
                  <a:lnTo>
                    <a:pt x="707" y="1915"/>
                  </a:lnTo>
                  <a:lnTo>
                    <a:pt x="704" y="1953"/>
                  </a:lnTo>
                  <a:lnTo>
                    <a:pt x="701" y="1987"/>
                  </a:lnTo>
                  <a:lnTo>
                    <a:pt x="697" y="2018"/>
                  </a:lnTo>
                  <a:lnTo>
                    <a:pt x="695" y="2046"/>
                  </a:lnTo>
                  <a:lnTo>
                    <a:pt x="694" y="2069"/>
                  </a:lnTo>
                  <a:lnTo>
                    <a:pt x="693" y="2086"/>
                  </a:lnTo>
                  <a:lnTo>
                    <a:pt x="692" y="2097"/>
                  </a:lnTo>
                  <a:lnTo>
                    <a:pt x="692" y="2102"/>
                  </a:lnTo>
                  <a:lnTo>
                    <a:pt x="690" y="2157"/>
                  </a:lnTo>
                  <a:lnTo>
                    <a:pt x="685" y="2205"/>
                  </a:lnTo>
                  <a:lnTo>
                    <a:pt x="680" y="2247"/>
                  </a:lnTo>
                  <a:lnTo>
                    <a:pt x="673" y="2285"/>
                  </a:lnTo>
                  <a:lnTo>
                    <a:pt x="665" y="2318"/>
                  </a:lnTo>
                  <a:lnTo>
                    <a:pt x="657" y="2345"/>
                  </a:lnTo>
                  <a:lnTo>
                    <a:pt x="648" y="2368"/>
                  </a:lnTo>
                  <a:lnTo>
                    <a:pt x="639" y="2387"/>
                  </a:lnTo>
                  <a:lnTo>
                    <a:pt x="629" y="2402"/>
                  </a:lnTo>
                  <a:lnTo>
                    <a:pt x="622" y="2414"/>
                  </a:lnTo>
                  <a:lnTo>
                    <a:pt x="613" y="2424"/>
                  </a:lnTo>
                  <a:lnTo>
                    <a:pt x="606" y="2430"/>
                  </a:lnTo>
                  <a:lnTo>
                    <a:pt x="600" y="2435"/>
                  </a:lnTo>
                  <a:lnTo>
                    <a:pt x="595" y="2438"/>
                  </a:lnTo>
                  <a:lnTo>
                    <a:pt x="593" y="2439"/>
                  </a:lnTo>
                  <a:lnTo>
                    <a:pt x="592" y="2439"/>
                  </a:lnTo>
                  <a:lnTo>
                    <a:pt x="566" y="2439"/>
                  </a:lnTo>
                  <a:lnTo>
                    <a:pt x="543" y="2434"/>
                  </a:lnTo>
                  <a:lnTo>
                    <a:pt x="520" y="2423"/>
                  </a:lnTo>
                  <a:lnTo>
                    <a:pt x="500" y="2407"/>
                  </a:lnTo>
                  <a:lnTo>
                    <a:pt x="481" y="2389"/>
                  </a:lnTo>
                  <a:lnTo>
                    <a:pt x="464" y="2368"/>
                  </a:lnTo>
                  <a:lnTo>
                    <a:pt x="450" y="2346"/>
                  </a:lnTo>
                  <a:lnTo>
                    <a:pt x="435" y="2323"/>
                  </a:lnTo>
                  <a:lnTo>
                    <a:pt x="424" y="2300"/>
                  </a:lnTo>
                  <a:lnTo>
                    <a:pt x="415" y="2278"/>
                  </a:lnTo>
                  <a:lnTo>
                    <a:pt x="407" y="2258"/>
                  </a:lnTo>
                  <a:lnTo>
                    <a:pt x="400" y="2242"/>
                  </a:lnTo>
                  <a:lnTo>
                    <a:pt x="396" y="2228"/>
                  </a:lnTo>
                  <a:lnTo>
                    <a:pt x="393" y="2220"/>
                  </a:lnTo>
                  <a:lnTo>
                    <a:pt x="392" y="2217"/>
                  </a:lnTo>
                  <a:lnTo>
                    <a:pt x="380" y="2185"/>
                  </a:lnTo>
                  <a:lnTo>
                    <a:pt x="367" y="2149"/>
                  </a:lnTo>
                  <a:lnTo>
                    <a:pt x="355" y="2110"/>
                  </a:lnTo>
                  <a:lnTo>
                    <a:pt x="343" y="2071"/>
                  </a:lnTo>
                  <a:lnTo>
                    <a:pt x="332" y="2029"/>
                  </a:lnTo>
                  <a:lnTo>
                    <a:pt x="323" y="1987"/>
                  </a:lnTo>
                  <a:lnTo>
                    <a:pt x="312" y="1944"/>
                  </a:lnTo>
                  <a:lnTo>
                    <a:pt x="303" y="1901"/>
                  </a:lnTo>
                  <a:lnTo>
                    <a:pt x="294" y="1861"/>
                  </a:lnTo>
                  <a:lnTo>
                    <a:pt x="286" y="1821"/>
                  </a:lnTo>
                  <a:lnTo>
                    <a:pt x="279" y="1784"/>
                  </a:lnTo>
                  <a:lnTo>
                    <a:pt x="272" y="1750"/>
                  </a:lnTo>
                  <a:lnTo>
                    <a:pt x="267" y="1719"/>
                  </a:lnTo>
                  <a:lnTo>
                    <a:pt x="262" y="1692"/>
                  </a:lnTo>
                  <a:lnTo>
                    <a:pt x="259" y="1671"/>
                  </a:lnTo>
                  <a:lnTo>
                    <a:pt x="256" y="1655"/>
                  </a:lnTo>
                  <a:lnTo>
                    <a:pt x="255" y="1644"/>
                  </a:lnTo>
                  <a:lnTo>
                    <a:pt x="253" y="1640"/>
                  </a:lnTo>
                  <a:lnTo>
                    <a:pt x="246" y="1598"/>
                  </a:lnTo>
                  <a:lnTo>
                    <a:pt x="240" y="1555"/>
                  </a:lnTo>
                  <a:lnTo>
                    <a:pt x="236" y="1514"/>
                  </a:lnTo>
                  <a:lnTo>
                    <a:pt x="234" y="1477"/>
                  </a:lnTo>
                  <a:lnTo>
                    <a:pt x="232" y="1442"/>
                  </a:lnTo>
                  <a:lnTo>
                    <a:pt x="230" y="1411"/>
                  </a:lnTo>
                  <a:lnTo>
                    <a:pt x="229" y="1385"/>
                  </a:lnTo>
                  <a:lnTo>
                    <a:pt x="229" y="1363"/>
                  </a:lnTo>
                  <a:lnTo>
                    <a:pt x="230" y="1347"/>
                  </a:lnTo>
                  <a:lnTo>
                    <a:pt x="230" y="1337"/>
                  </a:lnTo>
                  <a:lnTo>
                    <a:pt x="230" y="1334"/>
                  </a:lnTo>
                  <a:lnTo>
                    <a:pt x="218" y="1279"/>
                  </a:lnTo>
                  <a:lnTo>
                    <a:pt x="205" y="1228"/>
                  </a:lnTo>
                  <a:lnTo>
                    <a:pt x="192" y="1182"/>
                  </a:lnTo>
                  <a:lnTo>
                    <a:pt x="180" y="1142"/>
                  </a:lnTo>
                  <a:lnTo>
                    <a:pt x="169" y="1106"/>
                  </a:lnTo>
                  <a:lnTo>
                    <a:pt x="158" y="1075"/>
                  </a:lnTo>
                  <a:lnTo>
                    <a:pt x="149" y="1050"/>
                  </a:lnTo>
                  <a:lnTo>
                    <a:pt x="142" y="1029"/>
                  </a:lnTo>
                  <a:lnTo>
                    <a:pt x="136" y="1015"/>
                  </a:lnTo>
                  <a:lnTo>
                    <a:pt x="132" y="1006"/>
                  </a:lnTo>
                  <a:lnTo>
                    <a:pt x="131" y="1004"/>
                  </a:lnTo>
                  <a:lnTo>
                    <a:pt x="102" y="939"/>
                  </a:lnTo>
                  <a:lnTo>
                    <a:pt x="77" y="879"/>
                  </a:lnTo>
                  <a:lnTo>
                    <a:pt x="57" y="822"/>
                  </a:lnTo>
                  <a:lnTo>
                    <a:pt x="41" y="769"/>
                  </a:lnTo>
                  <a:lnTo>
                    <a:pt x="29" y="722"/>
                  </a:lnTo>
                  <a:lnTo>
                    <a:pt x="19" y="678"/>
                  </a:lnTo>
                  <a:lnTo>
                    <a:pt x="11" y="641"/>
                  </a:lnTo>
                  <a:lnTo>
                    <a:pt x="6" y="609"/>
                  </a:lnTo>
                  <a:lnTo>
                    <a:pt x="2" y="584"/>
                  </a:lnTo>
                  <a:lnTo>
                    <a:pt x="1" y="565"/>
                  </a:lnTo>
                  <a:lnTo>
                    <a:pt x="0" y="555"/>
                  </a:lnTo>
                  <a:lnTo>
                    <a:pt x="0" y="550"/>
                  </a:lnTo>
                  <a:lnTo>
                    <a:pt x="0" y="493"/>
                  </a:lnTo>
                  <a:lnTo>
                    <a:pt x="4" y="442"/>
                  </a:lnTo>
                  <a:lnTo>
                    <a:pt x="10" y="393"/>
                  </a:lnTo>
                  <a:lnTo>
                    <a:pt x="19" y="350"/>
                  </a:lnTo>
                  <a:lnTo>
                    <a:pt x="30" y="309"/>
                  </a:lnTo>
                  <a:lnTo>
                    <a:pt x="42" y="273"/>
                  </a:lnTo>
                  <a:lnTo>
                    <a:pt x="55" y="241"/>
                  </a:lnTo>
                  <a:lnTo>
                    <a:pt x="69" y="212"/>
                  </a:lnTo>
                  <a:lnTo>
                    <a:pt x="85" y="186"/>
                  </a:lnTo>
                  <a:lnTo>
                    <a:pt x="99" y="164"/>
                  </a:lnTo>
                  <a:lnTo>
                    <a:pt x="113" y="146"/>
                  </a:lnTo>
                  <a:lnTo>
                    <a:pt x="126" y="130"/>
                  </a:lnTo>
                  <a:lnTo>
                    <a:pt x="137" y="118"/>
                  </a:lnTo>
                  <a:lnTo>
                    <a:pt x="147" y="109"/>
                  </a:lnTo>
                  <a:lnTo>
                    <a:pt x="155" y="102"/>
                  </a:lnTo>
                  <a:lnTo>
                    <a:pt x="160" y="99"/>
                  </a:lnTo>
                  <a:lnTo>
                    <a:pt x="161" y="96"/>
                  </a:lnTo>
                  <a:lnTo>
                    <a:pt x="184" y="71"/>
                  </a:lnTo>
                  <a:lnTo>
                    <a:pt x="210" y="52"/>
                  </a:lnTo>
                  <a:lnTo>
                    <a:pt x="238" y="34"/>
                  </a:lnTo>
                  <a:lnTo>
                    <a:pt x="269" y="22"/>
                  </a:lnTo>
                  <a:lnTo>
                    <a:pt x="302" y="12"/>
                  </a:lnTo>
                  <a:lnTo>
                    <a:pt x="336" y="6"/>
                  </a:lnTo>
                  <a:lnTo>
                    <a:pt x="370" y="1"/>
                  </a:lnTo>
                  <a:lnTo>
                    <a:pt x="405"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latin typeface="Arial" pitchFamily="34" charset="0"/>
                <a:cs typeface="Arial" pitchFamily="34" charset="0"/>
              </a:endParaRPr>
            </a:p>
          </p:txBody>
        </p:sp>
        <p:sp>
          <p:nvSpPr>
            <p:cNvPr id="49" name="Freeform 9">
              <a:extLst>
                <a:ext uri="{FF2B5EF4-FFF2-40B4-BE49-F238E27FC236}">
                  <a16:creationId xmlns:a16="http://schemas.microsoft.com/office/drawing/2014/main" id="{DEBC2FC6-AD39-486A-B898-66876F14EC18}"/>
                </a:ext>
              </a:extLst>
            </p:cNvPr>
            <p:cNvSpPr>
              <a:spLocks/>
            </p:cNvSpPr>
            <p:nvPr/>
          </p:nvSpPr>
          <p:spPr bwMode="auto">
            <a:xfrm>
              <a:off x="4478310" y="2174359"/>
              <a:ext cx="309009" cy="316438"/>
            </a:xfrm>
            <a:custGeom>
              <a:avLst/>
              <a:gdLst>
                <a:gd name="T0" fmla="*/ 1754 w 3785"/>
                <a:gd name="T1" fmla="*/ 114 h 3876"/>
                <a:gd name="T2" fmla="*/ 1771 w 3785"/>
                <a:gd name="T3" fmla="*/ 367 h 3876"/>
                <a:gd name="T4" fmla="*/ 1818 w 3785"/>
                <a:gd name="T5" fmla="*/ 614 h 3876"/>
                <a:gd name="T6" fmla="*/ 1902 w 3785"/>
                <a:gd name="T7" fmla="*/ 796 h 3876"/>
                <a:gd name="T8" fmla="*/ 2038 w 3785"/>
                <a:gd name="T9" fmla="*/ 858 h 3876"/>
                <a:gd name="T10" fmla="*/ 2180 w 3785"/>
                <a:gd name="T11" fmla="*/ 802 h 3876"/>
                <a:gd name="T12" fmla="*/ 2320 w 3785"/>
                <a:gd name="T13" fmla="*/ 722 h 3876"/>
                <a:gd name="T14" fmla="*/ 2609 w 3785"/>
                <a:gd name="T15" fmla="*/ 640 h 3876"/>
                <a:gd name="T16" fmla="*/ 2954 w 3785"/>
                <a:gd name="T17" fmla="*/ 674 h 3876"/>
                <a:gd name="T18" fmla="*/ 3298 w 3785"/>
                <a:gd name="T19" fmla="*/ 856 h 3876"/>
                <a:gd name="T20" fmla="*/ 3556 w 3785"/>
                <a:gd name="T21" fmla="*/ 1133 h 3876"/>
                <a:gd name="T22" fmla="*/ 3704 w 3785"/>
                <a:gd name="T23" fmla="*/ 1473 h 3876"/>
                <a:gd name="T24" fmla="*/ 3776 w 3785"/>
                <a:gd name="T25" fmla="*/ 1871 h 3876"/>
                <a:gd name="T26" fmla="*/ 3771 w 3785"/>
                <a:gd name="T27" fmla="*/ 2284 h 3876"/>
                <a:gd name="T28" fmla="*/ 3674 w 3785"/>
                <a:gd name="T29" fmla="*/ 2671 h 3876"/>
                <a:gd name="T30" fmla="*/ 3467 w 3785"/>
                <a:gd name="T31" fmla="*/ 3049 h 3876"/>
                <a:gd name="T32" fmla="*/ 3198 w 3785"/>
                <a:gd name="T33" fmla="*/ 3334 h 3876"/>
                <a:gd name="T34" fmla="*/ 2900 w 3785"/>
                <a:gd name="T35" fmla="*/ 3536 h 3876"/>
                <a:gd name="T36" fmla="*/ 2609 w 3785"/>
                <a:gd name="T37" fmla="*/ 3667 h 3876"/>
                <a:gd name="T38" fmla="*/ 2300 w 3785"/>
                <a:gd name="T39" fmla="*/ 3738 h 3876"/>
                <a:gd name="T40" fmla="*/ 1933 w 3785"/>
                <a:gd name="T41" fmla="*/ 3720 h 3876"/>
                <a:gd name="T42" fmla="*/ 1602 w 3785"/>
                <a:gd name="T43" fmla="*/ 3634 h 3876"/>
                <a:gd name="T44" fmla="*/ 1262 w 3785"/>
                <a:gd name="T45" fmla="*/ 3469 h 3876"/>
                <a:gd name="T46" fmla="*/ 913 w 3785"/>
                <a:gd name="T47" fmla="*/ 3256 h 3876"/>
                <a:gd name="T48" fmla="*/ 842 w 3785"/>
                <a:gd name="T49" fmla="*/ 3214 h 3876"/>
                <a:gd name="T50" fmla="*/ 753 w 3785"/>
                <a:gd name="T51" fmla="*/ 3174 h 3876"/>
                <a:gd name="T52" fmla="*/ 658 w 3785"/>
                <a:gd name="T53" fmla="*/ 3164 h 3876"/>
                <a:gd name="T54" fmla="*/ 571 w 3785"/>
                <a:gd name="T55" fmla="*/ 3213 h 3876"/>
                <a:gd name="T56" fmla="*/ 504 w 3785"/>
                <a:gd name="T57" fmla="*/ 3347 h 3876"/>
                <a:gd name="T58" fmla="*/ 467 w 3785"/>
                <a:gd name="T59" fmla="*/ 3596 h 3876"/>
                <a:gd name="T60" fmla="*/ 382 w 3785"/>
                <a:gd name="T61" fmla="*/ 3873 h 3876"/>
                <a:gd name="T62" fmla="*/ 16 w 3785"/>
                <a:gd name="T63" fmla="*/ 3869 h 3876"/>
                <a:gd name="T64" fmla="*/ 2 w 3785"/>
                <a:gd name="T65" fmla="*/ 3682 h 3876"/>
                <a:gd name="T66" fmla="*/ 9 w 3785"/>
                <a:gd name="T67" fmla="*/ 3413 h 3876"/>
                <a:gd name="T68" fmla="*/ 64 w 3785"/>
                <a:gd name="T69" fmla="*/ 3125 h 3876"/>
                <a:gd name="T70" fmla="*/ 182 w 3785"/>
                <a:gd name="T71" fmla="*/ 2867 h 3876"/>
                <a:gd name="T72" fmla="*/ 382 w 3785"/>
                <a:gd name="T73" fmla="*/ 2689 h 3876"/>
                <a:gd name="T74" fmla="*/ 556 w 3785"/>
                <a:gd name="T75" fmla="*/ 2647 h 3876"/>
                <a:gd name="T76" fmla="*/ 714 w 3785"/>
                <a:gd name="T77" fmla="*/ 2684 h 3876"/>
                <a:gd name="T78" fmla="*/ 971 w 3785"/>
                <a:gd name="T79" fmla="*/ 2734 h 3876"/>
                <a:gd name="T80" fmla="*/ 1387 w 3785"/>
                <a:gd name="T81" fmla="*/ 2694 h 3876"/>
                <a:gd name="T82" fmla="*/ 1711 w 3785"/>
                <a:gd name="T83" fmla="*/ 2527 h 3876"/>
                <a:gd name="T84" fmla="*/ 1909 w 3785"/>
                <a:gd name="T85" fmla="*/ 2273 h 3876"/>
                <a:gd name="T86" fmla="*/ 1973 w 3785"/>
                <a:gd name="T87" fmla="*/ 1993 h 3876"/>
                <a:gd name="T88" fmla="*/ 1916 w 3785"/>
                <a:gd name="T89" fmla="*/ 1658 h 3876"/>
                <a:gd name="T90" fmla="*/ 1760 w 3785"/>
                <a:gd name="T91" fmla="*/ 1404 h 3876"/>
                <a:gd name="T92" fmla="*/ 1564 w 3785"/>
                <a:gd name="T93" fmla="*/ 1238 h 3876"/>
                <a:gd name="T94" fmla="*/ 1387 w 3785"/>
                <a:gd name="T95" fmla="*/ 1056 h 3876"/>
                <a:gd name="T96" fmla="*/ 1300 w 3785"/>
                <a:gd name="T97" fmla="*/ 807 h 3876"/>
                <a:gd name="T98" fmla="*/ 1260 w 3785"/>
                <a:gd name="T99" fmla="*/ 585 h 3876"/>
                <a:gd name="T100" fmla="*/ 1251 w 3785"/>
                <a:gd name="T101" fmla="*/ 485 h 3876"/>
                <a:gd name="T102" fmla="*/ 1236 w 3785"/>
                <a:gd name="T103" fmla="*/ 293 h 3876"/>
                <a:gd name="T104" fmla="*/ 1236 w 3785"/>
                <a:gd name="T105" fmla="*/ 85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85" h="3876">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50" name="Rectangle 1">
              <a:extLst>
                <a:ext uri="{FF2B5EF4-FFF2-40B4-BE49-F238E27FC236}">
                  <a16:creationId xmlns:a16="http://schemas.microsoft.com/office/drawing/2014/main" id="{0C6CB339-0088-47B7-9FDA-8BC1D9573B32}"/>
                </a:ext>
              </a:extLst>
            </p:cNvPr>
            <p:cNvSpPr/>
            <p:nvPr/>
          </p:nvSpPr>
          <p:spPr>
            <a:xfrm>
              <a:off x="4487050" y="76423"/>
              <a:ext cx="278849" cy="277149"/>
            </a:xfrm>
            <a:custGeom>
              <a:avLst/>
              <a:gdLst/>
              <a:ahLst/>
              <a:cxnLst/>
              <a:rect l="l" t="t" r="r" b="b"/>
              <a:pathLst>
                <a:path w="3984740" h="3960440">
                  <a:moveTo>
                    <a:pt x="3524979" y="3362640"/>
                  </a:moveTo>
                  <a:cubicBezTo>
                    <a:pt x="3498469" y="3362640"/>
                    <a:pt x="3476978" y="3384131"/>
                    <a:pt x="3476978" y="3410641"/>
                  </a:cubicBezTo>
                  <a:lnTo>
                    <a:pt x="3476978" y="3602639"/>
                  </a:lnTo>
                  <a:cubicBezTo>
                    <a:pt x="3476978" y="3629149"/>
                    <a:pt x="3498469" y="3650640"/>
                    <a:pt x="3524979" y="3650640"/>
                  </a:cubicBezTo>
                  <a:lnTo>
                    <a:pt x="3716977" y="3650640"/>
                  </a:lnTo>
                  <a:cubicBezTo>
                    <a:pt x="3743487" y="3650640"/>
                    <a:pt x="3764978" y="3629149"/>
                    <a:pt x="3764978" y="3602639"/>
                  </a:cubicBezTo>
                  <a:lnTo>
                    <a:pt x="3764978" y="3410641"/>
                  </a:lnTo>
                  <a:cubicBezTo>
                    <a:pt x="3764978" y="3384131"/>
                    <a:pt x="3743487" y="3362640"/>
                    <a:pt x="3716977" y="3362640"/>
                  </a:cubicBezTo>
                  <a:close/>
                  <a:moveTo>
                    <a:pt x="650690" y="3362640"/>
                  </a:moveTo>
                  <a:cubicBezTo>
                    <a:pt x="624180" y="3362640"/>
                    <a:pt x="602689" y="3384131"/>
                    <a:pt x="602689" y="3410641"/>
                  </a:cubicBezTo>
                  <a:lnTo>
                    <a:pt x="602689" y="3602639"/>
                  </a:lnTo>
                  <a:cubicBezTo>
                    <a:pt x="602689" y="3629149"/>
                    <a:pt x="624180" y="3650640"/>
                    <a:pt x="650690" y="3650640"/>
                  </a:cubicBezTo>
                  <a:lnTo>
                    <a:pt x="842688" y="3650640"/>
                  </a:lnTo>
                  <a:cubicBezTo>
                    <a:pt x="869198" y="3650640"/>
                    <a:pt x="890689" y="3629149"/>
                    <a:pt x="890689" y="3602639"/>
                  </a:cubicBezTo>
                  <a:lnTo>
                    <a:pt x="890689" y="3410641"/>
                  </a:lnTo>
                  <a:cubicBezTo>
                    <a:pt x="890689" y="3384131"/>
                    <a:pt x="869198" y="3362640"/>
                    <a:pt x="842688" y="3362640"/>
                  </a:cubicBezTo>
                  <a:close/>
                  <a:moveTo>
                    <a:pt x="3086046" y="3362639"/>
                  </a:moveTo>
                  <a:cubicBezTo>
                    <a:pt x="3059536" y="3362639"/>
                    <a:pt x="3038045" y="3384130"/>
                    <a:pt x="3038045" y="3410640"/>
                  </a:cubicBezTo>
                  <a:lnTo>
                    <a:pt x="3038045" y="3602638"/>
                  </a:lnTo>
                  <a:cubicBezTo>
                    <a:pt x="3038045" y="3629148"/>
                    <a:pt x="3059536" y="3650639"/>
                    <a:pt x="3086046" y="3650639"/>
                  </a:cubicBezTo>
                  <a:lnTo>
                    <a:pt x="3278044" y="3650639"/>
                  </a:lnTo>
                  <a:cubicBezTo>
                    <a:pt x="3304554" y="3650639"/>
                    <a:pt x="3326045" y="3629148"/>
                    <a:pt x="3326045" y="3602638"/>
                  </a:cubicBezTo>
                  <a:lnTo>
                    <a:pt x="3326045" y="3410640"/>
                  </a:lnTo>
                  <a:cubicBezTo>
                    <a:pt x="3326045" y="3384130"/>
                    <a:pt x="3304554" y="3362639"/>
                    <a:pt x="3278044" y="3362639"/>
                  </a:cubicBezTo>
                  <a:close/>
                  <a:moveTo>
                    <a:pt x="211757" y="3362639"/>
                  </a:moveTo>
                  <a:cubicBezTo>
                    <a:pt x="185247" y="3362639"/>
                    <a:pt x="163756" y="3384130"/>
                    <a:pt x="163756" y="3410640"/>
                  </a:cubicBezTo>
                  <a:lnTo>
                    <a:pt x="163756" y="3602638"/>
                  </a:lnTo>
                  <a:cubicBezTo>
                    <a:pt x="163756" y="3629148"/>
                    <a:pt x="185247" y="3650639"/>
                    <a:pt x="211757" y="3650639"/>
                  </a:cubicBezTo>
                  <a:lnTo>
                    <a:pt x="403755" y="3650639"/>
                  </a:lnTo>
                  <a:cubicBezTo>
                    <a:pt x="430265" y="3650639"/>
                    <a:pt x="451756" y="3629148"/>
                    <a:pt x="451756" y="3602638"/>
                  </a:cubicBezTo>
                  <a:lnTo>
                    <a:pt x="451756" y="3410640"/>
                  </a:lnTo>
                  <a:cubicBezTo>
                    <a:pt x="451756" y="3384130"/>
                    <a:pt x="430265" y="3362639"/>
                    <a:pt x="403755" y="3362639"/>
                  </a:cubicBezTo>
                  <a:close/>
                  <a:moveTo>
                    <a:pt x="1716487" y="2922775"/>
                  </a:moveTo>
                  <a:lnTo>
                    <a:pt x="1716487" y="3786871"/>
                  </a:lnTo>
                  <a:lnTo>
                    <a:pt x="2220543" y="3786871"/>
                  </a:lnTo>
                  <a:lnTo>
                    <a:pt x="2220543" y="2922775"/>
                  </a:lnTo>
                  <a:close/>
                  <a:moveTo>
                    <a:pt x="3524979" y="2889857"/>
                  </a:moveTo>
                  <a:cubicBezTo>
                    <a:pt x="3498469" y="2889857"/>
                    <a:pt x="3476978" y="2911348"/>
                    <a:pt x="3476978" y="2937858"/>
                  </a:cubicBezTo>
                  <a:lnTo>
                    <a:pt x="3476978" y="3129856"/>
                  </a:lnTo>
                  <a:cubicBezTo>
                    <a:pt x="3476978" y="3156366"/>
                    <a:pt x="3498469" y="3177857"/>
                    <a:pt x="3524979" y="3177857"/>
                  </a:cubicBezTo>
                  <a:lnTo>
                    <a:pt x="3716977" y="3177857"/>
                  </a:lnTo>
                  <a:cubicBezTo>
                    <a:pt x="3743487" y="3177857"/>
                    <a:pt x="3764978" y="3156366"/>
                    <a:pt x="3764978" y="3129856"/>
                  </a:cubicBezTo>
                  <a:lnTo>
                    <a:pt x="3764978" y="2937858"/>
                  </a:lnTo>
                  <a:cubicBezTo>
                    <a:pt x="3764978" y="2911348"/>
                    <a:pt x="3743487" y="2889857"/>
                    <a:pt x="3716977" y="2889857"/>
                  </a:cubicBezTo>
                  <a:close/>
                  <a:moveTo>
                    <a:pt x="650690" y="2889857"/>
                  </a:moveTo>
                  <a:cubicBezTo>
                    <a:pt x="624180" y="2889857"/>
                    <a:pt x="602689" y="2911348"/>
                    <a:pt x="602689" y="2937858"/>
                  </a:cubicBezTo>
                  <a:lnTo>
                    <a:pt x="602689" y="3129856"/>
                  </a:lnTo>
                  <a:cubicBezTo>
                    <a:pt x="602689" y="3156366"/>
                    <a:pt x="624180" y="3177857"/>
                    <a:pt x="650690" y="3177857"/>
                  </a:cubicBezTo>
                  <a:lnTo>
                    <a:pt x="842688" y="3177857"/>
                  </a:lnTo>
                  <a:cubicBezTo>
                    <a:pt x="869198" y="3177857"/>
                    <a:pt x="890689" y="3156366"/>
                    <a:pt x="890689" y="3129856"/>
                  </a:cubicBezTo>
                  <a:lnTo>
                    <a:pt x="890689" y="2937858"/>
                  </a:lnTo>
                  <a:cubicBezTo>
                    <a:pt x="890689" y="2911348"/>
                    <a:pt x="869198" y="2889857"/>
                    <a:pt x="842688" y="2889857"/>
                  </a:cubicBezTo>
                  <a:close/>
                  <a:moveTo>
                    <a:pt x="3086046" y="2889856"/>
                  </a:moveTo>
                  <a:cubicBezTo>
                    <a:pt x="3059536" y="2889856"/>
                    <a:pt x="3038045" y="2911347"/>
                    <a:pt x="3038045" y="2937857"/>
                  </a:cubicBezTo>
                  <a:lnTo>
                    <a:pt x="3038045" y="3129855"/>
                  </a:lnTo>
                  <a:cubicBezTo>
                    <a:pt x="3038045" y="3156365"/>
                    <a:pt x="3059536" y="3177856"/>
                    <a:pt x="3086046" y="3177856"/>
                  </a:cubicBezTo>
                  <a:lnTo>
                    <a:pt x="3278044" y="3177856"/>
                  </a:lnTo>
                  <a:cubicBezTo>
                    <a:pt x="3304554" y="3177856"/>
                    <a:pt x="3326045" y="3156365"/>
                    <a:pt x="3326045" y="3129855"/>
                  </a:cubicBezTo>
                  <a:lnTo>
                    <a:pt x="3326045" y="2937857"/>
                  </a:lnTo>
                  <a:cubicBezTo>
                    <a:pt x="3326045" y="2911347"/>
                    <a:pt x="3304554" y="2889856"/>
                    <a:pt x="3278044" y="2889856"/>
                  </a:cubicBezTo>
                  <a:close/>
                  <a:moveTo>
                    <a:pt x="211757" y="2889856"/>
                  </a:moveTo>
                  <a:cubicBezTo>
                    <a:pt x="185247" y="2889856"/>
                    <a:pt x="163756" y="2911347"/>
                    <a:pt x="163756" y="2937857"/>
                  </a:cubicBezTo>
                  <a:lnTo>
                    <a:pt x="163756" y="3129855"/>
                  </a:lnTo>
                  <a:cubicBezTo>
                    <a:pt x="163756" y="3156365"/>
                    <a:pt x="185247" y="3177856"/>
                    <a:pt x="211757" y="3177856"/>
                  </a:cubicBezTo>
                  <a:lnTo>
                    <a:pt x="403755" y="3177856"/>
                  </a:lnTo>
                  <a:cubicBezTo>
                    <a:pt x="430265" y="3177856"/>
                    <a:pt x="451756" y="3156365"/>
                    <a:pt x="451756" y="3129855"/>
                  </a:cubicBezTo>
                  <a:lnTo>
                    <a:pt x="451756" y="2937857"/>
                  </a:lnTo>
                  <a:cubicBezTo>
                    <a:pt x="451756" y="2911347"/>
                    <a:pt x="430265" y="2889856"/>
                    <a:pt x="403755" y="2889856"/>
                  </a:cubicBezTo>
                  <a:close/>
                  <a:moveTo>
                    <a:pt x="3524979" y="2417074"/>
                  </a:moveTo>
                  <a:cubicBezTo>
                    <a:pt x="3498469" y="2417074"/>
                    <a:pt x="3476978" y="2438565"/>
                    <a:pt x="3476978" y="2465075"/>
                  </a:cubicBezTo>
                  <a:lnTo>
                    <a:pt x="3476978" y="2657073"/>
                  </a:lnTo>
                  <a:cubicBezTo>
                    <a:pt x="3476978" y="2683583"/>
                    <a:pt x="3498469" y="2705074"/>
                    <a:pt x="3524979" y="2705074"/>
                  </a:cubicBezTo>
                  <a:lnTo>
                    <a:pt x="3716977" y="2705074"/>
                  </a:lnTo>
                  <a:cubicBezTo>
                    <a:pt x="3743487" y="2705074"/>
                    <a:pt x="3764978" y="2683583"/>
                    <a:pt x="3764978" y="2657073"/>
                  </a:cubicBezTo>
                  <a:lnTo>
                    <a:pt x="3764978" y="2465075"/>
                  </a:lnTo>
                  <a:cubicBezTo>
                    <a:pt x="3764978" y="2438565"/>
                    <a:pt x="3743487" y="2417074"/>
                    <a:pt x="3716977" y="2417074"/>
                  </a:cubicBezTo>
                  <a:close/>
                  <a:moveTo>
                    <a:pt x="650690" y="2417074"/>
                  </a:moveTo>
                  <a:cubicBezTo>
                    <a:pt x="624180" y="2417074"/>
                    <a:pt x="602689" y="2438565"/>
                    <a:pt x="602689" y="2465075"/>
                  </a:cubicBezTo>
                  <a:lnTo>
                    <a:pt x="602689" y="2657073"/>
                  </a:lnTo>
                  <a:cubicBezTo>
                    <a:pt x="602689" y="2683583"/>
                    <a:pt x="624180" y="2705074"/>
                    <a:pt x="650690" y="2705074"/>
                  </a:cubicBezTo>
                  <a:lnTo>
                    <a:pt x="842688" y="2705074"/>
                  </a:lnTo>
                  <a:cubicBezTo>
                    <a:pt x="869198" y="2705074"/>
                    <a:pt x="890689" y="2683583"/>
                    <a:pt x="890689" y="2657073"/>
                  </a:cubicBezTo>
                  <a:lnTo>
                    <a:pt x="890689" y="2465075"/>
                  </a:lnTo>
                  <a:cubicBezTo>
                    <a:pt x="890689" y="2438565"/>
                    <a:pt x="869198" y="2417074"/>
                    <a:pt x="842688" y="2417074"/>
                  </a:cubicBezTo>
                  <a:close/>
                  <a:moveTo>
                    <a:pt x="3086046" y="2417073"/>
                  </a:moveTo>
                  <a:cubicBezTo>
                    <a:pt x="3059536" y="2417073"/>
                    <a:pt x="3038045" y="2438564"/>
                    <a:pt x="3038045" y="2465074"/>
                  </a:cubicBezTo>
                  <a:lnTo>
                    <a:pt x="3038045" y="2657072"/>
                  </a:lnTo>
                  <a:cubicBezTo>
                    <a:pt x="3038045" y="2683582"/>
                    <a:pt x="3059536" y="2705073"/>
                    <a:pt x="3086046" y="2705073"/>
                  </a:cubicBezTo>
                  <a:lnTo>
                    <a:pt x="3278044" y="2705073"/>
                  </a:lnTo>
                  <a:cubicBezTo>
                    <a:pt x="3304554" y="2705073"/>
                    <a:pt x="3326045" y="2683582"/>
                    <a:pt x="3326045" y="2657072"/>
                  </a:cubicBezTo>
                  <a:lnTo>
                    <a:pt x="3326045" y="2465074"/>
                  </a:lnTo>
                  <a:cubicBezTo>
                    <a:pt x="3326045" y="2438564"/>
                    <a:pt x="3304554" y="2417073"/>
                    <a:pt x="3278044" y="2417073"/>
                  </a:cubicBezTo>
                  <a:close/>
                  <a:moveTo>
                    <a:pt x="211757" y="2417073"/>
                  </a:moveTo>
                  <a:cubicBezTo>
                    <a:pt x="185247" y="2417073"/>
                    <a:pt x="163756" y="2438564"/>
                    <a:pt x="163756" y="2465074"/>
                  </a:cubicBezTo>
                  <a:lnTo>
                    <a:pt x="163756" y="2657072"/>
                  </a:lnTo>
                  <a:cubicBezTo>
                    <a:pt x="163756" y="2683582"/>
                    <a:pt x="185247" y="2705073"/>
                    <a:pt x="211757" y="2705073"/>
                  </a:cubicBezTo>
                  <a:lnTo>
                    <a:pt x="403755" y="2705073"/>
                  </a:lnTo>
                  <a:cubicBezTo>
                    <a:pt x="430265" y="2705073"/>
                    <a:pt x="451756" y="2683582"/>
                    <a:pt x="451756" y="2657072"/>
                  </a:cubicBezTo>
                  <a:lnTo>
                    <a:pt x="451756" y="2465074"/>
                  </a:lnTo>
                  <a:cubicBezTo>
                    <a:pt x="451756" y="2438564"/>
                    <a:pt x="430265" y="2417073"/>
                    <a:pt x="403755" y="2417073"/>
                  </a:cubicBezTo>
                  <a:close/>
                  <a:moveTo>
                    <a:pt x="1872516" y="2415464"/>
                  </a:moveTo>
                  <a:cubicBezTo>
                    <a:pt x="1846006" y="2415464"/>
                    <a:pt x="1824515" y="2436955"/>
                    <a:pt x="1824515" y="2463465"/>
                  </a:cubicBezTo>
                  <a:lnTo>
                    <a:pt x="1824515" y="2655463"/>
                  </a:lnTo>
                  <a:cubicBezTo>
                    <a:pt x="1824515" y="2681973"/>
                    <a:pt x="1846006" y="2703464"/>
                    <a:pt x="1872516" y="2703464"/>
                  </a:cubicBezTo>
                  <a:lnTo>
                    <a:pt x="2064514" y="2703464"/>
                  </a:lnTo>
                  <a:cubicBezTo>
                    <a:pt x="2091024" y="2703464"/>
                    <a:pt x="2112515" y="2681973"/>
                    <a:pt x="2112515" y="2655463"/>
                  </a:cubicBezTo>
                  <a:lnTo>
                    <a:pt x="2112515" y="2463465"/>
                  </a:lnTo>
                  <a:cubicBezTo>
                    <a:pt x="2112515" y="2436955"/>
                    <a:pt x="2091024" y="2415464"/>
                    <a:pt x="2064514" y="2415464"/>
                  </a:cubicBezTo>
                  <a:close/>
                  <a:moveTo>
                    <a:pt x="2324630" y="2415463"/>
                  </a:moveTo>
                  <a:cubicBezTo>
                    <a:pt x="2298120" y="2415463"/>
                    <a:pt x="2276629" y="2436954"/>
                    <a:pt x="2276629" y="2463464"/>
                  </a:cubicBezTo>
                  <a:lnTo>
                    <a:pt x="2276629" y="2655462"/>
                  </a:lnTo>
                  <a:cubicBezTo>
                    <a:pt x="2276629" y="2681972"/>
                    <a:pt x="2298120" y="2703463"/>
                    <a:pt x="2324630" y="2703463"/>
                  </a:cubicBezTo>
                  <a:lnTo>
                    <a:pt x="2516628" y="2703463"/>
                  </a:lnTo>
                  <a:cubicBezTo>
                    <a:pt x="2543138" y="2703463"/>
                    <a:pt x="2564629" y="2681972"/>
                    <a:pt x="2564629" y="2655462"/>
                  </a:cubicBezTo>
                  <a:lnTo>
                    <a:pt x="2564629" y="2463464"/>
                  </a:lnTo>
                  <a:cubicBezTo>
                    <a:pt x="2564629" y="2436954"/>
                    <a:pt x="2543138" y="2415463"/>
                    <a:pt x="2516628" y="2415463"/>
                  </a:cubicBezTo>
                  <a:close/>
                  <a:moveTo>
                    <a:pt x="1433583" y="2415463"/>
                  </a:moveTo>
                  <a:cubicBezTo>
                    <a:pt x="1407073" y="2415463"/>
                    <a:pt x="1385582" y="2436954"/>
                    <a:pt x="1385582" y="2463464"/>
                  </a:cubicBezTo>
                  <a:lnTo>
                    <a:pt x="1385582" y="2655462"/>
                  </a:lnTo>
                  <a:cubicBezTo>
                    <a:pt x="1385582" y="2681972"/>
                    <a:pt x="1407073" y="2703463"/>
                    <a:pt x="1433583" y="2703463"/>
                  </a:cubicBezTo>
                  <a:lnTo>
                    <a:pt x="1625581" y="2703463"/>
                  </a:lnTo>
                  <a:cubicBezTo>
                    <a:pt x="1652091" y="2703463"/>
                    <a:pt x="1673582" y="2681972"/>
                    <a:pt x="1673582" y="2655462"/>
                  </a:cubicBezTo>
                  <a:lnTo>
                    <a:pt x="1673582" y="2463464"/>
                  </a:lnTo>
                  <a:cubicBezTo>
                    <a:pt x="1673582" y="2436954"/>
                    <a:pt x="1652091" y="2415463"/>
                    <a:pt x="1625581" y="2415463"/>
                  </a:cubicBezTo>
                  <a:close/>
                  <a:moveTo>
                    <a:pt x="3524979" y="1944291"/>
                  </a:moveTo>
                  <a:cubicBezTo>
                    <a:pt x="3498469" y="1944291"/>
                    <a:pt x="3476978" y="1965782"/>
                    <a:pt x="3476978" y="1992292"/>
                  </a:cubicBezTo>
                  <a:lnTo>
                    <a:pt x="3476978" y="2184290"/>
                  </a:lnTo>
                  <a:cubicBezTo>
                    <a:pt x="3476978" y="2210800"/>
                    <a:pt x="3498469" y="2232291"/>
                    <a:pt x="3524979" y="2232291"/>
                  </a:cubicBezTo>
                  <a:lnTo>
                    <a:pt x="3716977" y="2232291"/>
                  </a:lnTo>
                  <a:cubicBezTo>
                    <a:pt x="3743487" y="2232291"/>
                    <a:pt x="3764978" y="2210800"/>
                    <a:pt x="3764978" y="2184290"/>
                  </a:cubicBezTo>
                  <a:lnTo>
                    <a:pt x="3764978" y="1992292"/>
                  </a:lnTo>
                  <a:cubicBezTo>
                    <a:pt x="3764978" y="1965782"/>
                    <a:pt x="3743487" y="1944291"/>
                    <a:pt x="3716977" y="1944291"/>
                  </a:cubicBezTo>
                  <a:close/>
                  <a:moveTo>
                    <a:pt x="650690" y="1944291"/>
                  </a:moveTo>
                  <a:cubicBezTo>
                    <a:pt x="624180" y="1944291"/>
                    <a:pt x="602689" y="1965782"/>
                    <a:pt x="602689" y="1992292"/>
                  </a:cubicBezTo>
                  <a:lnTo>
                    <a:pt x="602689" y="2184290"/>
                  </a:lnTo>
                  <a:cubicBezTo>
                    <a:pt x="602689" y="2210800"/>
                    <a:pt x="624180" y="2232291"/>
                    <a:pt x="650690" y="2232291"/>
                  </a:cubicBezTo>
                  <a:lnTo>
                    <a:pt x="842688" y="2232291"/>
                  </a:lnTo>
                  <a:cubicBezTo>
                    <a:pt x="869198" y="2232291"/>
                    <a:pt x="890689" y="2210800"/>
                    <a:pt x="890689" y="2184290"/>
                  </a:cubicBezTo>
                  <a:lnTo>
                    <a:pt x="890689" y="1992292"/>
                  </a:lnTo>
                  <a:cubicBezTo>
                    <a:pt x="890689" y="1965782"/>
                    <a:pt x="869198" y="1944291"/>
                    <a:pt x="842688" y="1944291"/>
                  </a:cubicBezTo>
                  <a:close/>
                  <a:moveTo>
                    <a:pt x="3086046" y="1944290"/>
                  </a:moveTo>
                  <a:cubicBezTo>
                    <a:pt x="3059536" y="1944290"/>
                    <a:pt x="3038045" y="1965781"/>
                    <a:pt x="3038045" y="1992291"/>
                  </a:cubicBezTo>
                  <a:lnTo>
                    <a:pt x="3038045" y="2184289"/>
                  </a:lnTo>
                  <a:cubicBezTo>
                    <a:pt x="3038045" y="2210799"/>
                    <a:pt x="3059536" y="2232290"/>
                    <a:pt x="3086046" y="2232290"/>
                  </a:cubicBezTo>
                  <a:lnTo>
                    <a:pt x="3278044" y="2232290"/>
                  </a:lnTo>
                  <a:cubicBezTo>
                    <a:pt x="3304554" y="2232290"/>
                    <a:pt x="3326045" y="2210799"/>
                    <a:pt x="3326045" y="2184289"/>
                  </a:cubicBezTo>
                  <a:lnTo>
                    <a:pt x="3326045" y="1992291"/>
                  </a:lnTo>
                  <a:cubicBezTo>
                    <a:pt x="3326045" y="1965781"/>
                    <a:pt x="3304554" y="1944290"/>
                    <a:pt x="3278044" y="1944290"/>
                  </a:cubicBezTo>
                  <a:close/>
                  <a:moveTo>
                    <a:pt x="211757" y="1944290"/>
                  </a:moveTo>
                  <a:cubicBezTo>
                    <a:pt x="185247" y="1944290"/>
                    <a:pt x="163756" y="1965781"/>
                    <a:pt x="163756" y="1992291"/>
                  </a:cubicBezTo>
                  <a:lnTo>
                    <a:pt x="163756" y="2184289"/>
                  </a:lnTo>
                  <a:cubicBezTo>
                    <a:pt x="163756" y="2210799"/>
                    <a:pt x="185247" y="2232290"/>
                    <a:pt x="211757" y="2232290"/>
                  </a:cubicBezTo>
                  <a:lnTo>
                    <a:pt x="403755" y="2232290"/>
                  </a:lnTo>
                  <a:cubicBezTo>
                    <a:pt x="430265" y="2232290"/>
                    <a:pt x="451756" y="2210799"/>
                    <a:pt x="451756" y="2184289"/>
                  </a:cubicBezTo>
                  <a:lnTo>
                    <a:pt x="451756" y="1992291"/>
                  </a:lnTo>
                  <a:cubicBezTo>
                    <a:pt x="451756" y="1965781"/>
                    <a:pt x="430265" y="1944290"/>
                    <a:pt x="403755" y="1944290"/>
                  </a:cubicBezTo>
                  <a:close/>
                  <a:moveTo>
                    <a:pt x="1872516" y="1944289"/>
                  </a:moveTo>
                  <a:cubicBezTo>
                    <a:pt x="1846006" y="1944289"/>
                    <a:pt x="1824515" y="1965780"/>
                    <a:pt x="1824515" y="1992290"/>
                  </a:cubicBezTo>
                  <a:lnTo>
                    <a:pt x="1824515" y="2184288"/>
                  </a:lnTo>
                  <a:cubicBezTo>
                    <a:pt x="1824515" y="2210798"/>
                    <a:pt x="1846006" y="2232289"/>
                    <a:pt x="1872516" y="2232289"/>
                  </a:cubicBezTo>
                  <a:lnTo>
                    <a:pt x="2064514" y="2232289"/>
                  </a:lnTo>
                  <a:cubicBezTo>
                    <a:pt x="2091024" y="2232289"/>
                    <a:pt x="2112515" y="2210798"/>
                    <a:pt x="2112515" y="2184288"/>
                  </a:cubicBezTo>
                  <a:lnTo>
                    <a:pt x="2112515" y="1992290"/>
                  </a:lnTo>
                  <a:cubicBezTo>
                    <a:pt x="2112515" y="1965780"/>
                    <a:pt x="2091024" y="1944289"/>
                    <a:pt x="2064514" y="1944289"/>
                  </a:cubicBezTo>
                  <a:close/>
                  <a:moveTo>
                    <a:pt x="2324630" y="1944288"/>
                  </a:moveTo>
                  <a:cubicBezTo>
                    <a:pt x="2298120" y="1944288"/>
                    <a:pt x="2276629" y="1965779"/>
                    <a:pt x="2276629" y="1992289"/>
                  </a:cubicBezTo>
                  <a:lnTo>
                    <a:pt x="2276629" y="2184287"/>
                  </a:lnTo>
                  <a:cubicBezTo>
                    <a:pt x="2276629" y="2210797"/>
                    <a:pt x="2298120" y="2232288"/>
                    <a:pt x="2324630" y="2232288"/>
                  </a:cubicBezTo>
                  <a:lnTo>
                    <a:pt x="2516628" y="2232288"/>
                  </a:lnTo>
                  <a:cubicBezTo>
                    <a:pt x="2543138" y="2232288"/>
                    <a:pt x="2564629" y="2210797"/>
                    <a:pt x="2564629" y="2184287"/>
                  </a:cubicBezTo>
                  <a:lnTo>
                    <a:pt x="2564629" y="1992289"/>
                  </a:lnTo>
                  <a:cubicBezTo>
                    <a:pt x="2564629" y="1965779"/>
                    <a:pt x="2543138" y="1944288"/>
                    <a:pt x="2516628" y="1944288"/>
                  </a:cubicBezTo>
                  <a:close/>
                  <a:moveTo>
                    <a:pt x="1433583" y="1944288"/>
                  </a:moveTo>
                  <a:cubicBezTo>
                    <a:pt x="1407073" y="1944288"/>
                    <a:pt x="1385582" y="1965779"/>
                    <a:pt x="1385582" y="1992289"/>
                  </a:cubicBezTo>
                  <a:lnTo>
                    <a:pt x="1385582" y="2184287"/>
                  </a:lnTo>
                  <a:cubicBezTo>
                    <a:pt x="1385582" y="2210797"/>
                    <a:pt x="1407073" y="2232288"/>
                    <a:pt x="1433583" y="2232288"/>
                  </a:cubicBezTo>
                  <a:lnTo>
                    <a:pt x="1625581" y="2232288"/>
                  </a:lnTo>
                  <a:cubicBezTo>
                    <a:pt x="1652091" y="2232288"/>
                    <a:pt x="1673582" y="2210797"/>
                    <a:pt x="1673582" y="2184287"/>
                  </a:cubicBezTo>
                  <a:lnTo>
                    <a:pt x="1673582" y="1992289"/>
                  </a:lnTo>
                  <a:cubicBezTo>
                    <a:pt x="1673582" y="1965779"/>
                    <a:pt x="1652091" y="1944288"/>
                    <a:pt x="1625581" y="1944288"/>
                  </a:cubicBezTo>
                  <a:close/>
                  <a:moveTo>
                    <a:pt x="3524979" y="1471508"/>
                  </a:moveTo>
                  <a:cubicBezTo>
                    <a:pt x="3498469" y="1471508"/>
                    <a:pt x="3476978" y="1492999"/>
                    <a:pt x="3476978" y="1519509"/>
                  </a:cubicBezTo>
                  <a:lnTo>
                    <a:pt x="3476978" y="1711507"/>
                  </a:lnTo>
                  <a:cubicBezTo>
                    <a:pt x="3476978" y="1738017"/>
                    <a:pt x="3498469" y="1759508"/>
                    <a:pt x="3524979" y="1759508"/>
                  </a:cubicBezTo>
                  <a:lnTo>
                    <a:pt x="3716977" y="1759508"/>
                  </a:lnTo>
                  <a:cubicBezTo>
                    <a:pt x="3743487" y="1759508"/>
                    <a:pt x="3764978" y="1738017"/>
                    <a:pt x="3764978" y="1711507"/>
                  </a:cubicBezTo>
                  <a:lnTo>
                    <a:pt x="3764978" y="1519509"/>
                  </a:lnTo>
                  <a:cubicBezTo>
                    <a:pt x="3764978" y="1492999"/>
                    <a:pt x="3743487" y="1471508"/>
                    <a:pt x="3716977" y="1471508"/>
                  </a:cubicBezTo>
                  <a:close/>
                  <a:moveTo>
                    <a:pt x="650690" y="1471508"/>
                  </a:moveTo>
                  <a:cubicBezTo>
                    <a:pt x="624180" y="1471508"/>
                    <a:pt x="602689" y="1492999"/>
                    <a:pt x="602689" y="1519509"/>
                  </a:cubicBezTo>
                  <a:lnTo>
                    <a:pt x="602689" y="1711507"/>
                  </a:lnTo>
                  <a:cubicBezTo>
                    <a:pt x="602689" y="1738017"/>
                    <a:pt x="624180" y="1759508"/>
                    <a:pt x="650690" y="1759508"/>
                  </a:cubicBezTo>
                  <a:lnTo>
                    <a:pt x="842688" y="1759508"/>
                  </a:lnTo>
                  <a:cubicBezTo>
                    <a:pt x="869198" y="1759508"/>
                    <a:pt x="890689" y="1738017"/>
                    <a:pt x="890689" y="1711507"/>
                  </a:cubicBezTo>
                  <a:lnTo>
                    <a:pt x="890689" y="1519509"/>
                  </a:lnTo>
                  <a:cubicBezTo>
                    <a:pt x="890689" y="1492999"/>
                    <a:pt x="869198" y="1471508"/>
                    <a:pt x="842688" y="1471508"/>
                  </a:cubicBezTo>
                  <a:close/>
                  <a:moveTo>
                    <a:pt x="3086046" y="1471507"/>
                  </a:moveTo>
                  <a:cubicBezTo>
                    <a:pt x="3059536" y="1471507"/>
                    <a:pt x="3038045" y="1492998"/>
                    <a:pt x="3038045" y="1519508"/>
                  </a:cubicBezTo>
                  <a:lnTo>
                    <a:pt x="3038045" y="1711506"/>
                  </a:lnTo>
                  <a:cubicBezTo>
                    <a:pt x="3038045" y="1738016"/>
                    <a:pt x="3059536" y="1759507"/>
                    <a:pt x="3086046" y="1759507"/>
                  </a:cubicBezTo>
                  <a:lnTo>
                    <a:pt x="3278044" y="1759507"/>
                  </a:lnTo>
                  <a:cubicBezTo>
                    <a:pt x="3304554" y="1759507"/>
                    <a:pt x="3326045" y="1738016"/>
                    <a:pt x="3326045" y="1711506"/>
                  </a:cubicBezTo>
                  <a:lnTo>
                    <a:pt x="3326045" y="1519508"/>
                  </a:lnTo>
                  <a:cubicBezTo>
                    <a:pt x="3326045" y="1492998"/>
                    <a:pt x="3304554" y="1471507"/>
                    <a:pt x="3278044" y="1471507"/>
                  </a:cubicBezTo>
                  <a:close/>
                  <a:moveTo>
                    <a:pt x="211757" y="1471507"/>
                  </a:moveTo>
                  <a:cubicBezTo>
                    <a:pt x="185247" y="1471507"/>
                    <a:pt x="163756" y="1492998"/>
                    <a:pt x="163756" y="1519508"/>
                  </a:cubicBezTo>
                  <a:lnTo>
                    <a:pt x="163756" y="1711506"/>
                  </a:lnTo>
                  <a:cubicBezTo>
                    <a:pt x="163756" y="1738016"/>
                    <a:pt x="185247" y="1759507"/>
                    <a:pt x="211757" y="1759507"/>
                  </a:cubicBezTo>
                  <a:lnTo>
                    <a:pt x="403755" y="1759507"/>
                  </a:lnTo>
                  <a:cubicBezTo>
                    <a:pt x="430265" y="1759507"/>
                    <a:pt x="451756" y="1738016"/>
                    <a:pt x="451756" y="1711506"/>
                  </a:cubicBezTo>
                  <a:lnTo>
                    <a:pt x="451756" y="1519508"/>
                  </a:lnTo>
                  <a:cubicBezTo>
                    <a:pt x="451756" y="1492998"/>
                    <a:pt x="430265" y="1471507"/>
                    <a:pt x="403755" y="1471507"/>
                  </a:cubicBezTo>
                  <a:close/>
                  <a:moveTo>
                    <a:pt x="1872516" y="1471506"/>
                  </a:moveTo>
                  <a:cubicBezTo>
                    <a:pt x="1846006" y="1471506"/>
                    <a:pt x="1824515" y="1492997"/>
                    <a:pt x="1824515" y="1519507"/>
                  </a:cubicBezTo>
                  <a:lnTo>
                    <a:pt x="1824515" y="1711505"/>
                  </a:lnTo>
                  <a:cubicBezTo>
                    <a:pt x="1824515" y="1738015"/>
                    <a:pt x="1846006" y="1759506"/>
                    <a:pt x="1872516" y="1759506"/>
                  </a:cubicBezTo>
                  <a:lnTo>
                    <a:pt x="2064514" y="1759506"/>
                  </a:lnTo>
                  <a:cubicBezTo>
                    <a:pt x="2091024" y="1759506"/>
                    <a:pt x="2112515" y="1738015"/>
                    <a:pt x="2112515" y="1711505"/>
                  </a:cubicBezTo>
                  <a:lnTo>
                    <a:pt x="2112515" y="1519507"/>
                  </a:lnTo>
                  <a:cubicBezTo>
                    <a:pt x="2112515" y="1492997"/>
                    <a:pt x="2091024" y="1471506"/>
                    <a:pt x="2064514" y="1471506"/>
                  </a:cubicBezTo>
                  <a:close/>
                  <a:moveTo>
                    <a:pt x="2324630" y="1471505"/>
                  </a:moveTo>
                  <a:cubicBezTo>
                    <a:pt x="2298120" y="1471505"/>
                    <a:pt x="2276629" y="1492996"/>
                    <a:pt x="2276629" y="1519506"/>
                  </a:cubicBezTo>
                  <a:lnTo>
                    <a:pt x="2276629" y="1711504"/>
                  </a:lnTo>
                  <a:cubicBezTo>
                    <a:pt x="2276629" y="1738014"/>
                    <a:pt x="2298120" y="1759505"/>
                    <a:pt x="2324630" y="1759505"/>
                  </a:cubicBezTo>
                  <a:lnTo>
                    <a:pt x="2516628" y="1759505"/>
                  </a:lnTo>
                  <a:cubicBezTo>
                    <a:pt x="2543138" y="1759505"/>
                    <a:pt x="2564629" y="1738014"/>
                    <a:pt x="2564629" y="1711504"/>
                  </a:cubicBezTo>
                  <a:lnTo>
                    <a:pt x="2564629" y="1519506"/>
                  </a:lnTo>
                  <a:cubicBezTo>
                    <a:pt x="2564629" y="1492996"/>
                    <a:pt x="2543138" y="1471505"/>
                    <a:pt x="2516628" y="1471505"/>
                  </a:cubicBezTo>
                  <a:close/>
                  <a:moveTo>
                    <a:pt x="1433583" y="1471505"/>
                  </a:moveTo>
                  <a:cubicBezTo>
                    <a:pt x="1407073" y="1471505"/>
                    <a:pt x="1385582" y="1492996"/>
                    <a:pt x="1385582" y="1519506"/>
                  </a:cubicBezTo>
                  <a:lnTo>
                    <a:pt x="1385582" y="1711504"/>
                  </a:lnTo>
                  <a:cubicBezTo>
                    <a:pt x="1385582" y="1738014"/>
                    <a:pt x="1407073" y="1759505"/>
                    <a:pt x="1433583" y="1759505"/>
                  </a:cubicBezTo>
                  <a:lnTo>
                    <a:pt x="1625581" y="1759505"/>
                  </a:lnTo>
                  <a:cubicBezTo>
                    <a:pt x="1652091" y="1759505"/>
                    <a:pt x="1673582" y="1738014"/>
                    <a:pt x="1673582" y="1711504"/>
                  </a:cubicBezTo>
                  <a:lnTo>
                    <a:pt x="1673582" y="1519506"/>
                  </a:lnTo>
                  <a:cubicBezTo>
                    <a:pt x="1673582" y="1492996"/>
                    <a:pt x="1652091" y="1471505"/>
                    <a:pt x="1625581" y="1471505"/>
                  </a:cubicBezTo>
                  <a:close/>
                  <a:moveTo>
                    <a:pt x="2832612" y="1192259"/>
                  </a:moveTo>
                  <a:lnTo>
                    <a:pt x="3984740" y="1192259"/>
                  </a:lnTo>
                  <a:lnTo>
                    <a:pt x="3984740" y="3960440"/>
                  </a:lnTo>
                  <a:lnTo>
                    <a:pt x="2832612" y="3960440"/>
                  </a:lnTo>
                  <a:close/>
                  <a:moveTo>
                    <a:pt x="0" y="1192259"/>
                  </a:moveTo>
                  <a:lnTo>
                    <a:pt x="1104420" y="1192259"/>
                  </a:lnTo>
                  <a:lnTo>
                    <a:pt x="1104420" y="3960440"/>
                  </a:lnTo>
                  <a:lnTo>
                    <a:pt x="0" y="3960440"/>
                  </a:lnTo>
                  <a:close/>
                  <a:moveTo>
                    <a:pt x="1819228" y="288032"/>
                  </a:moveTo>
                  <a:lnTo>
                    <a:pt x="1819228" y="590858"/>
                  </a:lnTo>
                  <a:lnTo>
                    <a:pt x="1516402" y="590858"/>
                  </a:lnTo>
                  <a:lnTo>
                    <a:pt x="1516402" y="889433"/>
                  </a:lnTo>
                  <a:lnTo>
                    <a:pt x="1819228" y="889433"/>
                  </a:lnTo>
                  <a:lnTo>
                    <a:pt x="1819228" y="1192259"/>
                  </a:lnTo>
                  <a:lnTo>
                    <a:pt x="2117803" y="1192259"/>
                  </a:lnTo>
                  <a:lnTo>
                    <a:pt x="2117803" y="889433"/>
                  </a:lnTo>
                  <a:lnTo>
                    <a:pt x="2420629" y="889433"/>
                  </a:lnTo>
                  <a:lnTo>
                    <a:pt x="2420629" y="590858"/>
                  </a:lnTo>
                  <a:lnTo>
                    <a:pt x="2117803" y="590858"/>
                  </a:lnTo>
                  <a:lnTo>
                    <a:pt x="2117803" y="288032"/>
                  </a:lnTo>
                  <a:close/>
                  <a:moveTo>
                    <a:pt x="1201775" y="0"/>
                  </a:moveTo>
                  <a:lnTo>
                    <a:pt x="2735258" y="0"/>
                  </a:lnTo>
                  <a:lnTo>
                    <a:pt x="2735258" y="3960440"/>
                  </a:lnTo>
                  <a:lnTo>
                    <a:pt x="1201775" y="39604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 name="Round Same Side Corner Rectangle 3">
              <a:extLst>
                <a:ext uri="{FF2B5EF4-FFF2-40B4-BE49-F238E27FC236}">
                  <a16:creationId xmlns:a16="http://schemas.microsoft.com/office/drawing/2014/main" id="{B3835ED4-2E0A-44D4-835D-1AA5166E64F0}"/>
                </a:ext>
              </a:extLst>
            </p:cNvPr>
            <p:cNvSpPr/>
            <p:nvPr/>
          </p:nvSpPr>
          <p:spPr>
            <a:xfrm>
              <a:off x="4840369" y="1208505"/>
              <a:ext cx="313419" cy="205786"/>
            </a:xfrm>
            <a:custGeom>
              <a:avLst/>
              <a:gdLst/>
              <a:ahLst/>
              <a:cxnLst/>
              <a:rect l="l" t="t" r="r" b="b"/>
              <a:pathLst>
                <a:path w="3948136" h="2592287">
                  <a:moveTo>
                    <a:pt x="658036" y="1188131"/>
                  </a:moveTo>
                  <a:lnTo>
                    <a:pt x="1067865" y="1188131"/>
                  </a:lnTo>
                  <a:cubicBezTo>
                    <a:pt x="1127518" y="1188131"/>
                    <a:pt x="1175877" y="1236490"/>
                    <a:pt x="1175877" y="1296143"/>
                  </a:cubicBezTo>
                  <a:lnTo>
                    <a:pt x="1175877" y="1404155"/>
                  </a:lnTo>
                  <a:lnTo>
                    <a:pt x="550024" y="1404155"/>
                  </a:lnTo>
                  <a:lnTo>
                    <a:pt x="550024" y="1296143"/>
                  </a:lnTo>
                  <a:cubicBezTo>
                    <a:pt x="550024" y="1236490"/>
                    <a:pt x="598383" y="1188131"/>
                    <a:pt x="658036" y="1188131"/>
                  </a:cubicBezTo>
                  <a:close/>
                  <a:moveTo>
                    <a:pt x="1643930" y="756083"/>
                  </a:moveTo>
                  <a:lnTo>
                    <a:pt x="3084090" y="756083"/>
                  </a:lnTo>
                  <a:cubicBezTo>
                    <a:pt x="3263050" y="756083"/>
                    <a:pt x="3408126" y="901159"/>
                    <a:pt x="3408126" y="1080119"/>
                  </a:cubicBezTo>
                  <a:lnTo>
                    <a:pt x="3408126" y="1404155"/>
                  </a:lnTo>
                  <a:lnTo>
                    <a:pt x="1319894" y="1404155"/>
                  </a:lnTo>
                  <a:lnTo>
                    <a:pt x="1319894" y="1080119"/>
                  </a:lnTo>
                  <a:cubicBezTo>
                    <a:pt x="1319894" y="901159"/>
                    <a:pt x="1464970" y="756083"/>
                    <a:pt x="1643930" y="756083"/>
                  </a:cubicBezTo>
                  <a:close/>
                  <a:moveTo>
                    <a:pt x="869386" y="585928"/>
                  </a:moveTo>
                  <a:cubicBezTo>
                    <a:pt x="1011160" y="585928"/>
                    <a:pt x="1126090" y="700858"/>
                    <a:pt x="1126090" y="842632"/>
                  </a:cubicBezTo>
                  <a:cubicBezTo>
                    <a:pt x="1126090" y="984406"/>
                    <a:pt x="1011160" y="1099336"/>
                    <a:pt x="869386" y="1099336"/>
                  </a:cubicBezTo>
                  <a:cubicBezTo>
                    <a:pt x="727612" y="1099336"/>
                    <a:pt x="612682" y="984406"/>
                    <a:pt x="612682" y="842632"/>
                  </a:cubicBezTo>
                  <a:cubicBezTo>
                    <a:pt x="612682" y="700858"/>
                    <a:pt x="727612" y="585928"/>
                    <a:pt x="869386" y="585928"/>
                  </a:cubicBezTo>
                  <a:close/>
                  <a:moveTo>
                    <a:pt x="130829" y="0"/>
                  </a:moveTo>
                  <a:lnTo>
                    <a:pt x="337171" y="0"/>
                  </a:lnTo>
                  <a:cubicBezTo>
                    <a:pt x="409426" y="0"/>
                    <a:pt x="468000" y="58574"/>
                    <a:pt x="468000" y="130829"/>
                  </a:cubicBezTo>
                  <a:lnTo>
                    <a:pt x="468000" y="1512169"/>
                  </a:lnTo>
                  <a:lnTo>
                    <a:pt x="3480134" y="1512169"/>
                  </a:lnTo>
                  <a:lnTo>
                    <a:pt x="3480134" y="743121"/>
                  </a:lnTo>
                  <a:cubicBezTo>
                    <a:pt x="3480134" y="670866"/>
                    <a:pt x="3538708" y="612292"/>
                    <a:pt x="3610963" y="612292"/>
                  </a:cubicBezTo>
                  <a:lnTo>
                    <a:pt x="3817305" y="612292"/>
                  </a:lnTo>
                  <a:cubicBezTo>
                    <a:pt x="3889560" y="612292"/>
                    <a:pt x="3948134" y="670866"/>
                    <a:pt x="3948134" y="743121"/>
                  </a:cubicBezTo>
                  <a:lnTo>
                    <a:pt x="3948134" y="1512169"/>
                  </a:lnTo>
                  <a:lnTo>
                    <a:pt x="3948136" y="1512169"/>
                  </a:lnTo>
                  <a:lnTo>
                    <a:pt x="3948136" y="1980169"/>
                  </a:lnTo>
                  <a:lnTo>
                    <a:pt x="3948134" y="1980169"/>
                  </a:lnTo>
                  <a:lnTo>
                    <a:pt x="3948134" y="2592287"/>
                  </a:lnTo>
                  <a:lnTo>
                    <a:pt x="3480134" y="2592287"/>
                  </a:lnTo>
                  <a:lnTo>
                    <a:pt x="3480134" y="1980169"/>
                  </a:lnTo>
                  <a:lnTo>
                    <a:pt x="468000" y="1980169"/>
                  </a:lnTo>
                  <a:lnTo>
                    <a:pt x="468000" y="2592287"/>
                  </a:lnTo>
                  <a:lnTo>
                    <a:pt x="0" y="2592287"/>
                  </a:lnTo>
                  <a:lnTo>
                    <a:pt x="0" y="130829"/>
                  </a:lnTo>
                  <a:cubicBezTo>
                    <a:pt x="0" y="58574"/>
                    <a:pt x="58574" y="0"/>
                    <a:pt x="13082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 name="Round Same Side Corner Rectangle 41">
              <a:extLst>
                <a:ext uri="{FF2B5EF4-FFF2-40B4-BE49-F238E27FC236}">
                  <a16:creationId xmlns:a16="http://schemas.microsoft.com/office/drawing/2014/main" id="{C2936C43-42B8-4D25-9766-6708D21409D9}"/>
                </a:ext>
              </a:extLst>
            </p:cNvPr>
            <p:cNvSpPr/>
            <p:nvPr/>
          </p:nvSpPr>
          <p:spPr>
            <a:xfrm rot="18900000">
              <a:off x="4931367" y="696684"/>
              <a:ext cx="326741" cy="325067"/>
            </a:xfrm>
            <a:custGeom>
              <a:avLst/>
              <a:gdLst/>
              <a:ahLst/>
              <a:cxnLst/>
              <a:rect l="l" t="t" r="r" b="b"/>
              <a:pathLst>
                <a:path w="5013893" h="4988198">
                  <a:moveTo>
                    <a:pt x="2478390" y="2611081"/>
                  </a:moveTo>
                  <a:cubicBezTo>
                    <a:pt x="2457771" y="2592409"/>
                    <a:pt x="2429286" y="2580859"/>
                    <a:pt x="2397823" y="2580860"/>
                  </a:cubicBezTo>
                  <a:cubicBezTo>
                    <a:pt x="2334895" y="2580860"/>
                    <a:pt x="2283883" y="2627055"/>
                    <a:pt x="2283883" y="2684041"/>
                  </a:cubicBezTo>
                  <a:cubicBezTo>
                    <a:pt x="2283883" y="2741026"/>
                    <a:pt x="2334895" y="2787222"/>
                    <a:pt x="2397823" y="2787222"/>
                  </a:cubicBezTo>
                  <a:cubicBezTo>
                    <a:pt x="2460750" y="2787222"/>
                    <a:pt x="2511762" y="2741027"/>
                    <a:pt x="2511762" y="2684041"/>
                  </a:cubicBezTo>
                  <a:cubicBezTo>
                    <a:pt x="2511762" y="2655548"/>
                    <a:pt x="2499009" y="2629752"/>
                    <a:pt x="2478390" y="2611081"/>
                  </a:cubicBezTo>
                  <a:close/>
                  <a:moveTo>
                    <a:pt x="3181089" y="3310648"/>
                  </a:moveTo>
                  <a:lnTo>
                    <a:pt x="3181089" y="4278147"/>
                  </a:lnTo>
                  <a:cubicBezTo>
                    <a:pt x="3181089" y="4670297"/>
                    <a:pt x="2863188" y="4988198"/>
                    <a:pt x="2471038" y="4988198"/>
                  </a:cubicBezTo>
                  <a:lnTo>
                    <a:pt x="2466851" y="4988198"/>
                  </a:lnTo>
                  <a:cubicBezTo>
                    <a:pt x="2074701" y="4988198"/>
                    <a:pt x="1756800" y="4670297"/>
                    <a:pt x="1756800" y="4278147"/>
                  </a:cubicBezTo>
                  <a:lnTo>
                    <a:pt x="1756800" y="3310649"/>
                  </a:lnTo>
                  <a:close/>
                  <a:moveTo>
                    <a:pt x="2478390" y="2244919"/>
                  </a:moveTo>
                  <a:cubicBezTo>
                    <a:pt x="2457771" y="2226247"/>
                    <a:pt x="2429286" y="2214698"/>
                    <a:pt x="2397822" y="2214698"/>
                  </a:cubicBezTo>
                  <a:cubicBezTo>
                    <a:pt x="2334895" y="2214698"/>
                    <a:pt x="2283883" y="2260894"/>
                    <a:pt x="2283883" y="2317879"/>
                  </a:cubicBezTo>
                  <a:cubicBezTo>
                    <a:pt x="2283883" y="2374865"/>
                    <a:pt x="2334895" y="2421060"/>
                    <a:pt x="2397823" y="2421060"/>
                  </a:cubicBezTo>
                  <a:cubicBezTo>
                    <a:pt x="2460750" y="2421060"/>
                    <a:pt x="2511762" y="2374865"/>
                    <a:pt x="2511762" y="2317879"/>
                  </a:cubicBezTo>
                  <a:cubicBezTo>
                    <a:pt x="2511762" y="2289386"/>
                    <a:pt x="2499009" y="2263591"/>
                    <a:pt x="2478390" y="2244919"/>
                  </a:cubicBezTo>
                  <a:close/>
                  <a:moveTo>
                    <a:pt x="2883802" y="2611081"/>
                  </a:moveTo>
                  <a:cubicBezTo>
                    <a:pt x="2863183" y="2592409"/>
                    <a:pt x="2834698" y="2580860"/>
                    <a:pt x="2803234" y="2580860"/>
                  </a:cubicBezTo>
                  <a:cubicBezTo>
                    <a:pt x="2740307" y="2580860"/>
                    <a:pt x="2689295" y="2627055"/>
                    <a:pt x="2689295" y="2684041"/>
                  </a:cubicBezTo>
                  <a:cubicBezTo>
                    <a:pt x="2689295" y="2741027"/>
                    <a:pt x="2740307" y="2787222"/>
                    <a:pt x="2803234" y="2787222"/>
                  </a:cubicBezTo>
                  <a:cubicBezTo>
                    <a:pt x="2866162" y="2787222"/>
                    <a:pt x="2917174" y="2741027"/>
                    <a:pt x="2917174" y="2684041"/>
                  </a:cubicBezTo>
                  <a:cubicBezTo>
                    <a:pt x="2917174" y="2655548"/>
                    <a:pt x="2904421" y="2629753"/>
                    <a:pt x="2883802" y="2611081"/>
                  </a:cubicBezTo>
                  <a:close/>
                  <a:moveTo>
                    <a:pt x="2883802" y="2244919"/>
                  </a:moveTo>
                  <a:cubicBezTo>
                    <a:pt x="2863183" y="2226247"/>
                    <a:pt x="2834698" y="2214698"/>
                    <a:pt x="2803234" y="2214698"/>
                  </a:cubicBezTo>
                  <a:cubicBezTo>
                    <a:pt x="2740307" y="2214698"/>
                    <a:pt x="2689295" y="2260893"/>
                    <a:pt x="2689295" y="2317879"/>
                  </a:cubicBezTo>
                  <a:cubicBezTo>
                    <a:pt x="2689295" y="2374865"/>
                    <a:pt x="2740307" y="2421060"/>
                    <a:pt x="2803234" y="2421060"/>
                  </a:cubicBezTo>
                  <a:cubicBezTo>
                    <a:pt x="2866162" y="2421060"/>
                    <a:pt x="2917174" y="2374865"/>
                    <a:pt x="2917174" y="2317879"/>
                  </a:cubicBezTo>
                  <a:cubicBezTo>
                    <a:pt x="2917174" y="2289386"/>
                    <a:pt x="2904421" y="2263591"/>
                    <a:pt x="2883802" y="2244919"/>
                  </a:cubicBezTo>
                  <a:close/>
                  <a:moveTo>
                    <a:pt x="3090277" y="2137135"/>
                  </a:moveTo>
                  <a:cubicBezTo>
                    <a:pt x="3115489" y="2159966"/>
                    <a:pt x="3131082" y="2191507"/>
                    <a:pt x="3131082" y="2226346"/>
                  </a:cubicBezTo>
                  <a:lnTo>
                    <a:pt x="3131083" y="2730981"/>
                  </a:lnTo>
                  <a:cubicBezTo>
                    <a:pt x="3131083" y="2800659"/>
                    <a:pt x="3068708" y="2857144"/>
                    <a:pt x="2991765" y="2857144"/>
                  </a:cubicBezTo>
                  <a:lnTo>
                    <a:pt x="2178629" y="2857144"/>
                  </a:lnTo>
                  <a:cubicBezTo>
                    <a:pt x="2101685" y="2857144"/>
                    <a:pt x="2039311" y="2800659"/>
                    <a:pt x="2039311" y="2730981"/>
                  </a:cubicBezTo>
                  <a:lnTo>
                    <a:pt x="2039311" y="2226346"/>
                  </a:lnTo>
                  <a:cubicBezTo>
                    <a:pt x="2039311" y="2156668"/>
                    <a:pt x="2101685" y="2100183"/>
                    <a:pt x="2178628" y="2100183"/>
                  </a:cubicBezTo>
                  <a:lnTo>
                    <a:pt x="2991765" y="2100183"/>
                  </a:lnTo>
                  <a:cubicBezTo>
                    <a:pt x="3030237" y="2100183"/>
                    <a:pt x="3065066" y="2114305"/>
                    <a:pt x="3090277" y="2137135"/>
                  </a:cubicBezTo>
                  <a:close/>
                  <a:moveTo>
                    <a:pt x="3259975" y="2022388"/>
                  </a:moveTo>
                  <a:cubicBezTo>
                    <a:pt x="3226293" y="1991887"/>
                    <a:pt x="3179761" y="1973021"/>
                    <a:pt x="3128364" y="1973021"/>
                  </a:cubicBezTo>
                  <a:lnTo>
                    <a:pt x="2042028" y="1973021"/>
                  </a:lnTo>
                  <a:cubicBezTo>
                    <a:pt x="1939234" y="1973021"/>
                    <a:pt x="1855902" y="2048484"/>
                    <a:pt x="1855903" y="2141571"/>
                  </a:cubicBezTo>
                  <a:lnTo>
                    <a:pt x="1855903" y="2815756"/>
                  </a:lnTo>
                  <a:cubicBezTo>
                    <a:pt x="1855902" y="2908843"/>
                    <a:pt x="1939234" y="2984307"/>
                    <a:pt x="2042028" y="2984307"/>
                  </a:cubicBezTo>
                  <a:lnTo>
                    <a:pt x="3128364" y="2984307"/>
                  </a:lnTo>
                  <a:cubicBezTo>
                    <a:pt x="3231158" y="2984307"/>
                    <a:pt x="3314490" y="2908843"/>
                    <a:pt x="3314489" y="2815756"/>
                  </a:cubicBezTo>
                  <a:lnTo>
                    <a:pt x="3314490" y="2141572"/>
                  </a:lnTo>
                  <a:cubicBezTo>
                    <a:pt x="3314490" y="2095028"/>
                    <a:pt x="3293657" y="2052890"/>
                    <a:pt x="3259975" y="2022388"/>
                  </a:cubicBezTo>
                  <a:close/>
                  <a:moveTo>
                    <a:pt x="2951580" y="207969"/>
                  </a:moveTo>
                  <a:cubicBezTo>
                    <a:pt x="3080074" y="336463"/>
                    <a:pt x="3159549" y="513976"/>
                    <a:pt x="3159549" y="710051"/>
                  </a:cubicBezTo>
                  <a:lnTo>
                    <a:pt x="3159549" y="1677549"/>
                  </a:lnTo>
                  <a:lnTo>
                    <a:pt x="1735260" y="1677549"/>
                  </a:lnTo>
                  <a:lnTo>
                    <a:pt x="1735260" y="710051"/>
                  </a:lnTo>
                  <a:cubicBezTo>
                    <a:pt x="1735260" y="317901"/>
                    <a:pt x="2053161" y="0"/>
                    <a:pt x="2445311" y="0"/>
                  </a:cubicBezTo>
                  <a:lnTo>
                    <a:pt x="2449498" y="0"/>
                  </a:lnTo>
                  <a:cubicBezTo>
                    <a:pt x="2645573" y="0"/>
                    <a:pt x="2823086" y="79475"/>
                    <a:pt x="2951580" y="207969"/>
                  </a:cubicBezTo>
                  <a:close/>
                  <a:moveTo>
                    <a:pt x="4788706" y="1962817"/>
                  </a:moveTo>
                  <a:cubicBezTo>
                    <a:pt x="4927838" y="2088812"/>
                    <a:pt x="5013893" y="2262872"/>
                    <a:pt x="5013893" y="2455134"/>
                  </a:cubicBezTo>
                  <a:lnTo>
                    <a:pt x="5013893" y="2507346"/>
                  </a:lnTo>
                  <a:cubicBezTo>
                    <a:pt x="5013893" y="2891869"/>
                    <a:pt x="4669673" y="3203587"/>
                    <a:pt x="4245056" y="3203587"/>
                  </a:cubicBezTo>
                  <a:lnTo>
                    <a:pt x="768837" y="3203587"/>
                  </a:lnTo>
                  <a:cubicBezTo>
                    <a:pt x="344220" y="3203587"/>
                    <a:pt x="0" y="2891869"/>
                    <a:pt x="0" y="2507346"/>
                  </a:cubicBezTo>
                  <a:lnTo>
                    <a:pt x="0" y="2455134"/>
                  </a:lnTo>
                  <a:cubicBezTo>
                    <a:pt x="0" y="2070610"/>
                    <a:pt x="344220" y="1758893"/>
                    <a:pt x="768837" y="1758893"/>
                  </a:cubicBezTo>
                  <a:lnTo>
                    <a:pt x="4245056" y="1758893"/>
                  </a:lnTo>
                  <a:cubicBezTo>
                    <a:pt x="4457364" y="1758892"/>
                    <a:pt x="4649573" y="1836822"/>
                    <a:pt x="4788706" y="19628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 name="Donut 1">
              <a:extLst>
                <a:ext uri="{FF2B5EF4-FFF2-40B4-BE49-F238E27FC236}">
                  <a16:creationId xmlns:a16="http://schemas.microsoft.com/office/drawing/2014/main" id="{CDE97BF4-E18B-45A6-908F-D75428F5D446}"/>
                </a:ext>
              </a:extLst>
            </p:cNvPr>
            <p:cNvSpPr/>
            <p:nvPr/>
          </p:nvSpPr>
          <p:spPr>
            <a:xfrm>
              <a:off x="3783039" y="765645"/>
              <a:ext cx="279267" cy="309475"/>
            </a:xfrm>
            <a:custGeom>
              <a:avLst/>
              <a:gdLst/>
              <a:ahLst/>
              <a:cxnLst/>
              <a:rect l="l" t="t" r="r" b="b"/>
              <a:pathLst>
                <a:path w="3573863" h="3960440">
                  <a:moveTo>
                    <a:pt x="1778235" y="2854144"/>
                  </a:moveTo>
                  <a:cubicBezTo>
                    <a:pt x="1630806" y="2921039"/>
                    <a:pt x="1485756" y="2976063"/>
                    <a:pt x="1346395" y="3019665"/>
                  </a:cubicBezTo>
                  <a:cubicBezTo>
                    <a:pt x="1449229" y="3443341"/>
                    <a:pt x="1614264" y="3717505"/>
                    <a:pt x="1800200" y="3717505"/>
                  </a:cubicBezTo>
                  <a:cubicBezTo>
                    <a:pt x="1981797" y="3717505"/>
                    <a:pt x="2143458" y="3455988"/>
                    <a:pt x="2246629" y="3049019"/>
                  </a:cubicBezTo>
                  <a:cubicBezTo>
                    <a:pt x="2095629" y="2998005"/>
                    <a:pt x="1938082" y="2933129"/>
                    <a:pt x="1778235" y="2854144"/>
                  </a:cubicBezTo>
                  <a:close/>
                  <a:moveTo>
                    <a:pt x="1266675" y="2564179"/>
                  </a:moveTo>
                  <a:lnTo>
                    <a:pt x="1299457" y="2790710"/>
                  </a:lnTo>
                  <a:cubicBezTo>
                    <a:pt x="1367662" y="2767618"/>
                    <a:pt x="1437614" y="2740949"/>
                    <a:pt x="1508914" y="2711076"/>
                  </a:cubicBezTo>
                  <a:cubicBezTo>
                    <a:pt x="1464441" y="2687582"/>
                    <a:pt x="1420733" y="2661738"/>
                    <a:pt x="1377054" y="2634978"/>
                  </a:cubicBezTo>
                  <a:close/>
                  <a:moveTo>
                    <a:pt x="2333774" y="2560277"/>
                  </a:moveTo>
                  <a:cubicBezTo>
                    <a:pt x="2295625" y="2584830"/>
                    <a:pt x="2256319" y="2608268"/>
                    <a:pt x="2216371" y="2631332"/>
                  </a:cubicBezTo>
                  <a:lnTo>
                    <a:pt x="2055143" y="2720029"/>
                  </a:lnTo>
                  <a:cubicBezTo>
                    <a:pt x="2137322" y="2758240"/>
                    <a:pt x="2218112" y="2791558"/>
                    <a:pt x="2296361" y="2820732"/>
                  </a:cubicBezTo>
                  <a:cubicBezTo>
                    <a:pt x="2311421" y="2737872"/>
                    <a:pt x="2324309" y="2650858"/>
                    <a:pt x="2333774" y="2560277"/>
                  </a:cubicBezTo>
                  <a:close/>
                  <a:moveTo>
                    <a:pt x="2938347" y="2115420"/>
                  </a:moveTo>
                  <a:cubicBezTo>
                    <a:pt x="2833874" y="2209266"/>
                    <a:pt x="2717689" y="2301450"/>
                    <a:pt x="2591514" y="2390104"/>
                  </a:cubicBezTo>
                  <a:cubicBezTo>
                    <a:pt x="2577332" y="2568819"/>
                    <a:pt x="2551964" y="2738541"/>
                    <a:pt x="2518016" y="2895802"/>
                  </a:cubicBezTo>
                  <a:cubicBezTo>
                    <a:pt x="2567345" y="2910267"/>
                    <a:pt x="2615150" y="2922759"/>
                    <a:pt x="2661232" y="2933072"/>
                  </a:cubicBezTo>
                  <a:cubicBezTo>
                    <a:pt x="2712976" y="2857644"/>
                    <a:pt x="2799843" y="2808312"/>
                    <a:pt x="2898232" y="2808312"/>
                  </a:cubicBezTo>
                  <a:cubicBezTo>
                    <a:pt x="3002730" y="2808312"/>
                    <a:pt x="3094231" y="2863960"/>
                    <a:pt x="3143840" y="2947770"/>
                  </a:cubicBezTo>
                  <a:cubicBezTo>
                    <a:pt x="3206751" y="2930092"/>
                    <a:pt x="3253488" y="2897708"/>
                    <a:pt x="3281582" y="2851851"/>
                  </a:cubicBezTo>
                  <a:cubicBezTo>
                    <a:pt x="3377140" y="2695873"/>
                    <a:pt x="3235870" y="2418527"/>
                    <a:pt x="2938347" y="2115420"/>
                  </a:cubicBezTo>
                  <a:close/>
                  <a:moveTo>
                    <a:pt x="653371" y="2086408"/>
                  </a:moveTo>
                  <a:cubicBezTo>
                    <a:pt x="358768" y="2375931"/>
                    <a:pt x="216958" y="2642817"/>
                    <a:pt x="306838" y="2798494"/>
                  </a:cubicBezTo>
                  <a:cubicBezTo>
                    <a:pt x="395033" y="2951251"/>
                    <a:pt x="687498" y="2964353"/>
                    <a:pt x="1074605" y="2860911"/>
                  </a:cubicBezTo>
                  <a:cubicBezTo>
                    <a:pt x="1044150" y="2711390"/>
                    <a:pt x="1021245" y="2551128"/>
                    <a:pt x="1007054" y="2383079"/>
                  </a:cubicBezTo>
                  <a:cubicBezTo>
                    <a:pt x="877997" y="2286402"/>
                    <a:pt x="759493" y="2186798"/>
                    <a:pt x="653371" y="2086408"/>
                  </a:cubicBezTo>
                  <a:close/>
                  <a:moveTo>
                    <a:pt x="2606852" y="1818110"/>
                  </a:moveTo>
                  <a:cubicBezTo>
                    <a:pt x="2609297" y="1871560"/>
                    <a:pt x="2610200" y="1925632"/>
                    <a:pt x="2610200" y="1980220"/>
                  </a:cubicBezTo>
                  <a:lnTo>
                    <a:pt x="2607655" y="2082108"/>
                  </a:lnTo>
                  <a:cubicBezTo>
                    <a:pt x="2664327" y="2040229"/>
                    <a:pt x="2718004" y="1997635"/>
                    <a:pt x="2768733" y="1954977"/>
                  </a:cubicBezTo>
                  <a:cubicBezTo>
                    <a:pt x="2718041" y="1909108"/>
                    <a:pt x="2663841" y="1863560"/>
                    <a:pt x="2606852" y="1818110"/>
                  </a:cubicBezTo>
                  <a:close/>
                  <a:moveTo>
                    <a:pt x="995280" y="1792420"/>
                  </a:moveTo>
                  <a:cubicBezTo>
                    <a:pt x="935444" y="1837415"/>
                    <a:pt x="878912" y="1882984"/>
                    <a:pt x="825924" y="1928708"/>
                  </a:cubicBezTo>
                  <a:cubicBezTo>
                    <a:pt x="877915" y="1975725"/>
                    <a:pt x="933502" y="2022554"/>
                    <a:pt x="992040" y="2069282"/>
                  </a:cubicBezTo>
                  <a:cubicBezTo>
                    <a:pt x="990470" y="2039771"/>
                    <a:pt x="990200" y="2010073"/>
                    <a:pt x="990200" y="1980220"/>
                  </a:cubicBezTo>
                  <a:close/>
                  <a:moveTo>
                    <a:pt x="1800199" y="1584251"/>
                  </a:moveTo>
                  <a:cubicBezTo>
                    <a:pt x="1999044" y="1584251"/>
                    <a:pt x="2160239" y="1745446"/>
                    <a:pt x="2160239" y="1944291"/>
                  </a:cubicBezTo>
                  <a:cubicBezTo>
                    <a:pt x="2160239" y="2143136"/>
                    <a:pt x="1999044" y="2304331"/>
                    <a:pt x="1800199" y="2304331"/>
                  </a:cubicBezTo>
                  <a:cubicBezTo>
                    <a:pt x="1601354" y="2304331"/>
                    <a:pt x="1440159" y="2143136"/>
                    <a:pt x="1440159" y="1944291"/>
                  </a:cubicBezTo>
                  <a:cubicBezTo>
                    <a:pt x="1440159" y="1745446"/>
                    <a:pt x="1601354" y="1584251"/>
                    <a:pt x="1800199" y="1584251"/>
                  </a:cubicBezTo>
                  <a:close/>
                  <a:moveTo>
                    <a:pt x="1799180" y="1292973"/>
                  </a:moveTo>
                  <a:cubicBezTo>
                    <a:pt x="1709473" y="1337408"/>
                    <a:pt x="1618838" y="1386220"/>
                    <a:pt x="1527839" y="1438759"/>
                  </a:cubicBezTo>
                  <a:cubicBezTo>
                    <a:pt x="1430103" y="1495187"/>
                    <a:pt x="1336299" y="1553400"/>
                    <a:pt x="1247277" y="1612889"/>
                  </a:cubicBezTo>
                  <a:cubicBezTo>
                    <a:pt x="1237518" y="1731224"/>
                    <a:pt x="1233135" y="1854154"/>
                    <a:pt x="1233135" y="1980220"/>
                  </a:cubicBezTo>
                  <a:lnTo>
                    <a:pt x="1242214" y="2256132"/>
                  </a:lnTo>
                  <a:cubicBezTo>
                    <a:pt x="1325337" y="2314701"/>
                    <a:pt x="1412868" y="2372018"/>
                    <a:pt x="1503964" y="2427827"/>
                  </a:cubicBezTo>
                  <a:cubicBezTo>
                    <a:pt x="1597846" y="2485344"/>
                    <a:pt x="1691436" y="2538760"/>
                    <a:pt x="1784393" y="2586751"/>
                  </a:cubicBezTo>
                  <a:cubicBezTo>
                    <a:pt x="1886614" y="2536574"/>
                    <a:pt x="1990519" y="2481211"/>
                    <a:pt x="2094904" y="2420944"/>
                  </a:cubicBezTo>
                  <a:cubicBezTo>
                    <a:pt x="2186771" y="2367905"/>
                    <a:pt x="2275164" y="2313288"/>
                    <a:pt x="2359234" y="2257296"/>
                  </a:cubicBezTo>
                  <a:cubicBezTo>
                    <a:pt x="2364812" y="2167101"/>
                    <a:pt x="2367265" y="2074538"/>
                    <a:pt x="2367265" y="1980220"/>
                  </a:cubicBezTo>
                  <a:lnTo>
                    <a:pt x="2355768" y="1630798"/>
                  </a:lnTo>
                  <a:cubicBezTo>
                    <a:pt x="2273382" y="1572781"/>
                    <a:pt x="2186657" y="1516029"/>
                    <a:pt x="2096435" y="1460755"/>
                  </a:cubicBezTo>
                  <a:cubicBezTo>
                    <a:pt x="1996852" y="1399746"/>
                    <a:pt x="1897599" y="1343351"/>
                    <a:pt x="1799180" y="1292973"/>
                  </a:cubicBezTo>
                  <a:close/>
                  <a:moveTo>
                    <a:pt x="2285222" y="1081939"/>
                  </a:moveTo>
                  <a:cubicBezTo>
                    <a:pt x="2215903" y="1106831"/>
                    <a:pt x="2144721" y="1134831"/>
                    <a:pt x="2072395" y="1166375"/>
                  </a:cubicBezTo>
                  <a:cubicBezTo>
                    <a:pt x="2123126" y="1193433"/>
                    <a:pt x="2173254" y="1222917"/>
                    <a:pt x="2223344" y="1253604"/>
                  </a:cubicBezTo>
                  <a:lnTo>
                    <a:pt x="2324429" y="1318442"/>
                  </a:lnTo>
                  <a:cubicBezTo>
                    <a:pt x="2313395" y="1236228"/>
                    <a:pt x="2300359" y="1157186"/>
                    <a:pt x="2285222" y="1081939"/>
                  </a:cubicBezTo>
                  <a:close/>
                  <a:moveTo>
                    <a:pt x="1317316" y="1072756"/>
                  </a:moveTo>
                  <a:cubicBezTo>
                    <a:pt x="1302241" y="1146918"/>
                    <a:pt x="1288992" y="1224776"/>
                    <a:pt x="1278338" y="1305859"/>
                  </a:cubicBezTo>
                  <a:cubicBezTo>
                    <a:pt x="1319937" y="1279161"/>
                    <a:pt x="1362772" y="1253543"/>
                    <a:pt x="1406371" y="1228371"/>
                  </a:cubicBezTo>
                  <a:lnTo>
                    <a:pt x="1529166" y="1160817"/>
                  </a:lnTo>
                  <a:cubicBezTo>
                    <a:pt x="1457109" y="1128012"/>
                    <a:pt x="1386248" y="1098795"/>
                    <a:pt x="1317316" y="1072756"/>
                  </a:cubicBezTo>
                  <a:close/>
                  <a:moveTo>
                    <a:pt x="2999167" y="931965"/>
                  </a:moveTo>
                  <a:cubicBezTo>
                    <a:pt x="2863797" y="929602"/>
                    <a:pt x="2695165" y="956643"/>
                    <a:pt x="2505705" y="1011187"/>
                  </a:cubicBezTo>
                  <a:cubicBezTo>
                    <a:pt x="2540918" y="1162557"/>
                    <a:pt x="2567684" y="1326382"/>
                    <a:pt x="2585126" y="1499198"/>
                  </a:cubicBezTo>
                  <a:cubicBezTo>
                    <a:pt x="2715788" y="1596638"/>
                    <a:pt x="2835744" y="1697107"/>
                    <a:pt x="2943147" y="1798370"/>
                  </a:cubicBezTo>
                  <a:cubicBezTo>
                    <a:pt x="3255545" y="1499362"/>
                    <a:pt x="3408394" y="1221406"/>
                    <a:pt x="3315904" y="1061209"/>
                  </a:cubicBezTo>
                  <a:cubicBezTo>
                    <a:pt x="3266970" y="976452"/>
                    <a:pt x="3155149" y="934688"/>
                    <a:pt x="2999167" y="931965"/>
                  </a:cubicBezTo>
                  <a:close/>
                  <a:moveTo>
                    <a:pt x="638815" y="915787"/>
                  </a:moveTo>
                  <a:cubicBezTo>
                    <a:pt x="482814" y="914444"/>
                    <a:pt x="369943" y="953278"/>
                    <a:pt x="318816" y="1036731"/>
                  </a:cubicBezTo>
                  <a:cubicBezTo>
                    <a:pt x="287500" y="1087848"/>
                    <a:pt x="281619" y="1151999"/>
                    <a:pt x="300317" y="1225375"/>
                  </a:cubicBezTo>
                  <a:cubicBezTo>
                    <a:pt x="453717" y="1230852"/>
                    <a:pt x="576064" y="1357222"/>
                    <a:pt x="576064" y="1512168"/>
                  </a:cubicBezTo>
                  <a:cubicBezTo>
                    <a:pt x="576064" y="1559570"/>
                    <a:pt x="564614" y="1604297"/>
                    <a:pt x="543189" y="1643149"/>
                  </a:cubicBezTo>
                  <a:cubicBezTo>
                    <a:pt x="577674" y="1684387"/>
                    <a:pt x="615806" y="1726058"/>
                    <a:pt x="656975" y="1768243"/>
                  </a:cubicBezTo>
                  <a:cubicBezTo>
                    <a:pt x="764771" y="1670077"/>
                    <a:pt x="885233" y="1573151"/>
                    <a:pt x="1016791" y="1480089"/>
                  </a:cubicBezTo>
                  <a:cubicBezTo>
                    <a:pt x="1034643" y="1309060"/>
                    <a:pt x="1062149" y="1147092"/>
                    <a:pt x="1097625" y="997448"/>
                  </a:cubicBezTo>
                  <a:cubicBezTo>
                    <a:pt x="922693" y="944833"/>
                    <a:pt x="766343" y="916885"/>
                    <a:pt x="638815" y="915787"/>
                  </a:cubicBezTo>
                  <a:close/>
                  <a:moveTo>
                    <a:pt x="1800200" y="242935"/>
                  </a:moveTo>
                  <a:cubicBezTo>
                    <a:pt x="1628632" y="242935"/>
                    <a:pt x="1474860" y="476364"/>
                    <a:pt x="1371457" y="845375"/>
                  </a:cubicBezTo>
                  <a:cubicBezTo>
                    <a:pt x="1510785" y="893390"/>
                    <a:pt x="1655544" y="953061"/>
                    <a:pt x="1802618" y="1024206"/>
                  </a:cubicBezTo>
                  <a:cubicBezTo>
                    <a:pt x="1948575" y="956462"/>
                    <a:pt x="2092393" y="899996"/>
                    <a:pt x="2231205" y="855254"/>
                  </a:cubicBezTo>
                  <a:cubicBezTo>
                    <a:pt x="2203972" y="756128"/>
                    <a:pt x="2173100" y="666602"/>
                    <a:pt x="2138735" y="588741"/>
                  </a:cubicBezTo>
                  <a:cubicBezTo>
                    <a:pt x="1989649" y="579063"/>
                    <a:pt x="1872207" y="454685"/>
                    <a:pt x="1872207" y="302877"/>
                  </a:cubicBezTo>
                  <a:lnTo>
                    <a:pt x="1876505" y="260249"/>
                  </a:lnTo>
                  <a:cubicBezTo>
                    <a:pt x="1851965" y="248332"/>
                    <a:pt x="1826288" y="242935"/>
                    <a:pt x="1800200" y="242935"/>
                  </a:cubicBezTo>
                  <a:close/>
                  <a:moveTo>
                    <a:pt x="1800200" y="0"/>
                  </a:moveTo>
                  <a:cubicBezTo>
                    <a:pt x="1869864" y="0"/>
                    <a:pt x="1937474" y="21500"/>
                    <a:pt x="2001400" y="62841"/>
                  </a:cubicBezTo>
                  <a:cubicBezTo>
                    <a:pt x="2046831" y="32440"/>
                    <a:pt x="2101480" y="14845"/>
                    <a:pt x="2160239" y="14845"/>
                  </a:cubicBezTo>
                  <a:cubicBezTo>
                    <a:pt x="2319315" y="14845"/>
                    <a:pt x="2448271" y="143801"/>
                    <a:pt x="2448271" y="302877"/>
                  </a:cubicBezTo>
                  <a:cubicBezTo>
                    <a:pt x="2448271" y="390874"/>
                    <a:pt x="2408810" y="469655"/>
                    <a:pt x="2345781" y="521503"/>
                  </a:cubicBezTo>
                  <a:cubicBezTo>
                    <a:pt x="2383927" y="603296"/>
                    <a:pt x="2417431" y="693947"/>
                    <a:pt x="2447297" y="791609"/>
                  </a:cubicBezTo>
                  <a:cubicBezTo>
                    <a:pt x="2970165" y="657950"/>
                    <a:pt x="3387629" y="699569"/>
                    <a:pt x="3526292" y="939741"/>
                  </a:cubicBezTo>
                  <a:cubicBezTo>
                    <a:pt x="3666393" y="1182403"/>
                    <a:pt x="3488654" y="1570199"/>
                    <a:pt x="3103466" y="1960424"/>
                  </a:cubicBezTo>
                  <a:cubicBezTo>
                    <a:pt x="3470949" y="2355583"/>
                    <a:pt x="3633606" y="2742288"/>
                    <a:pt x="3488732" y="2978761"/>
                  </a:cubicBezTo>
                  <a:cubicBezTo>
                    <a:pt x="3428277" y="3077440"/>
                    <a:pt x="3320191" y="3140292"/>
                    <a:pt x="3176550" y="3166836"/>
                  </a:cubicBezTo>
                  <a:cubicBezTo>
                    <a:pt x="3145985" y="3291955"/>
                    <a:pt x="3032902" y="3384376"/>
                    <a:pt x="2898232" y="3384376"/>
                  </a:cubicBezTo>
                  <a:cubicBezTo>
                    <a:pt x="2756837" y="3384376"/>
                    <a:pt x="2639238" y="3282493"/>
                    <a:pt x="2615411" y="3148031"/>
                  </a:cubicBezTo>
                  <a:cubicBezTo>
                    <a:pt x="2565981" y="3138986"/>
                    <a:pt x="2515458" y="3127210"/>
                    <a:pt x="2463844" y="3113602"/>
                  </a:cubicBezTo>
                  <a:cubicBezTo>
                    <a:pt x="2318011" y="3625660"/>
                    <a:pt x="2075098" y="3960440"/>
                    <a:pt x="1800200" y="3960440"/>
                  </a:cubicBezTo>
                  <a:cubicBezTo>
                    <a:pt x="1519205" y="3960440"/>
                    <a:pt x="1271629" y="3610643"/>
                    <a:pt x="1127186" y="3079228"/>
                  </a:cubicBezTo>
                  <a:cubicBezTo>
                    <a:pt x="627082" y="3198995"/>
                    <a:pt x="230836" y="3152724"/>
                    <a:pt x="96450" y="2919961"/>
                  </a:cubicBezTo>
                  <a:cubicBezTo>
                    <a:pt x="-40561" y="2682651"/>
                    <a:pt x="126404" y="2306537"/>
                    <a:pt x="494549" y="1925523"/>
                  </a:cubicBezTo>
                  <a:lnTo>
                    <a:pt x="373580" y="1785812"/>
                  </a:lnTo>
                  <a:cubicBezTo>
                    <a:pt x="346850" y="1795631"/>
                    <a:pt x="317974" y="1800200"/>
                    <a:pt x="288032" y="1800200"/>
                  </a:cubicBezTo>
                  <a:cubicBezTo>
                    <a:pt x="128956" y="1800200"/>
                    <a:pt x="0" y="1671244"/>
                    <a:pt x="0" y="1512168"/>
                  </a:cubicBezTo>
                  <a:cubicBezTo>
                    <a:pt x="0" y="1428111"/>
                    <a:pt x="36006" y="1352464"/>
                    <a:pt x="94065" y="1300493"/>
                  </a:cubicBezTo>
                  <a:cubicBezTo>
                    <a:pt x="43643" y="1149446"/>
                    <a:pt x="47337" y="1014823"/>
                    <a:pt x="111666" y="909822"/>
                  </a:cubicBezTo>
                  <a:cubicBezTo>
                    <a:pt x="253078" y="678998"/>
                    <a:pt x="655099" y="644207"/>
                    <a:pt x="1156926" y="780244"/>
                  </a:cubicBezTo>
                  <a:cubicBezTo>
                    <a:pt x="1303899" y="305876"/>
                    <a:pt x="1537438" y="0"/>
                    <a:pt x="1800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54" name="Donut 1">
              <a:extLst>
                <a:ext uri="{FF2B5EF4-FFF2-40B4-BE49-F238E27FC236}">
                  <a16:creationId xmlns:a16="http://schemas.microsoft.com/office/drawing/2014/main" id="{576E5C9E-F9C2-40D5-9140-4779AE1FCC17}"/>
                </a:ext>
              </a:extLst>
            </p:cNvPr>
            <p:cNvSpPr/>
            <p:nvPr/>
          </p:nvSpPr>
          <p:spPr>
            <a:xfrm>
              <a:off x="5193697" y="1768607"/>
              <a:ext cx="262796" cy="256174"/>
            </a:xfrm>
            <a:custGeom>
              <a:avLst/>
              <a:gdLst/>
              <a:ahLst/>
              <a:cxnLst/>
              <a:rect l="l" t="t" r="r" b="b"/>
              <a:pathLst>
                <a:path w="3578696" h="3488520">
                  <a:moveTo>
                    <a:pt x="936104" y="2084364"/>
                  </a:moveTo>
                  <a:cubicBezTo>
                    <a:pt x="677606" y="2084364"/>
                    <a:pt x="468052" y="2293918"/>
                    <a:pt x="468052" y="2552416"/>
                  </a:cubicBezTo>
                  <a:cubicBezTo>
                    <a:pt x="468052" y="2810914"/>
                    <a:pt x="677606" y="3020468"/>
                    <a:pt x="936104" y="3020468"/>
                  </a:cubicBezTo>
                  <a:cubicBezTo>
                    <a:pt x="1194602" y="3020468"/>
                    <a:pt x="1404156" y="2810914"/>
                    <a:pt x="1404156" y="2552416"/>
                  </a:cubicBezTo>
                  <a:cubicBezTo>
                    <a:pt x="1404156" y="2293918"/>
                    <a:pt x="1194602" y="2084364"/>
                    <a:pt x="936104" y="2084364"/>
                  </a:cubicBezTo>
                  <a:close/>
                  <a:moveTo>
                    <a:pt x="936104" y="1616312"/>
                  </a:moveTo>
                  <a:cubicBezTo>
                    <a:pt x="1453100" y="1616312"/>
                    <a:pt x="1872208" y="2035420"/>
                    <a:pt x="1872208" y="2552416"/>
                  </a:cubicBezTo>
                  <a:cubicBezTo>
                    <a:pt x="1872208" y="3069412"/>
                    <a:pt x="1453100" y="3488520"/>
                    <a:pt x="936104" y="3488520"/>
                  </a:cubicBezTo>
                  <a:cubicBezTo>
                    <a:pt x="419108" y="3488520"/>
                    <a:pt x="0" y="3069412"/>
                    <a:pt x="0" y="2552416"/>
                  </a:cubicBezTo>
                  <a:cubicBezTo>
                    <a:pt x="0" y="2035420"/>
                    <a:pt x="419108" y="1616312"/>
                    <a:pt x="936104" y="1616312"/>
                  </a:cubicBezTo>
                  <a:close/>
                  <a:moveTo>
                    <a:pt x="2034392" y="0"/>
                  </a:moveTo>
                  <a:lnTo>
                    <a:pt x="3578696" y="0"/>
                  </a:lnTo>
                  <a:lnTo>
                    <a:pt x="3578696" y="1544304"/>
                  </a:lnTo>
                  <a:lnTo>
                    <a:pt x="3002547" y="1544304"/>
                  </a:lnTo>
                  <a:lnTo>
                    <a:pt x="3002547" y="990027"/>
                  </a:lnTo>
                  <a:lnTo>
                    <a:pt x="1951220" y="2041355"/>
                  </a:lnTo>
                  <a:lnTo>
                    <a:pt x="1512167" y="1602301"/>
                  </a:lnTo>
                  <a:lnTo>
                    <a:pt x="2542690" y="571779"/>
                  </a:lnTo>
                  <a:lnTo>
                    <a:pt x="2034392" y="57177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55" name="Rounded Rectangle 3">
              <a:extLst>
                <a:ext uri="{FF2B5EF4-FFF2-40B4-BE49-F238E27FC236}">
                  <a16:creationId xmlns:a16="http://schemas.microsoft.com/office/drawing/2014/main" id="{5B675C56-CF23-42D9-B1A3-681751E56ED0}"/>
                </a:ext>
              </a:extLst>
            </p:cNvPr>
            <p:cNvSpPr/>
            <p:nvPr/>
          </p:nvSpPr>
          <p:spPr>
            <a:xfrm>
              <a:off x="4664106" y="1446924"/>
              <a:ext cx="196879" cy="277574"/>
            </a:xfrm>
            <a:custGeom>
              <a:avLst/>
              <a:gdLst/>
              <a:ahLst/>
              <a:cxnLst/>
              <a:rect l="l" t="t" r="r" b="b"/>
              <a:pathLst>
                <a:path w="2808312" h="3959361">
                  <a:moveTo>
                    <a:pt x="1738109" y="1502623"/>
                  </a:moveTo>
                  <a:cubicBezTo>
                    <a:pt x="1698494" y="1505955"/>
                    <a:pt x="1662802" y="1532425"/>
                    <a:pt x="1649662" y="1572585"/>
                  </a:cubicBezTo>
                  <a:lnTo>
                    <a:pt x="1336420" y="2529999"/>
                  </a:lnTo>
                  <a:lnTo>
                    <a:pt x="1170819" y="1967482"/>
                  </a:lnTo>
                  <a:cubicBezTo>
                    <a:pt x="1169810" y="1964053"/>
                    <a:pt x="1168637" y="1960718"/>
                    <a:pt x="1165857" y="1958078"/>
                  </a:cubicBezTo>
                  <a:cubicBezTo>
                    <a:pt x="1162466" y="1917013"/>
                    <a:pt x="1133587" y="1880907"/>
                    <a:pt x="1091436" y="1869613"/>
                  </a:cubicBezTo>
                  <a:cubicBezTo>
                    <a:pt x="1037014" y="1855031"/>
                    <a:pt x="981075" y="1887327"/>
                    <a:pt x="966493" y="1941749"/>
                  </a:cubicBezTo>
                  <a:lnTo>
                    <a:pt x="813486" y="2512780"/>
                  </a:lnTo>
                  <a:lnTo>
                    <a:pt x="510833" y="2512781"/>
                  </a:lnTo>
                  <a:cubicBezTo>
                    <a:pt x="454492" y="2512781"/>
                    <a:pt x="408818" y="2558454"/>
                    <a:pt x="408818" y="2614795"/>
                  </a:cubicBezTo>
                  <a:cubicBezTo>
                    <a:pt x="408818" y="2671137"/>
                    <a:pt x="454492" y="2716811"/>
                    <a:pt x="510833" y="2716811"/>
                  </a:cubicBezTo>
                  <a:lnTo>
                    <a:pt x="844268" y="2716810"/>
                  </a:lnTo>
                  <a:cubicBezTo>
                    <a:pt x="869730" y="2716810"/>
                    <a:pt x="893013" y="2707482"/>
                    <a:pt x="910119" y="2691168"/>
                  </a:cubicBezTo>
                  <a:cubicBezTo>
                    <a:pt x="950467" y="2686878"/>
                    <a:pt x="985744" y="2658215"/>
                    <a:pt x="996885" y="2616640"/>
                  </a:cubicBezTo>
                  <a:lnTo>
                    <a:pt x="1069480" y="2345710"/>
                  </a:lnTo>
                  <a:lnTo>
                    <a:pt x="1221708" y="2862804"/>
                  </a:lnTo>
                  <a:cubicBezTo>
                    <a:pt x="1237619" y="2916852"/>
                    <a:pt x="1294332" y="2947769"/>
                    <a:pt x="1348381" y="2931857"/>
                  </a:cubicBezTo>
                  <a:cubicBezTo>
                    <a:pt x="1377289" y="2923346"/>
                    <a:pt x="1399580" y="2903162"/>
                    <a:pt x="1410808" y="2877564"/>
                  </a:cubicBezTo>
                  <a:cubicBezTo>
                    <a:pt x="1431400" y="2866427"/>
                    <a:pt x="1447266" y="2847340"/>
                    <a:pt x="1455104" y="2823380"/>
                  </a:cubicBezTo>
                  <a:lnTo>
                    <a:pt x="1737413" y="1960519"/>
                  </a:lnTo>
                  <a:lnTo>
                    <a:pt x="1896950" y="2555918"/>
                  </a:lnTo>
                  <a:cubicBezTo>
                    <a:pt x="1898423" y="2561416"/>
                    <a:pt x="1900318" y="2566688"/>
                    <a:pt x="1904388" y="2570895"/>
                  </a:cubicBezTo>
                  <a:lnTo>
                    <a:pt x="1902338" y="2581051"/>
                  </a:lnTo>
                  <a:cubicBezTo>
                    <a:pt x="1902338" y="2637392"/>
                    <a:pt x="1948013" y="2683065"/>
                    <a:pt x="2004353" y="2683065"/>
                  </a:cubicBezTo>
                  <a:lnTo>
                    <a:pt x="2360148" y="2683065"/>
                  </a:lnTo>
                  <a:cubicBezTo>
                    <a:pt x="2416490" y="2683066"/>
                    <a:pt x="2462164" y="2637391"/>
                    <a:pt x="2462164" y="2581050"/>
                  </a:cubicBezTo>
                  <a:cubicBezTo>
                    <a:pt x="2462163" y="2524710"/>
                    <a:pt x="2416489" y="2479036"/>
                    <a:pt x="2360148" y="2479036"/>
                  </a:cubicBezTo>
                  <a:lnTo>
                    <a:pt x="2087576" y="2479036"/>
                  </a:lnTo>
                  <a:lnTo>
                    <a:pt x="1853652" y="1606016"/>
                  </a:lnTo>
                  <a:cubicBezTo>
                    <a:pt x="1852530" y="1601831"/>
                    <a:pt x="1851164" y="1597776"/>
                    <a:pt x="1847944" y="1594527"/>
                  </a:cubicBezTo>
                  <a:cubicBezTo>
                    <a:pt x="1844394" y="1555407"/>
                    <a:pt x="1818065" y="1520347"/>
                    <a:pt x="1778342" y="1507351"/>
                  </a:cubicBezTo>
                  <a:cubicBezTo>
                    <a:pt x="1764955" y="1502970"/>
                    <a:pt x="1751315" y="1501511"/>
                    <a:pt x="1738109" y="1502623"/>
                  </a:cubicBezTo>
                  <a:close/>
                  <a:moveTo>
                    <a:pt x="526301" y="856060"/>
                  </a:moveTo>
                  <a:lnTo>
                    <a:pt x="2300267" y="856060"/>
                  </a:lnTo>
                  <a:cubicBezTo>
                    <a:pt x="2414458" y="856060"/>
                    <a:pt x="2507029" y="948631"/>
                    <a:pt x="2507029" y="1062822"/>
                  </a:cubicBezTo>
                  <a:lnTo>
                    <a:pt x="2507029" y="3433376"/>
                  </a:lnTo>
                  <a:cubicBezTo>
                    <a:pt x="2507029" y="3547567"/>
                    <a:pt x="2414458" y="3640138"/>
                    <a:pt x="2300267" y="3640138"/>
                  </a:cubicBezTo>
                  <a:lnTo>
                    <a:pt x="526301" y="3640138"/>
                  </a:lnTo>
                  <a:cubicBezTo>
                    <a:pt x="412110" y="3640138"/>
                    <a:pt x="319539" y="3547567"/>
                    <a:pt x="319539" y="3433376"/>
                  </a:cubicBezTo>
                  <a:lnTo>
                    <a:pt x="319539" y="1062822"/>
                  </a:lnTo>
                  <a:cubicBezTo>
                    <a:pt x="319539" y="948631"/>
                    <a:pt x="412110" y="856060"/>
                    <a:pt x="526301" y="856060"/>
                  </a:cubicBezTo>
                  <a:close/>
                  <a:moveTo>
                    <a:pt x="449756" y="735931"/>
                  </a:moveTo>
                  <a:cubicBezTo>
                    <a:pt x="325711" y="735931"/>
                    <a:pt x="225152" y="836490"/>
                    <a:pt x="225152" y="960535"/>
                  </a:cubicBezTo>
                  <a:lnTo>
                    <a:pt x="225152" y="3535663"/>
                  </a:lnTo>
                  <a:cubicBezTo>
                    <a:pt x="225152" y="3659708"/>
                    <a:pt x="325711" y="3760267"/>
                    <a:pt x="449756" y="3760267"/>
                  </a:cubicBezTo>
                  <a:lnTo>
                    <a:pt x="2376812" y="3760267"/>
                  </a:lnTo>
                  <a:cubicBezTo>
                    <a:pt x="2500857" y="3760267"/>
                    <a:pt x="2601416" y="3659708"/>
                    <a:pt x="2601416" y="3535663"/>
                  </a:cubicBezTo>
                  <a:lnTo>
                    <a:pt x="2601416" y="960535"/>
                  </a:lnTo>
                  <a:cubicBezTo>
                    <a:pt x="2601416" y="836490"/>
                    <a:pt x="2500857" y="735931"/>
                    <a:pt x="2376812" y="735931"/>
                  </a:cubicBezTo>
                  <a:close/>
                  <a:moveTo>
                    <a:pt x="1318649" y="0"/>
                  </a:moveTo>
                  <a:lnTo>
                    <a:pt x="1489663" y="0"/>
                  </a:lnTo>
                  <a:cubicBezTo>
                    <a:pt x="1561746" y="0"/>
                    <a:pt x="1620180" y="58434"/>
                    <a:pt x="1620180" y="130517"/>
                  </a:cubicBezTo>
                  <a:lnTo>
                    <a:pt x="1620180" y="344214"/>
                  </a:lnTo>
                  <a:lnTo>
                    <a:pt x="1795633" y="344214"/>
                  </a:lnTo>
                  <a:cubicBezTo>
                    <a:pt x="1809834" y="344214"/>
                    <a:pt x="1821347" y="355727"/>
                    <a:pt x="1821347" y="369928"/>
                  </a:cubicBezTo>
                  <a:lnTo>
                    <a:pt x="1821347" y="523106"/>
                  </a:lnTo>
                  <a:lnTo>
                    <a:pt x="1872208" y="523106"/>
                  </a:lnTo>
                  <a:lnTo>
                    <a:pt x="1872208" y="522399"/>
                  </a:lnTo>
                  <a:lnTo>
                    <a:pt x="2597408" y="522399"/>
                  </a:lnTo>
                  <a:cubicBezTo>
                    <a:pt x="2713887" y="522399"/>
                    <a:pt x="2808312" y="614377"/>
                    <a:pt x="2808312" y="727838"/>
                  </a:cubicBezTo>
                  <a:lnTo>
                    <a:pt x="2808312" y="3753922"/>
                  </a:lnTo>
                  <a:cubicBezTo>
                    <a:pt x="2808312" y="3867383"/>
                    <a:pt x="2713887" y="3959361"/>
                    <a:pt x="2597408" y="3959361"/>
                  </a:cubicBezTo>
                  <a:lnTo>
                    <a:pt x="210904" y="3959361"/>
                  </a:lnTo>
                  <a:cubicBezTo>
                    <a:pt x="94425" y="3959361"/>
                    <a:pt x="0" y="3867383"/>
                    <a:pt x="0" y="3753922"/>
                  </a:cubicBezTo>
                  <a:lnTo>
                    <a:pt x="0" y="727838"/>
                  </a:lnTo>
                  <a:cubicBezTo>
                    <a:pt x="0" y="614377"/>
                    <a:pt x="94425" y="522399"/>
                    <a:pt x="210904" y="522399"/>
                  </a:cubicBezTo>
                  <a:lnTo>
                    <a:pt x="936104" y="522399"/>
                  </a:lnTo>
                  <a:lnTo>
                    <a:pt x="936104" y="523106"/>
                  </a:lnTo>
                  <a:lnTo>
                    <a:pt x="986965" y="523106"/>
                  </a:lnTo>
                  <a:lnTo>
                    <a:pt x="986965" y="369928"/>
                  </a:lnTo>
                  <a:cubicBezTo>
                    <a:pt x="986965" y="355727"/>
                    <a:pt x="998478" y="344214"/>
                    <a:pt x="1012679" y="344214"/>
                  </a:cubicBezTo>
                  <a:lnTo>
                    <a:pt x="1188132" y="344214"/>
                  </a:lnTo>
                  <a:lnTo>
                    <a:pt x="1188132" y="130517"/>
                  </a:lnTo>
                  <a:cubicBezTo>
                    <a:pt x="1188132" y="58434"/>
                    <a:pt x="1246566" y="0"/>
                    <a:pt x="131864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 name="Rounded Rectangle 3">
              <a:extLst>
                <a:ext uri="{FF2B5EF4-FFF2-40B4-BE49-F238E27FC236}">
                  <a16:creationId xmlns:a16="http://schemas.microsoft.com/office/drawing/2014/main" id="{68D8D39D-18BE-4727-8A57-95FE0E6B4262}"/>
                </a:ext>
              </a:extLst>
            </p:cNvPr>
            <p:cNvSpPr/>
            <p:nvPr/>
          </p:nvSpPr>
          <p:spPr>
            <a:xfrm>
              <a:off x="4642667" y="1811576"/>
              <a:ext cx="176275" cy="277574"/>
            </a:xfrm>
            <a:custGeom>
              <a:avLst/>
              <a:gdLst/>
              <a:ahLst/>
              <a:cxnLst/>
              <a:rect l="l" t="t" r="r" b="b"/>
              <a:pathLst>
                <a:path w="2518668" h="3966044">
                  <a:moveTo>
                    <a:pt x="1247104" y="1675381"/>
                  </a:moveTo>
                  <a:cubicBezTo>
                    <a:pt x="1157133" y="1675381"/>
                    <a:pt x="1084196" y="1748460"/>
                    <a:pt x="1084196" y="1838607"/>
                  </a:cubicBezTo>
                  <a:lnTo>
                    <a:pt x="1084196" y="2052497"/>
                  </a:lnTo>
                  <a:lnTo>
                    <a:pt x="868740" y="2052497"/>
                  </a:lnTo>
                  <a:cubicBezTo>
                    <a:pt x="778769" y="2052497"/>
                    <a:pt x="705832" y="2125576"/>
                    <a:pt x="705832" y="2215723"/>
                  </a:cubicBezTo>
                  <a:lnTo>
                    <a:pt x="705832" y="2244204"/>
                  </a:lnTo>
                  <a:cubicBezTo>
                    <a:pt x="705832" y="2334351"/>
                    <a:pt x="778769" y="2407430"/>
                    <a:pt x="868740" y="2407430"/>
                  </a:cubicBezTo>
                  <a:lnTo>
                    <a:pt x="1084196" y="2407430"/>
                  </a:lnTo>
                  <a:lnTo>
                    <a:pt x="1084196" y="2621319"/>
                  </a:lnTo>
                  <a:cubicBezTo>
                    <a:pt x="1084196" y="2711466"/>
                    <a:pt x="1157133" y="2784545"/>
                    <a:pt x="1247104" y="2784545"/>
                  </a:cubicBezTo>
                  <a:lnTo>
                    <a:pt x="1275530" y="2784545"/>
                  </a:lnTo>
                  <a:cubicBezTo>
                    <a:pt x="1365501" y="2784545"/>
                    <a:pt x="1438438" y="2711466"/>
                    <a:pt x="1438438" y="2621319"/>
                  </a:cubicBezTo>
                  <a:lnTo>
                    <a:pt x="1438438" y="2407430"/>
                  </a:lnTo>
                  <a:lnTo>
                    <a:pt x="1649929" y="2407430"/>
                  </a:lnTo>
                  <a:cubicBezTo>
                    <a:pt x="1739900" y="2407430"/>
                    <a:pt x="1812837" y="2334351"/>
                    <a:pt x="1812837" y="2244204"/>
                  </a:cubicBezTo>
                  <a:lnTo>
                    <a:pt x="1812837" y="2215723"/>
                  </a:lnTo>
                  <a:cubicBezTo>
                    <a:pt x="1812837" y="2125576"/>
                    <a:pt x="1739900" y="2052497"/>
                    <a:pt x="1649929" y="2052497"/>
                  </a:cubicBezTo>
                  <a:lnTo>
                    <a:pt x="1438438" y="2052497"/>
                  </a:lnTo>
                  <a:lnTo>
                    <a:pt x="1438438" y="1838607"/>
                  </a:lnTo>
                  <a:cubicBezTo>
                    <a:pt x="1438438" y="1748460"/>
                    <a:pt x="1365501" y="1675381"/>
                    <a:pt x="1275530" y="1675381"/>
                  </a:cubicBezTo>
                  <a:close/>
                  <a:moveTo>
                    <a:pt x="598231" y="1304672"/>
                  </a:moveTo>
                  <a:lnTo>
                    <a:pt x="1916472" y="1304672"/>
                  </a:lnTo>
                  <a:lnTo>
                    <a:pt x="1916472" y="3157943"/>
                  </a:lnTo>
                  <a:lnTo>
                    <a:pt x="598231" y="3157943"/>
                  </a:lnTo>
                  <a:close/>
                  <a:moveTo>
                    <a:pt x="506487" y="1209418"/>
                  </a:moveTo>
                  <a:lnTo>
                    <a:pt x="506487" y="3250508"/>
                  </a:lnTo>
                  <a:lnTo>
                    <a:pt x="2012181" y="3250508"/>
                  </a:lnTo>
                  <a:lnTo>
                    <a:pt x="2012181" y="1209418"/>
                  </a:lnTo>
                  <a:close/>
                  <a:moveTo>
                    <a:pt x="419786" y="541629"/>
                  </a:moveTo>
                  <a:lnTo>
                    <a:pt x="2098882" y="541629"/>
                  </a:lnTo>
                  <a:cubicBezTo>
                    <a:pt x="2330723" y="541629"/>
                    <a:pt x="2518668" y="725826"/>
                    <a:pt x="2518668" y="953044"/>
                  </a:cubicBezTo>
                  <a:lnTo>
                    <a:pt x="2518668" y="3554629"/>
                  </a:lnTo>
                  <a:cubicBezTo>
                    <a:pt x="2518668" y="3781847"/>
                    <a:pt x="2330723" y="3966044"/>
                    <a:pt x="2098882" y="3966044"/>
                  </a:cubicBezTo>
                  <a:lnTo>
                    <a:pt x="419786" y="3966044"/>
                  </a:lnTo>
                  <a:cubicBezTo>
                    <a:pt x="187945" y="3966044"/>
                    <a:pt x="0" y="3781847"/>
                    <a:pt x="0" y="3554629"/>
                  </a:cubicBezTo>
                  <a:lnTo>
                    <a:pt x="0" y="953044"/>
                  </a:lnTo>
                  <a:cubicBezTo>
                    <a:pt x="0" y="725826"/>
                    <a:pt x="187945" y="541629"/>
                    <a:pt x="419786" y="541629"/>
                  </a:cubicBezTo>
                  <a:close/>
                  <a:moveTo>
                    <a:pt x="696920" y="0"/>
                  </a:moveTo>
                  <a:lnTo>
                    <a:pt x="1821748" y="0"/>
                  </a:lnTo>
                  <a:cubicBezTo>
                    <a:pt x="1869056" y="0"/>
                    <a:pt x="1907406" y="38350"/>
                    <a:pt x="1907406" y="85658"/>
                  </a:cubicBezTo>
                  <a:lnTo>
                    <a:pt x="1907406" y="346390"/>
                  </a:lnTo>
                  <a:cubicBezTo>
                    <a:pt x="1907406" y="393698"/>
                    <a:pt x="1869056" y="432048"/>
                    <a:pt x="1821748" y="432048"/>
                  </a:cubicBezTo>
                  <a:lnTo>
                    <a:pt x="696920" y="432048"/>
                  </a:lnTo>
                  <a:cubicBezTo>
                    <a:pt x="649612" y="432048"/>
                    <a:pt x="611262" y="393698"/>
                    <a:pt x="611262" y="346390"/>
                  </a:cubicBezTo>
                  <a:lnTo>
                    <a:pt x="611262" y="85658"/>
                  </a:lnTo>
                  <a:cubicBezTo>
                    <a:pt x="611262" y="38350"/>
                    <a:pt x="649612" y="0"/>
                    <a:pt x="69692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 name="Oval 3">
              <a:extLst>
                <a:ext uri="{FF2B5EF4-FFF2-40B4-BE49-F238E27FC236}">
                  <a16:creationId xmlns:a16="http://schemas.microsoft.com/office/drawing/2014/main" id="{DD8CDFD5-5E8E-4349-AA21-B1F6444258E3}"/>
                </a:ext>
              </a:extLst>
            </p:cNvPr>
            <p:cNvSpPr/>
            <p:nvPr/>
          </p:nvSpPr>
          <p:spPr>
            <a:xfrm>
              <a:off x="5521965" y="903118"/>
              <a:ext cx="305387" cy="305387"/>
            </a:xfrm>
            <a:custGeom>
              <a:avLst/>
              <a:gdLst/>
              <a:ahLst/>
              <a:cxnLst/>
              <a:rect l="l" t="t" r="r" b="b"/>
              <a:pathLst>
                <a:path w="3888432" h="3888432">
                  <a:moveTo>
                    <a:pt x="2250798" y="578107"/>
                  </a:moveTo>
                  <a:lnTo>
                    <a:pt x="1637760" y="578107"/>
                  </a:lnTo>
                  <a:lnTo>
                    <a:pt x="1637760" y="1311063"/>
                  </a:lnTo>
                  <a:lnTo>
                    <a:pt x="1042560" y="895535"/>
                  </a:lnTo>
                  <a:lnTo>
                    <a:pt x="691636" y="1398197"/>
                  </a:lnTo>
                  <a:lnTo>
                    <a:pt x="1405184" y="1896345"/>
                  </a:lnTo>
                  <a:lnTo>
                    <a:pt x="665257" y="2393266"/>
                  </a:lnTo>
                  <a:lnTo>
                    <a:pt x="1007039" y="2902187"/>
                  </a:lnTo>
                  <a:lnTo>
                    <a:pt x="1637760" y="2478608"/>
                  </a:lnTo>
                  <a:lnTo>
                    <a:pt x="1637760" y="3234607"/>
                  </a:lnTo>
                  <a:lnTo>
                    <a:pt x="2250799" y="3234607"/>
                  </a:lnTo>
                  <a:lnTo>
                    <a:pt x="2250798" y="2486693"/>
                  </a:lnTo>
                  <a:lnTo>
                    <a:pt x="2869840" y="2918864"/>
                  </a:lnTo>
                  <a:lnTo>
                    <a:pt x="3220762" y="2416201"/>
                  </a:lnTo>
                  <a:lnTo>
                    <a:pt x="2490164" y="1906150"/>
                  </a:lnTo>
                  <a:lnTo>
                    <a:pt x="3212367" y="1421133"/>
                  </a:lnTo>
                  <a:lnTo>
                    <a:pt x="2870585" y="912211"/>
                  </a:lnTo>
                  <a:lnTo>
                    <a:pt x="2250798" y="1328447"/>
                  </a:lnTo>
                  <a:close/>
                  <a:moveTo>
                    <a:pt x="1944216" y="0"/>
                  </a:moveTo>
                  <a:cubicBezTo>
                    <a:pt x="3017977" y="0"/>
                    <a:pt x="3888432" y="870455"/>
                    <a:pt x="3888432" y="1944216"/>
                  </a:cubicBezTo>
                  <a:cubicBezTo>
                    <a:pt x="3888432" y="3017977"/>
                    <a:pt x="3017977" y="3888432"/>
                    <a:pt x="1944216" y="3888432"/>
                  </a:cubicBezTo>
                  <a:cubicBezTo>
                    <a:pt x="870455" y="3888432"/>
                    <a:pt x="0" y="3017977"/>
                    <a:pt x="0" y="1944216"/>
                  </a:cubicBezTo>
                  <a:cubicBezTo>
                    <a:pt x="0" y="870455"/>
                    <a:pt x="870455" y="0"/>
                    <a:pt x="194421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58" name="Group 57">
              <a:extLst>
                <a:ext uri="{FF2B5EF4-FFF2-40B4-BE49-F238E27FC236}">
                  <a16:creationId xmlns:a16="http://schemas.microsoft.com/office/drawing/2014/main" id="{76A33572-60C5-4F13-AD5F-B4D885E8C59B}"/>
                </a:ext>
              </a:extLst>
            </p:cNvPr>
            <p:cNvGrpSpPr/>
            <p:nvPr/>
          </p:nvGrpSpPr>
          <p:grpSpPr>
            <a:xfrm>
              <a:off x="3328507" y="857594"/>
              <a:ext cx="347999" cy="201330"/>
              <a:chOff x="2574555" y="3959226"/>
              <a:chExt cx="3941661" cy="2280393"/>
            </a:xfrm>
            <a:grpFill/>
          </p:grpSpPr>
          <p:sp>
            <p:nvSpPr>
              <p:cNvPr id="104" name="Donut 81">
                <a:extLst>
                  <a:ext uri="{FF2B5EF4-FFF2-40B4-BE49-F238E27FC236}">
                    <a16:creationId xmlns:a16="http://schemas.microsoft.com/office/drawing/2014/main" id="{FADD289E-CDA6-429A-8B2E-C58D6B6770C6}"/>
                  </a:ext>
                </a:extLst>
              </p:cNvPr>
              <p:cNvSpPr/>
              <p:nvPr/>
            </p:nvSpPr>
            <p:spPr>
              <a:xfrm>
                <a:off x="2627784" y="5591547"/>
                <a:ext cx="648072" cy="648072"/>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105" name="Donut 82">
                <a:extLst>
                  <a:ext uri="{FF2B5EF4-FFF2-40B4-BE49-F238E27FC236}">
                    <a16:creationId xmlns:a16="http://schemas.microsoft.com/office/drawing/2014/main" id="{565ECEC2-0F66-4B50-A494-46F7775F73EF}"/>
                  </a:ext>
                </a:extLst>
              </p:cNvPr>
              <p:cNvSpPr/>
              <p:nvPr/>
            </p:nvSpPr>
            <p:spPr>
              <a:xfrm>
                <a:off x="5868144" y="5591547"/>
                <a:ext cx="648072" cy="648072"/>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106" name="Rounded Rectangle 83">
                <a:extLst>
                  <a:ext uri="{FF2B5EF4-FFF2-40B4-BE49-F238E27FC236}">
                    <a16:creationId xmlns:a16="http://schemas.microsoft.com/office/drawing/2014/main" id="{2C440336-B5EF-48AD-8FA3-9CFC82725273}"/>
                  </a:ext>
                </a:extLst>
              </p:cNvPr>
              <p:cNvSpPr/>
              <p:nvPr/>
            </p:nvSpPr>
            <p:spPr>
              <a:xfrm>
                <a:off x="2883221" y="5472334"/>
                <a:ext cx="162018" cy="420204"/>
              </a:xfrm>
              <a:prstGeom prst="roundRect">
                <a:avLst>
                  <a:gd name="adj" fmla="val 4410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7" name="Rounded Rectangle 84">
                <a:extLst>
                  <a:ext uri="{FF2B5EF4-FFF2-40B4-BE49-F238E27FC236}">
                    <a16:creationId xmlns:a16="http://schemas.microsoft.com/office/drawing/2014/main" id="{D979A794-68FB-4CF7-B0CB-7FA8A283F69F}"/>
                  </a:ext>
                </a:extLst>
              </p:cNvPr>
              <p:cNvSpPr/>
              <p:nvPr/>
            </p:nvSpPr>
            <p:spPr>
              <a:xfrm>
                <a:off x="6112101" y="5473128"/>
                <a:ext cx="162018" cy="398351"/>
              </a:xfrm>
              <a:prstGeom prst="roundRect">
                <a:avLst>
                  <a:gd name="adj" fmla="val 4410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8" name="Rounded Rectangle 85">
                <a:extLst>
                  <a:ext uri="{FF2B5EF4-FFF2-40B4-BE49-F238E27FC236}">
                    <a16:creationId xmlns:a16="http://schemas.microsoft.com/office/drawing/2014/main" id="{E9F32A2C-85A0-4AC4-B1E6-0D98D0F97282}"/>
                  </a:ext>
                </a:extLst>
              </p:cNvPr>
              <p:cNvSpPr/>
              <p:nvPr/>
            </p:nvSpPr>
            <p:spPr>
              <a:xfrm rot="18199600">
                <a:off x="3368262" y="3899876"/>
                <a:ext cx="288032" cy="1875445"/>
              </a:xfrm>
              <a:prstGeom prst="roundRect">
                <a:avLst>
                  <a:gd name="adj" fmla="val 360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9" name="Rounded Rectangle 86">
                <a:extLst>
                  <a:ext uri="{FF2B5EF4-FFF2-40B4-BE49-F238E27FC236}">
                    <a16:creationId xmlns:a16="http://schemas.microsoft.com/office/drawing/2014/main" id="{B0C8B0CB-0F57-4602-931E-A115D2EB16F4}"/>
                  </a:ext>
                </a:extLst>
              </p:cNvPr>
              <p:cNvSpPr/>
              <p:nvPr/>
            </p:nvSpPr>
            <p:spPr>
              <a:xfrm>
                <a:off x="6156176" y="4765811"/>
                <a:ext cx="288032" cy="755600"/>
              </a:xfrm>
              <a:prstGeom prst="roundRect">
                <a:avLst>
                  <a:gd name="adj" fmla="val 360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0" name="Rounded Rectangle 87">
                <a:extLst>
                  <a:ext uri="{FF2B5EF4-FFF2-40B4-BE49-F238E27FC236}">
                    <a16:creationId xmlns:a16="http://schemas.microsoft.com/office/drawing/2014/main" id="{E0A09336-26A9-4477-8709-5349BC795596}"/>
                  </a:ext>
                </a:extLst>
              </p:cNvPr>
              <p:cNvSpPr/>
              <p:nvPr/>
            </p:nvSpPr>
            <p:spPr>
              <a:xfrm>
                <a:off x="2699792" y="5161371"/>
                <a:ext cx="3744416" cy="3600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1" name="Rounded Rectangle 16">
                <a:extLst>
                  <a:ext uri="{FF2B5EF4-FFF2-40B4-BE49-F238E27FC236}">
                    <a16:creationId xmlns:a16="http://schemas.microsoft.com/office/drawing/2014/main" id="{26728996-5A0F-49E2-A0A0-40A16F9FCF77}"/>
                  </a:ext>
                </a:extLst>
              </p:cNvPr>
              <p:cNvSpPr/>
              <p:nvPr/>
            </p:nvSpPr>
            <p:spPr>
              <a:xfrm>
                <a:off x="4294882" y="4509120"/>
                <a:ext cx="1801319" cy="552747"/>
              </a:xfrm>
              <a:custGeom>
                <a:avLst/>
                <a:gdLst/>
                <a:ahLst/>
                <a:cxnLst/>
                <a:rect l="l" t="t" r="r" b="b"/>
                <a:pathLst>
                  <a:path w="1467163" h="377555">
                    <a:moveTo>
                      <a:pt x="115742" y="0"/>
                    </a:moveTo>
                    <a:lnTo>
                      <a:pt x="1351421" y="0"/>
                    </a:lnTo>
                    <a:cubicBezTo>
                      <a:pt x="1415344" y="0"/>
                      <a:pt x="1467163" y="51819"/>
                      <a:pt x="1467163" y="115742"/>
                    </a:cubicBezTo>
                    <a:lnTo>
                      <a:pt x="1467163" y="377555"/>
                    </a:lnTo>
                    <a:lnTo>
                      <a:pt x="0" y="377555"/>
                    </a:lnTo>
                    <a:lnTo>
                      <a:pt x="0" y="115742"/>
                    </a:lnTo>
                    <a:cubicBezTo>
                      <a:pt x="0" y="51819"/>
                      <a:pt x="51819" y="0"/>
                      <a:pt x="11574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2" name="Oval 111">
                <a:extLst>
                  <a:ext uri="{FF2B5EF4-FFF2-40B4-BE49-F238E27FC236}">
                    <a16:creationId xmlns:a16="http://schemas.microsoft.com/office/drawing/2014/main" id="{CFC72D19-F544-4626-B1E5-A722F676A9CE}"/>
                  </a:ext>
                </a:extLst>
              </p:cNvPr>
              <p:cNvSpPr/>
              <p:nvPr/>
            </p:nvSpPr>
            <p:spPr>
              <a:xfrm>
                <a:off x="3110319" y="3959226"/>
                <a:ext cx="457200" cy="457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3" name="Rounded Rectangle 19">
                <a:extLst>
                  <a:ext uri="{FF2B5EF4-FFF2-40B4-BE49-F238E27FC236}">
                    <a16:creationId xmlns:a16="http://schemas.microsoft.com/office/drawing/2014/main" id="{C7A3968E-19BF-4932-93D9-FA5579389A2F}"/>
                  </a:ext>
                </a:extLst>
              </p:cNvPr>
              <p:cNvSpPr/>
              <p:nvPr/>
            </p:nvSpPr>
            <p:spPr>
              <a:xfrm rot="1961904">
                <a:off x="3453236" y="4426052"/>
                <a:ext cx="946970" cy="401316"/>
              </a:xfrm>
              <a:custGeom>
                <a:avLst/>
                <a:gdLst/>
                <a:ahLst/>
                <a:cxnLst/>
                <a:rect l="l" t="t" r="r" b="b"/>
                <a:pathLst>
                  <a:path w="946970" h="401316">
                    <a:moveTo>
                      <a:pt x="66114" y="94549"/>
                    </a:moveTo>
                    <a:cubicBezTo>
                      <a:pt x="80082" y="84288"/>
                      <a:pt x="96014" y="74649"/>
                      <a:pt x="113671" y="65740"/>
                    </a:cubicBezTo>
                    <a:cubicBezTo>
                      <a:pt x="137213" y="53862"/>
                      <a:pt x="163820" y="43284"/>
                      <a:pt x="192918" y="34269"/>
                    </a:cubicBezTo>
                    <a:cubicBezTo>
                      <a:pt x="262753" y="12633"/>
                      <a:pt x="346940" y="0"/>
                      <a:pt x="437561" y="0"/>
                    </a:cubicBezTo>
                    <a:lnTo>
                      <a:pt x="689345" y="0"/>
                    </a:lnTo>
                    <a:lnTo>
                      <a:pt x="946970" y="401316"/>
                    </a:lnTo>
                    <a:lnTo>
                      <a:pt x="437561" y="401315"/>
                    </a:lnTo>
                    <a:cubicBezTo>
                      <a:pt x="195904" y="401315"/>
                      <a:pt x="1" y="311478"/>
                      <a:pt x="0" y="200658"/>
                    </a:cubicBezTo>
                    <a:cubicBezTo>
                      <a:pt x="-1" y="161698"/>
                      <a:pt x="24212" y="125330"/>
                      <a:pt x="66114" y="9454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59" name="Freeform 9">
              <a:extLst>
                <a:ext uri="{FF2B5EF4-FFF2-40B4-BE49-F238E27FC236}">
                  <a16:creationId xmlns:a16="http://schemas.microsoft.com/office/drawing/2014/main" id="{AC2D3BD3-EA1B-4CFD-BA00-5EB7B614F63B}"/>
                </a:ext>
              </a:extLst>
            </p:cNvPr>
            <p:cNvSpPr>
              <a:spLocks noEditPoints="1"/>
            </p:cNvSpPr>
            <p:nvPr/>
          </p:nvSpPr>
          <p:spPr bwMode="auto">
            <a:xfrm>
              <a:off x="4156011" y="263026"/>
              <a:ext cx="223709" cy="305860"/>
            </a:xfrm>
            <a:custGeom>
              <a:avLst/>
              <a:gdLst>
                <a:gd name="T0" fmla="*/ 313 w 2568"/>
                <a:gd name="T1" fmla="*/ 3691 h 3758"/>
                <a:gd name="T2" fmla="*/ 788 w 2568"/>
                <a:gd name="T3" fmla="*/ 2204 h 3758"/>
                <a:gd name="T4" fmla="*/ 1180 w 2568"/>
                <a:gd name="T5" fmla="*/ 2733 h 3758"/>
                <a:gd name="T6" fmla="*/ 760 w 2568"/>
                <a:gd name="T7" fmla="*/ 3231 h 3758"/>
                <a:gd name="T8" fmla="*/ 486 w 2568"/>
                <a:gd name="T9" fmla="*/ 3544 h 3758"/>
                <a:gd name="T10" fmla="*/ 342 w 2568"/>
                <a:gd name="T11" fmla="*/ 3669 h 3758"/>
                <a:gd name="T12" fmla="*/ 295 w 2568"/>
                <a:gd name="T13" fmla="*/ 3657 h 3758"/>
                <a:gd name="T14" fmla="*/ 220 w 2568"/>
                <a:gd name="T15" fmla="*/ 3529 h 3758"/>
                <a:gd name="T16" fmla="*/ 126 w 2568"/>
                <a:gd name="T17" fmla="*/ 3349 h 3758"/>
                <a:gd name="T18" fmla="*/ 40 w 2568"/>
                <a:gd name="T19" fmla="*/ 3153 h 3758"/>
                <a:gd name="T20" fmla="*/ 0 w 2568"/>
                <a:gd name="T21" fmla="*/ 2980 h 3758"/>
                <a:gd name="T22" fmla="*/ 49 w 2568"/>
                <a:gd name="T23" fmla="*/ 2911 h 3758"/>
                <a:gd name="T24" fmla="*/ 144 w 2568"/>
                <a:gd name="T25" fmla="*/ 2806 h 3758"/>
                <a:gd name="T26" fmla="*/ 1244 w 2568"/>
                <a:gd name="T27" fmla="*/ 0 h 3758"/>
                <a:gd name="T28" fmla="*/ 1560 w 2568"/>
                <a:gd name="T29" fmla="*/ 51 h 3758"/>
                <a:gd name="T30" fmla="*/ 1791 w 2568"/>
                <a:gd name="T31" fmla="*/ 193 h 3758"/>
                <a:gd name="T32" fmla="*/ 1957 w 2568"/>
                <a:gd name="T33" fmla="*/ 398 h 3758"/>
                <a:gd name="T34" fmla="*/ 2077 w 2568"/>
                <a:gd name="T35" fmla="*/ 642 h 3758"/>
                <a:gd name="T36" fmla="*/ 2153 w 2568"/>
                <a:gd name="T37" fmla="*/ 858 h 3758"/>
                <a:gd name="T38" fmla="*/ 2180 w 2568"/>
                <a:gd name="T39" fmla="*/ 1082 h 3758"/>
                <a:gd name="T40" fmla="*/ 2073 w 2568"/>
                <a:gd name="T41" fmla="*/ 1427 h 3758"/>
                <a:gd name="T42" fmla="*/ 1937 w 2568"/>
                <a:gd name="T43" fmla="*/ 1682 h 3758"/>
                <a:gd name="T44" fmla="*/ 1844 w 2568"/>
                <a:gd name="T45" fmla="*/ 1817 h 3758"/>
                <a:gd name="T46" fmla="*/ 1539 w 2568"/>
                <a:gd name="T47" fmla="*/ 1055 h 3758"/>
                <a:gd name="T48" fmla="*/ 1639 w 2568"/>
                <a:gd name="T49" fmla="*/ 811 h 3758"/>
                <a:gd name="T50" fmla="*/ 1442 w 2568"/>
                <a:gd name="T51" fmla="*/ 627 h 3758"/>
                <a:gd name="T52" fmla="*/ 1180 w 2568"/>
                <a:gd name="T53" fmla="*/ 606 h 3758"/>
                <a:gd name="T54" fmla="*/ 1028 w 2568"/>
                <a:gd name="T55" fmla="*/ 667 h 3758"/>
                <a:gd name="T56" fmla="*/ 953 w 2568"/>
                <a:gd name="T57" fmla="*/ 742 h 3758"/>
                <a:gd name="T58" fmla="*/ 931 w 2568"/>
                <a:gd name="T59" fmla="*/ 818 h 3758"/>
                <a:gd name="T60" fmla="*/ 968 w 2568"/>
                <a:gd name="T61" fmla="*/ 909 h 3758"/>
                <a:gd name="T62" fmla="*/ 1153 w 2568"/>
                <a:gd name="T63" fmla="*/ 1213 h 3758"/>
                <a:gd name="T64" fmla="*/ 1486 w 2568"/>
                <a:gd name="T65" fmla="*/ 1644 h 3758"/>
                <a:gd name="T66" fmla="*/ 2184 w 2568"/>
                <a:gd name="T67" fmla="*/ 2517 h 3758"/>
                <a:gd name="T68" fmla="*/ 2566 w 2568"/>
                <a:gd name="T69" fmla="*/ 3055 h 3758"/>
                <a:gd name="T70" fmla="*/ 2540 w 2568"/>
                <a:gd name="T71" fmla="*/ 3186 h 3758"/>
                <a:gd name="T72" fmla="*/ 2489 w 2568"/>
                <a:gd name="T73" fmla="*/ 3382 h 3758"/>
                <a:gd name="T74" fmla="*/ 2411 w 2568"/>
                <a:gd name="T75" fmla="*/ 3615 h 3758"/>
                <a:gd name="T76" fmla="*/ 2320 w 2568"/>
                <a:gd name="T77" fmla="*/ 3753 h 3758"/>
                <a:gd name="T78" fmla="*/ 2222 w 2568"/>
                <a:gd name="T79" fmla="*/ 3722 h 3758"/>
                <a:gd name="T80" fmla="*/ 2137 w 2568"/>
                <a:gd name="T81" fmla="*/ 3622 h 3758"/>
                <a:gd name="T82" fmla="*/ 1829 w 2568"/>
                <a:gd name="T83" fmla="*/ 3253 h 3758"/>
                <a:gd name="T84" fmla="*/ 1304 w 2568"/>
                <a:gd name="T85" fmla="*/ 2600 h 3758"/>
                <a:gd name="T86" fmla="*/ 824 w 2568"/>
                <a:gd name="T87" fmla="*/ 1957 h 3758"/>
                <a:gd name="T88" fmla="*/ 533 w 2568"/>
                <a:gd name="T89" fmla="*/ 1477 h 3758"/>
                <a:gd name="T90" fmla="*/ 433 w 2568"/>
                <a:gd name="T91" fmla="*/ 1195 h 3758"/>
                <a:gd name="T92" fmla="*/ 429 w 2568"/>
                <a:gd name="T93" fmla="*/ 880 h 3758"/>
                <a:gd name="T94" fmla="*/ 559 w 2568"/>
                <a:gd name="T95" fmla="*/ 524 h 3758"/>
                <a:gd name="T96" fmla="*/ 762 w 2568"/>
                <a:gd name="T97" fmla="*/ 231 h 3758"/>
                <a:gd name="T98" fmla="*/ 1006 w 2568"/>
                <a:gd name="T99" fmla="*/ 55 h 3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68" h="3758">
                  <a:moveTo>
                    <a:pt x="313" y="3691"/>
                  </a:moveTo>
                  <a:lnTo>
                    <a:pt x="315" y="3695"/>
                  </a:lnTo>
                  <a:lnTo>
                    <a:pt x="311" y="3693"/>
                  </a:lnTo>
                  <a:lnTo>
                    <a:pt x="313" y="3691"/>
                  </a:lnTo>
                  <a:close/>
                  <a:moveTo>
                    <a:pt x="711" y="2122"/>
                  </a:moveTo>
                  <a:lnTo>
                    <a:pt x="739" y="2142"/>
                  </a:lnTo>
                  <a:lnTo>
                    <a:pt x="764" y="2169"/>
                  </a:lnTo>
                  <a:lnTo>
                    <a:pt x="788" y="2204"/>
                  </a:lnTo>
                  <a:lnTo>
                    <a:pt x="809" y="2238"/>
                  </a:lnTo>
                  <a:lnTo>
                    <a:pt x="829" y="2271"/>
                  </a:lnTo>
                  <a:lnTo>
                    <a:pt x="848" y="2300"/>
                  </a:lnTo>
                  <a:lnTo>
                    <a:pt x="1180" y="2733"/>
                  </a:lnTo>
                  <a:lnTo>
                    <a:pt x="1080" y="2862"/>
                  </a:lnTo>
                  <a:lnTo>
                    <a:pt x="977" y="2987"/>
                  </a:lnTo>
                  <a:lnTo>
                    <a:pt x="868" y="3109"/>
                  </a:lnTo>
                  <a:lnTo>
                    <a:pt x="760" y="3231"/>
                  </a:lnTo>
                  <a:lnTo>
                    <a:pt x="651" y="3353"/>
                  </a:lnTo>
                  <a:lnTo>
                    <a:pt x="548" y="3477"/>
                  </a:lnTo>
                  <a:lnTo>
                    <a:pt x="520" y="3509"/>
                  </a:lnTo>
                  <a:lnTo>
                    <a:pt x="486" y="3544"/>
                  </a:lnTo>
                  <a:lnTo>
                    <a:pt x="451" y="3578"/>
                  </a:lnTo>
                  <a:lnTo>
                    <a:pt x="413" y="3611"/>
                  </a:lnTo>
                  <a:lnTo>
                    <a:pt x="377" y="3642"/>
                  </a:lnTo>
                  <a:lnTo>
                    <a:pt x="342" y="3669"/>
                  </a:lnTo>
                  <a:lnTo>
                    <a:pt x="313" y="3691"/>
                  </a:lnTo>
                  <a:lnTo>
                    <a:pt x="311" y="3689"/>
                  </a:lnTo>
                  <a:lnTo>
                    <a:pt x="306" y="3677"/>
                  </a:lnTo>
                  <a:lnTo>
                    <a:pt x="295" y="3657"/>
                  </a:lnTo>
                  <a:lnTo>
                    <a:pt x="280" y="3631"/>
                  </a:lnTo>
                  <a:lnTo>
                    <a:pt x="262" y="3602"/>
                  </a:lnTo>
                  <a:lnTo>
                    <a:pt x="242" y="3567"/>
                  </a:lnTo>
                  <a:lnTo>
                    <a:pt x="220" y="3529"/>
                  </a:lnTo>
                  <a:lnTo>
                    <a:pt x="197" y="3487"/>
                  </a:lnTo>
                  <a:lnTo>
                    <a:pt x="173" y="3444"/>
                  </a:lnTo>
                  <a:lnTo>
                    <a:pt x="149" y="3397"/>
                  </a:lnTo>
                  <a:lnTo>
                    <a:pt x="126" y="3349"/>
                  </a:lnTo>
                  <a:lnTo>
                    <a:pt x="102" y="3300"/>
                  </a:lnTo>
                  <a:lnTo>
                    <a:pt x="79" y="3251"/>
                  </a:lnTo>
                  <a:lnTo>
                    <a:pt x="59" y="3202"/>
                  </a:lnTo>
                  <a:lnTo>
                    <a:pt x="40" y="3153"/>
                  </a:lnTo>
                  <a:lnTo>
                    <a:pt x="24" y="3107"/>
                  </a:lnTo>
                  <a:lnTo>
                    <a:pt x="13" y="3062"/>
                  </a:lnTo>
                  <a:lnTo>
                    <a:pt x="4" y="3020"/>
                  </a:lnTo>
                  <a:lnTo>
                    <a:pt x="0" y="2980"/>
                  </a:lnTo>
                  <a:lnTo>
                    <a:pt x="4" y="2971"/>
                  </a:lnTo>
                  <a:lnTo>
                    <a:pt x="13" y="2955"/>
                  </a:lnTo>
                  <a:lnTo>
                    <a:pt x="29" y="2935"/>
                  </a:lnTo>
                  <a:lnTo>
                    <a:pt x="49" y="2911"/>
                  </a:lnTo>
                  <a:lnTo>
                    <a:pt x="71" y="2886"/>
                  </a:lnTo>
                  <a:lnTo>
                    <a:pt x="97" y="2858"/>
                  </a:lnTo>
                  <a:lnTo>
                    <a:pt x="120" y="2833"/>
                  </a:lnTo>
                  <a:lnTo>
                    <a:pt x="144" y="2806"/>
                  </a:lnTo>
                  <a:lnTo>
                    <a:pt x="166" y="2782"/>
                  </a:lnTo>
                  <a:lnTo>
                    <a:pt x="184" y="2762"/>
                  </a:lnTo>
                  <a:lnTo>
                    <a:pt x="711" y="2122"/>
                  </a:lnTo>
                  <a:close/>
                  <a:moveTo>
                    <a:pt x="1244" y="0"/>
                  </a:moveTo>
                  <a:lnTo>
                    <a:pt x="1333" y="4"/>
                  </a:lnTo>
                  <a:lnTo>
                    <a:pt x="1415" y="13"/>
                  </a:lnTo>
                  <a:lnTo>
                    <a:pt x="1491" y="29"/>
                  </a:lnTo>
                  <a:lnTo>
                    <a:pt x="1560" y="51"/>
                  </a:lnTo>
                  <a:lnTo>
                    <a:pt x="1626" y="78"/>
                  </a:lnTo>
                  <a:lnTo>
                    <a:pt x="1686" y="111"/>
                  </a:lnTo>
                  <a:lnTo>
                    <a:pt x="1740" y="149"/>
                  </a:lnTo>
                  <a:lnTo>
                    <a:pt x="1791" y="193"/>
                  </a:lnTo>
                  <a:lnTo>
                    <a:pt x="1839" y="238"/>
                  </a:lnTo>
                  <a:lnTo>
                    <a:pt x="1880" y="289"/>
                  </a:lnTo>
                  <a:lnTo>
                    <a:pt x="1920" y="342"/>
                  </a:lnTo>
                  <a:lnTo>
                    <a:pt x="1957" y="398"/>
                  </a:lnTo>
                  <a:lnTo>
                    <a:pt x="1989" y="457"/>
                  </a:lnTo>
                  <a:lnTo>
                    <a:pt x="2020" y="517"/>
                  </a:lnTo>
                  <a:lnTo>
                    <a:pt x="2049" y="578"/>
                  </a:lnTo>
                  <a:lnTo>
                    <a:pt x="2077" y="642"/>
                  </a:lnTo>
                  <a:lnTo>
                    <a:pt x="2097" y="693"/>
                  </a:lnTo>
                  <a:lnTo>
                    <a:pt x="2117" y="746"/>
                  </a:lnTo>
                  <a:lnTo>
                    <a:pt x="2135" y="802"/>
                  </a:lnTo>
                  <a:lnTo>
                    <a:pt x="2153" y="858"/>
                  </a:lnTo>
                  <a:lnTo>
                    <a:pt x="2166" y="917"/>
                  </a:lnTo>
                  <a:lnTo>
                    <a:pt x="2177" y="973"/>
                  </a:lnTo>
                  <a:lnTo>
                    <a:pt x="2180" y="1029"/>
                  </a:lnTo>
                  <a:lnTo>
                    <a:pt x="2180" y="1082"/>
                  </a:lnTo>
                  <a:lnTo>
                    <a:pt x="2171" y="1133"/>
                  </a:lnTo>
                  <a:lnTo>
                    <a:pt x="2144" y="1238"/>
                  </a:lnTo>
                  <a:lnTo>
                    <a:pt x="2111" y="1335"/>
                  </a:lnTo>
                  <a:lnTo>
                    <a:pt x="2073" y="1427"/>
                  </a:lnTo>
                  <a:lnTo>
                    <a:pt x="2029" y="1515"/>
                  </a:lnTo>
                  <a:lnTo>
                    <a:pt x="1984" y="1597"/>
                  </a:lnTo>
                  <a:lnTo>
                    <a:pt x="1960" y="1640"/>
                  </a:lnTo>
                  <a:lnTo>
                    <a:pt x="1937" y="1682"/>
                  </a:lnTo>
                  <a:lnTo>
                    <a:pt x="1911" y="1724"/>
                  </a:lnTo>
                  <a:lnTo>
                    <a:pt x="1884" y="1769"/>
                  </a:lnTo>
                  <a:lnTo>
                    <a:pt x="1851" y="1817"/>
                  </a:lnTo>
                  <a:lnTo>
                    <a:pt x="1844" y="1817"/>
                  </a:lnTo>
                  <a:lnTo>
                    <a:pt x="1404" y="1240"/>
                  </a:lnTo>
                  <a:lnTo>
                    <a:pt x="1449" y="1182"/>
                  </a:lnTo>
                  <a:lnTo>
                    <a:pt x="1495" y="1120"/>
                  </a:lnTo>
                  <a:lnTo>
                    <a:pt x="1539" y="1055"/>
                  </a:lnTo>
                  <a:lnTo>
                    <a:pt x="1579" y="987"/>
                  </a:lnTo>
                  <a:lnTo>
                    <a:pt x="1611" y="917"/>
                  </a:lnTo>
                  <a:lnTo>
                    <a:pt x="1626" y="862"/>
                  </a:lnTo>
                  <a:lnTo>
                    <a:pt x="1639" y="811"/>
                  </a:lnTo>
                  <a:lnTo>
                    <a:pt x="1651" y="757"/>
                  </a:lnTo>
                  <a:lnTo>
                    <a:pt x="1582" y="702"/>
                  </a:lnTo>
                  <a:lnTo>
                    <a:pt x="1511" y="658"/>
                  </a:lnTo>
                  <a:lnTo>
                    <a:pt x="1442" y="627"/>
                  </a:lnTo>
                  <a:lnTo>
                    <a:pt x="1375" y="607"/>
                  </a:lnTo>
                  <a:lnTo>
                    <a:pt x="1308" y="597"/>
                  </a:lnTo>
                  <a:lnTo>
                    <a:pt x="1244" y="597"/>
                  </a:lnTo>
                  <a:lnTo>
                    <a:pt x="1180" y="606"/>
                  </a:lnTo>
                  <a:lnTo>
                    <a:pt x="1119" y="622"/>
                  </a:lnTo>
                  <a:lnTo>
                    <a:pt x="1060" y="646"/>
                  </a:lnTo>
                  <a:lnTo>
                    <a:pt x="1046" y="653"/>
                  </a:lnTo>
                  <a:lnTo>
                    <a:pt x="1028" y="667"/>
                  </a:lnTo>
                  <a:lnTo>
                    <a:pt x="1009" y="684"/>
                  </a:lnTo>
                  <a:lnTo>
                    <a:pt x="989" y="704"/>
                  </a:lnTo>
                  <a:lnTo>
                    <a:pt x="969" y="724"/>
                  </a:lnTo>
                  <a:lnTo>
                    <a:pt x="953" y="742"/>
                  </a:lnTo>
                  <a:lnTo>
                    <a:pt x="940" y="760"/>
                  </a:lnTo>
                  <a:lnTo>
                    <a:pt x="931" y="773"/>
                  </a:lnTo>
                  <a:lnTo>
                    <a:pt x="928" y="795"/>
                  </a:lnTo>
                  <a:lnTo>
                    <a:pt x="931" y="818"/>
                  </a:lnTo>
                  <a:lnTo>
                    <a:pt x="940" y="844"/>
                  </a:lnTo>
                  <a:lnTo>
                    <a:pt x="949" y="869"/>
                  </a:lnTo>
                  <a:lnTo>
                    <a:pt x="960" y="891"/>
                  </a:lnTo>
                  <a:lnTo>
                    <a:pt x="968" y="909"/>
                  </a:lnTo>
                  <a:lnTo>
                    <a:pt x="1004" y="989"/>
                  </a:lnTo>
                  <a:lnTo>
                    <a:pt x="1049" y="1067"/>
                  </a:lnTo>
                  <a:lnTo>
                    <a:pt x="1100" y="1142"/>
                  </a:lnTo>
                  <a:lnTo>
                    <a:pt x="1153" y="1213"/>
                  </a:lnTo>
                  <a:lnTo>
                    <a:pt x="1209" y="1284"/>
                  </a:lnTo>
                  <a:lnTo>
                    <a:pt x="1264" y="1353"/>
                  </a:lnTo>
                  <a:lnTo>
                    <a:pt x="1317" y="1422"/>
                  </a:lnTo>
                  <a:lnTo>
                    <a:pt x="1486" y="1644"/>
                  </a:lnTo>
                  <a:lnTo>
                    <a:pt x="1659" y="1864"/>
                  </a:lnTo>
                  <a:lnTo>
                    <a:pt x="1835" y="2080"/>
                  </a:lnTo>
                  <a:lnTo>
                    <a:pt x="2011" y="2298"/>
                  </a:lnTo>
                  <a:lnTo>
                    <a:pt x="2184" y="2517"/>
                  </a:lnTo>
                  <a:lnTo>
                    <a:pt x="2557" y="2966"/>
                  </a:lnTo>
                  <a:lnTo>
                    <a:pt x="2564" y="2991"/>
                  </a:lnTo>
                  <a:lnTo>
                    <a:pt x="2568" y="3020"/>
                  </a:lnTo>
                  <a:lnTo>
                    <a:pt x="2566" y="3055"/>
                  </a:lnTo>
                  <a:lnTo>
                    <a:pt x="2560" y="3089"/>
                  </a:lnTo>
                  <a:lnTo>
                    <a:pt x="2555" y="3126"/>
                  </a:lnTo>
                  <a:lnTo>
                    <a:pt x="2546" y="3157"/>
                  </a:lnTo>
                  <a:lnTo>
                    <a:pt x="2540" y="3186"/>
                  </a:lnTo>
                  <a:lnTo>
                    <a:pt x="2531" y="3224"/>
                  </a:lnTo>
                  <a:lnTo>
                    <a:pt x="2520" y="3271"/>
                  </a:lnTo>
                  <a:lnTo>
                    <a:pt x="2506" y="3324"/>
                  </a:lnTo>
                  <a:lnTo>
                    <a:pt x="2489" y="3382"/>
                  </a:lnTo>
                  <a:lnTo>
                    <a:pt x="2473" y="3442"/>
                  </a:lnTo>
                  <a:lnTo>
                    <a:pt x="2453" y="3502"/>
                  </a:lnTo>
                  <a:lnTo>
                    <a:pt x="2433" y="3560"/>
                  </a:lnTo>
                  <a:lnTo>
                    <a:pt x="2411" y="3615"/>
                  </a:lnTo>
                  <a:lnTo>
                    <a:pt x="2389" y="3664"/>
                  </a:lnTo>
                  <a:lnTo>
                    <a:pt x="2368" y="3704"/>
                  </a:lnTo>
                  <a:lnTo>
                    <a:pt x="2344" y="3735"/>
                  </a:lnTo>
                  <a:lnTo>
                    <a:pt x="2320" y="3753"/>
                  </a:lnTo>
                  <a:lnTo>
                    <a:pt x="2297" y="3758"/>
                  </a:lnTo>
                  <a:lnTo>
                    <a:pt x="2273" y="3753"/>
                  </a:lnTo>
                  <a:lnTo>
                    <a:pt x="2248" y="3740"/>
                  </a:lnTo>
                  <a:lnTo>
                    <a:pt x="2222" y="3722"/>
                  </a:lnTo>
                  <a:lnTo>
                    <a:pt x="2199" y="3698"/>
                  </a:lnTo>
                  <a:lnTo>
                    <a:pt x="2177" y="3673"/>
                  </a:lnTo>
                  <a:lnTo>
                    <a:pt x="2155" y="3647"/>
                  </a:lnTo>
                  <a:lnTo>
                    <a:pt x="2137" y="3622"/>
                  </a:lnTo>
                  <a:lnTo>
                    <a:pt x="2120" y="3602"/>
                  </a:lnTo>
                  <a:lnTo>
                    <a:pt x="2108" y="3586"/>
                  </a:lnTo>
                  <a:lnTo>
                    <a:pt x="1971" y="3418"/>
                  </a:lnTo>
                  <a:lnTo>
                    <a:pt x="1829" y="3253"/>
                  </a:lnTo>
                  <a:lnTo>
                    <a:pt x="1689" y="3086"/>
                  </a:lnTo>
                  <a:lnTo>
                    <a:pt x="1551" y="2917"/>
                  </a:lnTo>
                  <a:lnTo>
                    <a:pt x="1428" y="2758"/>
                  </a:lnTo>
                  <a:lnTo>
                    <a:pt x="1304" y="2600"/>
                  </a:lnTo>
                  <a:lnTo>
                    <a:pt x="1180" y="2444"/>
                  </a:lnTo>
                  <a:lnTo>
                    <a:pt x="1059" y="2284"/>
                  </a:lnTo>
                  <a:lnTo>
                    <a:pt x="940" y="2122"/>
                  </a:lnTo>
                  <a:lnTo>
                    <a:pt x="824" y="1957"/>
                  </a:lnTo>
                  <a:lnTo>
                    <a:pt x="711" y="1786"/>
                  </a:lnTo>
                  <a:lnTo>
                    <a:pt x="604" y="1609"/>
                  </a:lnTo>
                  <a:lnTo>
                    <a:pt x="568" y="1544"/>
                  </a:lnTo>
                  <a:lnTo>
                    <a:pt x="533" y="1477"/>
                  </a:lnTo>
                  <a:lnTo>
                    <a:pt x="500" y="1409"/>
                  </a:lnTo>
                  <a:lnTo>
                    <a:pt x="473" y="1340"/>
                  </a:lnTo>
                  <a:lnTo>
                    <a:pt x="451" y="1267"/>
                  </a:lnTo>
                  <a:lnTo>
                    <a:pt x="433" y="1195"/>
                  </a:lnTo>
                  <a:lnTo>
                    <a:pt x="422" y="1120"/>
                  </a:lnTo>
                  <a:lnTo>
                    <a:pt x="417" y="1042"/>
                  </a:lnTo>
                  <a:lnTo>
                    <a:pt x="419" y="962"/>
                  </a:lnTo>
                  <a:lnTo>
                    <a:pt x="429" y="880"/>
                  </a:lnTo>
                  <a:lnTo>
                    <a:pt x="448" y="795"/>
                  </a:lnTo>
                  <a:lnTo>
                    <a:pt x="477" y="706"/>
                  </a:lnTo>
                  <a:lnTo>
                    <a:pt x="513" y="613"/>
                  </a:lnTo>
                  <a:lnTo>
                    <a:pt x="559" y="524"/>
                  </a:lnTo>
                  <a:lnTo>
                    <a:pt x="608" y="440"/>
                  </a:lnTo>
                  <a:lnTo>
                    <a:pt x="660" y="360"/>
                  </a:lnTo>
                  <a:lnTo>
                    <a:pt x="717" y="286"/>
                  </a:lnTo>
                  <a:lnTo>
                    <a:pt x="762" y="231"/>
                  </a:lnTo>
                  <a:lnTo>
                    <a:pt x="815" y="180"/>
                  </a:lnTo>
                  <a:lnTo>
                    <a:pt x="873" y="133"/>
                  </a:lnTo>
                  <a:lnTo>
                    <a:pt x="937" y="91"/>
                  </a:lnTo>
                  <a:lnTo>
                    <a:pt x="1006" y="55"/>
                  </a:lnTo>
                  <a:lnTo>
                    <a:pt x="1080" y="29"/>
                  </a:lnTo>
                  <a:lnTo>
                    <a:pt x="1244"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60" name="Oval 1">
              <a:extLst>
                <a:ext uri="{FF2B5EF4-FFF2-40B4-BE49-F238E27FC236}">
                  <a16:creationId xmlns:a16="http://schemas.microsoft.com/office/drawing/2014/main" id="{910B4782-01FC-4490-9515-E82FE7717AE3}"/>
                </a:ext>
              </a:extLst>
            </p:cNvPr>
            <p:cNvSpPr/>
            <p:nvPr/>
          </p:nvSpPr>
          <p:spPr>
            <a:xfrm>
              <a:off x="4490582" y="1030315"/>
              <a:ext cx="296737" cy="296736"/>
            </a:xfrm>
            <a:custGeom>
              <a:avLst/>
              <a:gdLst/>
              <a:ahLst/>
              <a:cxnLst/>
              <a:rect l="l" t="t" r="r" b="b"/>
              <a:pathLst>
                <a:path w="3848188" h="3848188">
                  <a:moveTo>
                    <a:pt x="1531053" y="504131"/>
                  </a:moveTo>
                  <a:lnTo>
                    <a:pt x="1531053" y="1481511"/>
                  </a:lnTo>
                  <a:lnTo>
                    <a:pt x="553673" y="1481511"/>
                  </a:lnTo>
                  <a:lnTo>
                    <a:pt x="553673" y="2263055"/>
                  </a:lnTo>
                  <a:lnTo>
                    <a:pt x="1531053" y="2263055"/>
                  </a:lnTo>
                  <a:lnTo>
                    <a:pt x="1531053" y="3240435"/>
                  </a:lnTo>
                  <a:lnTo>
                    <a:pt x="2312597" y="3240435"/>
                  </a:lnTo>
                  <a:lnTo>
                    <a:pt x="2312597" y="2263055"/>
                  </a:lnTo>
                  <a:lnTo>
                    <a:pt x="3289977" y="2263055"/>
                  </a:lnTo>
                  <a:lnTo>
                    <a:pt x="3289977" y="1481511"/>
                  </a:lnTo>
                  <a:lnTo>
                    <a:pt x="2312597" y="1481511"/>
                  </a:lnTo>
                  <a:lnTo>
                    <a:pt x="2312597" y="504131"/>
                  </a:lnTo>
                  <a:close/>
                  <a:moveTo>
                    <a:pt x="1924094" y="0"/>
                  </a:moveTo>
                  <a:cubicBezTo>
                    <a:pt x="2986742" y="0"/>
                    <a:pt x="3848188" y="861446"/>
                    <a:pt x="3848188" y="1924094"/>
                  </a:cubicBezTo>
                  <a:cubicBezTo>
                    <a:pt x="3848188" y="2986742"/>
                    <a:pt x="2986742" y="3848188"/>
                    <a:pt x="1924094" y="3848188"/>
                  </a:cubicBezTo>
                  <a:cubicBezTo>
                    <a:pt x="861446" y="3848188"/>
                    <a:pt x="0" y="2986742"/>
                    <a:pt x="0" y="1924094"/>
                  </a:cubicBezTo>
                  <a:cubicBezTo>
                    <a:pt x="0" y="861446"/>
                    <a:pt x="861446" y="0"/>
                    <a:pt x="19240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 name="Donut 3">
              <a:extLst>
                <a:ext uri="{FF2B5EF4-FFF2-40B4-BE49-F238E27FC236}">
                  <a16:creationId xmlns:a16="http://schemas.microsoft.com/office/drawing/2014/main" id="{129FE0EB-2AB9-4CBD-827F-B5DD2E078374}"/>
                </a:ext>
              </a:extLst>
            </p:cNvPr>
            <p:cNvSpPr/>
            <p:nvPr/>
          </p:nvSpPr>
          <p:spPr>
            <a:xfrm rot="2542585">
              <a:off x="4516666" y="365237"/>
              <a:ext cx="186287" cy="354842"/>
            </a:xfrm>
            <a:custGeom>
              <a:avLst/>
              <a:gdLst/>
              <a:ahLst/>
              <a:cxnLst/>
              <a:rect l="l" t="t" r="r" b="b"/>
              <a:pathLst>
                <a:path w="2073250" h="3949150">
                  <a:moveTo>
                    <a:pt x="1279271" y="2220875"/>
                  </a:moveTo>
                  <a:lnTo>
                    <a:pt x="1285176" y="2794045"/>
                  </a:lnTo>
                  <a:lnTo>
                    <a:pt x="1962603" y="2794045"/>
                  </a:lnTo>
                  <a:lnTo>
                    <a:pt x="1962603" y="3261227"/>
                  </a:lnTo>
                  <a:lnTo>
                    <a:pt x="1289989" y="3261228"/>
                  </a:lnTo>
                  <a:lnTo>
                    <a:pt x="1297029" y="3944670"/>
                  </a:lnTo>
                  <a:lnTo>
                    <a:pt x="795159" y="3949150"/>
                  </a:lnTo>
                  <a:lnTo>
                    <a:pt x="788072" y="3261227"/>
                  </a:lnTo>
                  <a:lnTo>
                    <a:pt x="110647" y="3261227"/>
                  </a:lnTo>
                  <a:lnTo>
                    <a:pt x="110647" y="2794045"/>
                  </a:lnTo>
                  <a:lnTo>
                    <a:pt x="783259" y="2794045"/>
                  </a:lnTo>
                  <a:lnTo>
                    <a:pt x="777401" y="2225354"/>
                  </a:lnTo>
                  <a:close/>
                  <a:moveTo>
                    <a:pt x="1036626" y="518312"/>
                  </a:moveTo>
                  <a:cubicBezTo>
                    <a:pt x="750370" y="518312"/>
                    <a:pt x="518313" y="753722"/>
                    <a:pt x="518313" y="1044116"/>
                  </a:cubicBezTo>
                  <a:cubicBezTo>
                    <a:pt x="518313" y="1334510"/>
                    <a:pt x="750370" y="1569920"/>
                    <a:pt x="1036626" y="1569920"/>
                  </a:cubicBezTo>
                  <a:cubicBezTo>
                    <a:pt x="1322882" y="1569920"/>
                    <a:pt x="1554939" y="1334510"/>
                    <a:pt x="1554939" y="1044116"/>
                  </a:cubicBezTo>
                  <a:cubicBezTo>
                    <a:pt x="1554939" y="753722"/>
                    <a:pt x="1322882" y="518312"/>
                    <a:pt x="1036626" y="518312"/>
                  </a:cubicBezTo>
                  <a:close/>
                  <a:moveTo>
                    <a:pt x="1036625" y="0"/>
                  </a:moveTo>
                  <a:cubicBezTo>
                    <a:pt x="1609137" y="0"/>
                    <a:pt x="2073250" y="467467"/>
                    <a:pt x="2073250" y="1044116"/>
                  </a:cubicBezTo>
                  <a:cubicBezTo>
                    <a:pt x="2073250" y="1620765"/>
                    <a:pt x="1609137" y="2088232"/>
                    <a:pt x="1036625" y="2088232"/>
                  </a:cubicBezTo>
                  <a:cubicBezTo>
                    <a:pt x="464113" y="2088232"/>
                    <a:pt x="0" y="1620765"/>
                    <a:pt x="0" y="1044116"/>
                  </a:cubicBezTo>
                  <a:cubicBezTo>
                    <a:pt x="0" y="467467"/>
                    <a:pt x="464113" y="0"/>
                    <a:pt x="103662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grpSp>
          <p:nvGrpSpPr>
            <p:cNvPr id="62" name="Group 61">
              <a:extLst>
                <a:ext uri="{FF2B5EF4-FFF2-40B4-BE49-F238E27FC236}">
                  <a16:creationId xmlns:a16="http://schemas.microsoft.com/office/drawing/2014/main" id="{68A0B81A-35CD-4D9C-8347-00BF75F739AC}"/>
                </a:ext>
              </a:extLst>
            </p:cNvPr>
            <p:cNvGrpSpPr/>
            <p:nvPr/>
          </p:nvGrpSpPr>
          <p:grpSpPr>
            <a:xfrm>
              <a:off x="3783054" y="1518900"/>
              <a:ext cx="323876" cy="330677"/>
              <a:chOff x="2062550" y="1001048"/>
              <a:chExt cx="5068291" cy="5174720"/>
            </a:xfrm>
            <a:grpFill/>
          </p:grpSpPr>
          <p:sp>
            <p:nvSpPr>
              <p:cNvPr id="99" name="Freeform 18">
                <a:extLst>
                  <a:ext uri="{FF2B5EF4-FFF2-40B4-BE49-F238E27FC236}">
                    <a16:creationId xmlns:a16="http://schemas.microsoft.com/office/drawing/2014/main" id="{39247D1C-08F5-45DF-B3D3-A55801AC593F}"/>
                  </a:ext>
                </a:extLst>
              </p:cNvPr>
              <p:cNvSpPr>
                <a:spLocks/>
              </p:cNvSpPr>
              <p:nvPr/>
            </p:nvSpPr>
            <p:spPr bwMode="auto">
              <a:xfrm>
                <a:off x="4767053" y="1142826"/>
                <a:ext cx="2363788" cy="985838"/>
              </a:xfrm>
              <a:custGeom>
                <a:avLst/>
                <a:gdLst>
                  <a:gd name="T0" fmla="*/ 548 w 1489"/>
                  <a:gd name="T1" fmla="*/ 1 h 621"/>
                  <a:gd name="T2" fmla="*/ 640 w 1489"/>
                  <a:gd name="T3" fmla="*/ 16 h 621"/>
                  <a:gd name="T4" fmla="*/ 722 w 1489"/>
                  <a:gd name="T5" fmla="*/ 51 h 621"/>
                  <a:gd name="T6" fmla="*/ 786 w 1489"/>
                  <a:gd name="T7" fmla="*/ 80 h 621"/>
                  <a:gd name="T8" fmla="*/ 842 w 1489"/>
                  <a:gd name="T9" fmla="*/ 101 h 621"/>
                  <a:gd name="T10" fmla="*/ 900 w 1489"/>
                  <a:gd name="T11" fmla="*/ 123 h 621"/>
                  <a:gd name="T12" fmla="*/ 973 w 1489"/>
                  <a:gd name="T13" fmla="*/ 151 h 621"/>
                  <a:gd name="T14" fmla="*/ 1064 w 1489"/>
                  <a:gd name="T15" fmla="*/ 180 h 621"/>
                  <a:gd name="T16" fmla="*/ 1171 w 1489"/>
                  <a:gd name="T17" fmla="*/ 192 h 621"/>
                  <a:gd name="T18" fmla="*/ 1286 w 1489"/>
                  <a:gd name="T19" fmla="*/ 192 h 621"/>
                  <a:gd name="T20" fmla="*/ 1389 w 1489"/>
                  <a:gd name="T21" fmla="*/ 181 h 621"/>
                  <a:gd name="T22" fmla="*/ 1464 w 1489"/>
                  <a:gd name="T23" fmla="*/ 167 h 621"/>
                  <a:gd name="T24" fmla="*/ 1486 w 1489"/>
                  <a:gd name="T25" fmla="*/ 174 h 621"/>
                  <a:gd name="T26" fmla="*/ 1489 w 1489"/>
                  <a:gd name="T27" fmla="*/ 192 h 621"/>
                  <a:gd name="T28" fmla="*/ 1469 w 1489"/>
                  <a:gd name="T29" fmla="*/ 227 h 621"/>
                  <a:gd name="T30" fmla="*/ 1433 w 1489"/>
                  <a:gd name="T31" fmla="*/ 272 h 621"/>
                  <a:gd name="T32" fmla="*/ 1377 w 1489"/>
                  <a:gd name="T33" fmla="*/ 311 h 621"/>
                  <a:gd name="T34" fmla="*/ 1293 w 1489"/>
                  <a:gd name="T35" fmla="*/ 341 h 621"/>
                  <a:gd name="T36" fmla="*/ 1177 w 1489"/>
                  <a:gd name="T37" fmla="*/ 360 h 621"/>
                  <a:gd name="T38" fmla="*/ 1171 w 1489"/>
                  <a:gd name="T39" fmla="*/ 387 h 621"/>
                  <a:gd name="T40" fmla="*/ 1155 w 1489"/>
                  <a:gd name="T41" fmla="*/ 409 h 621"/>
                  <a:gd name="T42" fmla="*/ 1122 w 1489"/>
                  <a:gd name="T43" fmla="*/ 423 h 621"/>
                  <a:gd name="T44" fmla="*/ 1069 w 1489"/>
                  <a:gd name="T45" fmla="*/ 429 h 621"/>
                  <a:gd name="T46" fmla="*/ 993 w 1489"/>
                  <a:gd name="T47" fmla="*/ 418 h 621"/>
                  <a:gd name="T48" fmla="*/ 944 w 1489"/>
                  <a:gd name="T49" fmla="*/ 414 h 621"/>
                  <a:gd name="T50" fmla="*/ 944 w 1489"/>
                  <a:gd name="T51" fmla="*/ 431 h 621"/>
                  <a:gd name="T52" fmla="*/ 942 w 1489"/>
                  <a:gd name="T53" fmla="*/ 449 h 621"/>
                  <a:gd name="T54" fmla="*/ 933 w 1489"/>
                  <a:gd name="T55" fmla="*/ 465 h 621"/>
                  <a:gd name="T56" fmla="*/ 909 w 1489"/>
                  <a:gd name="T57" fmla="*/ 480 h 621"/>
                  <a:gd name="T58" fmla="*/ 864 w 1489"/>
                  <a:gd name="T59" fmla="*/ 485 h 621"/>
                  <a:gd name="T60" fmla="*/ 795 w 1489"/>
                  <a:gd name="T61" fmla="*/ 480 h 621"/>
                  <a:gd name="T62" fmla="*/ 733 w 1489"/>
                  <a:gd name="T63" fmla="*/ 505 h 621"/>
                  <a:gd name="T64" fmla="*/ 697 w 1489"/>
                  <a:gd name="T65" fmla="*/ 545 h 621"/>
                  <a:gd name="T66" fmla="*/ 655 w 1489"/>
                  <a:gd name="T67" fmla="*/ 560 h 621"/>
                  <a:gd name="T68" fmla="*/ 611 w 1489"/>
                  <a:gd name="T69" fmla="*/ 556 h 621"/>
                  <a:gd name="T70" fmla="*/ 569 w 1489"/>
                  <a:gd name="T71" fmla="*/ 545 h 621"/>
                  <a:gd name="T72" fmla="*/ 533 w 1489"/>
                  <a:gd name="T73" fmla="*/ 536 h 621"/>
                  <a:gd name="T74" fmla="*/ 499 w 1489"/>
                  <a:gd name="T75" fmla="*/ 565 h 621"/>
                  <a:gd name="T76" fmla="*/ 455 w 1489"/>
                  <a:gd name="T77" fmla="*/ 596 h 621"/>
                  <a:gd name="T78" fmla="*/ 402 w 1489"/>
                  <a:gd name="T79" fmla="*/ 603 h 621"/>
                  <a:gd name="T80" fmla="*/ 348 w 1489"/>
                  <a:gd name="T81" fmla="*/ 592 h 621"/>
                  <a:gd name="T82" fmla="*/ 297 w 1489"/>
                  <a:gd name="T83" fmla="*/ 576 h 621"/>
                  <a:gd name="T84" fmla="*/ 257 w 1489"/>
                  <a:gd name="T85" fmla="*/ 563 h 621"/>
                  <a:gd name="T86" fmla="*/ 199 w 1489"/>
                  <a:gd name="T87" fmla="*/ 612 h 621"/>
                  <a:gd name="T88" fmla="*/ 137 w 1489"/>
                  <a:gd name="T89" fmla="*/ 621 h 621"/>
                  <a:gd name="T90" fmla="*/ 71 w 1489"/>
                  <a:gd name="T91" fmla="*/ 605 h 621"/>
                  <a:gd name="T92" fmla="*/ 0 w 1489"/>
                  <a:gd name="T93" fmla="*/ 576 h 621"/>
                  <a:gd name="T94" fmla="*/ 42 w 1489"/>
                  <a:gd name="T95" fmla="*/ 269 h 621"/>
                  <a:gd name="T96" fmla="*/ 106 w 1489"/>
                  <a:gd name="T97" fmla="*/ 238 h 621"/>
                  <a:gd name="T98" fmla="*/ 159 w 1489"/>
                  <a:gd name="T99" fmla="*/ 191 h 621"/>
                  <a:gd name="T100" fmla="*/ 208 w 1489"/>
                  <a:gd name="T101" fmla="*/ 132 h 621"/>
                  <a:gd name="T102" fmla="*/ 262 w 1489"/>
                  <a:gd name="T103" fmla="*/ 76 h 621"/>
                  <a:gd name="T104" fmla="*/ 333 w 1489"/>
                  <a:gd name="T105" fmla="*/ 31 h 621"/>
                  <a:gd name="T106" fmla="*/ 411 w 1489"/>
                  <a:gd name="T107" fmla="*/ 7 h 621"/>
                  <a:gd name="T108" fmla="*/ 499 w 1489"/>
                  <a:gd name="T109" fmla="*/ 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621">
                    <a:moveTo>
                      <a:pt x="499" y="0"/>
                    </a:moveTo>
                    <a:lnTo>
                      <a:pt x="548" y="1"/>
                    </a:lnTo>
                    <a:lnTo>
                      <a:pt x="595" y="7"/>
                    </a:lnTo>
                    <a:lnTo>
                      <a:pt x="640" y="16"/>
                    </a:lnTo>
                    <a:lnTo>
                      <a:pt x="682" y="32"/>
                    </a:lnTo>
                    <a:lnTo>
                      <a:pt x="722" y="51"/>
                    </a:lnTo>
                    <a:lnTo>
                      <a:pt x="757" y="67"/>
                    </a:lnTo>
                    <a:lnTo>
                      <a:pt x="786" y="80"/>
                    </a:lnTo>
                    <a:lnTo>
                      <a:pt x="815" y="91"/>
                    </a:lnTo>
                    <a:lnTo>
                      <a:pt x="842" y="101"/>
                    </a:lnTo>
                    <a:lnTo>
                      <a:pt x="869" y="112"/>
                    </a:lnTo>
                    <a:lnTo>
                      <a:pt x="900" y="123"/>
                    </a:lnTo>
                    <a:lnTo>
                      <a:pt x="933" y="136"/>
                    </a:lnTo>
                    <a:lnTo>
                      <a:pt x="973" y="151"/>
                    </a:lnTo>
                    <a:lnTo>
                      <a:pt x="1020" y="167"/>
                    </a:lnTo>
                    <a:lnTo>
                      <a:pt x="1064" y="180"/>
                    </a:lnTo>
                    <a:lnTo>
                      <a:pt x="1115" y="189"/>
                    </a:lnTo>
                    <a:lnTo>
                      <a:pt x="1171" y="192"/>
                    </a:lnTo>
                    <a:lnTo>
                      <a:pt x="1228" y="194"/>
                    </a:lnTo>
                    <a:lnTo>
                      <a:pt x="1286" y="192"/>
                    </a:lnTo>
                    <a:lnTo>
                      <a:pt x="1340" y="189"/>
                    </a:lnTo>
                    <a:lnTo>
                      <a:pt x="1389" y="181"/>
                    </a:lnTo>
                    <a:lnTo>
                      <a:pt x="1431" y="174"/>
                    </a:lnTo>
                    <a:lnTo>
                      <a:pt x="1464" y="167"/>
                    </a:lnTo>
                    <a:lnTo>
                      <a:pt x="1479" y="169"/>
                    </a:lnTo>
                    <a:lnTo>
                      <a:pt x="1486" y="174"/>
                    </a:lnTo>
                    <a:lnTo>
                      <a:pt x="1489" y="181"/>
                    </a:lnTo>
                    <a:lnTo>
                      <a:pt x="1489" y="192"/>
                    </a:lnTo>
                    <a:lnTo>
                      <a:pt x="1484" y="203"/>
                    </a:lnTo>
                    <a:lnTo>
                      <a:pt x="1469" y="227"/>
                    </a:lnTo>
                    <a:lnTo>
                      <a:pt x="1453" y="251"/>
                    </a:lnTo>
                    <a:lnTo>
                      <a:pt x="1433" y="272"/>
                    </a:lnTo>
                    <a:lnTo>
                      <a:pt x="1408" y="292"/>
                    </a:lnTo>
                    <a:lnTo>
                      <a:pt x="1377" y="311"/>
                    </a:lnTo>
                    <a:lnTo>
                      <a:pt x="1339" y="327"/>
                    </a:lnTo>
                    <a:lnTo>
                      <a:pt x="1293" y="341"/>
                    </a:lnTo>
                    <a:lnTo>
                      <a:pt x="1239" y="352"/>
                    </a:lnTo>
                    <a:lnTo>
                      <a:pt x="1177" y="360"/>
                    </a:lnTo>
                    <a:lnTo>
                      <a:pt x="1175" y="372"/>
                    </a:lnTo>
                    <a:lnTo>
                      <a:pt x="1171" y="387"/>
                    </a:lnTo>
                    <a:lnTo>
                      <a:pt x="1166" y="398"/>
                    </a:lnTo>
                    <a:lnTo>
                      <a:pt x="1155" y="409"/>
                    </a:lnTo>
                    <a:lnTo>
                      <a:pt x="1140" y="418"/>
                    </a:lnTo>
                    <a:lnTo>
                      <a:pt x="1122" y="423"/>
                    </a:lnTo>
                    <a:lnTo>
                      <a:pt x="1099" y="429"/>
                    </a:lnTo>
                    <a:lnTo>
                      <a:pt x="1069" y="429"/>
                    </a:lnTo>
                    <a:lnTo>
                      <a:pt x="1035" y="425"/>
                    </a:lnTo>
                    <a:lnTo>
                      <a:pt x="993" y="418"/>
                    </a:lnTo>
                    <a:lnTo>
                      <a:pt x="944" y="407"/>
                    </a:lnTo>
                    <a:lnTo>
                      <a:pt x="944" y="414"/>
                    </a:lnTo>
                    <a:lnTo>
                      <a:pt x="944" y="421"/>
                    </a:lnTo>
                    <a:lnTo>
                      <a:pt x="944" y="431"/>
                    </a:lnTo>
                    <a:lnTo>
                      <a:pt x="944" y="440"/>
                    </a:lnTo>
                    <a:lnTo>
                      <a:pt x="942" y="449"/>
                    </a:lnTo>
                    <a:lnTo>
                      <a:pt x="939" y="458"/>
                    </a:lnTo>
                    <a:lnTo>
                      <a:pt x="933" y="465"/>
                    </a:lnTo>
                    <a:lnTo>
                      <a:pt x="922" y="474"/>
                    </a:lnTo>
                    <a:lnTo>
                      <a:pt x="909" y="480"/>
                    </a:lnTo>
                    <a:lnTo>
                      <a:pt x="889" y="483"/>
                    </a:lnTo>
                    <a:lnTo>
                      <a:pt x="864" y="485"/>
                    </a:lnTo>
                    <a:lnTo>
                      <a:pt x="833" y="483"/>
                    </a:lnTo>
                    <a:lnTo>
                      <a:pt x="795" y="480"/>
                    </a:lnTo>
                    <a:lnTo>
                      <a:pt x="748" y="471"/>
                    </a:lnTo>
                    <a:lnTo>
                      <a:pt x="733" y="505"/>
                    </a:lnTo>
                    <a:lnTo>
                      <a:pt x="715" y="529"/>
                    </a:lnTo>
                    <a:lnTo>
                      <a:pt x="697" y="545"/>
                    </a:lnTo>
                    <a:lnTo>
                      <a:pt x="677" y="554"/>
                    </a:lnTo>
                    <a:lnTo>
                      <a:pt x="655" y="560"/>
                    </a:lnTo>
                    <a:lnTo>
                      <a:pt x="633" y="560"/>
                    </a:lnTo>
                    <a:lnTo>
                      <a:pt x="611" y="556"/>
                    </a:lnTo>
                    <a:lnTo>
                      <a:pt x="591" y="551"/>
                    </a:lnTo>
                    <a:lnTo>
                      <a:pt x="569" y="545"/>
                    </a:lnTo>
                    <a:lnTo>
                      <a:pt x="549" y="540"/>
                    </a:lnTo>
                    <a:lnTo>
                      <a:pt x="533" y="536"/>
                    </a:lnTo>
                    <a:lnTo>
                      <a:pt x="517" y="534"/>
                    </a:lnTo>
                    <a:lnTo>
                      <a:pt x="499" y="565"/>
                    </a:lnTo>
                    <a:lnTo>
                      <a:pt x="479" y="585"/>
                    </a:lnTo>
                    <a:lnTo>
                      <a:pt x="455" y="596"/>
                    </a:lnTo>
                    <a:lnTo>
                      <a:pt x="429" y="601"/>
                    </a:lnTo>
                    <a:lnTo>
                      <a:pt x="402" y="603"/>
                    </a:lnTo>
                    <a:lnTo>
                      <a:pt x="375" y="600"/>
                    </a:lnTo>
                    <a:lnTo>
                      <a:pt x="348" y="592"/>
                    </a:lnTo>
                    <a:lnTo>
                      <a:pt x="322" y="585"/>
                    </a:lnTo>
                    <a:lnTo>
                      <a:pt x="297" y="576"/>
                    </a:lnTo>
                    <a:lnTo>
                      <a:pt x="275" y="569"/>
                    </a:lnTo>
                    <a:lnTo>
                      <a:pt x="257" y="563"/>
                    </a:lnTo>
                    <a:lnTo>
                      <a:pt x="228" y="592"/>
                    </a:lnTo>
                    <a:lnTo>
                      <a:pt x="199" y="612"/>
                    </a:lnTo>
                    <a:lnTo>
                      <a:pt x="168" y="620"/>
                    </a:lnTo>
                    <a:lnTo>
                      <a:pt x="137" y="621"/>
                    </a:lnTo>
                    <a:lnTo>
                      <a:pt x="104" y="614"/>
                    </a:lnTo>
                    <a:lnTo>
                      <a:pt x="71" y="605"/>
                    </a:lnTo>
                    <a:lnTo>
                      <a:pt x="37" y="591"/>
                    </a:lnTo>
                    <a:lnTo>
                      <a:pt x="0" y="576"/>
                    </a:lnTo>
                    <a:lnTo>
                      <a:pt x="4" y="274"/>
                    </a:lnTo>
                    <a:lnTo>
                      <a:pt x="42" y="269"/>
                    </a:lnTo>
                    <a:lnTo>
                      <a:pt x="77" y="256"/>
                    </a:lnTo>
                    <a:lnTo>
                      <a:pt x="106" y="238"/>
                    </a:lnTo>
                    <a:lnTo>
                      <a:pt x="133" y="216"/>
                    </a:lnTo>
                    <a:lnTo>
                      <a:pt x="159" y="191"/>
                    </a:lnTo>
                    <a:lnTo>
                      <a:pt x="182" y="161"/>
                    </a:lnTo>
                    <a:lnTo>
                      <a:pt x="208" y="132"/>
                    </a:lnTo>
                    <a:lnTo>
                      <a:pt x="233" y="103"/>
                    </a:lnTo>
                    <a:lnTo>
                      <a:pt x="262" y="76"/>
                    </a:lnTo>
                    <a:lnTo>
                      <a:pt x="295" y="52"/>
                    </a:lnTo>
                    <a:lnTo>
                      <a:pt x="333" y="31"/>
                    </a:lnTo>
                    <a:lnTo>
                      <a:pt x="377" y="16"/>
                    </a:lnTo>
                    <a:lnTo>
                      <a:pt x="411" y="7"/>
                    </a:lnTo>
                    <a:lnTo>
                      <a:pt x="453" y="1"/>
                    </a:lnTo>
                    <a:lnTo>
                      <a:pt x="4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100" name="Freeform 27">
                <a:extLst>
                  <a:ext uri="{FF2B5EF4-FFF2-40B4-BE49-F238E27FC236}">
                    <a16:creationId xmlns:a16="http://schemas.microsoft.com/office/drawing/2014/main" id="{CE9CF829-F567-46D8-B9EF-3249193E1CD1}"/>
                  </a:ext>
                </a:extLst>
              </p:cNvPr>
              <p:cNvSpPr>
                <a:spLocks noEditPoints="1"/>
              </p:cNvSpPr>
              <p:nvPr/>
            </p:nvSpPr>
            <p:spPr bwMode="auto">
              <a:xfrm>
                <a:off x="3419872" y="2274221"/>
                <a:ext cx="1925638" cy="3692538"/>
              </a:xfrm>
              <a:custGeom>
                <a:avLst/>
                <a:gdLst>
                  <a:gd name="T0" fmla="*/ 673 w 1213"/>
                  <a:gd name="T1" fmla="*/ 1963 h 2416"/>
                  <a:gd name="T2" fmla="*/ 674 w 1213"/>
                  <a:gd name="T3" fmla="*/ 2032 h 2416"/>
                  <a:gd name="T4" fmla="*/ 682 w 1213"/>
                  <a:gd name="T5" fmla="*/ 2170 h 2416"/>
                  <a:gd name="T6" fmla="*/ 753 w 1213"/>
                  <a:gd name="T7" fmla="*/ 2340 h 2416"/>
                  <a:gd name="T8" fmla="*/ 724 w 1213"/>
                  <a:gd name="T9" fmla="*/ 2341 h 2416"/>
                  <a:gd name="T10" fmla="*/ 624 w 1213"/>
                  <a:gd name="T11" fmla="*/ 2161 h 2416"/>
                  <a:gd name="T12" fmla="*/ 622 w 1213"/>
                  <a:gd name="T13" fmla="*/ 2007 h 2416"/>
                  <a:gd name="T14" fmla="*/ 573 w 1213"/>
                  <a:gd name="T15" fmla="*/ 980 h 2416"/>
                  <a:gd name="T16" fmla="*/ 662 w 1213"/>
                  <a:gd name="T17" fmla="*/ 1029 h 2416"/>
                  <a:gd name="T18" fmla="*/ 604 w 1213"/>
                  <a:gd name="T19" fmla="*/ 1089 h 2416"/>
                  <a:gd name="T20" fmla="*/ 558 w 1213"/>
                  <a:gd name="T21" fmla="*/ 1212 h 2416"/>
                  <a:gd name="T22" fmla="*/ 640 w 1213"/>
                  <a:gd name="T23" fmla="*/ 1354 h 2416"/>
                  <a:gd name="T24" fmla="*/ 796 w 1213"/>
                  <a:gd name="T25" fmla="*/ 1463 h 2416"/>
                  <a:gd name="T26" fmla="*/ 936 w 1213"/>
                  <a:gd name="T27" fmla="*/ 1585 h 2416"/>
                  <a:gd name="T28" fmla="*/ 956 w 1213"/>
                  <a:gd name="T29" fmla="*/ 1714 h 2416"/>
                  <a:gd name="T30" fmla="*/ 887 w 1213"/>
                  <a:gd name="T31" fmla="*/ 1836 h 2416"/>
                  <a:gd name="T32" fmla="*/ 829 w 1213"/>
                  <a:gd name="T33" fmla="*/ 1869 h 2416"/>
                  <a:gd name="T34" fmla="*/ 816 w 1213"/>
                  <a:gd name="T35" fmla="*/ 1860 h 2416"/>
                  <a:gd name="T36" fmla="*/ 864 w 1213"/>
                  <a:gd name="T37" fmla="*/ 1736 h 2416"/>
                  <a:gd name="T38" fmla="*/ 831 w 1213"/>
                  <a:gd name="T39" fmla="*/ 1596 h 2416"/>
                  <a:gd name="T40" fmla="*/ 711 w 1213"/>
                  <a:gd name="T41" fmla="*/ 1509 h 2416"/>
                  <a:gd name="T42" fmla="*/ 589 w 1213"/>
                  <a:gd name="T43" fmla="*/ 1429 h 2416"/>
                  <a:gd name="T44" fmla="*/ 494 w 1213"/>
                  <a:gd name="T45" fmla="*/ 1314 h 2416"/>
                  <a:gd name="T46" fmla="*/ 449 w 1213"/>
                  <a:gd name="T47" fmla="*/ 1185 h 2416"/>
                  <a:gd name="T48" fmla="*/ 511 w 1213"/>
                  <a:gd name="T49" fmla="*/ 1043 h 2416"/>
                  <a:gd name="T50" fmla="*/ 418 w 1213"/>
                  <a:gd name="T51" fmla="*/ 1 h 2416"/>
                  <a:gd name="T52" fmla="*/ 544 w 1213"/>
                  <a:gd name="T53" fmla="*/ 38 h 2416"/>
                  <a:gd name="T54" fmla="*/ 585 w 1213"/>
                  <a:gd name="T55" fmla="*/ 129 h 2416"/>
                  <a:gd name="T56" fmla="*/ 524 w 1213"/>
                  <a:gd name="T57" fmla="*/ 170 h 2416"/>
                  <a:gd name="T58" fmla="*/ 407 w 1213"/>
                  <a:gd name="T59" fmla="*/ 160 h 2416"/>
                  <a:gd name="T60" fmla="*/ 278 w 1213"/>
                  <a:gd name="T61" fmla="*/ 116 h 2416"/>
                  <a:gd name="T62" fmla="*/ 154 w 1213"/>
                  <a:gd name="T63" fmla="*/ 101 h 2416"/>
                  <a:gd name="T64" fmla="*/ 105 w 1213"/>
                  <a:gd name="T65" fmla="*/ 174 h 2416"/>
                  <a:gd name="T66" fmla="*/ 205 w 1213"/>
                  <a:gd name="T67" fmla="*/ 270 h 2416"/>
                  <a:gd name="T68" fmla="*/ 398 w 1213"/>
                  <a:gd name="T69" fmla="*/ 327 h 2416"/>
                  <a:gd name="T70" fmla="*/ 631 w 1213"/>
                  <a:gd name="T71" fmla="*/ 360 h 2416"/>
                  <a:gd name="T72" fmla="*/ 858 w 1213"/>
                  <a:gd name="T73" fmla="*/ 387 h 2416"/>
                  <a:gd name="T74" fmla="*/ 1029 w 1213"/>
                  <a:gd name="T75" fmla="*/ 429 h 2416"/>
                  <a:gd name="T76" fmla="*/ 1133 w 1213"/>
                  <a:gd name="T77" fmla="*/ 494 h 2416"/>
                  <a:gd name="T78" fmla="*/ 1207 w 1213"/>
                  <a:gd name="T79" fmla="*/ 605 h 2416"/>
                  <a:gd name="T80" fmla="*/ 1180 w 1213"/>
                  <a:gd name="T81" fmla="*/ 743 h 2416"/>
                  <a:gd name="T82" fmla="*/ 1071 w 1213"/>
                  <a:gd name="T83" fmla="*/ 854 h 2416"/>
                  <a:gd name="T84" fmla="*/ 829 w 1213"/>
                  <a:gd name="T85" fmla="*/ 892 h 2416"/>
                  <a:gd name="T86" fmla="*/ 934 w 1213"/>
                  <a:gd name="T87" fmla="*/ 818 h 2416"/>
                  <a:gd name="T88" fmla="*/ 1009 w 1213"/>
                  <a:gd name="T89" fmla="*/ 772 h 2416"/>
                  <a:gd name="T90" fmla="*/ 1018 w 1213"/>
                  <a:gd name="T91" fmla="*/ 758 h 2416"/>
                  <a:gd name="T92" fmla="*/ 1044 w 1213"/>
                  <a:gd name="T93" fmla="*/ 723 h 2416"/>
                  <a:gd name="T94" fmla="*/ 1027 w 1213"/>
                  <a:gd name="T95" fmla="*/ 600 h 2416"/>
                  <a:gd name="T96" fmla="*/ 898 w 1213"/>
                  <a:gd name="T97" fmla="*/ 512 h 2416"/>
                  <a:gd name="T98" fmla="*/ 665 w 1213"/>
                  <a:gd name="T99" fmla="*/ 480 h 2416"/>
                  <a:gd name="T100" fmla="*/ 396 w 1213"/>
                  <a:gd name="T101" fmla="*/ 441 h 2416"/>
                  <a:gd name="T102" fmla="*/ 113 w 1213"/>
                  <a:gd name="T103" fmla="*/ 316 h 2416"/>
                  <a:gd name="T104" fmla="*/ 33 w 1213"/>
                  <a:gd name="T105" fmla="*/ 245 h 2416"/>
                  <a:gd name="T106" fmla="*/ 5 w 1213"/>
                  <a:gd name="T107" fmla="*/ 129 h 2416"/>
                  <a:gd name="T108" fmla="*/ 85 w 1213"/>
                  <a:gd name="T109" fmla="*/ 41 h 2416"/>
                  <a:gd name="T110" fmla="*/ 213 w 1213"/>
                  <a:gd name="T111" fmla="*/ 12 h 2416"/>
                  <a:gd name="T112" fmla="*/ 324 w 1213"/>
                  <a:gd name="T113" fmla="*/ 3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13" h="2416">
                    <a:moveTo>
                      <a:pt x="656" y="1932"/>
                    </a:moveTo>
                    <a:lnTo>
                      <a:pt x="673" y="1932"/>
                    </a:lnTo>
                    <a:lnTo>
                      <a:pt x="673" y="1940"/>
                    </a:lnTo>
                    <a:lnTo>
                      <a:pt x="673" y="1963"/>
                    </a:lnTo>
                    <a:lnTo>
                      <a:pt x="674" y="1981"/>
                    </a:lnTo>
                    <a:lnTo>
                      <a:pt x="674" y="1998"/>
                    </a:lnTo>
                    <a:lnTo>
                      <a:pt x="674" y="2014"/>
                    </a:lnTo>
                    <a:lnTo>
                      <a:pt x="674" y="2032"/>
                    </a:lnTo>
                    <a:lnTo>
                      <a:pt x="676" y="2054"/>
                    </a:lnTo>
                    <a:lnTo>
                      <a:pt x="676" y="2083"/>
                    </a:lnTo>
                    <a:lnTo>
                      <a:pt x="676" y="2120"/>
                    </a:lnTo>
                    <a:lnTo>
                      <a:pt x="682" y="2170"/>
                    </a:lnTo>
                    <a:lnTo>
                      <a:pt x="693" y="2216"/>
                    </a:lnTo>
                    <a:lnTo>
                      <a:pt x="709" y="2260"/>
                    </a:lnTo>
                    <a:lnTo>
                      <a:pt x="727" y="2300"/>
                    </a:lnTo>
                    <a:lnTo>
                      <a:pt x="753" y="2340"/>
                    </a:lnTo>
                    <a:lnTo>
                      <a:pt x="778" y="2378"/>
                    </a:lnTo>
                    <a:lnTo>
                      <a:pt x="805" y="2416"/>
                    </a:lnTo>
                    <a:lnTo>
                      <a:pt x="762" y="2381"/>
                    </a:lnTo>
                    <a:lnTo>
                      <a:pt x="724" y="2341"/>
                    </a:lnTo>
                    <a:lnTo>
                      <a:pt x="691" y="2298"/>
                    </a:lnTo>
                    <a:lnTo>
                      <a:pt x="664" y="2254"/>
                    </a:lnTo>
                    <a:lnTo>
                      <a:pt x="640" y="2207"/>
                    </a:lnTo>
                    <a:lnTo>
                      <a:pt x="624" y="2161"/>
                    </a:lnTo>
                    <a:lnTo>
                      <a:pt x="614" y="2116"/>
                    </a:lnTo>
                    <a:lnTo>
                      <a:pt x="609" y="2074"/>
                    </a:lnTo>
                    <a:lnTo>
                      <a:pt x="613" y="2036"/>
                    </a:lnTo>
                    <a:lnTo>
                      <a:pt x="622" y="2007"/>
                    </a:lnTo>
                    <a:lnTo>
                      <a:pt x="631" y="1980"/>
                    </a:lnTo>
                    <a:lnTo>
                      <a:pt x="644" y="1956"/>
                    </a:lnTo>
                    <a:lnTo>
                      <a:pt x="656" y="1932"/>
                    </a:lnTo>
                    <a:close/>
                    <a:moveTo>
                      <a:pt x="573" y="980"/>
                    </a:moveTo>
                    <a:lnTo>
                      <a:pt x="604" y="992"/>
                    </a:lnTo>
                    <a:lnTo>
                      <a:pt x="636" y="1007"/>
                    </a:lnTo>
                    <a:lnTo>
                      <a:pt x="665" y="1020"/>
                    </a:lnTo>
                    <a:lnTo>
                      <a:pt x="662" y="1029"/>
                    </a:lnTo>
                    <a:lnTo>
                      <a:pt x="660" y="1043"/>
                    </a:lnTo>
                    <a:lnTo>
                      <a:pt x="656" y="1052"/>
                    </a:lnTo>
                    <a:lnTo>
                      <a:pt x="629" y="1067"/>
                    </a:lnTo>
                    <a:lnTo>
                      <a:pt x="604" y="1089"/>
                    </a:lnTo>
                    <a:lnTo>
                      <a:pt x="584" y="1114"/>
                    </a:lnTo>
                    <a:lnTo>
                      <a:pt x="567" y="1145"/>
                    </a:lnTo>
                    <a:lnTo>
                      <a:pt x="560" y="1178"/>
                    </a:lnTo>
                    <a:lnTo>
                      <a:pt x="558" y="1212"/>
                    </a:lnTo>
                    <a:lnTo>
                      <a:pt x="565" y="1249"/>
                    </a:lnTo>
                    <a:lnTo>
                      <a:pt x="582" y="1285"/>
                    </a:lnTo>
                    <a:lnTo>
                      <a:pt x="609" y="1321"/>
                    </a:lnTo>
                    <a:lnTo>
                      <a:pt x="640" y="1354"/>
                    </a:lnTo>
                    <a:lnTo>
                      <a:pt x="676" y="1385"/>
                    </a:lnTo>
                    <a:lnTo>
                      <a:pt x="714" y="1410"/>
                    </a:lnTo>
                    <a:lnTo>
                      <a:pt x="754" y="1438"/>
                    </a:lnTo>
                    <a:lnTo>
                      <a:pt x="796" y="1463"/>
                    </a:lnTo>
                    <a:lnTo>
                      <a:pt x="834" y="1489"/>
                    </a:lnTo>
                    <a:lnTo>
                      <a:pt x="873" y="1518"/>
                    </a:lnTo>
                    <a:lnTo>
                      <a:pt x="907" y="1549"/>
                    </a:lnTo>
                    <a:lnTo>
                      <a:pt x="936" y="1585"/>
                    </a:lnTo>
                    <a:lnTo>
                      <a:pt x="953" y="1614"/>
                    </a:lnTo>
                    <a:lnTo>
                      <a:pt x="962" y="1647"/>
                    </a:lnTo>
                    <a:lnTo>
                      <a:pt x="962" y="1680"/>
                    </a:lnTo>
                    <a:lnTo>
                      <a:pt x="956" y="1714"/>
                    </a:lnTo>
                    <a:lnTo>
                      <a:pt x="945" y="1749"/>
                    </a:lnTo>
                    <a:lnTo>
                      <a:pt x="931" y="1781"/>
                    </a:lnTo>
                    <a:lnTo>
                      <a:pt x="911" y="1810"/>
                    </a:lnTo>
                    <a:lnTo>
                      <a:pt x="887" y="1836"/>
                    </a:lnTo>
                    <a:lnTo>
                      <a:pt x="862" y="1856"/>
                    </a:lnTo>
                    <a:lnTo>
                      <a:pt x="833" y="1872"/>
                    </a:lnTo>
                    <a:lnTo>
                      <a:pt x="833" y="1870"/>
                    </a:lnTo>
                    <a:lnTo>
                      <a:pt x="829" y="1869"/>
                    </a:lnTo>
                    <a:lnTo>
                      <a:pt x="825" y="1867"/>
                    </a:lnTo>
                    <a:lnTo>
                      <a:pt x="822" y="1863"/>
                    </a:lnTo>
                    <a:lnTo>
                      <a:pt x="818" y="1861"/>
                    </a:lnTo>
                    <a:lnTo>
                      <a:pt x="816" y="1860"/>
                    </a:lnTo>
                    <a:lnTo>
                      <a:pt x="816" y="1827"/>
                    </a:lnTo>
                    <a:lnTo>
                      <a:pt x="816" y="1792"/>
                    </a:lnTo>
                    <a:lnTo>
                      <a:pt x="844" y="1767"/>
                    </a:lnTo>
                    <a:lnTo>
                      <a:pt x="864" y="1736"/>
                    </a:lnTo>
                    <a:lnTo>
                      <a:pt x="882" y="1700"/>
                    </a:lnTo>
                    <a:lnTo>
                      <a:pt x="869" y="1660"/>
                    </a:lnTo>
                    <a:lnTo>
                      <a:pt x="853" y="1625"/>
                    </a:lnTo>
                    <a:lnTo>
                      <a:pt x="831" y="1596"/>
                    </a:lnTo>
                    <a:lnTo>
                      <a:pt x="804" y="1570"/>
                    </a:lnTo>
                    <a:lnTo>
                      <a:pt x="774" y="1547"/>
                    </a:lnTo>
                    <a:lnTo>
                      <a:pt x="744" y="1527"/>
                    </a:lnTo>
                    <a:lnTo>
                      <a:pt x="711" y="1509"/>
                    </a:lnTo>
                    <a:lnTo>
                      <a:pt x="678" y="1490"/>
                    </a:lnTo>
                    <a:lnTo>
                      <a:pt x="647" y="1470"/>
                    </a:lnTo>
                    <a:lnTo>
                      <a:pt x="616" y="1450"/>
                    </a:lnTo>
                    <a:lnTo>
                      <a:pt x="589" y="1429"/>
                    </a:lnTo>
                    <a:lnTo>
                      <a:pt x="560" y="1400"/>
                    </a:lnTo>
                    <a:lnTo>
                      <a:pt x="534" y="1369"/>
                    </a:lnTo>
                    <a:lnTo>
                      <a:pt x="509" y="1336"/>
                    </a:lnTo>
                    <a:lnTo>
                      <a:pt x="494" y="1314"/>
                    </a:lnTo>
                    <a:lnTo>
                      <a:pt x="478" y="1287"/>
                    </a:lnTo>
                    <a:lnTo>
                      <a:pt x="465" y="1254"/>
                    </a:lnTo>
                    <a:lnTo>
                      <a:pt x="454" y="1220"/>
                    </a:lnTo>
                    <a:lnTo>
                      <a:pt x="449" y="1185"/>
                    </a:lnTo>
                    <a:lnTo>
                      <a:pt x="453" y="1149"/>
                    </a:lnTo>
                    <a:lnTo>
                      <a:pt x="465" y="1112"/>
                    </a:lnTo>
                    <a:lnTo>
                      <a:pt x="485" y="1076"/>
                    </a:lnTo>
                    <a:lnTo>
                      <a:pt x="511" y="1043"/>
                    </a:lnTo>
                    <a:lnTo>
                      <a:pt x="538" y="1012"/>
                    </a:lnTo>
                    <a:lnTo>
                      <a:pt x="573" y="980"/>
                    </a:lnTo>
                    <a:close/>
                    <a:moveTo>
                      <a:pt x="380" y="0"/>
                    </a:moveTo>
                    <a:lnTo>
                      <a:pt x="418" y="1"/>
                    </a:lnTo>
                    <a:lnTo>
                      <a:pt x="454" y="7"/>
                    </a:lnTo>
                    <a:lnTo>
                      <a:pt x="487" y="14"/>
                    </a:lnTo>
                    <a:lnTo>
                      <a:pt x="518" y="23"/>
                    </a:lnTo>
                    <a:lnTo>
                      <a:pt x="544" y="38"/>
                    </a:lnTo>
                    <a:lnTo>
                      <a:pt x="564" y="54"/>
                    </a:lnTo>
                    <a:lnTo>
                      <a:pt x="578" y="74"/>
                    </a:lnTo>
                    <a:lnTo>
                      <a:pt x="585" y="100"/>
                    </a:lnTo>
                    <a:lnTo>
                      <a:pt x="585" y="129"/>
                    </a:lnTo>
                    <a:lnTo>
                      <a:pt x="576" y="138"/>
                    </a:lnTo>
                    <a:lnTo>
                      <a:pt x="562" y="150"/>
                    </a:lnTo>
                    <a:lnTo>
                      <a:pt x="545" y="161"/>
                    </a:lnTo>
                    <a:lnTo>
                      <a:pt x="524" y="170"/>
                    </a:lnTo>
                    <a:lnTo>
                      <a:pt x="496" y="176"/>
                    </a:lnTo>
                    <a:lnTo>
                      <a:pt x="467" y="176"/>
                    </a:lnTo>
                    <a:lnTo>
                      <a:pt x="433" y="169"/>
                    </a:lnTo>
                    <a:lnTo>
                      <a:pt x="407" y="160"/>
                    </a:lnTo>
                    <a:lnTo>
                      <a:pt x="378" y="149"/>
                    </a:lnTo>
                    <a:lnTo>
                      <a:pt x="345" y="138"/>
                    </a:lnTo>
                    <a:lnTo>
                      <a:pt x="313" y="127"/>
                    </a:lnTo>
                    <a:lnTo>
                      <a:pt x="278" y="116"/>
                    </a:lnTo>
                    <a:lnTo>
                      <a:pt x="245" y="109"/>
                    </a:lnTo>
                    <a:lnTo>
                      <a:pt x="213" y="103"/>
                    </a:lnTo>
                    <a:lnTo>
                      <a:pt x="182" y="100"/>
                    </a:lnTo>
                    <a:lnTo>
                      <a:pt x="154" y="101"/>
                    </a:lnTo>
                    <a:lnTo>
                      <a:pt x="133" y="109"/>
                    </a:lnTo>
                    <a:lnTo>
                      <a:pt x="114" y="121"/>
                    </a:lnTo>
                    <a:lnTo>
                      <a:pt x="102" y="140"/>
                    </a:lnTo>
                    <a:lnTo>
                      <a:pt x="105" y="174"/>
                    </a:lnTo>
                    <a:lnTo>
                      <a:pt x="120" y="203"/>
                    </a:lnTo>
                    <a:lnTo>
                      <a:pt x="142" y="229"/>
                    </a:lnTo>
                    <a:lnTo>
                      <a:pt x="171" y="250"/>
                    </a:lnTo>
                    <a:lnTo>
                      <a:pt x="205" y="270"/>
                    </a:lnTo>
                    <a:lnTo>
                      <a:pt x="247" y="289"/>
                    </a:lnTo>
                    <a:lnTo>
                      <a:pt x="293" y="303"/>
                    </a:lnTo>
                    <a:lnTo>
                      <a:pt x="344" y="316"/>
                    </a:lnTo>
                    <a:lnTo>
                      <a:pt x="398" y="327"/>
                    </a:lnTo>
                    <a:lnTo>
                      <a:pt x="454" y="336"/>
                    </a:lnTo>
                    <a:lnTo>
                      <a:pt x="513" y="345"/>
                    </a:lnTo>
                    <a:lnTo>
                      <a:pt x="571" y="352"/>
                    </a:lnTo>
                    <a:lnTo>
                      <a:pt x="631" y="360"/>
                    </a:lnTo>
                    <a:lnTo>
                      <a:pt x="691" y="365"/>
                    </a:lnTo>
                    <a:lnTo>
                      <a:pt x="749" y="372"/>
                    </a:lnTo>
                    <a:lnTo>
                      <a:pt x="805" y="380"/>
                    </a:lnTo>
                    <a:lnTo>
                      <a:pt x="858" y="387"/>
                    </a:lnTo>
                    <a:lnTo>
                      <a:pt x="907" y="394"/>
                    </a:lnTo>
                    <a:lnTo>
                      <a:pt x="954" y="405"/>
                    </a:lnTo>
                    <a:lnTo>
                      <a:pt x="994" y="416"/>
                    </a:lnTo>
                    <a:lnTo>
                      <a:pt x="1029" y="429"/>
                    </a:lnTo>
                    <a:lnTo>
                      <a:pt x="1053" y="440"/>
                    </a:lnTo>
                    <a:lnTo>
                      <a:pt x="1080" y="454"/>
                    </a:lnTo>
                    <a:lnTo>
                      <a:pt x="1105" y="472"/>
                    </a:lnTo>
                    <a:lnTo>
                      <a:pt x="1133" y="494"/>
                    </a:lnTo>
                    <a:lnTo>
                      <a:pt x="1156" y="518"/>
                    </a:lnTo>
                    <a:lnTo>
                      <a:pt x="1178" y="543"/>
                    </a:lnTo>
                    <a:lnTo>
                      <a:pt x="1196" y="572"/>
                    </a:lnTo>
                    <a:lnTo>
                      <a:pt x="1207" y="605"/>
                    </a:lnTo>
                    <a:lnTo>
                      <a:pt x="1213" y="638"/>
                    </a:lnTo>
                    <a:lnTo>
                      <a:pt x="1209" y="674"/>
                    </a:lnTo>
                    <a:lnTo>
                      <a:pt x="1196" y="712"/>
                    </a:lnTo>
                    <a:lnTo>
                      <a:pt x="1180" y="743"/>
                    </a:lnTo>
                    <a:lnTo>
                      <a:pt x="1162" y="770"/>
                    </a:lnTo>
                    <a:lnTo>
                      <a:pt x="1142" y="794"/>
                    </a:lnTo>
                    <a:lnTo>
                      <a:pt x="1116" y="816"/>
                    </a:lnTo>
                    <a:lnTo>
                      <a:pt x="1071" y="854"/>
                    </a:lnTo>
                    <a:lnTo>
                      <a:pt x="1024" y="887"/>
                    </a:lnTo>
                    <a:lnTo>
                      <a:pt x="976" y="914"/>
                    </a:lnTo>
                    <a:lnTo>
                      <a:pt x="925" y="940"/>
                    </a:lnTo>
                    <a:lnTo>
                      <a:pt x="829" y="892"/>
                    </a:lnTo>
                    <a:lnTo>
                      <a:pt x="829" y="872"/>
                    </a:lnTo>
                    <a:lnTo>
                      <a:pt x="862" y="852"/>
                    </a:lnTo>
                    <a:lnTo>
                      <a:pt x="896" y="836"/>
                    </a:lnTo>
                    <a:lnTo>
                      <a:pt x="934" y="818"/>
                    </a:lnTo>
                    <a:lnTo>
                      <a:pt x="973" y="800"/>
                    </a:lnTo>
                    <a:lnTo>
                      <a:pt x="1005" y="776"/>
                    </a:lnTo>
                    <a:lnTo>
                      <a:pt x="1007" y="774"/>
                    </a:lnTo>
                    <a:lnTo>
                      <a:pt x="1009" y="772"/>
                    </a:lnTo>
                    <a:lnTo>
                      <a:pt x="1011" y="769"/>
                    </a:lnTo>
                    <a:lnTo>
                      <a:pt x="1013" y="765"/>
                    </a:lnTo>
                    <a:lnTo>
                      <a:pt x="1016" y="761"/>
                    </a:lnTo>
                    <a:lnTo>
                      <a:pt x="1018" y="758"/>
                    </a:lnTo>
                    <a:lnTo>
                      <a:pt x="1020" y="758"/>
                    </a:lnTo>
                    <a:lnTo>
                      <a:pt x="1024" y="758"/>
                    </a:lnTo>
                    <a:lnTo>
                      <a:pt x="1025" y="760"/>
                    </a:lnTo>
                    <a:lnTo>
                      <a:pt x="1044" y="723"/>
                    </a:lnTo>
                    <a:lnTo>
                      <a:pt x="1053" y="689"/>
                    </a:lnTo>
                    <a:lnTo>
                      <a:pt x="1053" y="656"/>
                    </a:lnTo>
                    <a:lnTo>
                      <a:pt x="1044" y="627"/>
                    </a:lnTo>
                    <a:lnTo>
                      <a:pt x="1027" y="600"/>
                    </a:lnTo>
                    <a:lnTo>
                      <a:pt x="1005" y="574"/>
                    </a:lnTo>
                    <a:lnTo>
                      <a:pt x="978" y="552"/>
                    </a:lnTo>
                    <a:lnTo>
                      <a:pt x="945" y="532"/>
                    </a:lnTo>
                    <a:lnTo>
                      <a:pt x="898" y="512"/>
                    </a:lnTo>
                    <a:lnTo>
                      <a:pt x="845" y="498"/>
                    </a:lnTo>
                    <a:lnTo>
                      <a:pt x="787" y="490"/>
                    </a:lnTo>
                    <a:lnTo>
                      <a:pt x="727" y="483"/>
                    </a:lnTo>
                    <a:lnTo>
                      <a:pt x="665" y="480"/>
                    </a:lnTo>
                    <a:lnTo>
                      <a:pt x="604" y="474"/>
                    </a:lnTo>
                    <a:lnTo>
                      <a:pt x="542" y="469"/>
                    </a:lnTo>
                    <a:lnTo>
                      <a:pt x="482" y="460"/>
                    </a:lnTo>
                    <a:lnTo>
                      <a:pt x="396" y="441"/>
                    </a:lnTo>
                    <a:lnTo>
                      <a:pt x="318" y="420"/>
                    </a:lnTo>
                    <a:lnTo>
                      <a:pt x="244" y="392"/>
                    </a:lnTo>
                    <a:lnTo>
                      <a:pt x="176" y="360"/>
                    </a:lnTo>
                    <a:lnTo>
                      <a:pt x="113" y="316"/>
                    </a:lnTo>
                    <a:lnTo>
                      <a:pt x="94" y="301"/>
                    </a:lnTo>
                    <a:lnTo>
                      <a:pt x="74" y="285"/>
                    </a:lnTo>
                    <a:lnTo>
                      <a:pt x="53" y="267"/>
                    </a:lnTo>
                    <a:lnTo>
                      <a:pt x="33" y="245"/>
                    </a:lnTo>
                    <a:lnTo>
                      <a:pt x="16" y="221"/>
                    </a:lnTo>
                    <a:lnTo>
                      <a:pt x="5" y="194"/>
                    </a:lnTo>
                    <a:lnTo>
                      <a:pt x="0" y="163"/>
                    </a:lnTo>
                    <a:lnTo>
                      <a:pt x="5" y="129"/>
                    </a:lnTo>
                    <a:lnTo>
                      <a:pt x="16" y="100"/>
                    </a:lnTo>
                    <a:lnTo>
                      <a:pt x="34" y="76"/>
                    </a:lnTo>
                    <a:lnTo>
                      <a:pt x="58" y="58"/>
                    </a:lnTo>
                    <a:lnTo>
                      <a:pt x="85" y="41"/>
                    </a:lnTo>
                    <a:lnTo>
                      <a:pt x="114" y="30"/>
                    </a:lnTo>
                    <a:lnTo>
                      <a:pt x="147" y="23"/>
                    </a:lnTo>
                    <a:lnTo>
                      <a:pt x="180" y="18"/>
                    </a:lnTo>
                    <a:lnTo>
                      <a:pt x="213" y="12"/>
                    </a:lnTo>
                    <a:lnTo>
                      <a:pt x="245" y="10"/>
                    </a:lnTo>
                    <a:lnTo>
                      <a:pt x="274" y="9"/>
                    </a:lnTo>
                    <a:lnTo>
                      <a:pt x="302" y="7"/>
                    </a:lnTo>
                    <a:lnTo>
                      <a:pt x="324" y="3"/>
                    </a:lnTo>
                    <a:lnTo>
                      <a:pt x="342" y="0"/>
                    </a:lnTo>
                    <a:lnTo>
                      <a:pt x="3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101" name="Freeform 45">
                <a:extLst>
                  <a:ext uri="{FF2B5EF4-FFF2-40B4-BE49-F238E27FC236}">
                    <a16:creationId xmlns:a16="http://schemas.microsoft.com/office/drawing/2014/main" id="{B67451BB-5981-4E59-8281-9E256544C176}"/>
                  </a:ext>
                </a:extLst>
              </p:cNvPr>
              <p:cNvSpPr>
                <a:spLocks noEditPoints="1"/>
              </p:cNvSpPr>
              <p:nvPr/>
            </p:nvSpPr>
            <p:spPr bwMode="auto">
              <a:xfrm>
                <a:off x="3841671" y="2252358"/>
                <a:ext cx="1951038" cy="3489266"/>
              </a:xfrm>
              <a:custGeom>
                <a:avLst/>
                <a:gdLst>
                  <a:gd name="T0" fmla="*/ 391 w 1229"/>
                  <a:gd name="T1" fmla="*/ 1534 h 2283"/>
                  <a:gd name="T2" fmla="*/ 371 w 1229"/>
                  <a:gd name="T3" fmla="*/ 1636 h 2283"/>
                  <a:gd name="T4" fmla="*/ 353 w 1229"/>
                  <a:gd name="T5" fmla="*/ 1749 h 2283"/>
                  <a:gd name="T6" fmla="*/ 416 w 1229"/>
                  <a:gd name="T7" fmla="*/ 1823 h 2283"/>
                  <a:gd name="T8" fmla="*/ 511 w 1229"/>
                  <a:gd name="T9" fmla="*/ 1894 h 2283"/>
                  <a:gd name="T10" fmla="*/ 586 w 1229"/>
                  <a:gd name="T11" fmla="*/ 1992 h 2283"/>
                  <a:gd name="T12" fmla="*/ 596 w 1229"/>
                  <a:gd name="T13" fmla="*/ 2154 h 2283"/>
                  <a:gd name="T14" fmla="*/ 535 w 1229"/>
                  <a:gd name="T15" fmla="*/ 2283 h 2283"/>
                  <a:gd name="T16" fmla="*/ 536 w 1229"/>
                  <a:gd name="T17" fmla="*/ 2091 h 2283"/>
                  <a:gd name="T18" fmla="*/ 480 w 1229"/>
                  <a:gd name="T19" fmla="*/ 1969 h 2283"/>
                  <a:gd name="T20" fmla="*/ 369 w 1229"/>
                  <a:gd name="T21" fmla="*/ 1874 h 2283"/>
                  <a:gd name="T22" fmla="*/ 269 w 1229"/>
                  <a:gd name="T23" fmla="*/ 1763 h 2283"/>
                  <a:gd name="T24" fmla="*/ 260 w 1229"/>
                  <a:gd name="T25" fmla="*/ 1627 h 2283"/>
                  <a:gd name="T26" fmla="*/ 351 w 1229"/>
                  <a:gd name="T27" fmla="*/ 1516 h 2283"/>
                  <a:gd name="T28" fmla="*/ 276 w 1229"/>
                  <a:gd name="T29" fmla="*/ 518 h 2283"/>
                  <a:gd name="T30" fmla="*/ 255 w 1229"/>
                  <a:gd name="T31" fmla="*/ 541 h 2283"/>
                  <a:gd name="T32" fmla="*/ 156 w 1229"/>
                  <a:gd name="T33" fmla="*/ 660 h 2283"/>
                  <a:gd name="T34" fmla="*/ 207 w 1229"/>
                  <a:gd name="T35" fmla="*/ 787 h 2283"/>
                  <a:gd name="T36" fmla="*/ 362 w 1229"/>
                  <a:gd name="T37" fmla="*/ 876 h 2283"/>
                  <a:gd name="T38" fmla="*/ 540 w 1229"/>
                  <a:gd name="T39" fmla="*/ 941 h 2283"/>
                  <a:gd name="T40" fmla="*/ 691 w 1229"/>
                  <a:gd name="T41" fmla="*/ 1034 h 2283"/>
                  <a:gd name="T42" fmla="*/ 760 w 1229"/>
                  <a:gd name="T43" fmla="*/ 1185 h 2283"/>
                  <a:gd name="T44" fmla="*/ 715 w 1229"/>
                  <a:gd name="T45" fmla="*/ 1332 h 2283"/>
                  <a:gd name="T46" fmla="*/ 627 w 1229"/>
                  <a:gd name="T47" fmla="*/ 1440 h 2283"/>
                  <a:gd name="T48" fmla="*/ 567 w 1229"/>
                  <a:gd name="T49" fmla="*/ 1460 h 2283"/>
                  <a:gd name="T50" fmla="*/ 582 w 1229"/>
                  <a:gd name="T51" fmla="*/ 1354 h 2283"/>
                  <a:gd name="T52" fmla="*/ 651 w 1229"/>
                  <a:gd name="T53" fmla="*/ 1223 h 2283"/>
                  <a:gd name="T54" fmla="*/ 596 w 1229"/>
                  <a:gd name="T55" fmla="*/ 1092 h 2283"/>
                  <a:gd name="T56" fmla="*/ 433 w 1229"/>
                  <a:gd name="T57" fmla="*/ 1007 h 2283"/>
                  <a:gd name="T58" fmla="*/ 273 w 1229"/>
                  <a:gd name="T59" fmla="*/ 940 h 2283"/>
                  <a:gd name="T60" fmla="*/ 111 w 1229"/>
                  <a:gd name="T61" fmla="*/ 841 h 2283"/>
                  <a:gd name="T62" fmla="*/ 11 w 1229"/>
                  <a:gd name="T63" fmla="*/ 718 h 2283"/>
                  <a:gd name="T64" fmla="*/ 26 w 1229"/>
                  <a:gd name="T65" fmla="*/ 571 h 2283"/>
                  <a:gd name="T66" fmla="*/ 864 w 1229"/>
                  <a:gd name="T67" fmla="*/ 1 h 2283"/>
                  <a:gd name="T68" fmla="*/ 1056 w 1229"/>
                  <a:gd name="T69" fmla="*/ 31 h 2283"/>
                  <a:gd name="T70" fmla="*/ 1206 w 1229"/>
                  <a:gd name="T71" fmla="*/ 101 h 2283"/>
                  <a:gd name="T72" fmla="*/ 1215 w 1229"/>
                  <a:gd name="T73" fmla="*/ 218 h 2283"/>
                  <a:gd name="T74" fmla="*/ 1135 w 1229"/>
                  <a:gd name="T75" fmla="*/ 311 h 2283"/>
                  <a:gd name="T76" fmla="*/ 1046 w 1229"/>
                  <a:gd name="T77" fmla="*/ 369 h 2283"/>
                  <a:gd name="T78" fmla="*/ 902 w 1229"/>
                  <a:gd name="T79" fmla="*/ 432 h 2283"/>
                  <a:gd name="T80" fmla="*/ 735 w 1229"/>
                  <a:gd name="T81" fmla="*/ 396 h 2283"/>
                  <a:gd name="T82" fmla="*/ 624 w 1229"/>
                  <a:gd name="T83" fmla="*/ 360 h 2283"/>
                  <a:gd name="T84" fmla="*/ 816 w 1229"/>
                  <a:gd name="T85" fmla="*/ 340 h 2283"/>
                  <a:gd name="T86" fmla="*/ 1020 w 1229"/>
                  <a:gd name="T87" fmla="*/ 280 h 2283"/>
                  <a:gd name="T88" fmla="*/ 1126 w 1229"/>
                  <a:gd name="T89" fmla="*/ 192 h 2283"/>
                  <a:gd name="T90" fmla="*/ 1107 w 1229"/>
                  <a:gd name="T91" fmla="*/ 127 h 2283"/>
                  <a:gd name="T92" fmla="*/ 1004 w 1229"/>
                  <a:gd name="T93" fmla="*/ 114 h 2283"/>
                  <a:gd name="T94" fmla="*/ 891 w 1229"/>
                  <a:gd name="T95" fmla="*/ 131 h 2283"/>
                  <a:gd name="T96" fmla="*/ 778 w 1229"/>
                  <a:gd name="T97" fmla="*/ 174 h 2283"/>
                  <a:gd name="T98" fmla="*/ 655 w 1229"/>
                  <a:gd name="T99" fmla="*/ 165 h 2283"/>
                  <a:gd name="T100" fmla="*/ 633 w 1229"/>
                  <a:gd name="T101" fmla="*/ 98 h 2283"/>
                  <a:gd name="T102" fmla="*/ 738 w 1229"/>
                  <a:gd name="T103" fmla="*/ 11 h 2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29" h="2283">
                    <a:moveTo>
                      <a:pt x="351" y="1516"/>
                    </a:moveTo>
                    <a:lnTo>
                      <a:pt x="367" y="1521"/>
                    </a:lnTo>
                    <a:lnTo>
                      <a:pt x="382" y="1527"/>
                    </a:lnTo>
                    <a:lnTo>
                      <a:pt x="391" y="1534"/>
                    </a:lnTo>
                    <a:lnTo>
                      <a:pt x="396" y="1551"/>
                    </a:lnTo>
                    <a:lnTo>
                      <a:pt x="396" y="1572"/>
                    </a:lnTo>
                    <a:lnTo>
                      <a:pt x="395" y="1600"/>
                    </a:lnTo>
                    <a:lnTo>
                      <a:pt x="371" y="1636"/>
                    </a:lnTo>
                    <a:lnTo>
                      <a:pt x="356" y="1669"/>
                    </a:lnTo>
                    <a:lnTo>
                      <a:pt x="349" y="1698"/>
                    </a:lnTo>
                    <a:lnTo>
                      <a:pt x="347" y="1725"/>
                    </a:lnTo>
                    <a:lnTo>
                      <a:pt x="353" y="1749"/>
                    </a:lnTo>
                    <a:lnTo>
                      <a:pt x="364" y="1769"/>
                    </a:lnTo>
                    <a:lnTo>
                      <a:pt x="378" y="1789"/>
                    </a:lnTo>
                    <a:lnTo>
                      <a:pt x="396" y="1807"/>
                    </a:lnTo>
                    <a:lnTo>
                      <a:pt x="416" y="1823"/>
                    </a:lnTo>
                    <a:lnTo>
                      <a:pt x="440" y="1841"/>
                    </a:lnTo>
                    <a:lnTo>
                      <a:pt x="464" y="1858"/>
                    </a:lnTo>
                    <a:lnTo>
                      <a:pt x="487" y="1876"/>
                    </a:lnTo>
                    <a:lnTo>
                      <a:pt x="511" y="1894"/>
                    </a:lnTo>
                    <a:lnTo>
                      <a:pt x="535" y="1914"/>
                    </a:lnTo>
                    <a:lnTo>
                      <a:pt x="555" y="1934"/>
                    </a:lnTo>
                    <a:lnTo>
                      <a:pt x="571" y="1960"/>
                    </a:lnTo>
                    <a:lnTo>
                      <a:pt x="586" y="1992"/>
                    </a:lnTo>
                    <a:lnTo>
                      <a:pt x="596" y="2031"/>
                    </a:lnTo>
                    <a:lnTo>
                      <a:pt x="602" y="2071"/>
                    </a:lnTo>
                    <a:lnTo>
                      <a:pt x="602" y="2112"/>
                    </a:lnTo>
                    <a:lnTo>
                      <a:pt x="596" y="2154"/>
                    </a:lnTo>
                    <a:lnTo>
                      <a:pt x="587" y="2194"/>
                    </a:lnTo>
                    <a:lnTo>
                      <a:pt x="575" y="2231"/>
                    </a:lnTo>
                    <a:lnTo>
                      <a:pt x="556" y="2260"/>
                    </a:lnTo>
                    <a:lnTo>
                      <a:pt x="535" y="2283"/>
                    </a:lnTo>
                    <a:lnTo>
                      <a:pt x="536" y="2231"/>
                    </a:lnTo>
                    <a:lnTo>
                      <a:pt x="538" y="2180"/>
                    </a:lnTo>
                    <a:lnTo>
                      <a:pt x="540" y="2134"/>
                    </a:lnTo>
                    <a:lnTo>
                      <a:pt x="536" y="2091"/>
                    </a:lnTo>
                    <a:lnTo>
                      <a:pt x="529" y="2049"/>
                    </a:lnTo>
                    <a:lnTo>
                      <a:pt x="515" y="2011"/>
                    </a:lnTo>
                    <a:lnTo>
                      <a:pt x="500" y="1991"/>
                    </a:lnTo>
                    <a:lnTo>
                      <a:pt x="480" y="1969"/>
                    </a:lnTo>
                    <a:lnTo>
                      <a:pt x="456" y="1947"/>
                    </a:lnTo>
                    <a:lnTo>
                      <a:pt x="429" y="1923"/>
                    </a:lnTo>
                    <a:lnTo>
                      <a:pt x="400" y="1900"/>
                    </a:lnTo>
                    <a:lnTo>
                      <a:pt x="369" y="1874"/>
                    </a:lnTo>
                    <a:lnTo>
                      <a:pt x="340" y="1849"/>
                    </a:lnTo>
                    <a:lnTo>
                      <a:pt x="313" y="1821"/>
                    </a:lnTo>
                    <a:lnTo>
                      <a:pt x="289" y="1794"/>
                    </a:lnTo>
                    <a:lnTo>
                      <a:pt x="269" y="1763"/>
                    </a:lnTo>
                    <a:lnTo>
                      <a:pt x="255" y="1732"/>
                    </a:lnTo>
                    <a:lnTo>
                      <a:pt x="247" y="1700"/>
                    </a:lnTo>
                    <a:lnTo>
                      <a:pt x="249" y="1663"/>
                    </a:lnTo>
                    <a:lnTo>
                      <a:pt x="260" y="1627"/>
                    </a:lnTo>
                    <a:lnTo>
                      <a:pt x="284" y="1587"/>
                    </a:lnTo>
                    <a:lnTo>
                      <a:pt x="304" y="1561"/>
                    </a:lnTo>
                    <a:lnTo>
                      <a:pt x="327" y="1538"/>
                    </a:lnTo>
                    <a:lnTo>
                      <a:pt x="351" y="1516"/>
                    </a:lnTo>
                    <a:close/>
                    <a:moveTo>
                      <a:pt x="95" y="491"/>
                    </a:moveTo>
                    <a:lnTo>
                      <a:pt x="264" y="516"/>
                    </a:lnTo>
                    <a:lnTo>
                      <a:pt x="267" y="518"/>
                    </a:lnTo>
                    <a:lnTo>
                      <a:pt x="276" y="518"/>
                    </a:lnTo>
                    <a:lnTo>
                      <a:pt x="289" y="516"/>
                    </a:lnTo>
                    <a:lnTo>
                      <a:pt x="298" y="516"/>
                    </a:lnTo>
                    <a:lnTo>
                      <a:pt x="304" y="520"/>
                    </a:lnTo>
                    <a:lnTo>
                      <a:pt x="255" y="541"/>
                    </a:lnTo>
                    <a:lnTo>
                      <a:pt x="216" y="569"/>
                    </a:lnTo>
                    <a:lnTo>
                      <a:pt x="187" y="596"/>
                    </a:lnTo>
                    <a:lnTo>
                      <a:pt x="167" y="627"/>
                    </a:lnTo>
                    <a:lnTo>
                      <a:pt x="156" y="660"/>
                    </a:lnTo>
                    <a:lnTo>
                      <a:pt x="155" y="692"/>
                    </a:lnTo>
                    <a:lnTo>
                      <a:pt x="162" y="723"/>
                    </a:lnTo>
                    <a:lnTo>
                      <a:pt x="180" y="756"/>
                    </a:lnTo>
                    <a:lnTo>
                      <a:pt x="207" y="787"/>
                    </a:lnTo>
                    <a:lnTo>
                      <a:pt x="242" y="814"/>
                    </a:lnTo>
                    <a:lnTo>
                      <a:pt x="278" y="838"/>
                    </a:lnTo>
                    <a:lnTo>
                      <a:pt x="320" y="858"/>
                    </a:lnTo>
                    <a:lnTo>
                      <a:pt x="362" y="876"/>
                    </a:lnTo>
                    <a:lnTo>
                      <a:pt x="406" y="892"/>
                    </a:lnTo>
                    <a:lnTo>
                      <a:pt x="451" y="909"/>
                    </a:lnTo>
                    <a:lnTo>
                      <a:pt x="496" y="925"/>
                    </a:lnTo>
                    <a:lnTo>
                      <a:pt x="540" y="941"/>
                    </a:lnTo>
                    <a:lnTo>
                      <a:pt x="582" y="960"/>
                    </a:lnTo>
                    <a:lnTo>
                      <a:pt x="622" y="981"/>
                    </a:lnTo>
                    <a:lnTo>
                      <a:pt x="658" y="1005"/>
                    </a:lnTo>
                    <a:lnTo>
                      <a:pt x="691" y="1034"/>
                    </a:lnTo>
                    <a:lnTo>
                      <a:pt x="720" y="1069"/>
                    </a:lnTo>
                    <a:lnTo>
                      <a:pt x="744" y="1107"/>
                    </a:lnTo>
                    <a:lnTo>
                      <a:pt x="756" y="1145"/>
                    </a:lnTo>
                    <a:lnTo>
                      <a:pt x="760" y="1185"/>
                    </a:lnTo>
                    <a:lnTo>
                      <a:pt x="758" y="1223"/>
                    </a:lnTo>
                    <a:lnTo>
                      <a:pt x="749" y="1261"/>
                    </a:lnTo>
                    <a:lnTo>
                      <a:pt x="735" y="1298"/>
                    </a:lnTo>
                    <a:lnTo>
                      <a:pt x="715" y="1332"/>
                    </a:lnTo>
                    <a:lnTo>
                      <a:pt x="695" y="1365"/>
                    </a:lnTo>
                    <a:lnTo>
                      <a:pt x="671" y="1394"/>
                    </a:lnTo>
                    <a:lnTo>
                      <a:pt x="649" y="1418"/>
                    </a:lnTo>
                    <a:lnTo>
                      <a:pt x="627" y="1440"/>
                    </a:lnTo>
                    <a:lnTo>
                      <a:pt x="607" y="1454"/>
                    </a:lnTo>
                    <a:lnTo>
                      <a:pt x="591" y="1463"/>
                    </a:lnTo>
                    <a:lnTo>
                      <a:pt x="578" y="1467"/>
                    </a:lnTo>
                    <a:lnTo>
                      <a:pt x="567" y="1460"/>
                    </a:lnTo>
                    <a:lnTo>
                      <a:pt x="555" y="1451"/>
                    </a:lnTo>
                    <a:lnTo>
                      <a:pt x="544" y="1443"/>
                    </a:lnTo>
                    <a:lnTo>
                      <a:pt x="547" y="1383"/>
                    </a:lnTo>
                    <a:lnTo>
                      <a:pt x="582" y="1354"/>
                    </a:lnTo>
                    <a:lnTo>
                      <a:pt x="611" y="1323"/>
                    </a:lnTo>
                    <a:lnTo>
                      <a:pt x="633" y="1291"/>
                    </a:lnTo>
                    <a:lnTo>
                      <a:pt x="646" y="1258"/>
                    </a:lnTo>
                    <a:lnTo>
                      <a:pt x="651" y="1223"/>
                    </a:lnTo>
                    <a:lnTo>
                      <a:pt x="649" y="1189"/>
                    </a:lnTo>
                    <a:lnTo>
                      <a:pt x="640" y="1154"/>
                    </a:lnTo>
                    <a:lnTo>
                      <a:pt x="622" y="1121"/>
                    </a:lnTo>
                    <a:lnTo>
                      <a:pt x="596" y="1092"/>
                    </a:lnTo>
                    <a:lnTo>
                      <a:pt x="562" y="1063"/>
                    </a:lnTo>
                    <a:lnTo>
                      <a:pt x="518" y="1040"/>
                    </a:lnTo>
                    <a:lnTo>
                      <a:pt x="467" y="1020"/>
                    </a:lnTo>
                    <a:lnTo>
                      <a:pt x="433" y="1007"/>
                    </a:lnTo>
                    <a:lnTo>
                      <a:pt x="396" y="994"/>
                    </a:lnTo>
                    <a:lnTo>
                      <a:pt x="356" y="978"/>
                    </a:lnTo>
                    <a:lnTo>
                      <a:pt x="315" y="960"/>
                    </a:lnTo>
                    <a:lnTo>
                      <a:pt x="273" y="940"/>
                    </a:lnTo>
                    <a:lnTo>
                      <a:pt x="229" y="918"/>
                    </a:lnTo>
                    <a:lnTo>
                      <a:pt x="187" y="894"/>
                    </a:lnTo>
                    <a:lnTo>
                      <a:pt x="149" y="869"/>
                    </a:lnTo>
                    <a:lnTo>
                      <a:pt x="111" y="841"/>
                    </a:lnTo>
                    <a:lnTo>
                      <a:pt x="78" y="812"/>
                    </a:lnTo>
                    <a:lnTo>
                      <a:pt x="51" y="783"/>
                    </a:lnTo>
                    <a:lnTo>
                      <a:pt x="27" y="751"/>
                    </a:lnTo>
                    <a:lnTo>
                      <a:pt x="11" y="718"/>
                    </a:lnTo>
                    <a:lnTo>
                      <a:pt x="2" y="683"/>
                    </a:lnTo>
                    <a:lnTo>
                      <a:pt x="0" y="647"/>
                    </a:lnTo>
                    <a:lnTo>
                      <a:pt x="7" y="609"/>
                    </a:lnTo>
                    <a:lnTo>
                      <a:pt x="26" y="571"/>
                    </a:lnTo>
                    <a:lnTo>
                      <a:pt x="55" y="532"/>
                    </a:lnTo>
                    <a:lnTo>
                      <a:pt x="95" y="491"/>
                    </a:lnTo>
                    <a:close/>
                    <a:moveTo>
                      <a:pt x="822" y="0"/>
                    </a:moveTo>
                    <a:lnTo>
                      <a:pt x="864" y="1"/>
                    </a:lnTo>
                    <a:lnTo>
                      <a:pt x="909" y="5"/>
                    </a:lnTo>
                    <a:lnTo>
                      <a:pt x="958" y="11"/>
                    </a:lnTo>
                    <a:lnTo>
                      <a:pt x="1007" y="18"/>
                    </a:lnTo>
                    <a:lnTo>
                      <a:pt x="1056" y="31"/>
                    </a:lnTo>
                    <a:lnTo>
                      <a:pt x="1102" y="43"/>
                    </a:lnTo>
                    <a:lnTo>
                      <a:pt x="1144" y="60"/>
                    </a:lnTo>
                    <a:lnTo>
                      <a:pt x="1178" y="80"/>
                    </a:lnTo>
                    <a:lnTo>
                      <a:pt x="1206" y="101"/>
                    </a:lnTo>
                    <a:lnTo>
                      <a:pt x="1224" y="127"/>
                    </a:lnTo>
                    <a:lnTo>
                      <a:pt x="1229" y="158"/>
                    </a:lnTo>
                    <a:lnTo>
                      <a:pt x="1226" y="189"/>
                    </a:lnTo>
                    <a:lnTo>
                      <a:pt x="1215" y="218"/>
                    </a:lnTo>
                    <a:lnTo>
                      <a:pt x="1198" y="245"/>
                    </a:lnTo>
                    <a:lnTo>
                      <a:pt x="1176" y="271"/>
                    </a:lnTo>
                    <a:lnTo>
                      <a:pt x="1156" y="292"/>
                    </a:lnTo>
                    <a:lnTo>
                      <a:pt x="1135" y="311"/>
                    </a:lnTo>
                    <a:lnTo>
                      <a:pt x="1118" y="325"/>
                    </a:lnTo>
                    <a:lnTo>
                      <a:pt x="1100" y="336"/>
                    </a:lnTo>
                    <a:lnTo>
                      <a:pt x="1076" y="351"/>
                    </a:lnTo>
                    <a:lnTo>
                      <a:pt x="1046" y="369"/>
                    </a:lnTo>
                    <a:lnTo>
                      <a:pt x="1011" y="385"/>
                    </a:lnTo>
                    <a:lnTo>
                      <a:pt x="975" y="403"/>
                    </a:lnTo>
                    <a:lnTo>
                      <a:pt x="936" y="420"/>
                    </a:lnTo>
                    <a:lnTo>
                      <a:pt x="902" y="432"/>
                    </a:lnTo>
                    <a:lnTo>
                      <a:pt x="867" y="443"/>
                    </a:lnTo>
                    <a:lnTo>
                      <a:pt x="838" y="447"/>
                    </a:lnTo>
                    <a:lnTo>
                      <a:pt x="787" y="421"/>
                    </a:lnTo>
                    <a:lnTo>
                      <a:pt x="735" y="396"/>
                    </a:lnTo>
                    <a:lnTo>
                      <a:pt x="711" y="387"/>
                    </a:lnTo>
                    <a:lnTo>
                      <a:pt x="678" y="378"/>
                    </a:lnTo>
                    <a:lnTo>
                      <a:pt x="647" y="369"/>
                    </a:lnTo>
                    <a:lnTo>
                      <a:pt x="624" y="360"/>
                    </a:lnTo>
                    <a:lnTo>
                      <a:pt x="664" y="358"/>
                    </a:lnTo>
                    <a:lnTo>
                      <a:pt x="711" y="354"/>
                    </a:lnTo>
                    <a:lnTo>
                      <a:pt x="762" y="349"/>
                    </a:lnTo>
                    <a:lnTo>
                      <a:pt x="816" y="340"/>
                    </a:lnTo>
                    <a:lnTo>
                      <a:pt x="871" y="327"/>
                    </a:lnTo>
                    <a:lnTo>
                      <a:pt x="924" y="314"/>
                    </a:lnTo>
                    <a:lnTo>
                      <a:pt x="975" y="298"/>
                    </a:lnTo>
                    <a:lnTo>
                      <a:pt x="1020" y="280"/>
                    </a:lnTo>
                    <a:lnTo>
                      <a:pt x="1060" y="260"/>
                    </a:lnTo>
                    <a:lnTo>
                      <a:pt x="1091" y="238"/>
                    </a:lnTo>
                    <a:lnTo>
                      <a:pt x="1111" y="214"/>
                    </a:lnTo>
                    <a:lnTo>
                      <a:pt x="1126" y="192"/>
                    </a:lnTo>
                    <a:lnTo>
                      <a:pt x="1131" y="172"/>
                    </a:lnTo>
                    <a:lnTo>
                      <a:pt x="1129" y="154"/>
                    </a:lnTo>
                    <a:lnTo>
                      <a:pt x="1120" y="138"/>
                    </a:lnTo>
                    <a:lnTo>
                      <a:pt x="1107" y="127"/>
                    </a:lnTo>
                    <a:lnTo>
                      <a:pt x="1089" y="120"/>
                    </a:lnTo>
                    <a:lnTo>
                      <a:pt x="1066" y="114"/>
                    </a:lnTo>
                    <a:lnTo>
                      <a:pt x="1036" y="112"/>
                    </a:lnTo>
                    <a:lnTo>
                      <a:pt x="1004" y="114"/>
                    </a:lnTo>
                    <a:lnTo>
                      <a:pt x="969" y="116"/>
                    </a:lnTo>
                    <a:lnTo>
                      <a:pt x="938" y="120"/>
                    </a:lnTo>
                    <a:lnTo>
                      <a:pt x="911" y="125"/>
                    </a:lnTo>
                    <a:lnTo>
                      <a:pt x="891" y="131"/>
                    </a:lnTo>
                    <a:lnTo>
                      <a:pt x="878" y="134"/>
                    </a:lnTo>
                    <a:lnTo>
                      <a:pt x="847" y="154"/>
                    </a:lnTo>
                    <a:lnTo>
                      <a:pt x="813" y="167"/>
                    </a:lnTo>
                    <a:lnTo>
                      <a:pt x="778" y="174"/>
                    </a:lnTo>
                    <a:lnTo>
                      <a:pt x="742" y="178"/>
                    </a:lnTo>
                    <a:lnTo>
                      <a:pt x="709" y="178"/>
                    </a:lnTo>
                    <a:lnTo>
                      <a:pt x="680" y="172"/>
                    </a:lnTo>
                    <a:lnTo>
                      <a:pt x="655" y="165"/>
                    </a:lnTo>
                    <a:lnTo>
                      <a:pt x="636" y="152"/>
                    </a:lnTo>
                    <a:lnTo>
                      <a:pt x="627" y="140"/>
                    </a:lnTo>
                    <a:lnTo>
                      <a:pt x="626" y="120"/>
                    </a:lnTo>
                    <a:lnTo>
                      <a:pt x="633" y="98"/>
                    </a:lnTo>
                    <a:lnTo>
                      <a:pt x="647" y="74"/>
                    </a:lnTo>
                    <a:lnTo>
                      <a:pt x="669" y="51"/>
                    </a:lnTo>
                    <a:lnTo>
                      <a:pt x="700" y="29"/>
                    </a:lnTo>
                    <a:lnTo>
                      <a:pt x="738" y="11"/>
                    </a:lnTo>
                    <a:lnTo>
                      <a:pt x="758" y="5"/>
                    </a:lnTo>
                    <a:lnTo>
                      <a:pt x="786" y="1"/>
                    </a:lnTo>
                    <a:lnTo>
                      <a:pt x="8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102" name="Freeform 18">
                <a:extLst>
                  <a:ext uri="{FF2B5EF4-FFF2-40B4-BE49-F238E27FC236}">
                    <a16:creationId xmlns:a16="http://schemas.microsoft.com/office/drawing/2014/main" id="{09DA8786-5055-4671-A0FC-598D50E4E01E}"/>
                  </a:ext>
                </a:extLst>
              </p:cNvPr>
              <p:cNvSpPr>
                <a:spLocks/>
              </p:cNvSpPr>
              <p:nvPr/>
            </p:nvSpPr>
            <p:spPr bwMode="auto">
              <a:xfrm flipH="1">
                <a:off x="2062550" y="1142826"/>
                <a:ext cx="2363788" cy="985838"/>
              </a:xfrm>
              <a:custGeom>
                <a:avLst/>
                <a:gdLst>
                  <a:gd name="T0" fmla="*/ 548 w 1489"/>
                  <a:gd name="T1" fmla="*/ 1 h 621"/>
                  <a:gd name="T2" fmla="*/ 640 w 1489"/>
                  <a:gd name="T3" fmla="*/ 16 h 621"/>
                  <a:gd name="T4" fmla="*/ 722 w 1489"/>
                  <a:gd name="T5" fmla="*/ 51 h 621"/>
                  <a:gd name="T6" fmla="*/ 786 w 1489"/>
                  <a:gd name="T7" fmla="*/ 80 h 621"/>
                  <a:gd name="T8" fmla="*/ 842 w 1489"/>
                  <a:gd name="T9" fmla="*/ 101 h 621"/>
                  <a:gd name="T10" fmla="*/ 900 w 1489"/>
                  <a:gd name="T11" fmla="*/ 123 h 621"/>
                  <a:gd name="T12" fmla="*/ 973 w 1489"/>
                  <a:gd name="T13" fmla="*/ 151 h 621"/>
                  <a:gd name="T14" fmla="*/ 1064 w 1489"/>
                  <a:gd name="T15" fmla="*/ 180 h 621"/>
                  <a:gd name="T16" fmla="*/ 1171 w 1489"/>
                  <a:gd name="T17" fmla="*/ 192 h 621"/>
                  <a:gd name="T18" fmla="*/ 1286 w 1489"/>
                  <a:gd name="T19" fmla="*/ 192 h 621"/>
                  <a:gd name="T20" fmla="*/ 1389 w 1489"/>
                  <a:gd name="T21" fmla="*/ 181 h 621"/>
                  <a:gd name="T22" fmla="*/ 1464 w 1489"/>
                  <a:gd name="T23" fmla="*/ 167 h 621"/>
                  <a:gd name="T24" fmla="*/ 1486 w 1489"/>
                  <a:gd name="T25" fmla="*/ 174 h 621"/>
                  <a:gd name="T26" fmla="*/ 1489 w 1489"/>
                  <a:gd name="T27" fmla="*/ 192 h 621"/>
                  <a:gd name="T28" fmla="*/ 1469 w 1489"/>
                  <a:gd name="T29" fmla="*/ 227 h 621"/>
                  <a:gd name="T30" fmla="*/ 1433 w 1489"/>
                  <a:gd name="T31" fmla="*/ 272 h 621"/>
                  <a:gd name="T32" fmla="*/ 1377 w 1489"/>
                  <a:gd name="T33" fmla="*/ 311 h 621"/>
                  <a:gd name="T34" fmla="*/ 1293 w 1489"/>
                  <a:gd name="T35" fmla="*/ 341 h 621"/>
                  <a:gd name="T36" fmla="*/ 1177 w 1489"/>
                  <a:gd name="T37" fmla="*/ 360 h 621"/>
                  <a:gd name="T38" fmla="*/ 1171 w 1489"/>
                  <a:gd name="T39" fmla="*/ 387 h 621"/>
                  <a:gd name="T40" fmla="*/ 1155 w 1489"/>
                  <a:gd name="T41" fmla="*/ 409 h 621"/>
                  <a:gd name="T42" fmla="*/ 1122 w 1489"/>
                  <a:gd name="T43" fmla="*/ 423 h 621"/>
                  <a:gd name="T44" fmla="*/ 1069 w 1489"/>
                  <a:gd name="T45" fmla="*/ 429 h 621"/>
                  <a:gd name="T46" fmla="*/ 993 w 1489"/>
                  <a:gd name="T47" fmla="*/ 418 h 621"/>
                  <a:gd name="T48" fmla="*/ 944 w 1489"/>
                  <a:gd name="T49" fmla="*/ 414 h 621"/>
                  <a:gd name="T50" fmla="*/ 944 w 1489"/>
                  <a:gd name="T51" fmla="*/ 431 h 621"/>
                  <a:gd name="T52" fmla="*/ 942 w 1489"/>
                  <a:gd name="T53" fmla="*/ 449 h 621"/>
                  <a:gd name="T54" fmla="*/ 933 w 1489"/>
                  <a:gd name="T55" fmla="*/ 465 h 621"/>
                  <a:gd name="T56" fmla="*/ 909 w 1489"/>
                  <a:gd name="T57" fmla="*/ 480 h 621"/>
                  <a:gd name="T58" fmla="*/ 864 w 1489"/>
                  <a:gd name="T59" fmla="*/ 485 h 621"/>
                  <a:gd name="T60" fmla="*/ 795 w 1489"/>
                  <a:gd name="T61" fmla="*/ 480 h 621"/>
                  <a:gd name="T62" fmla="*/ 733 w 1489"/>
                  <a:gd name="T63" fmla="*/ 505 h 621"/>
                  <a:gd name="T64" fmla="*/ 697 w 1489"/>
                  <a:gd name="T65" fmla="*/ 545 h 621"/>
                  <a:gd name="T66" fmla="*/ 655 w 1489"/>
                  <a:gd name="T67" fmla="*/ 560 h 621"/>
                  <a:gd name="T68" fmla="*/ 611 w 1489"/>
                  <a:gd name="T69" fmla="*/ 556 h 621"/>
                  <a:gd name="T70" fmla="*/ 569 w 1489"/>
                  <a:gd name="T71" fmla="*/ 545 h 621"/>
                  <a:gd name="T72" fmla="*/ 533 w 1489"/>
                  <a:gd name="T73" fmla="*/ 536 h 621"/>
                  <a:gd name="T74" fmla="*/ 499 w 1489"/>
                  <a:gd name="T75" fmla="*/ 565 h 621"/>
                  <a:gd name="T76" fmla="*/ 455 w 1489"/>
                  <a:gd name="T77" fmla="*/ 596 h 621"/>
                  <a:gd name="T78" fmla="*/ 402 w 1489"/>
                  <a:gd name="T79" fmla="*/ 603 h 621"/>
                  <a:gd name="T80" fmla="*/ 348 w 1489"/>
                  <a:gd name="T81" fmla="*/ 592 h 621"/>
                  <a:gd name="T82" fmla="*/ 297 w 1489"/>
                  <a:gd name="T83" fmla="*/ 576 h 621"/>
                  <a:gd name="T84" fmla="*/ 257 w 1489"/>
                  <a:gd name="T85" fmla="*/ 563 h 621"/>
                  <a:gd name="T86" fmla="*/ 199 w 1489"/>
                  <a:gd name="T87" fmla="*/ 612 h 621"/>
                  <a:gd name="T88" fmla="*/ 137 w 1489"/>
                  <a:gd name="T89" fmla="*/ 621 h 621"/>
                  <a:gd name="T90" fmla="*/ 71 w 1489"/>
                  <a:gd name="T91" fmla="*/ 605 h 621"/>
                  <a:gd name="T92" fmla="*/ 0 w 1489"/>
                  <a:gd name="T93" fmla="*/ 576 h 621"/>
                  <a:gd name="T94" fmla="*/ 42 w 1489"/>
                  <a:gd name="T95" fmla="*/ 269 h 621"/>
                  <a:gd name="T96" fmla="*/ 106 w 1489"/>
                  <a:gd name="T97" fmla="*/ 238 h 621"/>
                  <a:gd name="T98" fmla="*/ 159 w 1489"/>
                  <a:gd name="T99" fmla="*/ 191 h 621"/>
                  <a:gd name="T100" fmla="*/ 208 w 1489"/>
                  <a:gd name="T101" fmla="*/ 132 h 621"/>
                  <a:gd name="T102" fmla="*/ 262 w 1489"/>
                  <a:gd name="T103" fmla="*/ 76 h 621"/>
                  <a:gd name="T104" fmla="*/ 333 w 1489"/>
                  <a:gd name="T105" fmla="*/ 31 h 621"/>
                  <a:gd name="T106" fmla="*/ 411 w 1489"/>
                  <a:gd name="T107" fmla="*/ 7 h 621"/>
                  <a:gd name="T108" fmla="*/ 499 w 1489"/>
                  <a:gd name="T109" fmla="*/ 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621">
                    <a:moveTo>
                      <a:pt x="499" y="0"/>
                    </a:moveTo>
                    <a:lnTo>
                      <a:pt x="548" y="1"/>
                    </a:lnTo>
                    <a:lnTo>
                      <a:pt x="595" y="7"/>
                    </a:lnTo>
                    <a:lnTo>
                      <a:pt x="640" y="16"/>
                    </a:lnTo>
                    <a:lnTo>
                      <a:pt x="682" y="32"/>
                    </a:lnTo>
                    <a:lnTo>
                      <a:pt x="722" y="51"/>
                    </a:lnTo>
                    <a:lnTo>
                      <a:pt x="757" y="67"/>
                    </a:lnTo>
                    <a:lnTo>
                      <a:pt x="786" y="80"/>
                    </a:lnTo>
                    <a:lnTo>
                      <a:pt x="815" y="91"/>
                    </a:lnTo>
                    <a:lnTo>
                      <a:pt x="842" y="101"/>
                    </a:lnTo>
                    <a:lnTo>
                      <a:pt x="869" y="112"/>
                    </a:lnTo>
                    <a:lnTo>
                      <a:pt x="900" y="123"/>
                    </a:lnTo>
                    <a:lnTo>
                      <a:pt x="933" y="136"/>
                    </a:lnTo>
                    <a:lnTo>
                      <a:pt x="973" y="151"/>
                    </a:lnTo>
                    <a:lnTo>
                      <a:pt x="1020" y="167"/>
                    </a:lnTo>
                    <a:lnTo>
                      <a:pt x="1064" y="180"/>
                    </a:lnTo>
                    <a:lnTo>
                      <a:pt x="1115" y="189"/>
                    </a:lnTo>
                    <a:lnTo>
                      <a:pt x="1171" y="192"/>
                    </a:lnTo>
                    <a:lnTo>
                      <a:pt x="1228" y="194"/>
                    </a:lnTo>
                    <a:lnTo>
                      <a:pt x="1286" y="192"/>
                    </a:lnTo>
                    <a:lnTo>
                      <a:pt x="1340" y="189"/>
                    </a:lnTo>
                    <a:lnTo>
                      <a:pt x="1389" y="181"/>
                    </a:lnTo>
                    <a:lnTo>
                      <a:pt x="1431" y="174"/>
                    </a:lnTo>
                    <a:lnTo>
                      <a:pt x="1464" y="167"/>
                    </a:lnTo>
                    <a:lnTo>
                      <a:pt x="1479" y="169"/>
                    </a:lnTo>
                    <a:lnTo>
                      <a:pt x="1486" y="174"/>
                    </a:lnTo>
                    <a:lnTo>
                      <a:pt x="1489" y="181"/>
                    </a:lnTo>
                    <a:lnTo>
                      <a:pt x="1489" y="192"/>
                    </a:lnTo>
                    <a:lnTo>
                      <a:pt x="1484" y="203"/>
                    </a:lnTo>
                    <a:lnTo>
                      <a:pt x="1469" y="227"/>
                    </a:lnTo>
                    <a:lnTo>
                      <a:pt x="1453" y="251"/>
                    </a:lnTo>
                    <a:lnTo>
                      <a:pt x="1433" y="272"/>
                    </a:lnTo>
                    <a:lnTo>
                      <a:pt x="1408" y="292"/>
                    </a:lnTo>
                    <a:lnTo>
                      <a:pt x="1377" y="311"/>
                    </a:lnTo>
                    <a:lnTo>
                      <a:pt x="1339" y="327"/>
                    </a:lnTo>
                    <a:lnTo>
                      <a:pt x="1293" y="341"/>
                    </a:lnTo>
                    <a:lnTo>
                      <a:pt x="1239" y="352"/>
                    </a:lnTo>
                    <a:lnTo>
                      <a:pt x="1177" y="360"/>
                    </a:lnTo>
                    <a:lnTo>
                      <a:pt x="1175" y="372"/>
                    </a:lnTo>
                    <a:lnTo>
                      <a:pt x="1171" y="387"/>
                    </a:lnTo>
                    <a:lnTo>
                      <a:pt x="1166" y="398"/>
                    </a:lnTo>
                    <a:lnTo>
                      <a:pt x="1155" y="409"/>
                    </a:lnTo>
                    <a:lnTo>
                      <a:pt x="1140" y="418"/>
                    </a:lnTo>
                    <a:lnTo>
                      <a:pt x="1122" y="423"/>
                    </a:lnTo>
                    <a:lnTo>
                      <a:pt x="1099" y="429"/>
                    </a:lnTo>
                    <a:lnTo>
                      <a:pt x="1069" y="429"/>
                    </a:lnTo>
                    <a:lnTo>
                      <a:pt x="1035" y="425"/>
                    </a:lnTo>
                    <a:lnTo>
                      <a:pt x="993" y="418"/>
                    </a:lnTo>
                    <a:lnTo>
                      <a:pt x="944" y="407"/>
                    </a:lnTo>
                    <a:lnTo>
                      <a:pt x="944" y="414"/>
                    </a:lnTo>
                    <a:lnTo>
                      <a:pt x="944" y="421"/>
                    </a:lnTo>
                    <a:lnTo>
                      <a:pt x="944" y="431"/>
                    </a:lnTo>
                    <a:lnTo>
                      <a:pt x="944" y="440"/>
                    </a:lnTo>
                    <a:lnTo>
                      <a:pt x="942" y="449"/>
                    </a:lnTo>
                    <a:lnTo>
                      <a:pt x="939" y="458"/>
                    </a:lnTo>
                    <a:lnTo>
                      <a:pt x="933" y="465"/>
                    </a:lnTo>
                    <a:lnTo>
                      <a:pt x="922" y="474"/>
                    </a:lnTo>
                    <a:lnTo>
                      <a:pt x="909" y="480"/>
                    </a:lnTo>
                    <a:lnTo>
                      <a:pt x="889" y="483"/>
                    </a:lnTo>
                    <a:lnTo>
                      <a:pt x="864" y="485"/>
                    </a:lnTo>
                    <a:lnTo>
                      <a:pt x="833" y="483"/>
                    </a:lnTo>
                    <a:lnTo>
                      <a:pt x="795" y="480"/>
                    </a:lnTo>
                    <a:lnTo>
                      <a:pt x="748" y="471"/>
                    </a:lnTo>
                    <a:lnTo>
                      <a:pt x="733" y="505"/>
                    </a:lnTo>
                    <a:lnTo>
                      <a:pt x="715" y="529"/>
                    </a:lnTo>
                    <a:lnTo>
                      <a:pt x="697" y="545"/>
                    </a:lnTo>
                    <a:lnTo>
                      <a:pt x="677" y="554"/>
                    </a:lnTo>
                    <a:lnTo>
                      <a:pt x="655" y="560"/>
                    </a:lnTo>
                    <a:lnTo>
                      <a:pt x="633" y="560"/>
                    </a:lnTo>
                    <a:lnTo>
                      <a:pt x="611" y="556"/>
                    </a:lnTo>
                    <a:lnTo>
                      <a:pt x="591" y="551"/>
                    </a:lnTo>
                    <a:lnTo>
                      <a:pt x="569" y="545"/>
                    </a:lnTo>
                    <a:lnTo>
                      <a:pt x="549" y="540"/>
                    </a:lnTo>
                    <a:lnTo>
                      <a:pt x="533" y="536"/>
                    </a:lnTo>
                    <a:lnTo>
                      <a:pt x="517" y="534"/>
                    </a:lnTo>
                    <a:lnTo>
                      <a:pt x="499" y="565"/>
                    </a:lnTo>
                    <a:lnTo>
                      <a:pt x="479" y="585"/>
                    </a:lnTo>
                    <a:lnTo>
                      <a:pt x="455" y="596"/>
                    </a:lnTo>
                    <a:lnTo>
                      <a:pt x="429" y="601"/>
                    </a:lnTo>
                    <a:lnTo>
                      <a:pt x="402" y="603"/>
                    </a:lnTo>
                    <a:lnTo>
                      <a:pt x="375" y="600"/>
                    </a:lnTo>
                    <a:lnTo>
                      <a:pt x="348" y="592"/>
                    </a:lnTo>
                    <a:lnTo>
                      <a:pt x="322" y="585"/>
                    </a:lnTo>
                    <a:lnTo>
                      <a:pt x="297" y="576"/>
                    </a:lnTo>
                    <a:lnTo>
                      <a:pt x="275" y="569"/>
                    </a:lnTo>
                    <a:lnTo>
                      <a:pt x="257" y="563"/>
                    </a:lnTo>
                    <a:lnTo>
                      <a:pt x="228" y="592"/>
                    </a:lnTo>
                    <a:lnTo>
                      <a:pt x="199" y="612"/>
                    </a:lnTo>
                    <a:lnTo>
                      <a:pt x="168" y="620"/>
                    </a:lnTo>
                    <a:lnTo>
                      <a:pt x="137" y="621"/>
                    </a:lnTo>
                    <a:lnTo>
                      <a:pt x="104" y="614"/>
                    </a:lnTo>
                    <a:lnTo>
                      <a:pt x="71" y="605"/>
                    </a:lnTo>
                    <a:lnTo>
                      <a:pt x="37" y="591"/>
                    </a:lnTo>
                    <a:lnTo>
                      <a:pt x="0" y="576"/>
                    </a:lnTo>
                    <a:lnTo>
                      <a:pt x="4" y="274"/>
                    </a:lnTo>
                    <a:lnTo>
                      <a:pt x="42" y="269"/>
                    </a:lnTo>
                    <a:lnTo>
                      <a:pt x="77" y="256"/>
                    </a:lnTo>
                    <a:lnTo>
                      <a:pt x="106" y="238"/>
                    </a:lnTo>
                    <a:lnTo>
                      <a:pt x="133" y="216"/>
                    </a:lnTo>
                    <a:lnTo>
                      <a:pt x="159" y="191"/>
                    </a:lnTo>
                    <a:lnTo>
                      <a:pt x="182" y="161"/>
                    </a:lnTo>
                    <a:lnTo>
                      <a:pt x="208" y="132"/>
                    </a:lnTo>
                    <a:lnTo>
                      <a:pt x="233" y="103"/>
                    </a:lnTo>
                    <a:lnTo>
                      <a:pt x="262" y="76"/>
                    </a:lnTo>
                    <a:lnTo>
                      <a:pt x="295" y="52"/>
                    </a:lnTo>
                    <a:lnTo>
                      <a:pt x="333" y="31"/>
                    </a:lnTo>
                    <a:lnTo>
                      <a:pt x="377" y="16"/>
                    </a:lnTo>
                    <a:lnTo>
                      <a:pt x="411" y="7"/>
                    </a:lnTo>
                    <a:lnTo>
                      <a:pt x="453" y="1"/>
                    </a:lnTo>
                    <a:lnTo>
                      <a:pt x="4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103" name="Freeform 54">
                <a:extLst>
                  <a:ext uri="{FF2B5EF4-FFF2-40B4-BE49-F238E27FC236}">
                    <a16:creationId xmlns:a16="http://schemas.microsoft.com/office/drawing/2014/main" id="{18661146-DB45-4087-B9BE-A33CA781934B}"/>
                  </a:ext>
                </a:extLst>
              </p:cNvPr>
              <p:cNvSpPr>
                <a:spLocks noEditPoints="1"/>
              </p:cNvSpPr>
              <p:nvPr/>
            </p:nvSpPr>
            <p:spPr bwMode="auto">
              <a:xfrm>
                <a:off x="4366556" y="1001048"/>
                <a:ext cx="460794" cy="5174720"/>
              </a:xfrm>
              <a:custGeom>
                <a:avLst/>
                <a:gdLst>
                  <a:gd name="T0" fmla="*/ 147 w 300"/>
                  <a:gd name="T1" fmla="*/ 3238 h 3369"/>
                  <a:gd name="T2" fmla="*/ 184 w 300"/>
                  <a:gd name="T3" fmla="*/ 3277 h 3369"/>
                  <a:gd name="T4" fmla="*/ 180 w 300"/>
                  <a:gd name="T5" fmla="*/ 3309 h 3369"/>
                  <a:gd name="T6" fmla="*/ 167 w 300"/>
                  <a:gd name="T7" fmla="*/ 3360 h 3369"/>
                  <a:gd name="T8" fmla="*/ 136 w 300"/>
                  <a:gd name="T9" fmla="*/ 3340 h 3369"/>
                  <a:gd name="T10" fmla="*/ 124 w 300"/>
                  <a:gd name="T11" fmla="*/ 3251 h 3369"/>
                  <a:gd name="T12" fmla="*/ 142 w 300"/>
                  <a:gd name="T13" fmla="*/ 2813 h 3369"/>
                  <a:gd name="T14" fmla="*/ 184 w 300"/>
                  <a:gd name="T15" fmla="*/ 2884 h 3369"/>
                  <a:gd name="T16" fmla="*/ 195 w 300"/>
                  <a:gd name="T17" fmla="*/ 2986 h 3369"/>
                  <a:gd name="T18" fmla="*/ 191 w 300"/>
                  <a:gd name="T19" fmla="*/ 3087 h 3369"/>
                  <a:gd name="T20" fmla="*/ 184 w 300"/>
                  <a:gd name="T21" fmla="*/ 3140 h 3369"/>
                  <a:gd name="T22" fmla="*/ 156 w 300"/>
                  <a:gd name="T23" fmla="*/ 3082 h 3369"/>
                  <a:gd name="T24" fmla="*/ 120 w 300"/>
                  <a:gd name="T25" fmla="*/ 2986 h 3369"/>
                  <a:gd name="T26" fmla="*/ 120 w 300"/>
                  <a:gd name="T27" fmla="*/ 2857 h 3369"/>
                  <a:gd name="T28" fmla="*/ 124 w 300"/>
                  <a:gd name="T29" fmla="*/ 2386 h 3369"/>
                  <a:gd name="T30" fmla="*/ 196 w 300"/>
                  <a:gd name="T31" fmla="*/ 2449 h 3369"/>
                  <a:gd name="T32" fmla="*/ 193 w 300"/>
                  <a:gd name="T33" fmla="*/ 2666 h 3369"/>
                  <a:gd name="T34" fmla="*/ 182 w 300"/>
                  <a:gd name="T35" fmla="*/ 2658 h 3369"/>
                  <a:gd name="T36" fmla="*/ 171 w 300"/>
                  <a:gd name="T37" fmla="*/ 2649 h 3369"/>
                  <a:gd name="T38" fmla="*/ 136 w 300"/>
                  <a:gd name="T39" fmla="*/ 2626 h 3369"/>
                  <a:gd name="T40" fmla="*/ 113 w 300"/>
                  <a:gd name="T41" fmla="*/ 1866 h 3369"/>
                  <a:gd name="T42" fmla="*/ 200 w 300"/>
                  <a:gd name="T43" fmla="*/ 1931 h 3369"/>
                  <a:gd name="T44" fmla="*/ 200 w 300"/>
                  <a:gd name="T45" fmla="*/ 2067 h 3369"/>
                  <a:gd name="T46" fmla="*/ 198 w 300"/>
                  <a:gd name="T47" fmla="*/ 2215 h 3369"/>
                  <a:gd name="T48" fmla="*/ 138 w 300"/>
                  <a:gd name="T49" fmla="*/ 2213 h 3369"/>
                  <a:gd name="T50" fmla="*/ 113 w 300"/>
                  <a:gd name="T51" fmla="*/ 1866 h 3369"/>
                  <a:gd name="T52" fmla="*/ 204 w 300"/>
                  <a:gd name="T53" fmla="*/ 1709 h 3369"/>
                  <a:gd name="T54" fmla="*/ 144 w 300"/>
                  <a:gd name="T55" fmla="*/ 1693 h 3369"/>
                  <a:gd name="T56" fmla="*/ 104 w 300"/>
                  <a:gd name="T57" fmla="*/ 1357 h 3369"/>
                  <a:gd name="T58" fmla="*/ 224 w 300"/>
                  <a:gd name="T59" fmla="*/ 20 h 3369"/>
                  <a:gd name="T60" fmla="*/ 287 w 300"/>
                  <a:gd name="T61" fmla="*/ 89 h 3369"/>
                  <a:gd name="T62" fmla="*/ 298 w 300"/>
                  <a:gd name="T63" fmla="*/ 173 h 3369"/>
                  <a:gd name="T64" fmla="*/ 260 w 300"/>
                  <a:gd name="T65" fmla="*/ 242 h 3369"/>
                  <a:gd name="T66" fmla="*/ 222 w 300"/>
                  <a:gd name="T67" fmla="*/ 377 h 3369"/>
                  <a:gd name="T68" fmla="*/ 218 w 300"/>
                  <a:gd name="T69" fmla="*/ 640 h 3369"/>
                  <a:gd name="T70" fmla="*/ 216 w 300"/>
                  <a:gd name="T71" fmla="*/ 880 h 3369"/>
                  <a:gd name="T72" fmla="*/ 213 w 300"/>
                  <a:gd name="T73" fmla="*/ 1166 h 3369"/>
                  <a:gd name="T74" fmla="*/ 96 w 300"/>
                  <a:gd name="T75" fmla="*/ 958 h 3369"/>
                  <a:gd name="T76" fmla="*/ 87 w 300"/>
                  <a:gd name="T77" fmla="*/ 637 h 3369"/>
                  <a:gd name="T78" fmla="*/ 82 w 300"/>
                  <a:gd name="T79" fmla="*/ 380 h 3369"/>
                  <a:gd name="T80" fmla="*/ 31 w 300"/>
                  <a:gd name="T81" fmla="*/ 237 h 3369"/>
                  <a:gd name="T82" fmla="*/ 0 w 300"/>
                  <a:gd name="T83" fmla="*/ 155 h 3369"/>
                  <a:gd name="T84" fmla="*/ 18 w 300"/>
                  <a:gd name="T85" fmla="*/ 73 h 3369"/>
                  <a:gd name="T86" fmla="*/ 85 w 300"/>
                  <a:gd name="T87" fmla="*/ 15 h 3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0" h="3369">
                    <a:moveTo>
                      <a:pt x="127" y="3220"/>
                    </a:moveTo>
                    <a:lnTo>
                      <a:pt x="136" y="3227"/>
                    </a:lnTo>
                    <a:lnTo>
                      <a:pt x="147" y="3238"/>
                    </a:lnTo>
                    <a:lnTo>
                      <a:pt x="160" y="3251"/>
                    </a:lnTo>
                    <a:lnTo>
                      <a:pt x="173" y="3266"/>
                    </a:lnTo>
                    <a:lnTo>
                      <a:pt x="184" y="3277"/>
                    </a:lnTo>
                    <a:lnTo>
                      <a:pt x="182" y="3282"/>
                    </a:lnTo>
                    <a:lnTo>
                      <a:pt x="182" y="3293"/>
                    </a:lnTo>
                    <a:lnTo>
                      <a:pt x="180" y="3309"/>
                    </a:lnTo>
                    <a:lnTo>
                      <a:pt x="178" y="3327"/>
                    </a:lnTo>
                    <a:lnTo>
                      <a:pt x="175" y="3346"/>
                    </a:lnTo>
                    <a:lnTo>
                      <a:pt x="167" y="3360"/>
                    </a:lnTo>
                    <a:lnTo>
                      <a:pt x="156" y="3369"/>
                    </a:lnTo>
                    <a:lnTo>
                      <a:pt x="147" y="3358"/>
                    </a:lnTo>
                    <a:lnTo>
                      <a:pt x="136" y="3340"/>
                    </a:lnTo>
                    <a:lnTo>
                      <a:pt x="129" y="3313"/>
                    </a:lnTo>
                    <a:lnTo>
                      <a:pt x="125" y="3282"/>
                    </a:lnTo>
                    <a:lnTo>
                      <a:pt x="124" y="3251"/>
                    </a:lnTo>
                    <a:lnTo>
                      <a:pt x="127" y="3220"/>
                    </a:lnTo>
                    <a:close/>
                    <a:moveTo>
                      <a:pt x="120" y="2800"/>
                    </a:moveTo>
                    <a:lnTo>
                      <a:pt x="142" y="2813"/>
                    </a:lnTo>
                    <a:lnTo>
                      <a:pt x="160" y="2833"/>
                    </a:lnTo>
                    <a:lnTo>
                      <a:pt x="173" y="2857"/>
                    </a:lnTo>
                    <a:lnTo>
                      <a:pt x="184" y="2884"/>
                    </a:lnTo>
                    <a:lnTo>
                      <a:pt x="189" y="2917"/>
                    </a:lnTo>
                    <a:lnTo>
                      <a:pt x="193" y="2949"/>
                    </a:lnTo>
                    <a:lnTo>
                      <a:pt x="195" y="2986"/>
                    </a:lnTo>
                    <a:lnTo>
                      <a:pt x="195" y="3020"/>
                    </a:lnTo>
                    <a:lnTo>
                      <a:pt x="195" y="3055"/>
                    </a:lnTo>
                    <a:lnTo>
                      <a:pt x="191" y="3087"/>
                    </a:lnTo>
                    <a:lnTo>
                      <a:pt x="189" y="3118"/>
                    </a:lnTo>
                    <a:lnTo>
                      <a:pt x="187" y="3146"/>
                    </a:lnTo>
                    <a:lnTo>
                      <a:pt x="184" y="3140"/>
                    </a:lnTo>
                    <a:lnTo>
                      <a:pt x="176" y="3127"/>
                    </a:lnTo>
                    <a:lnTo>
                      <a:pt x="167" y="3107"/>
                    </a:lnTo>
                    <a:lnTo>
                      <a:pt x="156" y="3082"/>
                    </a:lnTo>
                    <a:lnTo>
                      <a:pt x="144" y="3053"/>
                    </a:lnTo>
                    <a:lnTo>
                      <a:pt x="131" y="3020"/>
                    </a:lnTo>
                    <a:lnTo>
                      <a:pt x="120" y="2986"/>
                    </a:lnTo>
                    <a:lnTo>
                      <a:pt x="120" y="2944"/>
                    </a:lnTo>
                    <a:lnTo>
                      <a:pt x="120" y="2904"/>
                    </a:lnTo>
                    <a:lnTo>
                      <a:pt x="120" y="2857"/>
                    </a:lnTo>
                    <a:lnTo>
                      <a:pt x="120" y="2800"/>
                    </a:lnTo>
                    <a:close/>
                    <a:moveTo>
                      <a:pt x="116" y="2386"/>
                    </a:moveTo>
                    <a:lnTo>
                      <a:pt x="124" y="2386"/>
                    </a:lnTo>
                    <a:lnTo>
                      <a:pt x="151" y="2407"/>
                    </a:lnTo>
                    <a:lnTo>
                      <a:pt x="176" y="2427"/>
                    </a:lnTo>
                    <a:lnTo>
                      <a:pt x="196" y="2449"/>
                    </a:lnTo>
                    <a:lnTo>
                      <a:pt x="195" y="2520"/>
                    </a:lnTo>
                    <a:lnTo>
                      <a:pt x="193" y="2593"/>
                    </a:lnTo>
                    <a:lnTo>
                      <a:pt x="193" y="2666"/>
                    </a:lnTo>
                    <a:lnTo>
                      <a:pt x="189" y="2664"/>
                    </a:lnTo>
                    <a:lnTo>
                      <a:pt x="185" y="2662"/>
                    </a:lnTo>
                    <a:lnTo>
                      <a:pt x="182" y="2658"/>
                    </a:lnTo>
                    <a:lnTo>
                      <a:pt x="178" y="2655"/>
                    </a:lnTo>
                    <a:lnTo>
                      <a:pt x="175" y="2653"/>
                    </a:lnTo>
                    <a:lnTo>
                      <a:pt x="171" y="2649"/>
                    </a:lnTo>
                    <a:lnTo>
                      <a:pt x="167" y="2649"/>
                    </a:lnTo>
                    <a:lnTo>
                      <a:pt x="151" y="2637"/>
                    </a:lnTo>
                    <a:lnTo>
                      <a:pt x="136" y="2626"/>
                    </a:lnTo>
                    <a:lnTo>
                      <a:pt x="120" y="2613"/>
                    </a:lnTo>
                    <a:lnTo>
                      <a:pt x="116" y="2386"/>
                    </a:lnTo>
                    <a:close/>
                    <a:moveTo>
                      <a:pt x="113" y="1866"/>
                    </a:moveTo>
                    <a:lnTo>
                      <a:pt x="156" y="1884"/>
                    </a:lnTo>
                    <a:lnTo>
                      <a:pt x="200" y="1902"/>
                    </a:lnTo>
                    <a:lnTo>
                      <a:pt x="200" y="1931"/>
                    </a:lnTo>
                    <a:lnTo>
                      <a:pt x="200" y="1971"/>
                    </a:lnTo>
                    <a:lnTo>
                      <a:pt x="202" y="2018"/>
                    </a:lnTo>
                    <a:lnTo>
                      <a:pt x="200" y="2067"/>
                    </a:lnTo>
                    <a:lnTo>
                      <a:pt x="200" y="2118"/>
                    </a:lnTo>
                    <a:lnTo>
                      <a:pt x="200" y="2169"/>
                    </a:lnTo>
                    <a:lnTo>
                      <a:pt x="198" y="2215"/>
                    </a:lnTo>
                    <a:lnTo>
                      <a:pt x="196" y="2253"/>
                    </a:lnTo>
                    <a:lnTo>
                      <a:pt x="169" y="2233"/>
                    </a:lnTo>
                    <a:lnTo>
                      <a:pt x="138" y="2213"/>
                    </a:lnTo>
                    <a:lnTo>
                      <a:pt x="113" y="2193"/>
                    </a:lnTo>
                    <a:lnTo>
                      <a:pt x="113" y="2029"/>
                    </a:lnTo>
                    <a:lnTo>
                      <a:pt x="113" y="1866"/>
                    </a:lnTo>
                    <a:close/>
                    <a:moveTo>
                      <a:pt x="104" y="1357"/>
                    </a:moveTo>
                    <a:lnTo>
                      <a:pt x="207" y="1362"/>
                    </a:lnTo>
                    <a:lnTo>
                      <a:pt x="204" y="1709"/>
                    </a:lnTo>
                    <a:lnTo>
                      <a:pt x="180" y="1706"/>
                    </a:lnTo>
                    <a:lnTo>
                      <a:pt x="160" y="1700"/>
                    </a:lnTo>
                    <a:lnTo>
                      <a:pt x="144" y="1693"/>
                    </a:lnTo>
                    <a:lnTo>
                      <a:pt x="127" y="1684"/>
                    </a:lnTo>
                    <a:lnTo>
                      <a:pt x="107" y="1677"/>
                    </a:lnTo>
                    <a:lnTo>
                      <a:pt x="104" y="1357"/>
                    </a:lnTo>
                    <a:close/>
                    <a:moveTo>
                      <a:pt x="156" y="0"/>
                    </a:moveTo>
                    <a:lnTo>
                      <a:pt x="193" y="7"/>
                    </a:lnTo>
                    <a:lnTo>
                      <a:pt x="224" y="20"/>
                    </a:lnTo>
                    <a:lnTo>
                      <a:pt x="251" y="38"/>
                    </a:lnTo>
                    <a:lnTo>
                      <a:pt x="271" y="62"/>
                    </a:lnTo>
                    <a:lnTo>
                      <a:pt x="287" y="89"/>
                    </a:lnTo>
                    <a:lnTo>
                      <a:pt x="296" y="120"/>
                    </a:lnTo>
                    <a:lnTo>
                      <a:pt x="300" y="153"/>
                    </a:lnTo>
                    <a:lnTo>
                      <a:pt x="298" y="173"/>
                    </a:lnTo>
                    <a:lnTo>
                      <a:pt x="289" y="197"/>
                    </a:lnTo>
                    <a:lnTo>
                      <a:pt x="276" y="220"/>
                    </a:lnTo>
                    <a:lnTo>
                      <a:pt x="260" y="242"/>
                    </a:lnTo>
                    <a:lnTo>
                      <a:pt x="244" y="260"/>
                    </a:lnTo>
                    <a:lnTo>
                      <a:pt x="224" y="273"/>
                    </a:lnTo>
                    <a:lnTo>
                      <a:pt x="222" y="377"/>
                    </a:lnTo>
                    <a:lnTo>
                      <a:pt x="222" y="471"/>
                    </a:lnTo>
                    <a:lnTo>
                      <a:pt x="220" y="557"/>
                    </a:lnTo>
                    <a:lnTo>
                      <a:pt x="218" y="640"/>
                    </a:lnTo>
                    <a:lnTo>
                      <a:pt x="218" y="718"/>
                    </a:lnTo>
                    <a:lnTo>
                      <a:pt x="216" y="798"/>
                    </a:lnTo>
                    <a:lnTo>
                      <a:pt x="216" y="880"/>
                    </a:lnTo>
                    <a:lnTo>
                      <a:pt x="215" y="967"/>
                    </a:lnTo>
                    <a:lnTo>
                      <a:pt x="213" y="1062"/>
                    </a:lnTo>
                    <a:lnTo>
                      <a:pt x="213" y="1166"/>
                    </a:lnTo>
                    <a:lnTo>
                      <a:pt x="100" y="1153"/>
                    </a:lnTo>
                    <a:lnTo>
                      <a:pt x="98" y="1051"/>
                    </a:lnTo>
                    <a:lnTo>
                      <a:pt x="96" y="958"/>
                    </a:lnTo>
                    <a:lnTo>
                      <a:pt x="95" y="873"/>
                    </a:lnTo>
                    <a:lnTo>
                      <a:pt x="93" y="793"/>
                    </a:lnTo>
                    <a:lnTo>
                      <a:pt x="87" y="637"/>
                    </a:lnTo>
                    <a:lnTo>
                      <a:pt x="85" y="557"/>
                    </a:lnTo>
                    <a:lnTo>
                      <a:pt x="84" y="471"/>
                    </a:lnTo>
                    <a:lnTo>
                      <a:pt x="82" y="380"/>
                    </a:lnTo>
                    <a:lnTo>
                      <a:pt x="80" y="277"/>
                    </a:lnTo>
                    <a:lnTo>
                      <a:pt x="53" y="258"/>
                    </a:lnTo>
                    <a:lnTo>
                      <a:pt x="31" y="237"/>
                    </a:lnTo>
                    <a:lnTo>
                      <a:pt x="16" y="211"/>
                    </a:lnTo>
                    <a:lnTo>
                      <a:pt x="5" y="184"/>
                    </a:lnTo>
                    <a:lnTo>
                      <a:pt x="0" y="155"/>
                    </a:lnTo>
                    <a:lnTo>
                      <a:pt x="0" y="127"/>
                    </a:lnTo>
                    <a:lnTo>
                      <a:pt x="7" y="98"/>
                    </a:lnTo>
                    <a:lnTo>
                      <a:pt x="18" y="73"/>
                    </a:lnTo>
                    <a:lnTo>
                      <a:pt x="35" y="49"/>
                    </a:lnTo>
                    <a:lnTo>
                      <a:pt x="56" y="29"/>
                    </a:lnTo>
                    <a:lnTo>
                      <a:pt x="85" y="15"/>
                    </a:lnTo>
                    <a:lnTo>
                      <a:pt x="118" y="4"/>
                    </a:lnTo>
                    <a:lnTo>
                      <a:pt x="1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grpSp>
        <p:sp>
          <p:nvSpPr>
            <p:cNvPr id="63" name="Rounded Rectangle 8">
              <a:extLst>
                <a:ext uri="{FF2B5EF4-FFF2-40B4-BE49-F238E27FC236}">
                  <a16:creationId xmlns:a16="http://schemas.microsoft.com/office/drawing/2014/main" id="{EF5593A6-8F09-4B6E-BE80-D21110C0F421}"/>
                </a:ext>
              </a:extLst>
            </p:cNvPr>
            <p:cNvSpPr/>
            <p:nvPr/>
          </p:nvSpPr>
          <p:spPr>
            <a:xfrm>
              <a:off x="3485700" y="593822"/>
              <a:ext cx="262075" cy="197747"/>
            </a:xfrm>
            <a:custGeom>
              <a:avLst/>
              <a:gdLst/>
              <a:ahLst/>
              <a:cxnLst/>
              <a:rect l="l" t="t" r="r" b="b"/>
              <a:pathLst>
                <a:path w="3960440" h="2988329">
                  <a:moveTo>
                    <a:pt x="1906134" y="1614050"/>
                  </a:moveTo>
                  <a:cubicBezTo>
                    <a:pt x="1848735" y="1614050"/>
                    <a:pt x="1802205" y="1659775"/>
                    <a:pt x="1802205" y="1716180"/>
                  </a:cubicBezTo>
                  <a:lnTo>
                    <a:pt x="1802205" y="1952130"/>
                  </a:lnTo>
                  <a:lnTo>
                    <a:pt x="1562097" y="1952130"/>
                  </a:lnTo>
                  <a:cubicBezTo>
                    <a:pt x="1504698" y="1952130"/>
                    <a:pt x="1458167" y="1997855"/>
                    <a:pt x="1458167" y="2054260"/>
                  </a:cubicBezTo>
                  <a:lnTo>
                    <a:pt x="1458167" y="2188080"/>
                  </a:lnTo>
                  <a:cubicBezTo>
                    <a:pt x="1458167" y="2244485"/>
                    <a:pt x="1504698" y="2290210"/>
                    <a:pt x="1562097" y="2290210"/>
                  </a:cubicBezTo>
                  <a:lnTo>
                    <a:pt x="1802205" y="2290210"/>
                  </a:lnTo>
                  <a:lnTo>
                    <a:pt x="1802205" y="2526160"/>
                  </a:lnTo>
                  <a:cubicBezTo>
                    <a:pt x="1802205" y="2582565"/>
                    <a:pt x="1848735" y="2628290"/>
                    <a:pt x="1906134" y="2628290"/>
                  </a:cubicBezTo>
                  <a:lnTo>
                    <a:pt x="2042312" y="2628290"/>
                  </a:lnTo>
                  <a:cubicBezTo>
                    <a:pt x="2099711" y="2628290"/>
                    <a:pt x="2146242" y="2582565"/>
                    <a:pt x="2146242" y="2526160"/>
                  </a:cubicBezTo>
                  <a:lnTo>
                    <a:pt x="2146242" y="2290210"/>
                  </a:lnTo>
                  <a:lnTo>
                    <a:pt x="2386349" y="2290210"/>
                  </a:lnTo>
                  <a:cubicBezTo>
                    <a:pt x="2443749" y="2290210"/>
                    <a:pt x="2490279" y="2244485"/>
                    <a:pt x="2490279" y="2188080"/>
                  </a:cubicBezTo>
                  <a:lnTo>
                    <a:pt x="2490279" y="2054260"/>
                  </a:lnTo>
                  <a:cubicBezTo>
                    <a:pt x="2490279" y="1997855"/>
                    <a:pt x="2443749" y="1952130"/>
                    <a:pt x="2386349" y="1952130"/>
                  </a:cubicBezTo>
                  <a:lnTo>
                    <a:pt x="2146242" y="1952130"/>
                  </a:lnTo>
                  <a:lnTo>
                    <a:pt x="2146242" y="1716180"/>
                  </a:lnTo>
                  <a:cubicBezTo>
                    <a:pt x="2146242" y="1659775"/>
                    <a:pt x="2099711" y="1614050"/>
                    <a:pt x="2042312" y="1614050"/>
                  </a:cubicBezTo>
                  <a:close/>
                  <a:moveTo>
                    <a:pt x="0" y="1368149"/>
                  </a:moveTo>
                  <a:lnTo>
                    <a:pt x="3960440" y="1368149"/>
                  </a:lnTo>
                  <a:lnTo>
                    <a:pt x="3960440" y="2489988"/>
                  </a:lnTo>
                  <a:cubicBezTo>
                    <a:pt x="3960440" y="2765214"/>
                    <a:pt x="3737325" y="2988329"/>
                    <a:pt x="3462099" y="2988329"/>
                  </a:cubicBezTo>
                  <a:lnTo>
                    <a:pt x="498341" y="2988329"/>
                  </a:lnTo>
                  <a:cubicBezTo>
                    <a:pt x="223115" y="2988329"/>
                    <a:pt x="0" y="2765214"/>
                    <a:pt x="0" y="2489988"/>
                  </a:cubicBezTo>
                  <a:close/>
                  <a:moveTo>
                    <a:pt x="1399199" y="277487"/>
                  </a:moveTo>
                  <a:cubicBezTo>
                    <a:pt x="1340514" y="277487"/>
                    <a:pt x="1292941" y="325060"/>
                    <a:pt x="1292941" y="383745"/>
                  </a:cubicBezTo>
                  <a:lnTo>
                    <a:pt x="1292941" y="684073"/>
                  </a:lnTo>
                  <a:lnTo>
                    <a:pt x="2667496" y="684073"/>
                  </a:lnTo>
                  <a:lnTo>
                    <a:pt x="2667496" y="383745"/>
                  </a:lnTo>
                  <a:cubicBezTo>
                    <a:pt x="2667496" y="325060"/>
                    <a:pt x="2619923" y="277487"/>
                    <a:pt x="2561238" y="277487"/>
                  </a:cubicBezTo>
                  <a:close/>
                  <a:moveTo>
                    <a:pt x="1139543" y="0"/>
                  </a:moveTo>
                  <a:lnTo>
                    <a:pt x="2820896" y="0"/>
                  </a:lnTo>
                  <a:cubicBezTo>
                    <a:pt x="2920320" y="0"/>
                    <a:pt x="3000919" y="80599"/>
                    <a:pt x="3000919" y="180023"/>
                  </a:cubicBezTo>
                  <a:lnTo>
                    <a:pt x="3000919" y="684073"/>
                  </a:lnTo>
                  <a:lnTo>
                    <a:pt x="3462099" y="684073"/>
                  </a:lnTo>
                  <a:cubicBezTo>
                    <a:pt x="3727111" y="684073"/>
                    <a:pt x="3943808" y="890935"/>
                    <a:pt x="3957387" y="1152125"/>
                  </a:cubicBezTo>
                  <a:lnTo>
                    <a:pt x="3053" y="1152125"/>
                  </a:lnTo>
                  <a:cubicBezTo>
                    <a:pt x="16632" y="890935"/>
                    <a:pt x="233329" y="684073"/>
                    <a:pt x="498341" y="684073"/>
                  </a:cubicBezTo>
                  <a:lnTo>
                    <a:pt x="959520" y="684073"/>
                  </a:lnTo>
                  <a:lnTo>
                    <a:pt x="959520" y="180023"/>
                  </a:lnTo>
                  <a:cubicBezTo>
                    <a:pt x="959520" y="80599"/>
                    <a:pt x="1040119" y="0"/>
                    <a:pt x="11395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rial" pitchFamily="34" charset="0"/>
                <a:cs typeface="Arial" pitchFamily="34" charset="0"/>
              </a:endParaRPr>
            </a:p>
          </p:txBody>
        </p:sp>
        <p:sp>
          <p:nvSpPr>
            <p:cNvPr id="64" name="Heart 3">
              <a:extLst>
                <a:ext uri="{FF2B5EF4-FFF2-40B4-BE49-F238E27FC236}">
                  <a16:creationId xmlns:a16="http://schemas.microsoft.com/office/drawing/2014/main" id="{167E0CEA-EEFF-4A6A-A19A-766EA594E02E}"/>
                </a:ext>
              </a:extLst>
            </p:cNvPr>
            <p:cNvSpPr>
              <a:spLocks noChangeAspect="1"/>
            </p:cNvSpPr>
            <p:nvPr/>
          </p:nvSpPr>
          <p:spPr>
            <a:xfrm>
              <a:off x="2925107" y="324353"/>
              <a:ext cx="262046" cy="237147"/>
            </a:xfrm>
            <a:custGeom>
              <a:avLst/>
              <a:gdLst/>
              <a:ahLst/>
              <a:cxnLst/>
              <a:rect l="l" t="t" r="r" b="b"/>
              <a:pathLst>
                <a:path w="3971393" h="3594045">
                  <a:moveTo>
                    <a:pt x="2284446" y="942229"/>
                  </a:moveTo>
                  <a:cubicBezTo>
                    <a:pt x="2231718" y="946666"/>
                    <a:pt x="2184212" y="981897"/>
                    <a:pt x="2166723" y="1035351"/>
                  </a:cubicBezTo>
                  <a:lnTo>
                    <a:pt x="1818705" y="2099054"/>
                  </a:lnTo>
                  <a:lnTo>
                    <a:pt x="1630896" y="1461099"/>
                  </a:lnTo>
                  <a:cubicBezTo>
                    <a:pt x="1625536" y="1442893"/>
                    <a:pt x="1616698" y="1426659"/>
                    <a:pt x="1605222" y="1412988"/>
                  </a:cubicBezTo>
                  <a:cubicBezTo>
                    <a:pt x="1592838" y="1372092"/>
                    <a:pt x="1559535" y="1339590"/>
                    <a:pt x="1515200" y="1327710"/>
                  </a:cubicBezTo>
                  <a:cubicBezTo>
                    <a:pt x="1442764" y="1308302"/>
                    <a:pt x="1368310" y="1351289"/>
                    <a:pt x="1348901" y="1423723"/>
                  </a:cubicBezTo>
                  <a:lnTo>
                    <a:pt x="1175574" y="2070589"/>
                  </a:lnTo>
                  <a:lnTo>
                    <a:pt x="887391" y="2070589"/>
                  </a:lnTo>
                  <a:cubicBezTo>
                    <a:pt x="812401" y="2070589"/>
                    <a:pt x="751610" y="2131382"/>
                    <a:pt x="751610" y="2206372"/>
                  </a:cubicBezTo>
                  <a:cubicBezTo>
                    <a:pt x="751609" y="2281361"/>
                    <a:pt x="812402" y="2342153"/>
                    <a:pt x="887391" y="2342154"/>
                  </a:cubicBezTo>
                  <a:lnTo>
                    <a:pt x="1266160" y="2342154"/>
                  </a:lnTo>
                  <a:cubicBezTo>
                    <a:pt x="1309243" y="2342153"/>
                    <a:pt x="1347639" y="2322088"/>
                    <a:pt x="1370869" y="2289485"/>
                  </a:cubicBezTo>
                  <a:cubicBezTo>
                    <a:pt x="1392914" y="2274134"/>
                    <a:pt x="1408463" y="2250677"/>
                    <a:pt x="1415910" y="2222885"/>
                  </a:cubicBezTo>
                  <a:lnTo>
                    <a:pt x="1490320" y="1945186"/>
                  </a:lnTo>
                  <a:lnTo>
                    <a:pt x="1661817" y="2527729"/>
                  </a:lnTo>
                  <a:cubicBezTo>
                    <a:pt x="1680716" y="2591927"/>
                    <a:pt x="1742866" y="2631605"/>
                    <a:pt x="1806849" y="2621696"/>
                  </a:cubicBezTo>
                  <a:cubicBezTo>
                    <a:pt x="1873057" y="2637495"/>
                    <a:pt x="1940784" y="2599243"/>
                    <a:pt x="1962449" y="2533025"/>
                  </a:cubicBezTo>
                  <a:lnTo>
                    <a:pt x="2291633" y="1526890"/>
                  </a:lnTo>
                  <a:lnTo>
                    <a:pt x="2478124" y="2222886"/>
                  </a:lnTo>
                  <a:cubicBezTo>
                    <a:pt x="2491725" y="2273643"/>
                    <a:pt x="2532355" y="2309941"/>
                    <a:pt x="2580723" y="2318869"/>
                  </a:cubicBezTo>
                  <a:cubicBezTo>
                    <a:pt x="2600453" y="2334375"/>
                    <a:pt x="2625460" y="2342152"/>
                    <a:pt x="2652283" y="2342153"/>
                  </a:cubicBezTo>
                  <a:lnTo>
                    <a:pt x="3058108" y="2342153"/>
                  </a:lnTo>
                  <a:cubicBezTo>
                    <a:pt x="3133099" y="2342153"/>
                    <a:pt x="3193891" y="2281360"/>
                    <a:pt x="3193891" y="2206371"/>
                  </a:cubicBezTo>
                  <a:cubicBezTo>
                    <a:pt x="3193890" y="2131381"/>
                    <a:pt x="3133099" y="2070589"/>
                    <a:pt x="3058108" y="2070588"/>
                  </a:cubicBezTo>
                  <a:lnTo>
                    <a:pt x="2718460" y="2070589"/>
                  </a:lnTo>
                  <a:lnTo>
                    <a:pt x="2455970" y="1090961"/>
                  </a:lnTo>
                  <a:cubicBezTo>
                    <a:pt x="2449895" y="1068289"/>
                    <a:pt x="2438427" y="1048501"/>
                    <a:pt x="2421928" y="1033927"/>
                  </a:cubicBezTo>
                  <a:cubicBezTo>
                    <a:pt x="2410672" y="994460"/>
                    <a:pt x="2379946" y="962248"/>
                    <a:pt x="2337996" y="948523"/>
                  </a:cubicBezTo>
                  <a:cubicBezTo>
                    <a:pt x="2320178" y="942693"/>
                    <a:pt x="2302022" y="940751"/>
                    <a:pt x="2284446" y="942229"/>
                  </a:cubicBezTo>
                  <a:close/>
                  <a:moveTo>
                    <a:pt x="941190" y="119"/>
                  </a:moveTo>
                  <a:cubicBezTo>
                    <a:pt x="1335246" y="6449"/>
                    <a:pt x="1754682" y="267656"/>
                    <a:pt x="1985697" y="864700"/>
                  </a:cubicBezTo>
                  <a:cubicBezTo>
                    <a:pt x="2807082" y="-1258124"/>
                    <a:pt x="6010484" y="864700"/>
                    <a:pt x="1985697" y="3594045"/>
                  </a:cubicBezTo>
                  <a:cubicBezTo>
                    <a:pt x="-907119" y="1632328"/>
                    <a:pt x="-65842" y="-16059"/>
                    <a:pt x="941190" y="1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latin typeface="Arial" pitchFamily="34" charset="0"/>
                <a:cs typeface="Arial" pitchFamily="34" charset="0"/>
              </a:endParaRPr>
            </a:p>
          </p:txBody>
        </p:sp>
        <p:sp>
          <p:nvSpPr>
            <p:cNvPr id="65" name="Oval 19">
              <a:extLst>
                <a:ext uri="{FF2B5EF4-FFF2-40B4-BE49-F238E27FC236}">
                  <a16:creationId xmlns:a16="http://schemas.microsoft.com/office/drawing/2014/main" id="{1C44852C-9FF0-4597-8BD2-55801C76E5DD}"/>
                </a:ext>
              </a:extLst>
            </p:cNvPr>
            <p:cNvSpPr/>
            <p:nvPr/>
          </p:nvSpPr>
          <p:spPr>
            <a:xfrm rot="7840081">
              <a:off x="5210693" y="1474854"/>
              <a:ext cx="262540" cy="223955"/>
            </a:xfrm>
            <a:custGeom>
              <a:avLst/>
              <a:gdLst/>
              <a:ahLst/>
              <a:cxnLst/>
              <a:rect l="l" t="t" r="r" b="b"/>
              <a:pathLst>
                <a:path w="4290840" h="3660228">
                  <a:moveTo>
                    <a:pt x="2325835" y="1430901"/>
                  </a:moveTo>
                  <a:cubicBezTo>
                    <a:pt x="2336670" y="1441414"/>
                    <a:pt x="2351639" y="1447919"/>
                    <a:pt x="2368172" y="1447919"/>
                  </a:cubicBezTo>
                  <a:cubicBezTo>
                    <a:pt x="2401241" y="1447919"/>
                    <a:pt x="2428048" y="1421905"/>
                    <a:pt x="2428048" y="1389815"/>
                  </a:cubicBezTo>
                  <a:lnTo>
                    <a:pt x="2428048" y="290423"/>
                  </a:lnTo>
                  <a:cubicBezTo>
                    <a:pt x="2428048" y="258334"/>
                    <a:pt x="2401241" y="232319"/>
                    <a:pt x="2368173" y="232320"/>
                  </a:cubicBezTo>
                  <a:cubicBezTo>
                    <a:pt x="2335105" y="232319"/>
                    <a:pt x="2308298" y="258334"/>
                    <a:pt x="2308298" y="290424"/>
                  </a:cubicBezTo>
                  <a:lnTo>
                    <a:pt x="2308298" y="1389814"/>
                  </a:lnTo>
                  <a:cubicBezTo>
                    <a:pt x="2308297" y="1405860"/>
                    <a:pt x="2314999" y="1420385"/>
                    <a:pt x="2325835" y="1430901"/>
                  </a:cubicBezTo>
                  <a:close/>
                  <a:moveTo>
                    <a:pt x="1712446" y="1346642"/>
                  </a:moveTo>
                  <a:cubicBezTo>
                    <a:pt x="1591450" y="1204364"/>
                    <a:pt x="1518764" y="1021961"/>
                    <a:pt x="1518764" y="823084"/>
                  </a:cubicBezTo>
                  <a:cubicBezTo>
                    <a:pt x="1518764" y="368507"/>
                    <a:pt x="1898505" y="1"/>
                    <a:pt x="2366939" y="0"/>
                  </a:cubicBezTo>
                  <a:cubicBezTo>
                    <a:pt x="2835373" y="1"/>
                    <a:pt x="3215115" y="368508"/>
                    <a:pt x="3215114" y="823084"/>
                  </a:cubicBezTo>
                  <a:cubicBezTo>
                    <a:pt x="3215114" y="1277660"/>
                    <a:pt x="2835373" y="1646168"/>
                    <a:pt x="2366939" y="1646167"/>
                  </a:cubicBezTo>
                  <a:cubicBezTo>
                    <a:pt x="2132723" y="1646167"/>
                    <a:pt x="1920679" y="1554040"/>
                    <a:pt x="1767189" y="1405093"/>
                  </a:cubicBezTo>
                  <a:cubicBezTo>
                    <a:pt x="1748003" y="1386474"/>
                    <a:pt x="1729732" y="1366968"/>
                    <a:pt x="1712446" y="1346642"/>
                  </a:cubicBezTo>
                  <a:close/>
                  <a:moveTo>
                    <a:pt x="2442785" y="3276067"/>
                  </a:moveTo>
                  <a:cubicBezTo>
                    <a:pt x="2452539" y="3288725"/>
                    <a:pt x="2467121" y="3297661"/>
                    <a:pt x="2484220" y="3299876"/>
                  </a:cubicBezTo>
                  <a:lnTo>
                    <a:pt x="3567493" y="3440235"/>
                  </a:lnTo>
                  <a:cubicBezTo>
                    <a:pt x="3601691" y="3444665"/>
                    <a:pt x="3633005" y="3420535"/>
                    <a:pt x="3637436" y="3386337"/>
                  </a:cubicBezTo>
                  <a:lnTo>
                    <a:pt x="3638507" y="3378082"/>
                  </a:lnTo>
                  <a:cubicBezTo>
                    <a:pt x="3642938" y="3343884"/>
                    <a:pt x="3618808" y="3312570"/>
                    <a:pt x="3584610" y="3308139"/>
                  </a:cubicBezTo>
                  <a:cubicBezTo>
                    <a:pt x="3223518" y="3261353"/>
                    <a:pt x="2862428" y="3214566"/>
                    <a:pt x="2501336" y="3167780"/>
                  </a:cubicBezTo>
                  <a:cubicBezTo>
                    <a:pt x="2467138" y="3163349"/>
                    <a:pt x="2435824" y="3187479"/>
                    <a:pt x="2431392" y="3221677"/>
                  </a:cubicBezTo>
                  <a:lnTo>
                    <a:pt x="2430323" y="3229933"/>
                  </a:lnTo>
                  <a:cubicBezTo>
                    <a:pt x="2428107" y="3247032"/>
                    <a:pt x="2433032" y="3263410"/>
                    <a:pt x="2442785" y="3276067"/>
                  </a:cubicBezTo>
                  <a:close/>
                  <a:moveTo>
                    <a:pt x="2077965" y="3502921"/>
                  </a:moveTo>
                  <a:cubicBezTo>
                    <a:pt x="2211151" y="3366898"/>
                    <a:pt x="2317658" y="3113548"/>
                    <a:pt x="2352262" y="2815726"/>
                  </a:cubicBezTo>
                  <a:cubicBezTo>
                    <a:pt x="2386865" y="2517903"/>
                    <a:pt x="2341165" y="2247898"/>
                    <a:pt x="2242534" y="2086510"/>
                  </a:cubicBezTo>
                  <a:lnTo>
                    <a:pt x="3638641" y="2239266"/>
                  </a:lnTo>
                  <a:cubicBezTo>
                    <a:pt x="4041695" y="2283368"/>
                    <a:pt x="4331596" y="2636192"/>
                    <a:pt x="4286150" y="3027324"/>
                  </a:cubicBezTo>
                  <a:cubicBezTo>
                    <a:pt x="4240705" y="3418455"/>
                    <a:pt x="3877125" y="3699778"/>
                    <a:pt x="3474071" y="3655676"/>
                  </a:cubicBezTo>
                  <a:close/>
                  <a:moveTo>
                    <a:pt x="554154" y="3094005"/>
                  </a:moveTo>
                  <a:cubicBezTo>
                    <a:pt x="563899" y="3106651"/>
                    <a:pt x="578469" y="3115580"/>
                    <a:pt x="595552" y="3117793"/>
                  </a:cubicBezTo>
                  <a:lnTo>
                    <a:pt x="1844342" y="3279597"/>
                  </a:lnTo>
                  <a:cubicBezTo>
                    <a:pt x="1878509" y="3284024"/>
                    <a:pt x="1909796" y="3259914"/>
                    <a:pt x="1914223" y="3225747"/>
                  </a:cubicBezTo>
                  <a:lnTo>
                    <a:pt x="1915292" y="3217498"/>
                  </a:lnTo>
                  <a:cubicBezTo>
                    <a:pt x="1919719" y="3183330"/>
                    <a:pt x="1895610" y="3152043"/>
                    <a:pt x="1861442" y="3147616"/>
                  </a:cubicBezTo>
                  <a:lnTo>
                    <a:pt x="612653" y="2985812"/>
                  </a:lnTo>
                  <a:cubicBezTo>
                    <a:pt x="578485" y="2981385"/>
                    <a:pt x="547198" y="3005495"/>
                    <a:pt x="542771" y="3039662"/>
                  </a:cubicBezTo>
                  <a:lnTo>
                    <a:pt x="541702" y="3047911"/>
                  </a:lnTo>
                  <a:cubicBezTo>
                    <a:pt x="539489" y="3064995"/>
                    <a:pt x="544409" y="3081359"/>
                    <a:pt x="554154" y="3094005"/>
                  </a:cubicBezTo>
                  <a:close/>
                  <a:moveTo>
                    <a:pt x="160256" y="3083028"/>
                  </a:moveTo>
                  <a:cubicBezTo>
                    <a:pt x="43080" y="2940417"/>
                    <a:pt x="-18033" y="2754428"/>
                    <a:pt x="4690" y="2558864"/>
                  </a:cubicBezTo>
                  <a:cubicBezTo>
                    <a:pt x="50134" y="2167732"/>
                    <a:pt x="413715" y="1886409"/>
                    <a:pt x="816769" y="1930509"/>
                  </a:cubicBezTo>
                  <a:lnTo>
                    <a:pt x="2159669" y="2077444"/>
                  </a:lnTo>
                  <a:cubicBezTo>
                    <a:pt x="2252567" y="2248534"/>
                    <a:pt x="2291731" y="2517583"/>
                    <a:pt x="2258286" y="2805444"/>
                  </a:cubicBezTo>
                  <a:cubicBezTo>
                    <a:pt x="2224840" y="3093304"/>
                    <a:pt x="2124922" y="3347135"/>
                    <a:pt x="1995098" y="3493855"/>
                  </a:cubicBezTo>
                  <a:lnTo>
                    <a:pt x="652198" y="3346920"/>
                  </a:lnTo>
                  <a:cubicBezTo>
                    <a:pt x="450671" y="3324868"/>
                    <a:pt x="277431" y="3225638"/>
                    <a:pt x="160256" y="30830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latin typeface="Arial" pitchFamily="34" charset="0"/>
                <a:cs typeface="Arial" pitchFamily="34" charset="0"/>
              </a:endParaRPr>
            </a:p>
          </p:txBody>
        </p:sp>
        <p:sp>
          <p:nvSpPr>
            <p:cNvPr id="66" name="Oval 1">
              <a:extLst>
                <a:ext uri="{FF2B5EF4-FFF2-40B4-BE49-F238E27FC236}">
                  <a16:creationId xmlns:a16="http://schemas.microsoft.com/office/drawing/2014/main" id="{64E3390A-4ADC-4775-872E-48485F561909}"/>
                </a:ext>
              </a:extLst>
            </p:cNvPr>
            <p:cNvSpPr/>
            <p:nvPr/>
          </p:nvSpPr>
          <p:spPr>
            <a:xfrm>
              <a:off x="4864288" y="443057"/>
              <a:ext cx="254332" cy="236887"/>
            </a:xfrm>
            <a:custGeom>
              <a:avLst/>
              <a:gdLst/>
              <a:ahLst/>
              <a:cxnLst/>
              <a:rect l="l" t="t" r="r" b="b"/>
              <a:pathLst>
                <a:path w="3990386" h="3716676">
                  <a:moveTo>
                    <a:pt x="815328" y="1024655"/>
                  </a:moveTo>
                  <a:lnTo>
                    <a:pt x="975083" y="1399035"/>
                  </a:lnTo>
                  <a:cubicBezTo>
                    <a:pt x="638627" y="1560898"/>
                    <a:pt x="407005" y="1905230"/>
                    <a:pt x="407005" y="2303661"/>
                  </a:cubicBezTo>
                  <a:cubicBezTo>
                    <a:pt x="407005" y="2859265"/>
                    <a:pt x="857411" y="3309671"/>
                    <a:pt x="1413015" y="3309671"/>
                  </a:cubicBezTo>
                  <a:cubicBezTo>
                    <a:pt x="1777624" y="3309671"/>
                    <a:pt x="2096929" y="3115704"/>
                    <a:pt x="2272372" y="2824721"/>
                  </a:cubicBezTo>
                  <a:lnTo>
                    <a:pt x="2725584" y="2824721"/>
                  </a:lnTo>
                  <a:cubicBezTo>
                    <a:pt x="2519172" y="3347435"/>
                    <a:pt x="2009214" y="3716676"/>
                    <a:pt x="1413015" y="3716676"/>
                  </a:cubicBezTo>
                  <a:cubicBezTo>
                    <a:pt x="632628" y="3716676"/>
                    <a:pt x="0" y="3084048"/>
                    <a:pt x="0" y="2303661"/>
                  </a:cubicBezTo>
                  <a:cubicBezTo>
                    <a:pt x="0" y="1737153"/>
                    <a:pt x="333381" y="1248511"/>
                    <a:pt x="815328" y="1024655"/>
                  </a:cubicBezTo>
                  <a:close/>
                  <a:moveTo>
                    <a:pt x="502561" y="298804"/>
                  </a:moveTo>
                  <a:lnTo>
                    <a:pt x="1108331" y="298804"/>
                  </a:lnTo>
                  <a:cubicBezTo>
                    <a:pt x="1136581" y="298804"/>
                    <a:pt x="1160045" y="319300"/>
                    <a:pt x="1163560" y="346422"/>
                  </a:cubicBezTo>
                  <a:cubicBezTo>
                    <a:pt x="1171623" y="350536"/>
                    <a:pt x="1176285" y="357879"/>
                    <a:pt x="1179664" y="366134"/>
                  </a:cubicBezTo>
                  <a:lnTo>
                    <a:pt x="1939668" y="2222669"/>
                  </a:lnTo>
                  <a:lnTo>
                    <a:pt x="3154304" y="2222669"/>
                  </a:lnTo>
                  <a:cubicBezTo>
                    <a:pt x="3181037" y="2222669"/>
                    <a:pt x="3204555" y="2236435"/>
                    <a:pt x="3216981" y="2258032"/>
                  </a:cubicBezTo>
                  <a:cubicBezTo>
                    <a:pt x="3225669" y="2266039"/>
                    <a:pt x="3231809" y="2276658"/>
                    <a:pt x="3235199" y="2288786"/>
                  </a:cubicBezTo>
                  <a:lnTo>
                    <a:pt x="3393107" y="2853741"/>
                  </a:lnTo>
                  <a:lnTo>
                    <a:pt x="3952285" y="2853741"/>
                  </a:lnTo>
                  <a:cubicBezTo>
                    <a:pt x="3973328" y="2853741"/>
                    <a:pt x="3990386" y="2870799"/>
                    <a:pt x="3990386" y="2891842"/>
                  </a:cubicBezTo>
                  <a:lnTo>
                    <a:pt x="3990386" y="3044241"/>
                  </a:lnTo>
                  <a:cubicBezTo>
                    <a:pt x="3990386" y="3065284"/>
                    <a:pt x="3973328" y="3082342"/>
                    <a:pt x="3952285" y="3082342"/>
                  </a:cubicBezTo>
                  <a:lnTo>
                    <a:pt x="3061939" y="3082342"/>
                  </a:lnTo>
                  <a:lnTo>
                    <a:pt x="3049108" y="3077027"/>
                  </a:lnTo>
                  <a:cubicBezTo>
                    <a:pt x="3012205" y="3083408"/>
                    <a:pt x="2976158" y="3060440"/>
                    <a:pt x="2965797" y="3023373"/>
                  </a:cubicBezTo>
                  <a:lnTo>
                    <a:pt x="2869786" y="2679869"/>
                  </a:lnTo>
                  <a:lnTo>
                    <a:pt x="1692884" y="2679869"/>
                  </a:lnTo>
                  <a:cubicBezTo>
                    <a:pt x="1669732" y="2679869"/>
                    <a:pt x="1648992" y="2669544"/>
                    <a:pt x="1635703" y="2652658"/>
                  </a:cubicBezTo>
                  <a:cubicBezTo>
                    <a:pt x="1623506" y="2645708"/>
                    <a:pt x="1614192" y="2634403"/>
                    <a:pt x="1608508" y="2620517"/>
                  </a:cubicBezTo>
                  <a:lnTo>
                    <a:pt x="798458" y="641730"/>
                  </a:lnTo>
                  <a:lnTo>
                    <a:pt x="502561" y="641730"/>
                  </a:lnTo>
                  <a:cubicBezTo>
                    <a:pt x="470995" y="641730"/>
                    <a:pt x="445406" y="616141"/>
                    <a:pt x="445406" y="584575"/>
                  </a:cubicBezTo>
                  <a:lnTo>
                    <a:pt x="445406" y="355959"/>
                  </a:lnTo>
                  <a:cubicBezTo>
                    <a:pt x="445406" y="324393"/>
                    <a:pt x="470995" y="298804"/>
                    <a:pt x="502561" y="298804"/>
                  </a:cubicBezTo>
                  <a:close/>
                  <a:moveTo>
                    <a:pt x="1644556" y="0"/>
                  </a:moveTo>
                  <a:cubicBezTo>
                    <a:pt x="1843401" y="0"/>
                    <a:pt x="2004596" y="161195"/>
                    <a:pt x="2004596" y="360040"/>
                  </a:cubicBezTo>
                  <a:cubicBezTo>
                    <a:pt x="2004596" y="473964"/>
                    <a:pt x="1951684" y="575530"/>
                    <a:pt x="1868092" y="640247"/>
                  </a:cubicBezTo>
                  <a:lnTo>
                    <a:pt x="1878646" y="636314"/>
                  </a:lnTo>
                  <a:cubicBezTo>
                    <a:pt x="1967954" y="603039"/>
                    <a:pt x="2067327" y="648462"/>
                    <a:pt x="2100603" y="737770"/>
                  </a:cubicBezTo>
                  <a:lnTo>
                    <a:pt x="2442797" y="1656185"/>
                  </a:lnTo>
                  <a:lnTo>
                    <a:pt x="3426891" y="1656185"/>
                  </a:lnTo>
                  <a:cubicBezTo>
                    <a:pt x="3470661" y="1656185"/>
                    <a:pt x="3509987" y="1675215"/>
                    <a:pt x="3536031" y="1706361"/>
                  </a:cubicBezTo>
                  <a:cubicBezTo>
                    <a:pt x="3559761" y="1719045"/>
                    <a:pt x="3578086" y="1741351"/>
                    <a:pt x="3585374" y="1769449"/>
                  </a:cubicBezTo>
                  <a:lnTo>
                    <a:pt x="3754795" y="2422620"/>
                  </a:lnTo>
                  <a:lnTo>
                    <a:pt x="3892220" y="2422620"/>
                  </a:lnTo>
                  <a:cubicBezTo>
                    <a:pt x="3946434" y="2422620"/>
                    <a:pt x="3990384" y="2466570"/>
                    <a:pt x="3990384" y="2520784"/>
                  </a:cubicBezTo>
                  <a:lnTo>
                    <a:pt x="3990384" y="2652151"/>
                  </a:lnTo>
                  <a:cubicBezTo>
                    <a:pt x="3990384" y="2706365"/>
                    <a:pt x="3946434" y="2750315"/>
                    <a:pt x="3892220" y="2750315"/>
                  </a:cubicBezTo>
                  <a:lnTo>
                    <a:pt x="3636525" y="2750315"/>
                  </a:lnTo>
                  <a:lnTo>
                    <a:pt x="3609239" y="2744806"/>
                  </a:lnTo>
                  <a:lnTo>
                    <a:pt x="3593280" y="2748946"/>
                  </a:lnTo>
                  <a:cubicBezTo>
                    <a:pt x="3538803" y="2763076"/>
                    <a:pt x="3483185" y="2730369"/>
                    <a:pt x="3469055" y="2675892"/>
                  </a:cubicBezTo>
                  <a:lnTo>
                    <a:pt x="3332515" y="2149490"/>
                  </a:lnTo>
                  <a:lnTo>
                    <a:pt x="2128309" y="2149490"/>
                  </a:lnTo>
                  <a:cubicBezTo>
                    <a:pt x="2066906" y="2149490"/>
                    <a:pt x="2014250" y="2112039"/>
                    <a:pt x="1992038" y="2058691"/>
                  </a:cubicBezTo>
                  <a:cubicBezTo>
                    <a:pt x="1977002" y="2042985"/>
                    <a:pt x="1965065" y="2023929"/>
                    <a:pt x="1957006" y="2002298"/>
                  </a:cubicBezTo>
                  <a:lnTo>
                    <a:pt x="1560791" y="938900"/>
                  </a:lnTo>
                  <a:cubicBezTo>
                    <a:pt x="1527867" y="850534"/>
                    <a:pt x="1571988" y="752315"/>
                    <a:pt x="1659645" y="718559"/>
                  </a:cubicBezTo>
                  <a:cubicBezTo>
                    <a:pt x="1654675" y="719975"/>
                    <a:pt x="1649628" y="720080"/>
                    <a:pt x="1644556" y="720080"/>
                  </a:cubicBezTo>
                  <a:cubicBezTo>
                    <a:pt x="1445711" y="720080"/>
                    <a:pt x="1284516" y="558885"/>
                    <a:pt x="1284516" y="360040"/>
                  </a:cubicBezTo>
                  <a:cubicBezTo>
                    <a:pt x="1284516" y="161195"/>
                    <a:pt x="1445711" y="0"/>
                    <a:pt x="16445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rial" pitchFamily="34" charset="0"/>
                <a:cs typeface="Arial" pitchFamily="34" charset="0"/>
              </a:endParaRPr>
            </a:p>
          </p:txBody>
        </p:sp>
        <p:sp>
          <p:nvSpPr>
            <p:cNvPr id="67" name="Freeform 36">
              <a:extLst>
                <a:ext uri="{FF2B5EF4-FFF2-40B4-BE49-F238E27FC236}">
                  <a16:creationId xmlns:a16="http://schemas.microsoft.com/office/drawing/2014/main" id="{BF795900-5699-420B-8153-5C145E5BC559}"/>
                </a:ext>
              </a:extLst>
            </p:cNvPr>
            <p:cNvSpPr>
              <a:spLocks noEditPoints="1"/>
            </p:cNvSpPr>
            <p:nvPr/>
          </p:nvSpPr>
          <p:spPr bwMode="auto">
            <a:xfrm>
              <a:off x="3825094" y="1043782"/>
              <a:ext cx="271140" cy="292344"/>
            </a:xfrm>
            <a:custGeom>
              <a:avLst/>
              <a:gdLst>
                <a:gd name="T0" fmla="*/ 1409 w 3363"/>
                <a:gd name="T1" fmla="*/ 1886 h 3626"/>
                <a:gd name="T2" fmla="*/ 1554 w 3363"/>
                <a:gd name="T3" fmla="*/ 2044 h 3626"/>
                <a:gd name="T4" fmla="*/ 972 w 3363"/>
                <a:gd name="T5" fmla="*/ 2917 h 3626"/>
                <a:gd name="T6" fmla="*/ 852 w 3363"/>
                <a:gd name="T7" fmla="*/ 3126 h 3626"/>
                <a:gd name="T8" fmla="*/ 820 w 3363"/>
                <a:gd name="T9" fmla="*/ 3247 h 3626"/>
                <a:gd name="T10" fmla="*/ 836 w 3363"/>
                <a:gd name="T11" fmla="*/ 3317 h 3626"/>
                <a:gd name="T12" fmla="*/ 850 w 3363"/>
                <a:gd name="T13" fmla="*/ 3389 h 3626"/>
                <a:gd name="T14" fmla="*/ 829 w 3363"/>
                <a:gd name="T15" fmla="*/ 3475 h 3626"/>
                <a:gd name="T16" fmla="*/ 761 w 3363"/>
                <a:gd name="T17" fmla="*/ 3557 h 3626"/>
                <a:gd name="T18" fmla="*/ 656 w 3363"/>
                <a:gd name="T19" fmla="*/ 3607 h 3626"/>
                <a:gd name="T20" fmla="*/ 538 w 3363"/>
                <a:gd name="T21" fmla="*/ 3626 h 3626"/>
                <a:gd name="T22" fmla="*/ 436 w 3363"/>
                <a:gd name="T23" fmla="*/ 3602 h 3626"/>
                <a:gd name="T24" fmla="*/ 374 w 3363"/>
                <a:gd name="T25" fmla="*/ 3520 h 3626"/>
                <a:gd name="T26" fmla="*/ 358 w 3363"/>
                <a:gd name="T27" fmla="*/ 3413 h 3626"/>
                <a:gd name="T28" fmla="*/ 361 w 3363"/>
                <a:gd name="T29" fmla="*/ 3322 h 3626"/>
                <a:gd name="T30" fmla="*/ 338 w 3363"/>
                <a:gd name="T31" fmla="*/ 3238 h 3626"/>
                <a:gd name="T32" fmla="*/ 278 w 3363"/>
                <a:gd name="T33" fmla="*/ 3184 h 3626"/>
                <a:gd name="T34" fmla="*/ 198 w 3363"/>
                <a:gd name="T35" fmla="*/ 3138 h 3626"/>
                <a:gd name="T36" fmla="*/ 112 w 3363"/>
                <a:gd name="T37" fmla="*/ 3095 h 3626"/>
                <a:gd name="T38" fmla="*/ 41 w 3363"/>
                <a:gd name="T39" fmla="*/ 3040 h 3626"/>
                <a:gd name="T40" fmla="*/ 1 w 3363"/>
                <a:gd name="T41" fmla="*/ 2964 h 3626"/>
                <a:gd name="T42" fmla="*/ 12 w 3363"/>
                <a:gd name="T43" fmla="*/ 2855 h 3626"/>
                <a:gd name="T44" fmla="*/ 74 w 3363"/>
                <a:gd name="T45" fmla="*/ 2747 h 3626"/>
                <a:gd name="T46" fmla="*/ 170 w 3363"/>
                <a:gd name="T47" fmla="*/ 2702 h 3626"/>
                <a:gd name="T48" fmla="*/ 289 w 3363"/>
                <a:gd name="T49" fmla="*/ 2684 h 3626"/>
                <a:gd name="T50" fmla="*/ 412 w 3363"/>
                <a:gd name="T51" fmla="*/ 2660 h 3626"/>
                <a:gd name="T52" fmla="*/ 585 w 3363"/>
                <a:gd name="T53" fmla="*/ 2573 h 3626"/>
                <a:gd name="T54" fmla="*/ 760 w 3363"/>
                <a:gd name="T55" fmla="*/ 2437 h 3626"/>
                <a:gd name="T56" fmla="*/ 941 w 3363"/>
                <a:gd name="T57" fmla="*/ 2282 h 3626"/>
                <a:gd name="T58" fmla="*/ 1136 w 3363"/>
                <a:gd name="T59" fmla="*/ 2066 h 3626"/>
                <a:gd name="T60" fmla="*/ 1316 w 3363"/>
                <a:gd name="T61" fmla="*/ 1831 h 3626"/>
                <a:gd name="T62" fmla="*/ 2690 w 3363"/>
                <a:gd name="T63" fmla="*/ 9 h 3626"/>
                <a:gd name="T64" fmla="*/ 2761 w 3363"/>
                <a:gd name="T65" fmla="*/ 57 h 3626"/>
                <a:gd name="T66" fmla="*/ 2796 w 3363"/>
                <a:gd name="T67" fmla="*/ 138 h 3626"/>
                <a:gd name="T68" fmla="*/ 2814 w 3363"/>
                <a:gd name="T69" fmla="*/ 249 h 3626"/>
                <a:gd name="T70" fmla="*/ 2905 w 3363"/>
                <a:gd name="T71" fmla="*/ 282 h 3626"/>
                <a:gd name="T72" fmla="*/ 2990 w 3363"/>
                <a:gd name="T73" fmla="*/ 238 h 3626"/>
                <a:gd name="T74" fmla="*/ 3081 w 3363"/>
                <a:gd name="T75" fmla="*/ 184 h 3626"/>
                <a:gd name="T76" fmla="*/ 3200 w 3363"/>
                <a:gd name="T77" fmla="*/ 189 h 3626"/>
                <a:gd name="T78" fmla="*/ 3296 w 3363"/>
                <a:gd name="T79" fmla="*/ 255 h 3626"/>
                <a:gd name="T80" fmla="*/ 3354 w 3363"/>
                <a:gd name="T81" fmla="*/ 366 h 3626"/>
                <a:gd name="T82" fmla="*/ 3356 w 3363"/>
                <a:gd name="T83" fmla="*/ 526 h 3626"/>
                <a:gd name="T84" fmla="*/ 3301 w 3363"/>
                <a:gd name="T85" fmla="*/ 624 h 3626"/>
                <a:gd name="T86" fmla="*/ 3205 w 3363"/>
                <a:gd name="T87" fmla="*/ 680 h 3626"/>
                <a:gd name="T88" fmla="*/ 3094 w 3363"/>
                <a:gd name="T89" fmla="*/ 689 h 3626"/>
                <a:gd name="T90" fmla="*/ 2994 w 3363"/>
                <a:gd name="T91" fmla="*/ 644 h 3626"/>
                <a:gd name="T92" fmla="*/ 2883 w 3363"/>
                <a:gd name="T93" fmla="*/ 575 h 3626"/>
                <a:gd name="T94" fmla="*/ 2712 w 3363"/>
                <a:gd name="T95" fmla="*/ 607 h 3626"/>
                <a:gd name="T96" fmla="*/ 2570 w 3363"/>
                <a:gd name="T97" fmla="*/ 695 h 3626"/>
                <a:gd name="T98" fmla="*/ 2454 w 3363"/>
                <a:gd name="T99" fmla="*/ 815 h 3626"/>
                <a:gd name="T100" fmla="*/ 2354 w 3363"/>
                <a:gd name="T101" fmla="*/ 949 h 3626"/>
                <a:gd name="T102" fmla="*/ 2267 w 3363"/>
                <a:gd name="T103" fmla="*/ 1073 h 3626"/>
                <a:gd name="T104" fmla="*/ 1698 w 3363"/>
                <a:gd name="T105" fmla="*/ 1762 h 3626"/>
                <a:gd name="T106" fmla="*/ 1465 w 3363"/>
                <a:gd name="T107" fmla="*/ 1769 h 3626"/>
                <a:gd name="T108" fmla="*/ 1625 w 3363"/>
                <a:gd name="T109" fmla="*/ 1426 h 3626"/>
                <a:gd name="T110" fmla="*/ 1823 w 3363"/>
                <a:gd name="T111" fmla="*/ 1177 h 3626"/>
                <a:gd name="T112" fmla="*/ 2390 w 3363"/>
                <a:gd name="T113" fmla="*/ 369 h 3626"/>
                <a:gd name="T114" fmla="*/ 2416 w 3363"/>
                <a:gd name="T115" fmla="*/ 304 h 3626"/>
                <a:gd name="T116" fmla="*/ 2405 w 3363"/>
                <a:gd name="T117" fmla="*/ 231 h 3626"/>
                <a:gd name="T118" fmla="*/ 2400 w 3363"/>
                <a:gd name="T119" fmla="*/ 157 h 3626"/>
                <a:gd name="T120" fmla="*/ 2440 w 3363"/>
                <a:gd name="T121" fmla="*/ 82 h 3626"/>
                <a:gd name="T122" fmla="*/ 2610 w 3363"/>
                <a:gd name="T123" fmla="*/ 0 h 3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63" h="3626">
                  <a:moveTo>
                    <a:pt x="1316" y="1831"/>
                  </a:moveTo>
                  <a:lnTo>
                    <a:pt x="1345" y="1926"/>
                  </a:lnTo>
                  <a:lnTo>
                    <a:pt x="1409" y="1886"/>
                  </a:lnTo>
                  <a:lnTo>
                    <a:pt x="1429" y="1946"/>
                  </a:lnTo>
                  <a:lnTo>
                    <a:pt x="1552" y="1929"/>
                  </a:lnTo>
                  <a:lnTo>
                    <a:pt x="1554" y="2044"/>
                  </a:lnTo>
                  <a:lnTo>
                    <a:pt x="1283" y="2446"/>
                  </a:lnTo>
                  <a:lnTo>
                    <a:pt x="1012" y="2853"/>
                  </a:lnTo>
                  <a:lnTo>
                    <a:pt x="972" y="2917"/>
                  </a:lnTo>
                  <a:lnTo>
                    <a:pt x="929" y="2984"/>
                  </a:lnTo>
                  <a:lnTo>
                    <a:pt x="887" y="3053"/>
                  </a:lnTo>
                  <a:lnTo>
                    <a:pt x="852" y="3126"/>
                  </a:lnTo>
                  <a:lnTo>
                    <a:pt x="825" y="3197"/>
                  </a:lnTo>
                  <a:lnTo>
                    <a:pt x="820" y="3224"/>
                  </a:lnTo>
                  <a:lnTo>
                    <a:pt x="820" y="3247"/>
                  </a:lnTo>
                  <a:lnTo>
                    <a:pt x="823" y="3271"/>
                  </a:lnTo>
                  <a:lnTo>
                    <a:pt x="829" y="3295"/>
                  </a:lnTo>
                  <a:lnTo>
                    <a:pt x="836" y="3317"/>
                  </a:lnTo>
                  <a:lnTo>
                    <a:pt x="841" y="3340"/>
                  </a:lnTo>
                  <a:lnTo>
                    <a:pt x="847" y="3364"/>
                  </a:lnTo>
                  <a:lnTo>
                    <a:pt x="850" y="3389"/>
                  </a:lnTo>
                  <a:lnTo>
                    <a:pt x="849" y="3415"/>
                  </a:lnTo>
                  <a:lnTo>
                    <a:pt x="841" y="3444"/>
                  </a:lnTo>
                  <a:lnTo>
                    <a:pt x="829" y="3475"/>
                  </a:lnTo>
                  <a:lnTo>
                    <a:pt x="809" y="3509"/>
                  </a:lnTo>
                  <a:lnTo>
                    <a:pt x="789" y="3533"/>
                  </a:lnTo>
                  <a:lnTo>
                    <a:pt x="761" y="3557"/>
                  </a:lnTo>
                  <a:lnTo>
                    <a:pt x="729" y="3577"/>
                  </a:lnTo>
                  <a:lnTo>
                    <a:pt x="694" y="3593"/>
                  </a:lnTo>
                  <a:lnTo>
                    <a:pt x="656" y="3607"/>
                  </a:lnTo>
                  <a:lnTo>
                    <a:pt x="616" y="3617"/>
                  </a:lnTo>
                  <a:lnTo>
                    <a:pt x="576" y="3624"/>
                  </a:lnTo>
                  <a:lnTo>
                    <a:pt x="538" y="3626"/>
                  </a:lnTo>
                  <a:lnTo>
                    <a:pt x="501" y="3622"/>
                  </a:lnTo>
                  <a:lnTo>
                    <a:pt x="467" y="3615"/>
                  </a:lnTo>
                  <a:lnTo>
                    <a:pt x="436" y="3602"/>
                  </a:lnTo>
                  <a:lnTo>
                    <a:pt x="412" y="3586"/>
                  </a:lnTo>
                  <a:lnTo>
                    <a:pt x="392" y="3560"/>
                  </a:lnTo>
                  <a:lnTo>
                    <a:pt x="374" y="3520"/>
                  </a:lnTo>
                  <a:lnTo>
                    <a:pt x="363" y="3482"/>
                  </a:lnTo>
                  <a:lnTo>
                    <a:pt x="358" y="3446"/>
                  </a:lnTo>
                  <a:lnTo>
                    <a:pt x="358" y="3413"/>
                  </a:lnTo>
                  <a:lnTo>
                    <a:pt x="358" y="3382"/>
                  </a:lnTo>
                  <a:lnTo>
                    <a:pt x="361" y="3351"/>
                  </a:lnTo>
                  <a:lnTo>
                    <a:pt x="361" y="3322"/>
                  </a:lnTo>
                  <a:lnTo>
                    <a:pt x="358" y="3291"/>
                  </a:lnTo>
                  <a:lnTo>
                    <a:pt x="349" y="3262"/>
                  </a:lnTo>
                  <a:lnTo>
                    <a:pt x="338" y="3238"/>
                  </a:lnTo>
                  <a:lnTo>
                    <a:pt x="321" y="3218"/>
                  </a:lnTo>
                  <a:lnTo>
                    <a:pt x="301" y="3200"/>
                  </a:lnTo>
                  <a:lnTo>
                    <a:pt x="278" y="3184"/>
                  </a:lnTo>
                  <a:lnTo>
                    <a:pt x="252" y="3167"/>
                  </a:lnTo>
                  <a:lnTo>
                    <a:pt x="225" y="3153"/>
                  </a:lnTo>
                  <a:lnTo>
                    <a:pt x="198" y="3138"/>
                  </a:lnTo>
                  <a:lnTo>
                    <a:pt x="169" y="3126"/>
                  </a:lnTo>
                  <a:lnTo>
                    <a:pt x="140" y="3111"/>
                  </a:lnTo>
                  <a:lnTo>
                    <a:pt x="112" y="3095"/>
                  </a:lnTo>
                  <a:lnTo>
                    <a:pt x="87" y="3078"/>
                  </a:lnTo>
                  <a:lnTo>
                    <a:pt x="61" y="3060"/>
                  </a:lnTo>
                  <a:lnTo>
                    <a:pt x="41" y="3040"/>
                  </a:lnTo>
                  <a:lnTo>
                    <a:pt x="23" y="3017"/>
                  </a:lnTo>
                  <a:lnTo>
                    <a:pt x="10" y="2991"/>
                  </a:lnTo>
                  <a:lnTo>
                    <a:pt x="1" y="2964"/>
                  </a:lnTo>
                  <a:lnTo>
                    <a:pt x="0" y="2931"/>
                  </a:lnTo>
                  <a:lnTo>
                    <a:pt x="1" y="2895"/>
                  </a:lnTo>
                  <a:lnTo>
                    <a:pt x="12" y="2855"/>
                  </a:lnTo>
                  <a:lnTo>
                    <a:pt x="29" y="2809"/>
                  </a:lnTo>
                  <a:lnTo>
                    <a:pt x="49" y="2775"/>
                  </a:lnTo>
                  <a:lnTo>
                    <a:pt x="74" y="2747"/>
                  </a:lnTo>
                  <a:lnTo>
                    <a:pt x="101" y="2727"/>
                  </a:lnTo>
                  <a:lnTo>
                    <a:pt x="134" y="2713"/>
                  </a:lnTo>
                  <a:lnTo>
                    <a:pt x="170" y="2702"/>
                  </a:lnTo>
                  <a:lnTo>
                    <a:pt x="209" y="2695"/>
                  </a:lnTo>
                  <a:lnTo>
                    <a:pt x="247" y="2689"/>
                  </a:lnTo>
                  <a:lnTo>
                    <a:pt x="289" y="2684"/>
                  </a:lnTo>
                  <a:lnTo>
                    <a:pt x="330" y="2678"/>
                  </a:lnTo>
                  <a:lnTo>
                    <a:pt x="372" y="2671"/>
                  </a:lnTo>
                  <a:lnTo>
                    <a:pt x="412" y="2660"/>
                  </a:lnTo>
                  <a:lnTo>
                    <a:pt x="469" y="2640"/>
                  </a:lnTo>
                  <a:lnTo>
                    <a:pt x="527" y="2609"/>
                  </a:lnTo>
                  <a:lnTo>
                    <a:pt x="585" y="2573"/>
                  </a:lnTo>
                  <a:lnTo>
                    <a:pt x="643" y="2529"/>
                  </a:lnTo>
                  <a:lnTo>
                    <a:pt x="701" y="2484"/>
                  </a:lnTo>
                  <a:lnTo>
                    <a:pt x="760" y="2437"/>
                  </a:lnTo>
                  <a:lnTo>
                    <a:pt x="816" y="2389"/>
                  </a:lnTo>
                  <a:lnTo>
                    <a:pt x="869" y="2346"/>
                  </a:lnTo>
                  <a:lnTo>
                    <a:pt x="941" y="2282"/>
                  </a:lnTo>
                  <a:lnTo>
                    <a:pt x="1009" y="2215"/>
                  </a:lnTo>
                  <a:lnTo>
                    <a:pt x="1074" y="2142"/>
                  </a:lnTo>
                  <a:lnTo>
                    <a:pt x="1136" y="2066"/>
                  </a:lnTo>
                  <a:lnTo>
                    <a:pt x="1196" y="1989"/>
                  </a:lnTo>
                  <a:lnTo>
                    <a:pt x="1252" y="1913"/>
                  </a:lnTo>
                  <a:lnTo>
                    <a:pt x="1316" y="1831"/>
                  </a:lnTo>
                  <a:close/>
                  <a:moveTo>
                    <a:pt x="2610" y="0"/>
                  </a:moveTo>
                  <a:lnTo>
                    <a:pt x="2654" y="2"/>
                  </a:lnTo>
                  <a:lnTo>
                    <a:pt x="2690" y="9"/>
                  </a:lnTo>
                  <a:lnTo>
                    <a:pt x="2720" y="20"/>
                  </a:lnTo>
                  <a:lnTo>
                    <a:pt x="2743" y="37"/>
                  </a:lnTo>
                  <a:lnTo>
                    <a:pt x="2761" y="57"/>
                  </a:lnTo>
                  <a:lnTo>
                    <a:pt x="2776" y="80"/>
                  </a:lnTo>
                  <a:lnTo>
                    <a:pt x="2787" y="107"/>
                  </a:lnTo>
                  <a:lnTo>
                    <a:pt x="2796" y="138"/>
                  </a:lnTo>
                  <a:lnTo>
                    <a:pt x="2803" y="173"/>
                  </a:lnTo>
                  <a:lnTo>
                    <a:pt x="2809" y="209"/>
                  </a:lnTo>
                  <a:lnTo>
                    <a:pt x="2814" y="249"/>
                  </a:lnTo>
                  <a:lnTo>
                    <a:pt x="2841" y="266"/>
                  </a:lnTo>
                  <a:lnTo>
                    <a:pt x="2872" y="278"/>
                  </a:lnTo>
                  <a:lnTo>
                    <a:pt x="2905" y="282"/>
                  </a:lnTo>
                  <a:lnTo>
                    <a:pt x="2940" y="278"/>
                  </a:lnTo>
                  <a:lnTo>
                    <a:pt x="2976" y="266"/>
                  </a:lnTo>
                  <a:lnTo>
                    <a:pt x="2990" y="238"/>
                  </a:lnTo>
                  <a:lnTo>
                    <a:pt x="3016" y="215"/>
                  </a:lnTo>
                  <a:lnTo>
                    <a:pt x="3047" y="197"/>
                  </a:lnTo>
                  <a:lnTo>
                    <a:pt x="3081" y="184"/>
                  </a:lnTo>
                  <a:lnTo>
                    <a:pt x="3120" y="177"/>
                  </a:lnTo>
                  <a:lnTo>
                    <a:pt x="3160" y="178"/>
                  </a:lnTo>
                  <a:lnTo>
                    <a:pt x="3200" y="189"/>
                  </a:lnTo>
                  <a:lnTo>
                    <a:pt x="3234" y="206"/>
                  </a:lnTo>
                  <a:lnTo>
                    <a:pt x="3267" y="227"/>
                  </a:lnTo>
                  <a:lnTo>
                    <a:pt x="3296" y="255"/>
                  </a:lnTo>
                  <a:lnTo>
                    <a:pt x="3320" y="287"/>
                  </a:lnTo>
                  <a:lnTo>
                    <a:pt x="3340" y="324"/>
                  </a:lnTo>
                  <a:lnTo>
                    <a:pt x="3354" y="366"/>
                  </a:lnTo>
                  <a:lnTo>
                    <a:pt x="3361" y="415"/>
                  </a:lnTo>
                  <a:lnTo>
                    <a:pt x="3363" y="467"/>
                  </a:lnTo>
                  <a:lnTo>
                    <a:pt x="3356" y="526"/>
                  </a:lnTo>
                  <a:lnTo>
                    <a:pt x="3343" y="562"/>
                  </a:lnTo>
                  <a:lnTo>
                    <a:pt x="3325" y="597"/>
                  </a:lnTo>
                  <a:lnTo>
                    <a:pt x="3301" y="624"/>
                  </a:lnTo>
                  <a:lnTo>
                    <a:pt x="3272" y="647"/>
                  </a:lnTo>
                  <a:lnTo>
                    <a:pt x="3241" y="667"/>
                  </a:lnTo>
                  <a:lnTo>
                    <a:pt x="3205" y="680"/>
                  </a:lnTo>
                  <a:lnTo>
                    <a:pt x="3169" y="689"/>
                  </a:lnTo>
                  <a:lnTo>
                    <a:pt x="3132" y="693"/>
                  </a:lnTo>
                  <a:lnTo>
                    <a:pt x="3094" y="689"/>
                  </a:lnTo>
                  <a:lnTo>
                    <a:pt x="3058" y="680"/>
                  </a:lnTo>
                  <a:lnTo>
                    <a:pt x="3025" y="666"/>
                  </a:lnTo>
                  <a:lnTo>
                    <a:pt x="2994" y="644"/>
                  </a:lnTo>
                  <a:lnTo>
                    <a:pt x="2969" y="617"/>
                  </a:lnTo>
                  <a:lnTo>
                    <a:pt x="2947" y="582"/>
                  </a:lnTo>
                  <a:lnTo>
                    <a:pt x="2883" y="575"/>
                  </a:lnTo>
                  <a:lnTo>
                    <a:pt x="2821" y="578"/>
                  </a:lnTo>
                  <a:lnTo>
                    <a:pt x="2765" y="589"/>
                  </a:lnTo>
                  <a:lnTo>
                    <a:pt x="2712" y="607"/>
                  </a:lnTo>
                  <a:lnTo>
                    <a:pt x="2661" y="631"/>
                  </a:lnTo>
                  <a:lnTo>
                    <a:pt x="2614" y="660"/>
                  </a:lnTo>
                  <a:lnTo>
                    <a:pt x="2570" y="695"/>
                  </a:lnTo>
                  <a:lnTo>
                    <a:pt x="2529" y="731"/>
                  </a:lnTo>
                  <a:lnTo>
                    <a:pt x="2490" y="773"/>
                  </a:lnTo>
                  <a:lnTo>
                    <a:pt x="2454" y="815"/>
                  </a:lnTo>
                  <a:lnTo>
                    <a:pt x="2420" y="858"/>
                  </a:lnTo>
                  <a:lnTo>
                    <a:pt x="2385" y="904"/>
                  </a:lnTo>
                  <a:lnTo>
                    <a:pt x="2354" y="949"/>
                  </a:lnTo>
                  <a:lnTo>
                    <a:pt x="2325" y="993"/>
                  </a:lnTo>
                  <a:lnTo>
                    <a:pt x="2296" y="1035"/>
                  </a:lnTo>
                  <a:lnTo>
                    <a:pt x="2267" y="1073"/>
                  </a:lnTo>
                  <a:lnTo>
                    <a:pt x="2060" y="1326"/>
                  </a:lnTo>
                  <a:lnTo>
                    <a:pt x="1692" y="1844"/>
                  </a:lnTo>
                  <a:lnTo>
                    <a:pt x="1698" y="1762"/>
                  </a:lnTo>
                  <a:lnTo>
                    <a:pt x="1565" y="1793"/>
                  </a:lnTo>
                  <a:lnTo>
                    <a:pt x="1541" y="1713"/>
                  </a:lnTo>
                  <a:lnTo>
                    <a:pt x="1465" y="1769"/>
                  </a:lnTo>
                  <a:lnTo>
                    <a:pt x="1441" y="1669"/>
                  </a:lnTo>
                  <a:lnTo>
                    <a:pt x="1534" y="1549"/>
                  </a:lnTo>
                  <a:lnTo>
                    <a:pt x="1625" y="1426"/>
                  </a:lnTo>
                  <a:lnTo>
                    <a:pt x="1689" y="1338"/>
                  </a:lnTo>
                  <a:lnTo>
                    <a:pt x="1756" y="1257"/>
                  </a:lnTo>
                  <a:lnTo>
                    <a:pt x="1823" y="1177"/>
                  </a:lnTo>
                  <a:lnTo>
                    <a:pt x="1890" y="1093"/>
                  </a:lnTo>
                  <a:lnTo>
                    <a:pt x="2183" y="689"/>
                  </a:lnTo>
                  <a:lnTo>
                    <a:pt x="2390" y="369"/>
                  </a:lnTo>
                  <a:lnTo>
                    <a:pt x="2405" y="349"/>
                  </a:lnTo>
                  <a:lnTo>
                    <a:pt x="2412" y="327"/>
                  </a:lnTo>
                  <a:lnTo>
                    <a:pt x="2416" y="304"/>
                  </a:lnTo>
                  <a:lnTo>
                    <a:pt x="2414" y="280"/>
                  </a:lnTo>
                  <a:lnTo>
                    <a:pt x="2410" y="257"/>
                  </a:lnTo>
                  <a:lnTo>
                    <a:pt x="2405" y="231"/>
                  </a:lnTo>
                  <a:lnTo>
                    <a:pt x="2401" y="207"/>
                  </a:lnTo>
                  <a:lnTo>
                    <a:pt x="2400" y="182"/>
                  </a:lnTo>
                  <a:lnTo>
                    <a:pt x="2400" y="157"/>
                  </a:lnTo>
                  <a:lnTo>
                    <a:pt x="2407" y="131"/>
                  </a:lnTo>
                  <a:lnTo>
                    <a:pt x="2420" y="106"/>
                  </a:lnTo>
                  <a:lnTo>
                    <a:pt x="2440" y="82"/>
                  </a:lnTo>
                  <a:lnTo>
                    <a:pt x="2470" y="57"/>
                  </a:lnTo>
                  <a:lnTo>
                    <a:pt x="2510" y="33"/>
                  </a:lnTo>
                  <a:lnTo>
                    <a:pt x="261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68" name="Freeform 9">
              <a:extLst>
                <a:ext uri="{FF2B5EF4-FFF2-40B4-BE49-F238E27FC236}">
                  <a16:creationId xmlns:a16="http://schemas.microsoft.com/office/drawing/2014/main" id="{9317581A-FE2F-4ED7-A5DF-1A78B14A2F91}"/>
                </a:ext>
              </a:extLst>
            </p:cNvPr>
            <p:cNvSpPr>
              <a:spLocks/>
            </p:cNvSpPr>
            <p:nvPr/>
          </p:nvSpPr>
          <p:spPr bwMode="auto">
            <a:xfrm>
              <a:off x="5325187" y="519003"/>
              <a:ext cx="267185" cy="286545"/>
            </a:xfrm>
            <a:custGeom>
              <a:avLst/>
              <a:gdLst>
                <a:gd name="T0" fmla="*/ 2709 w 3381"/>
                <a:gd name="T1" fmla="*/ 9 h 3626"/>
                <a:gd name="T2" fmla="*/ 2780 w 3381"/>
                <a:gd name="T3" fmla="*/ 57 h 3626"/>
                <a:gd name="T4" fmla="*/ 2814 w 3381"/>
                <a:gd name="T5" fmla="*/ 138 h 3626"/>
                <a:gd name="T6" fmla="*/ 2832 w 3381"/>
                <a:gd name="T7" fmla="*/ 249 h 3626"/>
                <a:gd name="T8" fmla="*/ 2923 w 3381"/>
                <a:gd name="T9" fmla="*/ 282 h 3626"/>
                <a:gd name="T10" fmla="*/ 3009 w 3381"/>
                <a:gd name="T11" fmla="*/ 238 h 3626"/>
                <a:gd name="T12" fmla="*/ 3100 w 3381"/>
                <a:gd name="T13" fmla="*/ 184 h 3626"/>
                <a:gd name="T14" fmla="*/ 3218 w 3381"/>
                <a:gd name="T15" fmla="*/ 189 h 3626"/>
                <a:gd name="T16" fmla="*/ 3314 w 3381"/>
                <a:gd name="T17" fmla="*/ 255 h 3626"/>
                <a:gd name="T18" fmla="*/ 3372 w 3381"/>
                <a:gd name="T19" fmla="*/ 366 h 3626"/>
                <a:gd name="T20" fmla="*/ 3372 w 3381"/>
                <a:gd name="T21" fmla="*/ 526 h 3626"/>
                <a:gd name="T22" fmla="*/ 3320 w 3381"/>
                <a:gd name="T23" fmla="*/ 624 h 3626"/>
                <a:gd name="T24" fmla="*/ 3223 w 3381"/>
                <a:gd name="T25" fmla="*/ 680 h 3626"/>
                <a:gd name="T26" fmla="*/ 3112 w 3381"/>
                <a:gd name="T27" fmla="*/ 689 h 3626"/>
                <a:gd name="T28" fmla="*/ 3012 w 3381"/>
                <a:gd name="T29" fmla="*/ 644 h 3626"/>
                <a:gd name="T30" fmla="*/ 2901 w 3381"/>
                <a:gd name="T31" fmla="*/ 575 h 3626"/>
                <a:gd name="T32" fmla="*/ 2730 w 3381"/>
                <a:gd name="T33" fmla="*/ 607 h 3626"/>
                <a:gd name="T34" fmla="*/ 2589 w 3381"/>
                <a:gd name="T35" fmla="*/ 695 h 3626"/>
                <a:gd name="T36" fmla="*/ 2472 w 3381"/>
                <a:gd name="T37" fmla="*/ 815 h 3626"/>
                <a:gd name="T38" fmla="*/ 2372 w 3381"/>
                <a:gd name="T39" fmla="*/ 949 h 3626"/>
                <a:gd name="T40" fmla="*/ 2285 w 3381"/>
                <a:gd name="T41" fmla="*/ 1073 h 3626"/>
                <a:gd name="T42" fmla="*/ 1645 w 3381"/>
                <a:gd name="T43" fmla="*/ 1931 h 3626"/>
                <a:gd name="T44" fmla="*/ 1012 w 3381"/>
                <a:gd name="T45" fmla="*/ 2853 h 3626"/>
                <a:gd name="T46" fmla="*/ 887 w 3381"/>
                <a:gd name="T47" fmla="*/ 3053 h 3626"/>
                <a:gd name="T48" fmla="*/ 820 w 3381"/>
                <a:gd name="T49" fmla="*/ 3224 h 3626"/>
                <a:gd name="T50" fmla="*/ 829 w 3381"/>
                <a:gd name="T51" fmla="*/ 3295 h 3626"/>
                <a:gd name="T52" fmla="*/ 847 w 3381"/>
                <a:gd name="T53" fmla="*/ 3364 h 3626"/>
                <a:gd name="T54" fmla="*/ 841 w 3381"/>
                <a:gd name="T55" fmla="*/ 3444 h 3626"/>
                <a:gd name="T56" fmla="*/ 789 w 3381"/>
                <a:gd name="T57" fmla="*/ 3533 h 3626"/>
                <a:gd name="T58" fmla="*/ 694 w 3381"/>
                <a:gd name="T59" fmla="*/ 3593 h 3626"/>
                <a:gd name="T60" fmla="*/ 576 w 3381"/>
                <a:gd name="T61" fmla="*/ 3624 h 3626"/>
                <a:gd name="T62" fmla="*/ 467 w 3381"/>
                <a:gd name="T63" fmla="*/ 3615 h 3626"/>
                <a:gd name="T64" fmla="*/ 392 w 3381"/>
                <a:gd name="T65" fmla="*/ 3560 h 3626"/>
                <a:gd name="T66" fmla="*/ 358 w 3381"/>
                <a:gd name="T67" fmla="*/ 3446 h 3626"/>
                <a:gd name="T68" fmla="*/ 361 w 3381"/>
                <a:gd name="T69" fmla="*/ 3351 h 3626"/>
                <a:gd name="T70" fmla="*/ 349 w 3381"/>
                <a:gd name="T71" fmla="*/ 3262 h 3626"/>
                <a:gd name="T72" fmla="*/ 301 w 3381"/>
                <a:gd name="T73" fmla="*/ 3200 h 3626"/>
                <a:gd name="T74" fmla="*/ 225 w 3381"/>
                <a:gd name="T75" fmla="*/ 3153 h 3626"/>
                <a:gd name="T76" fmla="*/ 140 w 3381"/>
                <a:gd name="T77" fmla="*/ 3111 h 3626"/>
                <a:gd name="T78" fmla="*/ 61 w 3381"/>
                <a:gd name="T79" fmla="*/ 3060 h 3626"/>
                <a:gd name="T80" fmla="*/ 10 w 3381"/>
                <a:gd name="T81" fmla="*/ 2991 h 3626"/>
                <a:gd name="T82" fmla="*/ 1 w 3381"/>
                <a:gd name="T83" fmla="*/ 2895 h 3626"/>
                <a:gd name="T84" fmla="*/ 49 w 3381"/>
                <a:gd name="T85" fmla="*/ 2775 h 3626"/>
                <a:gd name="T86" fmla="*/ 134 w 3381"/>
                <a:gd name="T87" fmla="*/ 2713 h 3626"/>
                <a:gd name="T88" fmla="*/ 247 w 3381"/>
                <a:gd name="T89" fmla="*/ 2689 h 3626"/>
                <a:gd name="T90" fmla="*/ 372 w 3381"/>
                <a:gd name="T91" fmla="*/ 2671 h 3626"/>
                <a:gd name="T92" fmla="*/ 527 w 3381"/>
                <a:gd name="T93" fmla="*/ 2609 h 3626"/>
                <a:gd name="T94" fmla="*/ 701 w 3381"/>
                <a:gd name="T95" fmla="*/ 2484 h 3626"/>
                <a:gd name="T96" fmla="*/ 869 w 3381"/>
                <a:gd name="T97" fmla="*/ 2346 h 3626"/>
                <a:gd name="T98" fmla="*/ 1074 w 3381"/>
                <a:gd name="T99" fmla="*/ 2142 h 3626"/>
                <a:gd name="T100" fmla="*/ 1252 w 3381"/>
                <a:gd name="T101" fmla="*/ 1913 h 3626"/>
                <a:gd name="T102" fmla="*/ 1534 w 3381"/>
                <a:gd name="T103" fmla="*/ 1549 h 3626"/>
                <a:gd name="T104" fmla="*/ 1736 w 3381"/>
                <a:gd name="T105" fmla="*/ 1289 h 3626"/>
                <a:gd name="T106" fmla="*/ 1909 w 3381"/>
                <a:gd name="T107" fmla="*/ 1093 h 3626"/>
                <a:gd name="T108" fmla="*/ 2423 w 3381"/>
                <a:gd name="T109" fmla="*/ 349 h 3626"/>
                <a:gd name="T110" fmla="*/ 2432 w 3381"/>
                <a:gd name="T111" fmla="*/ 280 h 3626"/>
                <a:gd name="T112" fmla="*/ 2420 w 3381"/>
                <a:gd name="T113" fmla="*/ 207 h 3626"/>
                <a:gd name="T114" fmla="*/ 2425 w 3381"/>
                <a:gd name="T115" fmla="*/ 131 h 3626"/>
                <a:gd name="T116" fmla="*/ 2489 w 3381"/>
                <a:gd name="T117" fmla="*/ 57 h 3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81" h="3626">
                  <a:moveTo>
                    <a:pt x="2629" y="0"/>
                  </a:moveTo>
                  <a:lnTo>
                    <a:pt x="2672" y="2"/>
                  </a:lnTo>
                  <a:lnTo>
                    <a:pt x="2709" y="9"/>
                  </a:lnTo>
                  <a:lnTo>
                    <a:pt x="2738" y="20"/>
                  </a:lnTo>
                  <a:lnTo>
                    <a:pt x="2761" y="37"/>
                  </a:lnTo>
                  <a:lnTo>
                    <a:pt x="2780" y="57"/>
                  </a:lnTo>
                  <a:lnTo>
                    <a:pt x="2794" y="80"/>
                  </a:lnTo>
                  <a:lnTo>
                    <a:pt x="2805" y="107"/>
                  </a:lnTo>
                  <a:lnTo>
                    <a:pt x="2814" y="138"/>
                  </a:lnTo>
                  <a:lnTo>
                    <a:pt x="2821" y="173"/>
                  </a:lnTo>
                  <a:lnTo>
                    <a:pt x="2827" y="209"/>
                  </a:lnTo>
                  <a:lnTo>
                    <a:pt x="2832" y="249"/>
                  </a:lnTo>
                  <a:lnTo>
                    <a:pt x="2860" y="266"/>
                  </a:lnTo>
                  <a:lnTo>
                    <a:pt x="2890" y="278"/>
                  </a:lnTo>
                  <a:lnTo>
                    <a:pt x="2923" y="282"/>
                  </a:lnTo>
                  <a:lnTo>
                    <a:pt x="2958" y="278"/>
                  </a:lnTo>
                  <a:lnTo>
                    <a:pt x="2992" y="266"/>
                  </a:lnTo>
                  <a:lnTo>
                    <a:pt x="3009" y="238"/>
                  </a:lnTo>
                  <a:lnTo>
                    <a:pt x="3034" y="215"/>
                  </a:lnTo>
                  <a:lnTo>
                    <a:pt x="3063" y="197"/>
                  </a:lnTo>
                  <a:lnTo>
                    <a:pt x="3100" y="184"/>
                  </a:lnTo>
                  <a:lnTo>
                    <a:pt x="3138" y="177"/>
                  </a:lnTo>
                  <a:lnTo>
                    <a:pt x="3178" y="178"/>
                  </a:lnTo>
                  <a:lnTo>
                    <a:pt x="3218" y="189"/>
                  </a:lnTo>
                  <a:lnTo>
                    <a:pt x="3252" y="206"/>
                  </a:lnTo>
                  <a:lnTo>
                    <a:pt x="3285" y="227"/>
                  </a:lnTo>
                  <a:lnTo>
                    <a:pt x="3314" y="255"/>
                  </a:lnTo>
                  <a:lnTo>
                    <a:pt x="3338" y="287"/>
                  </a:lnTo>
                  <a:lnTo>
                    <a:pt x="3358" y="324"/>
                  </a:lnTo>
                  <a:lnTo>
                    <a:pt x="3372" y="366"/>
                  </a:lnTo>
                  <a:lnTo>
                    <a:pt x="3380" y="415"/>
                  </a:lnTo>
                  <a:lnTo>
                    <a:pt x="3381" y="467"/>
                  </a:lnTo>
                  <a:lnTo>
                    <a:pt x="3372" y="526"/>
                  </a:lnTo>
                  <a:lnTo>
                    <a:pt x="3361" y="562"/>
                  </a:lnTo>
                  <a:lnTo>
                    <a:pt x="3343" y="597"/>
                  </a:lnTo>
                  <a:lnTo>
                    <a:pt x="3320" y="624"/>
                  </a:lnTo>
                  <a:lnTo>
                    <a:pt x="3290" y="647"/>
                  </a:lnTo>
                  <a:lnTo>
                    <a:pt x="3260" y="667"/>
                  </a:lnTo>
                  <a:lnTo>
                    <a:pt x="3223" y="680"/>
                  </a:lnTo>
                  <a:lnTo>
                    <a:pt x="3187" y="689"/>
                  </a:lnTo>
                  <a:lnTo>
                    <a:pt x="3149" y="693"/>
                  </a:lnTo>
                  <a:lnTo>
                    <a:pt x="3112" y="689"/>
                  </a:lnTo>
                  <a:lnTo>
                    <a:pt x="3076" y="680"/>
                  </a:lnTo>
                  <a:lnTo>
                    <a:pt x="3043" y="666"/>
                  </a:lnTo>
                  <a:lnTo>
                    <a:pt x="3012" y="644"/>
                  </a:lnTo>
                  <a:lnTo>
                    <a:pt x="2987" y="617"/>
                  </a:lnTo>
                  <a:lnTo>
                    <a:pt x="2965" y="582"/>
                  </a:lnTo>
                  <a:lnTo>
                    <a:pt x="2901" y="575"/>
                  </a:lnTo>
                  <a:lnTo>
                    <a:pt x="2840" y="578"/>
                  </a:lnTo>
                  <a:lnTo>
                    <a:pt x="2783" y="589"/>
                  </a:lnTo>
                  <a:lnTo>
                    <a:pt x="2730" y="607"/>
                  </a:lnTo>
                  <a:lnTo>
                    <a:pt x="2680" y="631"/>
                  </a:lnTo>
                  <a:lnTo>
                    <a:pt x="2632" y="660"/>
                  </a:lnTo>
                  <a:lnTo>
                    <a:pt x="2589" y="695"/>
                  </a:lnTo>
                  <a:lnTo>
                    <a:pt x="2547" y="731"/>
                  </a:lnTo>
                  <a:lnTo>
                    <a:pt x="2509" y="773"/>
                  </a:lnTo>
                  <a:lnTo>
                    <a:pt x="2472" y="815"/>
                  </a:lnTo>
                  <a:lnTo>
                    <a:pt x="2438" y="858"/>
                  </a:lnTo>
                  <a:lnTo>
                    <a:pt x="2403" y="904"/>
                  </a:lnTo>
                  <a:lnTo>
                    <a:pt x="2372" y="949"/>
                  </a:lnTo>
                  <a:lnTo>
                    <a:pt x="2341" y="993"/>
                  </a:lnTo>
                  <a:lnTo>
                    <a:pt x="2312" y="1035"/>
                  </a:lnTo>
                  <a:lnTo>
                    <a:pt x="2285" y="1073"/>
                  </a:lnTo>
                  <a:lnTo>
                    <a:pt x="2078" y="1326"/>
                  </a:lnTo>
                  <a:lnTo>
                    <a:pt x="1861" y="1627"/>
                  </a:lnTo>
                  <a:lnTo>
                    <a:pt x="1645" y="1931"/>
                  </a:lnTo>
                  <a:lnTo>
                    <a:pt x="1430" y="2235"/>
                  </a:lnTo>
                  <a:lnTo>
                    <a:pt x="1220" y="2542"/>
                  </a:lnTo>
                  <a:lnTo>
                    <a:pt x="1012" y="2853"/>
                  </a:lnTo>
                  <a:lnTo>
                    <a:pt x="972" y="2917"/>
                  </a:lnTo>
                  <a:lnTo>
                    <a:pt x="929" y="2984"/>
                  </a:lnTo>
                  <a:lnTo>
                    <a:pt x="887" y="3053"/>
                  </a:lnTo>
                  <a:lnTo>
                    <a:pt x="852" y="3126"/>
                  </a:lnTo>
                  <a:lnTo>
                    <a:pt x="825" y="3197"/>
                  </a:lnTo>
                  <a:lnTo>
                    <a:pt x="820" y="3224"/>
                  </a:lnTo>
                  <a:lnTo>
                    <a:pt x="820" y="3247"/>
                  </a:lnTo>
                  <a:lnTo>
                    <a:pt x="823" y="3271"/>
                  </a:lnTo>
                  <a:lnTo>
                    <a:pt x="829" y="3295"/>
                  </a:lnTo>
                  <a:lnTo>
                    <a:pt x="836" y="3317"/>
                  </a:lnTo>
                  <a:lnTo>
                    <a:pt x="841" y="3340"/>
                  </a:lnTo>
                  <a:lnTo>
                    <a:pt x="847" y="3364"/>
                  </a:lnTo>
                  <a:lnTo>
                    <a:pt x="850" y="3389"/>
                  </a:lnTo>
                  <a:lnTo>
                    <a:pt x="849" y="3415"/>
                  </a:lnTo>
                  <a:lnTo>
                    <a:pt x="841" y="3444"/>
                  </a:lnTo>
                  <a:lnTo>
                    <a:pt x="829" y="3475"/>
                  </a:lnTo>
                  <a:lnTo>
                    <a:pt x="809" y="3509"/>
                  </a:lnTo>
                  <a:lnTo>
                    <a:pt x="789" y="3533"/>
                  </a:lnTo>
                  <a:lnTo>
                    <a:pt x="761" y="3557"/>
                  </a:lnTo>
                  <a:lnTo>
                    <a:pt x="729" y="3577"/>
                  </a:lnTo>
                  <a:lnTo>
                    <a:pt x="694" y="3593"/>
                  </a:lnTo>
                  <a:lnTo>
                    <a:pt x="656" y="3607"/>
                  </a:lnTo>
                  <a:lnTo>
                    <a:pt x="616" y="3617"/>
                  </a:lnTo>
                  <a:lnTo>
                    <a:pt x="576" y="3624"/>
                  </a:lnTo>
                  <a:lnTo>
                    <a:pt x="538" y="3626"/>
                  </a:lnTo>
                  <a:lnTo>
                    <a:pt x="501" y="3622"/>
                  </a:lnTo>
                  <a:lnTo>
                    <a:pt x="467" y="3615"/>
                  </a:lnTo>
                  <a:lnTo>
                    <a:pt x="436" y="3602"/>
                  </a:lnTo>
                  <a:lnTo>
                    <a:pt x="412" y="3586"/>
                  </a:lnTo>
                  <a:lnTo>
                    <a:pt x="392" y="3560"/>
                  </a:lnTo>
                  <a:lnTo>
                    <a:pt x="374" y="3520"/>
                  </a:lnTo>
                  <a:lnTo>
                    <a:pt x="363" y="3482"/>
                  </a:lnTo>
                  <a:lnTo>
                    <a:pt x="358" y="3446"/>
                  </a:lnTo>
                  <a:lnTo>
                    <a:pt x="358" y="3413"/>
                  </a:lnTo>
                  <a:lnTo>
                    <a:pt x="358" y="3382"/>
                  </a:lnTo>
                  <a:lnTo>
                    <a:pt x="361" y="3351"/>
                  </a:lnTo>
                  <a:lnTo>
                    <a:pt x="361" y="3322"/>
                  </a:lnTo>
                  <a:lnTo>
                    <a:pt x="358" y="3291"/>
                  </a:lnTo>
                  <a:lnTo>
                    <a:pt x="349" y="3262"/>
                  </a:lnTo>
                  <a:lnTo>
                    <a:pt x="338" y="3238"/>
                  </a:lnTo>
                  <a:lnTo>
                    <a:pt x="321" y="3218"/>
                  </a:lnTo>
                  <a:lnTo>
                    <a:pt x="301" y="3200"/>
                  </a:lnTo>
                  <a:lnTo>
                    <a:pt x="278" y="3184"/>
                  </a:lnTo>
                  <a:lnTo>
                    <a:pt x="252" y="3167"/>
                  </a:lnTo>
                  <a:lnTo>
                    <a:pt x="225" y="3153"/>
                  </a:lnTo>
                  <a:lnTo>
                    <a:pt x="198" y="3138"/>
                  </a:lnTo>
                  <a:lnTo>
                    <a:pt x="169" y="3126"/>
                  </a:lnTo>
                  <a:lnTo>
                    <a:pt x="140" y="3111"/>
                  </a:lnTo>
                  <a:lnTo>
                    <a:pt x="112" y="3095"/>
                  </a:lnTo>
                  <a:lnTo>
                    <a:pt x="87" y="3078"/>
                  </a:lnTo>
                  <a:lnTo>
                    <a:pt x="61" y="3060"/>
                  </a:lnTo>
                  <a:lnTo>
                    <a:pt x="41" y="3040"/>
                  </a:lnTo>
                  <a:lnTo>
                    <a:pt x="23" y="3017"/>
                  </a:lnTo>
                  <a:lnTo>
                    <a:pt x="10" y="2991"/>
                  </a:lnTo>
                  <a:lnTo>
                    <a:pt x="1" y="2964"/>
                  </a:lnTo>
                  <a:lnTo>
                    <a:pt x="0" y="2931"/>
                  </a:lnTo>
                  <a:lnTo>
                    <a:pt x="1" y="2895"/>
                  </a:lnTo>
                  <a:lnTo>
                    <a:pt x="12" y="2855"/>
                  </a:lnTo>
                  <a:lnTo>
                    <a:pt x="29" y="2809"/>
                  </a:lnTo>
                  <a:lnTo>
                    <a:pt x="49" y="2775"/>
                  </a:lnTo>
                  <a:lnTo>
                    <a:pt x="74" y="2747"/>
                  </a:lnTo>
                  <a:lnTo>
                    <a:pt x="101" y="2727"/>
                  </a:lnTo>
                  <a:lnTo>
                    <a:pt x="134" y="2713"/>
                  </a:lnTo>
                  <a:lnTo>
                    <a:pt x="170" y="2702"/>
                  </a:lnTo>
                  <a:lnTo>
                    <a:pt x="209" y="2695"/>
                  </a:lnTo>
                  <a:lnTo>
                    <a:pt x="247" y="2689"/>
                  </a:lnTo>
                  <a:lnTo>
                    <a:pt x="289" y="2684"/>
                  </a:lnTo>
                  <a:lnTo>
                    <a:pt x="330" y="2678"/>
                  </a:lnTo>
                  <a:lnTo>
                    <a:pt x="372" y="2671"/>
                  </a:lnTo>
                  <a:lnTo>
                    <a:pt x="412" y="2660"/>
                  </a:lnTo>
                  <a:lnTo>
                    <a:pt x="469" y="2640"/>
                  </a:lnTo>
                  <a:lnTo>
                    <a:pt x="527" y="2609"/>
                  </a:lnTo>
                  <a:lnTo>
                    <a:pt x="585" y="2573"/>
                  </a:lnTo>
                  <a:lnTo>
                    <a:pt x="643" y="2529"/>
                  </a:lnTo>
                  <a:lnTo>
                    <a:pt x="701" y="2484"/>
                  </a:lnTo>
                  <a:lnTo>
                    <a:pt x="760" y="2437"/>
                  </a:lnTo>
                  <a:lnTo>
                    <a:pt x="816" y="2389"/>
                  </a:lnTo>
                  <a:lnTo>
                    <a:pt x="869" y="2346"/>
                  </a:lnTo>
                  <a:lnTo>
                    <a:pt x="941" y="2282"/>
                  </a:lnTo>
                  <a:lnTo>
                    <a:pt x="1009" y="2215"/>
                  </a:lnTo>
                  <a:lnTo>
                    <a:pt x="1074" y="2142"/>
                  </a:lnTo>
                  <a:lnTo>
                    <a:pt x="1136" y="2066"/>
                  </a:lnTo>
                  <a:lnTo>
                    <a:pt x="1196" y="1989"/>
                  </a:lnTo>
                  <a:lnTo>
                    <a:pt x="1252" y="1913"/>
                  </a:lnTo>
                  <a:lnTo>
                    <a:pt x="1347" y="1791"/>
                  </a:lnTo>
                  <a:lnTo>
                    <a:pt x="1440" y="1671"/>
                  </a:lnTo>
                  <a:lnTo>
                    <a:pt x="1534" y="1549"/>
                  </a:lnTo>
                  <a:lnTo>
                    <a:pt x="1625" y="1426"/>
                  </a:lnTo>
                  <a:lnTo>
                    <a:pt x="1678" y="1355"/>
                  </a:lnTo>
                  <a:lnTo>
                    <a:pt x="1736" y="1289"/>
                  </a:lnTo>
                  <a:lnTo>
                    <a:pt x="1796" y="1226"/>
                  </a:lnTo>
                  <a:lnTo>
                    <a:pt x="1854" y="1160"/>
                  </a:lnTo>
                  <a:lnTo>
                    <a:pt x="1909" y="1093"/>
                  </a:lnTo>
                  <a:lnTo>
                    <a:pt x="2201" y="689"/>
                  </a:lnTo>
                  <a:lnTo>
                    <a:pt x="2409" y="369"/>
                  </a:lnTo>
                  <a:lnTo>
                    <a:pt x="2423" y="349"/>
                  </a:lnTo>
                  <a:lnTo>
                    <a:pt x="2430" y="327"/>
                  </a:lnTo>
                  <a:lnTo>
                    <a:pt x="2432" y="304"/>
                  </a:lnTo>
                  <a:lnTo>
                    <a:pt x="2432" y="280"/>
                  </a:lnTo>
                  <a:lnTo>
                    <a:pt x="2429" y="257"/>
                  </a:lnTo>
                  <a:lnTo>
                    <a:pt x="2423" y="231"/>
                  </a:lnTo>
                  <a:lnTo>
                    <a:pt x="2420" y="207"/>
                  </a:lnTo>
                  <a:lnTo>
                    <a:pt x="2416" y="182"/>
                  </a:lnTo>
                  <a:lnTo>
                    <a:pt x="2418" y="157"/>
                  </a:lnTo>
                  <a:lnTo>
                    <a:pt x="2425" y="131"/>
                  </a:lnTo>
                  <a:lnTo>
                    <a:pt x="2438" y="106"/>
                  </a:lnTo>
                  <a:lnTo>
                    <a:pt x="2458" y="82"/>
                  </a:lnTo>
                  <a:lnTo>
                    <a:pt x="2489" y="57"/>
                  </a:lnTo>
                  <a:lnTo>
                    <a:pt x="2529" y="33"/>
                  </a:lnTo>
                  <a:lnTo>
                    <a:pt x="2629"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69" name="Oval 7">
              <a:extLst>
                <a:ext uri="{FF2B5EF4-FFF2-40B4-BE49-F238E27FC236}">
                  <a16:creationId xmlns:a16="http://schemas.microsoft.com/office/drawing/2014/main" id="{29664B63-09B9-421A-B63A-3B19FF44CED1}"/>
                </a:ext>
              </a:extLst>
            </p:cNvPr>
            <p:cNvSpPr/>
            <p:nvPr/>
          </p:nvSpPr>
          <p:spPr>
            <a:xfrm>
              <a:off x="5235611" y="1064229"/>
              <a:ext cx="251451" cy="251451"/>
            </a:xfrm>
            <a:custGeom>
              <a:avLst/>
              <a:gdLst/>
              <a:ahLst/>
              <a:cxnLst/>
              <a:rect l="l" t="t" r="r" b="b"/>
              <a:pathLst>
                <a:path w="3816424" h="3816424">
                  <a:moveTo>
                    <a:pt x="2203186" y="2279595"/>
                  </a:moveTo>
                  <a:lnTo>
                    <a:pt x="2808192" y="3090048"/>
                  </a:lnTo>
                  <a:cubicBezTo>
                    <a:pt x="2335386" y="3450334"/>
                    <a:pt x="1671399" y="3501280"/>
                    <a:pt x="1136700" y="3171034"/>
                  </a:cubicBezTo>
                  <a:lnTo>
                    <a:pt x="1672341" y="2318238"/>
                  </a:lnTo>
                  <a:cubicBezTo>
                    <a:pt x="1741351" y="2359418"/>
                    <a:pt x="1822171" y="2381777"/>
                    <a:pt x="1908212" y="2381777"/>
                  </a:cubicBezTo>
                  <a:cubicBezTo>
                    <a:pt x="2019680" y="2381777"/>
                    <a:pt x="2122383" y="2344251"/>
                    <a:pt x="2203186" y="2279595"/>
                  </a:cubicBezTo>
                  <a:close/>
                  <a:moveTo>
                    <a:pt x="1908212" y="1559425"/>
                  </a:moveTo>
                  <a:lnTo>
                    <a:pt x="1980325" y="1567601"/>
                  </a:lnTo>
                  <a:lnTo>
                    <a:pt x="1993606" y="1571724"/>
                  </a:lnTo>
                  <a:cubicBezTo>
                    <a:pt x="2013982" y="1576081"/>
                    <a:pt x="2033279" y="1583438"/>
                    <a:pt x="2051568" y="1592606"/>
                  </a:cubicBezTo>
                  <a:cubicBezTo>
                    <a:pt x="2161269" y="1643381"/>
                    <a:pt x="2238178" y="1752249"/>
                    <a:pt x="2242946" y="1879728"/>
                  </a:cubicBezTo>
                  <a:lnTo>
                    <a:pt x="2244564" y="1895777"/>
                  </a:lnTo>
                  <a:lnTo>
                    <a:pt x="2235941" y="1969331"/>
                  </a:lnTo>
                  <a:lnTo>
                    <a:pt x="2229295" y="1990738"/>
                  </a:lnTo>
                  <a:lnTo>
                    <a:pt x="2212064" y="2037880"/>
                  </a:lnTo>
                  <a:lnTo>
                    <a:pt x="2201144" y="2057998"/>
                  </a:lnTo>
                  <a:lnTo>
                    <a:pt x="2172872" y="2101104"/>
                  </a:lnTo>
                  <a:lnTo>
                    <a:pt x="2162191" y="2114050"/>
                  </a:lnTo>
                  <a:lnTo>
                    <a:pt x="2113970" y="2160082"/>
                  </a:lnTo>
                  <a:cubicBezTo>
                    <a:pt x="2057823" y="2205648"/>
                    <a:pt x="1986110" y="2232129"/>
                    <a:pt x="1908212" y="2232129"/>
                  </a:cubicBezTo>
                  <a:cubicBezTo>
                    <a:pt x="1851319" y="2232129"/>
                    <a:pt x="1797724" y="2218004"/>
                    <a:pt x="1751478" y="2191687"/>
                  </a:cubicBezTo>
                  <a:lnTo>
                    <a:pt x="1683784" y="2144677"/>
                  </a:lnTo>
                  <a:lnTo>
                    <a:pt x="1679431" y="2141086"/>
                  </a:lnTo>
                  <a:lnTo>
                    <a:pt x="1625925" y="2077610"/>
                  </a:lnTo>
                  <a:lnTo>
                    <a:pt x="1622829" y="2071906"/>
                  </a:lnTo>
                  <a:lnTo>
                    <a:pt x="1591352" y="2004343"/>
                  </a:lnTo>
                  <a:lnTo>
                    <a:pt x="1586740" y="1989486"/>
                  </a:lnTo>
                  <a:cubicBezTo>
                    <a:pt x="1578347" y="1963748"/>
                    <a:pt x="1573981" y="1936424"/>
                    <a:pt x="1573114" y="1908212"/>
                  </a:cubicBezTo>
                  <a:lnTo>
                    <a:pt x="1571860" y="1895777"/>
                  </a:lnTo>
                  <a:cubicBezTo>
                    <a:pt x="1571860" y="1754345"/>
                    <a:pt x="1659153" y="1633301"/>
                    <a:pt x="1783001" y="1584084"/>
                  </a:cubicBezTo>
                  <a:lnTo>
                    <a:pt x="1842294" y="1566070"/>
                  </a:lnTo>
                  <a:close/>
                  <a:moveTo>
                    <a:pt x="1379953" y="541019"/>
                  </a:moveTo>
                  <a:lnTo>
                    <a:pt x="1729168" y="1444825"/>
                  </a:lnTo>
                  <a:cubicBezTo>
                    <a:pt x="1549201" y="1515335"/>
                    <a:pt x="1422212" y="1690726"/>
                    <a:pt x="1422212" y="1895777"/>
                  </a:cubicBezTo>
                  <a:cubicBezTo>
                    <a:pt x="1422212" y="1899944"/>
                    <a:pt x="1422265" y="1904098"/>
                    <a:pt x="1423466" y="1908212"/>
                  </a:cubicBezTo>
                  <a:lnTo>
                    <a:pt x="425946" y="1908212"/>
                  </a:lnTo>
                  <a:cubicBezTo>
                    <a:pt x="430668" y="1282139"/>
                    <a:pt x="825479" y="748981"/>
                    <a:pt x="1379953" y="541019"/>
                  </a:cubicBezTo>
                  <a:close/>
                  <a:moveTo>
                    <a:pt x="2470889" y="507356"/>
                  </a:moveTo>
                  <a:cubicBezTo>
                    <a:pt x="3027464" y="716106"/>
                    <a:pt x="3423770" y="1251284"/>
                    <a:pt x="3428510" y="1879728"/>
                  </a:cubicBezTo>
                  <a:lnTo>
                    <a:pt x="2392594" y="1879728"/>
                  </a:lnTo>
                  <a:cubicBezTo>
                    <a:pt x="2387735" y="1688621"/>
                    <a:pt x="2271236" y="1525440"/>
                    <a:pt x="2105708" y="1452487"/>
                  </a:cubicBezTo>
                  <a:close/>
                  <a:moveTo>
                    <a:pt x="1908212" y="190783"/>
                  </a:moveTo>
                  <a:cubicBezTo>
                    <a:pt x="959702" y="190783"/>
                    <a:pt x="190783" y="959702"/>
                    <a:pt x="190783" y="1908212"/>
                  </a:cubicBezTo>
                  <a:cubicBezTo>
                    <a:pt x="190783" y="2856722"/>
                    <a:pt x="959702" y="3625641"/>
                    <a:pt x="1908212" y="3625641"/>
                  </a:cubicBezTo>
                  <a:cubicBezTo>
                    <a:pt x="2856722" y="3625641"/>
                    <a:pt x="3625641" y="2856722"/>
                    <a:pt x="3625641" y="1908212"/>
                  </a:cubicBezTo>
                  <a:cubicBezTo>
                    <a:pt x="3625641" y="959702"/>
                    <a:pt x="2856722" y="190783"/>
                    <a:pt x="1908212" y="190783"/>
                  </a:cubicBezTo>
                  <a:close/>
                  <a:moveTo>
                    <a:pt x="1908212" y="0"/>
                  </a:moveTo>
                  <a:cubicBezTo>
                    <a:pt x="2962088" y="0"/>
                    <a:pt x="3816424" y="854336"/>
                    <a:pt x="3816424" y="1908212"/>
                  </a:cubicBezTo>
                  <a:cubicBezTo>
                    <a:pt x="3816424" y="2962088"/>
                    <a:pt x="2962088" y="3816424"/>
                    <a:pt x="1908212" y="3816424"/>
                  </a:cubicBezTo>
                  <a:cubicBezTo>
                    <a:pt x="854336" y="3816424"/>
                    <a:pt x="0" y="2962088"/>
                    <a:pt x="0" y="1908212"/>
                  </a:cubicBezTo>
                  <a:cubicBezTo>
                    <a:pt x="0" y="854336"/>
                    <a:pt x="854336" y="0"/>
                    <a:pt x="19082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 name="Chord 1">
              <a:extLst>
                <a:ext uri="{FF2B5EF4-FFF2-40B4-BE49-F238E27FC236}">
                  <a16:creationId xmlns:a16="http://schemas.microsoft.com/office/drawing/2014/main" id="{61FD7A6D-B3B9-481F-A989-A366A6F0C873}"/>
                </a:ext>
              </a:extLst>
            </p:cNvPr>
            <p:cNvSpPr/>
            <p:nvPr/>
          </p:nvSpPr>
          <p:spPr>
            <a:xfrm rot="16200000">
              <a:off x="5434155" y="1230709"/>
              <a:ext cx="272228" cy="272559"/>
            </a:xfrm>
            <a:custGeom>
              <a:avLst/>
              <a:gdLst/>
              <a:ahLst/>
              <a:cxnLst/>
              <a:rect l="l" t="t" r="r" b="b"/>
              <a:pathLst>
                <a:path w="3967137" h="3971952">
                  <a:moveTo>
                    <a:pt x="261389" y="1091292"/>
                  </a:moveTo>
                  <a:lnTo>
                    <a:pt x="261389" y="2844253"/>
                  </a:lnTo>
                  <a:cubicBezTo>
                    <a:pt x="261389" y="2868314"/>
                    <a:pt x="241884" y="2887819"/>
                    <a:pt x="217823" y="2887819"/>
                  </a:cubicBezTo>
                  <a:lnTo>
                    <a:pt x="43566" y="2887819"/>
                  </a:lnTo>
                  <a:cubicBezTo>
                    <a:pt x="19505" y="2887819"/>
                    <a:pt x="0" y="2868314"/>
                    <a:pt x="0" y="2844253"/>
                  </a:cubicBezTo>
                  <a:lnTo>
                    <a:pt x="0" y="1091292"/>
                  </a:lnTo>
                  <a:cubicBezTo>
                    <a:pt x="0" y="1067231"/>
                    <a:pt x="19505" y="1047726"/>
                    <a:pt x="43566" y="1047726"/>
                  </a:cubicBezTo>
                  <a:lnTo>
                    <a:pt x="217823" y="1047726"/>
                  </a:lnTo>
                  <a:cubicBezTo>
                    <a:pt x="241884" y="1047726"/>
                    <a:pt x="261389" y="1067231"/>
                    <a:pt x="261389" y="1091292"/>
                  </a:cubicBezTo>
                  <a:close/>
                  <a:moveTo>
                    <a:pt x="1777362" y="1774668"/>
                  </a:moveTo>
                  <a:lnTo>
                    <a:pt x="1417254" y="1774668"/>
                  </a:lnTo>
                  <a:lnTo>
                    <a:pt x="1417254" y="1414560"/>
                  </a:lnTo>
                  <a:lnTo>
                    <a:pt x="1031046" y="1414560"/>
                  </a:lnTo>
                  <a:lnTo>
                    <a:pt x="1031046" y="1774668"/>
                  </a:lnTo>
                  <a:lnTo>
                    <a:pt x="670938" y="1774668"/>
                  </a:lnTo>
                  <a:lnTo>
                    <a:pt x="670938" y="2160876"/>
                  </a:lnTo>
                  <a:lnTo>
                    <a:pt x="1031046" y="2160876"/>
                  </a:lnTo>
                  <a:lnTo>
                    <a:pt x="1031046" y="2520984"/>
                  </a:lnTo>
                  <a:lnTo>
                    <a:pt x="1417254" y="2520984"/>
                  </a:lnTo>
                  <a:lnTo>
                    <a:pt x="1417254" y="2160876"/>
                  </a:lnTo>
                  <a:lnTo>
                    <a:pt x="1777362" y="2160876"/>
                  </a:lnTo>
                  <a:close/>
                  <a:moveTo>
                    <a:pt x="2067493" y="3788343"/>
                  </a:moveTo>
                  <a:cubicBezTo>
                    <a:pt x="1411863" y="3859754"/>
                    <a:pt x="774928" y="3530250"/>
                    <a:pt x="425251" y="2938765"/>
                  </a:cubicBezTo>
                  <a:lnTo>
                    <a:pt x="380806" y="2850254"/>
                  </a:lnTo>
                  <a:lnTo>
                    <a:pt x="380806" y="1084978"/>
                  </a:lnTo>
                  <a:cubicBezTo>
                    <a:pt x="391288" y="1056225"/>
                    <a:pt x="405914" y="1029780"/>
                    <a:pt x="421215" y="1003639"/>
                  </a:cubicBezTo>
                  <a:cubicBezTo>
                    <a:pt x="768423" y="410526"/>
                    <a:pt x="1403978" y="78047"/>
                    <a:pt x="2059899" y="146393"/>
                  </a:cubicBezTo>
                  <a:close/>
                  <a:moveTo>
                    <a:pt x="2442453" y="43566"/>
                  </a:moveTo>
                  <a:lnTo>
                    <a:pt x="2442453" y="3916873"/>
                  </a:lnTo>
                  <a:cubicBezTo>
                    <a:pt x="2442453" y="3940934"/>
                    <a:pt x="2422948" y="3960439"/>
                    <a:pt x="2398887" y="3960439"/>
                  </a:cubicBezTo>
                  <a:lnTo>
                    <a:pt x="2224630" y="3960439"/>
                  </a:lnTo>
                  <a:cubicBezTo>
                    <a:pt x="2200569" y="3960439"/>
                    <a:pt x="2181064" y="3940934"/>
                    <a:pt x="2181064" y="3916873"/>
                  </a:cubicBezTo>
                  <a:lnTo>
                    <a:pt x="2181064" y="43566"/>
                  </a:lnTo>
                  <a:cubicBezTo>
                    <a:pt x="2181064" y="19505"/>
                    <a:pt x="2200569" y="0"/>
                    <a:pt x="2224630" y="0"/>
                  </a:cubicBezTo>
                  <a:lnTo>
                    <a:pt x="2398887" y="0"/>
                  </a:lnTo>
                  <a:cubicBezTo>
                    <a:pt x="2422948" y="0"/>
                    <a:pt x="2442453" y="19505"/>
                    <a:pt x="2442453" y="43566"/>
                  </a:cubicBezTo>
                  <a:close/>
                  <a:moveTo>
                    <a:pt x="3576812" y="3233512"/>
                  </a:moveTo>
                  <a:cubicBezTo>
                    <a:pt x="3575162" y="3242191"/>
                    <a:pt x="3571784" y="3250690"/>
                    <a:pt x="3566575" y="3258503"/>
                  </a:cubicBezTo>
                  <a:lnTo>
                    <a:pt x="3324309" y="3621901"/>
                  </a:lnTo>
                  <a:cubicBezTo>
                    <a:pt x="3303474" y="3653154"/>
                    <a:pt x="3261248" y="3661599"/>
                    <a:pt x="3229996" y="3640764"/>
                  </a:cubicBezTo>
                  <a:lnTo>
                    <a:pt x="2586977" y="3212084"/>
                  </a:lnTo>
                  <a:lnTo>
                    <a:pt x="2586977" y="2523698"/>
                  </a:lnTo>
                  <a:lnTo>
                    <a:pt x="3547712" y="3164190"/>
                  </a:lnTo>
                  <a:cubicBezTo>
                    <a:pt x="3571151" y="3179816"/>
                    <a:pt x="3581762" y="3207474"/>
                    <a:pt x="3576812" y="3233512"/>
                  </a:cubicBezTo>
                  <a:close/>
                  <a:moveTo>
                    <a:pt x="3966131" y="3317297"/>
                  </a:moveTo>
                  <a:cubicBezTo>
                    <a:pt x="3968508" y="3328190"/>
                    <a:pt x="3966729" y="3339990"/>
                    <a:pt x="3960231" y="3350115"/>
                  </a:cubicBezTo>
                  <a:lnTo>
                    <a:pt x="3574032" y="3951911"/>
                  </a:lnTo>
                  <a:cubicBezTo>
                    <a:pt x="3561037" y="3972161"/>
                    <a:pt x="3534087" y="3978041"/>
                    <a:pt x="3513837" y="3965046"/>
                  </a:cubicBezTo>
                  <a:lnTo>
                    <a:pt x="3367182" y="3870931"/>
                  </a:lnTo>
                  <a:cubicBezTo>
                    <a:pt x="3346932" y="3857936"/>
                    <a:pt x="3341051" y="3830986"/>
                    <a:pt x="3354046" y="3810736"/>
                  </a:cubicBezTo>
                  <a:lnTo>
                    <a:pt x="3740245" y="3208940"/>
                  </a:lnTo>
                  <a:cubicBezTo>
                    <a:pt x="3753241" y="3188690"/>
                    <a:pt x="3780191" y="3182809"/>
                    <a:pt x="3800440" y="3195805"/>
                  </a:cubicBezTo>
                  <a:lnTo>
                    <a:pt x="3947096" y="3289920"/>
                  </a:lnTo>
                  <a:cubicBezTo>
                    <a:pt x="3957221" y="3296417"/>
                    <a:pt x="3963753" y="3306404"/>
                    <a:pt x="3966131" y="331729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 name="Round Same Side Corner Rectangle 5">
              <a:extLst>
                <a:ext uri="{FF2B5EF4-FFF2-40B4-BE49-F238E27FC236}">
                  <a16:creationId xmlns:a16="http://schemas.microsoft.com/office/drawing/2014/main" id="{862B80CD-0DAD-4A16-98FF-73F104E772D7}"/>
                </a:ext>
              </a:extLst>
            </p:cNvPr>
            <p:cNvSpPr/>
            <p:nvPr/>
          </p:nvSpPr>
          <p:spPr>
            <a:xfrm>
              <a:off x="3262532" y="335827"/>
              <a:ext cx="305482" cy="214459"/>
            </a:xfrm>
            <a:custGeom>
              <a:avLst/>
              <a:gdLst/>
              <a:ahLst/>
              <a:cxnLst/>
              <a:rect l="l" t="t" r="r" b="b"/>
              <a:pathLst>
                <a:path w="3934890" h="3325069">
                  <a:moveTo>
                    <a:pt x="3256955" y="2654903"/>
                  </a:moveTo>
                  <a:cubicBezTo>
                    <a:pt x="3442016" y="2654903"/>
                    <a:pt x="3592038" y="2804925"/>
                    <a:pt x="3592038" y="2989986"/>
                  </a:cubicBezTo>
                  <a:cubicBezTo>
                    <a:pt x="3592038" y="3175047"/>
                    <a:pt x="3442016" y="3325069"/>
                    <a:pt x="3256955" y="3325069"/>
                  </a:cubicBezTo>
                  <a:cubicBezTo>
                    <a:pt x="3071894" y="3325069"/>
                    <a:pt x="2921872" y="3175047"/>
                    <a:pt x="2921872" y="2989986"/>
                  </a:cubicBezTo>
                  <a:cubicBezTo>
                    <a:pt x="2921872" y="2804925"/>
                    <a:pt x="3071894" y="2654903"/>
                    <a:pt x="3256955" y="2654903"/>
                  </a:cubicBezTo>
                  <a:close/>
                  <a:moveTo>
                    <a:pt x="1163958" y="2654903"/>
                  </a:moveTo>
                  <a:cubicBezTo>
                    <a:pt x="1349019" y="2654903"/>
                    <a:pt x="1499041" y="2804925"/>
                    <a:pt x="1499041" y="2989986"/>
                  </a:cubicBezTo>
                  <a:cubicBezTo>
                    <a:pt x="1499041" y="3175047"/>
                    <a:pt x="1349019" y="3325069"/>
                    <a:pt x="1163958" y="3325069"/>
                  </a:cubicBezTo>
                  <a:cubicBezTo>
                    <a:pt x="978897" y="3325069"/>
                    <a:pt x="828875" y="3175047"/>
                    <a:pt x="828875" y="2989986"/>
                  </a:cubicBezTo>
                  <a:cubicBezTo>
                    <a:pt x="828875" y="2804925"/>
                    <a:pt x="978897" y="2654903"/>
                    <a:pt x="1163958" y="2654903"/>
                  </a:cubicBezTo>
                  <a:close/>
                  <a:moveTo>
                    <a:pt x="76162" y="2262658"/>
                  </a:moveTo>
                  <a:lnTo>
                    <a:pt x="3934890" y="2262658"/>
                  </a:lnTo>
                  <a:lnTo>
                    <a:pt x="3934890" y="2865907"/>
                  </a:lnTo>
                  <a:lnTo>
                    <a:pt x="3688794" y="2865907"/>
                  </a:lnTo>
                  <a:cubicBezTo>
                    <a:pt x="3630311" y="2683593"/>
                    <a:pt x="3458928" y="2552630"/>
                    <a:pt x="3256956" y="2552630"/>
                  </a:cubicBezTo>
                  <a:cubicBezTo>
                    <a:pt x="3054984" y="2552630"/>
                    <a:pt x="2883601" y="2683593"/>
                    <a:pt x="2825119" y="2865907"/>
                  </a:cubicBezTo>
                  <a:lnTo>
                    <a:pt x="1595797" y="2865907"/>
                  </a:lnTo>
                  <a:cubicBezTo>
                    <a:pt x="1537314" y="2683593"/>
                    <a:pt x="1365931" y="2552630"/>
                    <a:pt x="1163959" y="2552630"/>
                  </a:cubicBezTo>
                  <a:cubicBezTo>
                    <a:pt x="952624" y="2552630"/>
                    <a:pt x="774779" y="2696018"/>
                    <a:pt x="724237" y="2891307"/>
                  </a:cubicBezTo>
                  <a:lnTo>
                    <a:pt x="398213" y="2891307"/>
                  </a:lnTo>
                  <a:cubicBezTo>
                    <a:pt x="178286" y="2891307"/>
                    <a:pt x="0" y="2713021"/>
                    <a:pt x="0" y="2493094"/>
                  </a:cubicBezTo>
                  <a:lnTo>
                    <a:pt x="0" y="2267371"/>
                  </a:lnTo>
                  <a:lnTo>
                    <a:pt x="76162" y="2267371"/>
                  </a:lnTo>
                  <a:close/>
                  <a:moveTo>
                    <a:pt x="940438" y="986308"/>
                  </a:moveTo>
                  <a:cubicBezTo>
                    <a:pt x="831368" y="986308"/>
                    <a:pt x="742949" y="1041027"/>
                    <a:pt x="742949" y="1108525"/>
                  </a:cubicBezTo>
                  <a:lnTo>
                    <a:pt x="742949" y="1420858"/>
                  </a:lnTo>
                  <a:lnTo>
                    <a:pt x="1337996" y="1420858"/>
                  </a:lnTo>
                  <a:lnTo>
                    <a:pt x="1337996" y="986308"/>
                  </a:lnTo>
                  <a:close/>
                  <a:moveTo>
                    <a:pt x="2566126" y="947333"/>
                  </a:moveTo>
                  <a:cubicBezTo>
                    <a:pt x="2490968" y="947333"/>
                    <a:pt x="2430039" y="1008262"/>
                    <a:pt x="2430039" y="1083421"/>
                  </a:cubicBezTo>
                  <a:lnTo>
                    <a:pt x="2430039" y="1283715"/>
                  </a:lnTo>
                  <a:lnTo>
                    <a:pt x="2240561" y="1283715"/>
                  </a:lnTo>
                  <a:cubicBezTo>
                    <a:pt x="2165402" y="1283715"/>
                    <a:pt x="2104473" y="1344644"/>
                    <a:pt x="2104473" y="1419803"/>
                  </a:cubicBezTo>
                  <a:lnTo>
                    <a:pt x="2104473" y="1443548"/>
                  </a:lnTo>
                  <a:cubicBezTo>
                    <a:pt x="2104473" y="1518707"/>
                    <a:pt x="2165402" y="1579635"/>
                    <a:pt x="2240561" y="1579635"/>
                  </a:cubicBezTo>
                  <a:lnTo>
                    <a:pt x="2430039" y="1579635"/>
                  </a:lnTo>
                  <a:lnTo>
                    <a:pt x="2430039" y="1758296"/>
                  </a:lnTo>
                  <a:cubicBezTo>
                    <a:pt x="2430039" y="1833454"/>
                    <a:pt x="2490968" y="1894383"/>
                    <a:pt x="2566126" y="1894383"/>
                  </a:cubicBezTo>
                  <a:lnTo>
                    <a:pt x="2589871" y="1894383"/>
                  </a:lnTo>
                  <a:cubicBezTo>
                    <a:pt x="2665030" y="1894383"/>
                    <a:pt x="2725959" y="1833454"/>
                    <a:pt x="2725959" y="1758296"/>
                  </a:cubicBezTo>
                  <a:lnTo>
                    <a:pt x="2725959" y="1579635"/>
                  </a:lnTo>
                  <a:lnTo>
                    <a:pt x="2915437" y="1579635"/>
                  </a:lnTo>
                  <a:cubicBezTo>
                    <a:pt x="2990595" y="1579635"/>
                    <a:pt x="3051524" y="1518707"/>
                    <a:pt x="3051524" y="1443548"/>
                  </a:cubicBezTo>
                  <a:lnTo>
                    <a:pt x="3051524" y="1419803"/>
                  </a:lnTo>
                  <a:cubicBezTo>
                    <a:pt x="3051524" y="1344644"/>
                    <a:pt x="2990595" y="1283715"/>
                    <a:pt x="2915437" y="1283715"/>
                  </a:cubicBezTo>
                  <a:lnTo>
                    <a:pt x="2725959" y="1283715"/>
                  </a:lnTo>
                  <a:lnTo>
                    <a:pt x="2725959" y="1083421"/>
                  </a:lnTo>
                  <a:cubicBezTo>
                    <a:pt x="2725959" y="1008262"/>
                    <a:pt x="2665030" y="947333"/>
                    <a:pt x="2589871" y="947333"/>
                  </a:cubicBezTo>
                  <a:close/>
                  <a:moveTo>
                    <a:pt x="2175584" y="448446"/>
                  </a:moveTo>
                  <a:lnTo>
                    <a:pt x="2342436" y="448446"/>
                  </a:lnTo>
                  <a:cubicBezTo>
                    <a:pt x="2365949" y="448446"/>
                    <a:pt x="2385010" y="467507"/>
                    <a:pt x="2385010" y="491020"/>
                  </a:cubicBezTo>
                  <a:lnTo>
                    <a:pt x="2385010" y="513872"/>
                  </a:lnTo>
                  <a:cubicBezTo>
                    <a:pt x="2385010" y="537385"/>
                    <a:pt x="2365949" y="556446"/>
                    <a:pt x="2342436" y="556446"/>
                  </a:cubicBezTo>
                  <a:lnTo>
                    <a:pt x="2175584" y="556446"/>
                  </a:lnTo>
                  <a:cubicBezTo>
                    <a:pt x="2152071" y="556446"/>
                    <a:pt x="2133010" y="537385"/>
                    <a:pt x="2133010" y="513872"/>
                  </a:cubicBezTo>
                  <a:lnTo>
                    <a:pt x="2133010" y="491020"/>
                  </a:lnTo>
                  <a:cubicBezTo>
                    <a:pt x="2133010" y="467507"/>
                    <a:pt x="2152071" y="448446"/>
                    <a:pt x="2175584" y="448446"/>
                  </a:cubicBezTo>
                  <a:close/>
                  <a:moveTo>
                    <a:pt x="1313354" y="439278"/>
                  </a:moveTo>
                  <a:lnTo>
                    <a:pt x="1480043" y="446666"/>
                  </a:lnTo>
                  <a:cubicBezTo>
                    <a:pt x="1503533" y="447707"/>
                    <a:pt x="1521731" y="467594"/>
                    <a:pt x="1520690" y="491084"/>
                  </a:cubicBezTo>
                  <a:lnTo>
                    <a:pt x="1519678" y="513913"/>
                  </a:lnTo>
                  <a:cubicBezTo>
                    <a:pt x="1518636" y="537403"/>
                    <a:pt x="1498750" y="555601"/>
                    <a:pt x="1475260" y="554560"/>
                  </a:cubicBezTo>
                  <a:lnTo>
                    <a:pt x="1308572" y="547172"/>
                  </a:lnTo>
                  <a:cubicBezTo>
                    <a:pt x="1285082" y="546130"/>
                    <a:pt x="1266884" y="526244"/>
                    <a:pt x="1267925" y="502754"/>
                  </a:cubicBezTo>
                  <a:lnTo>
                    <a:pt x="1268937" y="479925"/>
                  </a:lnTo>
                  <a:cubicBezTo>
                    <a:pt x="1269978" y="456435"/>
                    <a:pt x="1289864" y="438236"/>
                    <a:pt x="1313354" y="439278"/>
                  </a:cubicBezTo>
                  <a:close/>
                  <a:moveTo>
                    <a:pt x="1782480" y="391192"/>
                  </a:moveTo>
                  <a:lnTo>
                    <a:pt x="1854488" y="391192"/>
                  </a:lnTo>
                  <a:cubicBezTo>
                    <a:pt x="1947917" y="391192"/>
                    <a:pt x="2023656" y="466931"/>
                    <a:pt x="2023656" y="560360"/>
                  </a:cubicBezTo>
                  <a:lnTo>
                    <a:pt x="2023656" y="721195"/>
                  </a:lnTo>
                  <a:lnTo>
                    <a:pt x="3934890" y="721195"/>
                  </a:lnTo>
                  <a:lnTo>
                    <a:pt x="3934890" y="2109731"/>
                  </a:lnTo>
                  <a:lnTo>
                    <a:pt x="14197" y="2109731"/>
                  </a:lnTo>
                  <a:lnTo>
                    <a:pt x="14197" y="2114574"/>
                  </a:lnTo>
                  <a:lnTo>
                    <a:pt x="0" y="2114574"/>
                  </a:lnTo>
                  <a:lnTo>
                    <a:pt x="0" y="1828455"/>
                  </a:lnTo>
                  <a:cubicBezTo>
                    <a:pt x="0" y="1608528"/>
                    <a:pt x="178286" y="1430242"/>
                    <a:pt x="398213" y="1430242"/>
                  </a:cubicBezTo>
                  <a:lnTo>
                    <a:pt x="519518" y="1430242"/>
                  </a:lnTo>
                  <a:lnTo>
                    <a:pt x="519518" y="977203"/>
                  </a:lnTo>
                  <a:cubicBezTo>
                    <a:pt x="519518" y="876538"/>
                    <a:pt x="601123" y="794933"/>
                    <a:pt x="701788" y="794933"/>
                  </a:cubicBezTo>
                  <a:lnTo>
                    <a:pt x="1349377" y="794933"/>
                  </a:lnTo>
                  <a:lnTo>
                    <a:pt x="1349377" y="721195"/>
                  </a:lnTo>
                  <a:lnTo>
                    <a:pt x="1613312" y="721195"/>
                  </a:lnTo>
                  <a:lnTo>
                    <a:pt x="1613312" y="560360"/>
                  </a:lnTo>
                  <a:cubicBezTo>
                    <a:pt x="1613312" y="466931"/>
                    <a:pt x="1689051" y="391192"/>
                    <a:pt x="1782480" y="391192"/>
                  </a:cubicBezTo>
                  <a:close/>
                  <a:moveTo>
                    <a:pt x="2217013" y="121841"/>
                  </a:moveTo>
                  <a:cubicBezTo>
                    <a:pt x="2228118" y="123263"/>
                    <a:pt x="2238680" y="128922"/>
                    <a:pt x="2246068" y="138480"/>
                  </a:cubicBezTo>
                  <a:lnTo>
                    <a:pt x="2260428" y="157060"/>
                  </a:lnTo>
                  <a:cubicBezTo>
                    <a:pt x="2275203" y="176176"/>
                    <a:pt x="2271684" y="203650"/>
                    <a:pt x="2252568" y="218425"/>
                  </a:cubicBezTo>
                  <a:lnTo>
                    <a:pt x="2122407" y="319028"/>
                  </a:lnTo>
                  <a:cubicBezTo>
                    <a:pt x="2103291" y="333803"/>
                    <a:pt x="2075817" y="330283"/>
                    <a:pt x="2061042" y="311168"/>
                  </a:cubicBezTo>
                  <a:lnTo>
                    <a:pt x="2046682" y="292588"/>
                  </a:lnTo>
                  <a:cubicBezTo>
                    <a:pt x="2031907" y="273472"/>
                    <a:pt x="2035426" y="245997"/>
                    <a:pt x="2054542" y="231223"/>
                  </a:cubicBezTo>
                  <a:lnTo>
                    <a:pt x="2184703" y="130620"/>
                  </a:lnTo>
                  <a:cubicBezTo>
                    <a:pt x="2194261" y="123232"/>
                    <a:pt x="2205908" y="120418"/>
                    <a:pt x="2217013" y="121841"/>
                  </a:cubicBezTo>
                  <a:close/>
                  <a:moveTo>
                    <a:pt x="1478016" y="112448"/>
                  </a:moveTo>
                  <a:cubicBezTo>
                    <a:pt x="1488894" y="113071"/>
                    <a:pt x="1499534" y="117844"/>
                    <a:pt x="1507358" y="126619"/>
                  </a:cubicBezTo>
                  <a:lnTo>
                    <a:pt x="1618401" y="251155"/>
                  </a:lnTo>
                  <a:cubicBezTo>
                    <a:pt x="1634050" y="268704"/>
                    <a:pt x="1632508" y="295617"/>
                    <a:pt x="1614958" y="311265"/>
                  </a:cubicBezTo>
                  <a:lnTo>
                    <a:pt x="1597902" y="326473"/>
                  </a:lnTo>
                  <a:cubicBezTo>
                    <a:pt x="1580352" y="342122"/>
                    <a:pt x="1553440" y="340580"/>
                    <a:pt x="1537792" y="323030"/>
                  </a:cubicBezTo>
                  <a:lnTo>
                    <a:pt x="1426749" y="198495"/>
                  </a:lnTo>
                  <a:cubicBezTo>
                    <a:pt x="1411101" y="180945"/>
                    <a:pt x="1412642" y="154033"/>
                    <a:pt x="1430192" y="138385"/>
                  </a:cubicBezTo>
                  <a:lnTo>
                    <a:pt x="1447248" y="123176"/>
                  </a:lnTo>
                  <a:cubicBezTo>
                    <a:pt x="1456023" y="115352"/>
                    <a:pt x="1467139" y="111825"/>
                    <a:pt x="1478016" y="112448"/>
                  </a:cubicBezTo>
                  <a:close/>
                  <a:moveTo>
                    <a:pt x="1837237" y="58"/>
                  </a:moveTo>
                  <a:lnTo>
                    <a:pt x="1861379" y="1283"/>
                  </a:lnTo>
                  <a:cubicBezTo>
                    <a:pt x="1886217" y="2543"/>
                    <a:pt x="1905332" y="23700"/>
                    <a:pt x="1904072" y="48538"/>
                  </a:cubicBezTo>
                  <a:lnTo>
                    <a:pt x="1895868" y="210266"/>
                  </a:lnTo>
                  <a:cubicBezTo>
                    <a:pt x="1894608" y="235105"/>
                    <a:pt x="1873451" y="254219"/>
                    <a:pt x="1848613" y="252959"/>
                  </a:cubicBezTo>
                  <a:lnTo>
                    <a:pt x="1824471" y="251735"/>
                  </a:lnTo>
                  <a:cubicBezTo>
                    <a:pt x="1799633" y="250475"/>
                    <a:pt x="1780518" y="229317"/>
                    <a:pt x="1781778" y="204479"/>
                  </a:cubicBezTo>
                  <a:lnTo>
                    <a:pt x="1789981" y="42751"/>
                  </a:lnTo>
                  <a:cubicBezTo>
                    <a:pt x="1791241" y="17913"/>
                    <a:pt x="1812399" y="-1201"/>
                    <a:pt x="1837237" y="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 name="Parallelogram 8">
              <a:extLst>
                <a:ext uri="{FF2B5EF4-FFF2-40B4-BE49-F238E27FC236}">
                  <a16:creationId xmlns:a16="http://schemas.microsoft.com/office/drawing/2014/main" id="{29C7349D-3DF5-4396-8A71-A073040AAEED}"/>
                </a:ext>
              </a:extLst>
            </p:cNvPr>
            <p:cNvSpPr/>
            <p:nvPr/>
          </p:nvSpPr>
          <p:spPr>
            <a:xfrm>
              <a:off x="4863131" y="1826407"/>
              <a:ext cx="330566" cy="201637"/>
            </a:xfrm>
            <a:custGeom>
              <a:avLst/>
              <a:gdLst/>
              <a:ahLst/>
              <a:cxnLst/>
              <a:rect l="l" t="t" r="r" b="b"/>
              <a:pathLst>
                <a:path w="3990895" h="3087182">
                  <a:moveTo>
                    <a:pt x="1740403" y="2573711"/>
                  </a:moveTo>
                  <a:cubicBezTo>
                    <a:pt x="1526257" y="2580937"/>
                    <a:pt x="1290256" y="2583516"/>
                    <a:pt x="1065139" y="2579843"/>
                  </a:cubicBezTo>
                  <a:lnTo>
                    <a:pt x="1065139" y="2871158"/>
                  </a:lnTo>
                  <a:lnTo>
                    <a:pt x="1740403" y="2871158"/>
                  </a:lnTo>
                  <a:close/>
                  <a:moveTo>
                    <a:pt x="3583963" y="1148535"/>
                  </a:moveTo>
                  <a:cubicBezTo>
                    <a:pt x="3442121" y="1148535"/>
                    <a:pt x="3324432" y="1262284"/>
                    <a:pt x="3303071" y="1411513"/>
                  </a:cubicBezTo>
                  <a:lnTo>
                    <a:pt x="3604802" y="1436594"/>
                  </a:lnTo>
                  <a:cubicBezTo>
                    <a:pt x="3607651" y="1483680"/>
                    <a:pt x="3627953" y="1483631"/>
                    <a:pt x="3630802" y="1530717"/>
                  </a:cubicBezTo>
                  <a:lnTo>
                    <a:pt x="3339635" y="1623071"/>
                  </a:lnTo>
                  <a:cubicBezTo>
                    <a:pt x="3388511" y="1715368"/>
                    <a:pt x="3479714" y="1776813"/>
                    <a:pt x="3583963" y="1776813"/>
                  </a:cubicBezTo>
                  <a:cubicBezTo>
                    <a:pt x="3741685" y="1776813"/>
                    <a:pt x="3869544" y="1636168"/>
                    <a:pt x="3869544" y="1462674"/>
                  </a:cubicBezTo>
                  <a:cubicBezTo>
                    <a:pt x="3869544" y="1289180"/>
                    <a:pt x="3741685" y="1148535"/>
                    <a:pt x="3583963" y="1148535"/>
                  </a:cubicBezTo>
                  <a:close/>
                  <a:moveTo>
                    <a:pt x="1942038" y="765538"/>
                  </a:moveTo>
                  <a:cubicBezTo>
                    <a:pt x="1858825" y="765538"/>
                    <a:pt x="1791368" y="832995"/>
                    <a:pt x="1791368" y="916208"/>
                  </a:cubicBezTo>
                  <a:lnTo>
                    <a:pt x="1791368" y="1175206"/>
                  </a:lnTo>
                  <a:lnTo>
                    <a:pt x="1596655" y="1175206"/>
                  </a:lnTo>
                  <a:cubicBezTo>
                    <a:pt x="1505121" y="1175206"/>
                    <a:pt x="1430918" y="1249409"/>
                    <a:pt x="1430918" y="1340943"/>
                  </a:cubicBezTo>
                  <a:lnTo>
                    <a:pt x="1430918" y="1369861"/>
                  </a:lnTo>
                  <a:cubicBezTo>
                    <a:pt x="1430918" y="1461395"/>
                    <a:pt x="1505121" y="1535598"/>
                    <a:pt x="1596655" y="1535598"/>
                  </a:cubicBezTo>
                  <a:lnTo>
                    <a:pt x="1791368" y="1535598"/>
                  </a:lnTo>
                  <a:lnTo>
                    <a:pt x="1791368" y="1768249"/>
                  </a:lnTo>
                  <a:cubicBezTo>
                    <a:pt x="1791368" y="1851462"/>
                    <a:pt x="1858825" y="1918919"/>
                    <a:pt x="1942038" y="1918919"/>
                  </a:cubicBezTo>
                  <a:lnTo>
                    <a:pt x="1968327" y="1918919"/>
                  </a:lnTo>
                  <a:cubicBezTo>
                    <a:pt x="2051540" y="1918919"/>
                    <a:pt x="2118997" y="1851462"/>
                    <a:pt x="2118997" y="1768249"/>
                  </a:cubicBezTo>
                  <a:lnTo>
                    <a:pt x="2118997" y="1535598"/>
                  </a:lnTo>
                  <a:lnTo>
                    <a:pt x="2313709" y="1535598"/>
                  </a:lnTo>
                  <a:cubicBezTo>
                    <a:pt x="2377432" y="1535598"/>
                    <a:pt x="2432756" y="1499636"/>
                    <a:pt x="2458635" y="1445923"/>
                  </a:cubicBezTo>
                  <a:lnTo>
                    <a:pt x="2460889" y="1424521"/>
                  </a:lnTo>
                  <a:lnTo>
                    <a:pt x="2465213" y="1420689"/>
                  </a:lnTo>
                  <a:lnTo>
                    <a:pt x="2471533" y="1306607"/>
                  </a:lnTo>
                  <a:cubicBezTo>
                    <a:pt x="2459663" y="1231205"/>
                    <a:pt x="2393226" y="1175206"/>
                    <a:pt x="2313709" y="1175206"/>
                  </a:cubicBezTo>
                  <a:lnTo>
                    <a:pt x="2118997" y="1175206"/>
                  </a:lnTo>
                  <a:lnTo>
                    <a:pt x="2118997" y="916208"/>
                  </a:lnTo>
                  <a:cubicBezTo>
                    <a:pt x="2118997" y="832995"/>
                    <a:pt x="2051540" y="765538"/>
                    <a:pt x="1968327" y="765538"/>
                  </a:cubicBezTo>
                  <a:close/>
                  <a:moveTo>
                    <a:pt x="1226605" y="630723"/>
                  </a:moveTo>
                  <a:cubicBezTo>
                    <a:pt x="838390" y="598973"/>
                    <a:pt x="590161" y="1384786"/>
                    <a:pt x="585832" y="1535598"/>
                  </a:cubicBezTo>
                  <a:lnTo>
                    <a:pt x="1226028" y="1522898"/>
                  </a:lnTo>
                  <a:cubicBezTo>
                    <a:pt x="1226221" y="1225506"/>
                    <a:pt x="1226412" y="928115"/>
                    <a:pt x="1226605" y="630723"/>
                  </a:cubicBezTo>
                  <a:close/>
                  <a:moveTo>
                    <a:pt x="1740403" y="0"/>
                  </a:moveTo>
                  <a:lnTo>
                    <a:pt x="1871327" y="0"/>
                  </a:lnTo>
                  <a:lnTo>
                    <a:pt x="1871327" y="90089"/>
                  </a:lnTo>
                  <a:lnTo>
                    <a:pt x="3425865" y="90089"/>
                  </a:lnTo>
                  <a:lnTo>
                    <a:pt x="3425865" y="270089"/>
                  </a:lnTo>
                  <a:lnTo>
                    <a:pt x="1871327" y="270089"/>
                  </a:lnTo>
                  <a:lnTo>
                    <a:pt x="1871327" y="427547"/>
                  </a:lnTo>
                  <a:cubicBezTo>
                    <a:pt x="2156809" y="438659"/>
                    <a:pt x="2415168" y="481953"/>
                    <a:pt x="2487431" y="551123"/>
                  </a:cubicBezTo>
                  <a:cubicBezTo>
                    <a:pt x="2638328" y="637553"/>
                    <a:pt x="2742817" y="987481"/>
                    <a:pt x="2780551" y="1368079"/>
                  </a:cubicBezTo>
                  <a:lnTo>
                    <a:pt x="3165273" y="1400059"/>
                  </a:lnTo>
                  <a:cubicBezTo>
                    <a:pt x="3190861" y="1176596"/>
                    <a:pt x="3364791" y="1004519"/>
                    <a:pt x="3575259" y="1004519"/>
                  </a:cubicBezTo>
                  <a:cubicBezTo>
                    <a:pt x="3804809" y="1004519"/>
                    <a:pt x="3990895" y="1209214"/>
                    <a:pt x="3990895" y="1461719"/>
                  </a:cubicBezTo>
                  <a:cubicBezTo>
                    <a:pt x="3990895" y="1714224"/>
                    <a:pt x="3804809" y="1918919"/>
                    <a:pt x="3575259" y="1918919"/>
                  </a:cubicBezTo>
                  <a:cubicBezTo>
                    <a:pt x="3412624" y="1918919"/>
                    <a:pt x="3271807" y="1816170"/>
                    <a:pt x="3205139" y="1665732"/>
                  </a:cubicBezTo>
                  <a:lnTo>
                    <a:pt x="2796520" y="1795340"/>
                  </a:lnTo>
                  <a:cubicBezTo>
                    <a:pt x="2783205" y="2186453"/>
                    <a:pt x="2688635" y="2514652"/>
                    <a:pt x="2490527" y="2506536"/>
                  </a:cubicBezTo>
                  <a:cubicBezTo>
                    <a:pt x="2438297" y="2531587"/>
                    <a:pt x="2205857" y="2554006"/>
                    <a:pt x="1904505" y="2567479"/>
                  </a:cubicBezTo>
                  <a:lnTo>
                    <a:pt x="1904505" y="2871158"/>
                  </a:lnTo>
                  <a:lnTo>
                    <a:pt x="2689643" y="2871158"/>
                  </a:lnTo>
                  <a:cubicBezTo>
                    <a:pt x="2749296" y="2871158"/>
                    <a:pt x="2797655" y="2919517"/>
                    <a:pt x="2797655" y="2979170"/>
                  </a:cubicBezTo>
                  <a:cubicBezTo>
                    <a:pt x="2797655" y="3038823"/>
                    <a:pt x="2749296" y="3087182"/>
                    <a:pt x="2689643" y="3087182"/>
                  </a:cubicBezTo>
                  <a:lnTo>
                    <a:pt x="457395" y="3087182"/>
                  </a:lnTo>
                  <a:lnTo>
                    <a:pt x="430555" y="3081994"/>
                  </a:lnTo>
                  <a:lnTo>
                    <a:pt x="427761" y="3087182"/>
                  </a:lnTo>
                  <a:lnTo>
                    <a:pt x="366119" y="3053981"/>
                  </a:lnTo>
                  <a:cubicBezTo>
                    <a:pt x="365594" y="3054050"/>
                    <a:pt x="365174" y="3053869"/>
                    <a:pt x="364754" y="3053685"/>
                  </a:cubicBezTo>
                  <a:lnTo>
                    <a:pt x="64754" y="2922467"/>
                  </a:lnTo>
                  <a:cubicBezTo>
                    <a:pt x="10101" y="2898562"/>
                    <a:pt x="-14826" y="2834876"/>
                    <a:pt x="9079" y="2780223"/>
                  </a:cubicBezTo>
                  <a:cubicBezTo>
                    <a:pt x="27008" y="2739232"/>
                    <a:pt x="67313" y="2714963"/>
                    <a:pt x="109402" y="2715476"/>
                  </a:cubicBezTo>
                  <a:cubicBezTo>
                    <a:pt x="123432" y="2715647"/>
                    <a:pt x="137660" y="2718571"/>
                    <a:pt x="151323" y="2724547"/>
                  </a:cubicBezTo>
                  <a:lnTo>
                    <a:pt x="439379" y="2850541"/>
                  </a:lnTo>
                  <a:lnTo>
                    <a:pt x="493513" y="2871158"/>
                  </a:lnTo>
                  <a:lnTo>
                    <a:pt x="921139" y="2871158"/>
                  </a:lnTo>
                  <a:lnTo>
                    <a:pt x="921139" y="2576699"/>
                  </a:lnTo>
                  <a:lnTo>
                    <a:pt x="936415" y="2576699"/>
                  </a:lnTo>
                  <a:cubicBezTo>
                    <a:pt x="497926" y="2565212"/>
                    <a:pt x="127915" y="2527380"/>
                    <a:pt x="86500" y="2449386"/>
                  </a:cubicBezTo>
                  <a:cubicBezTo>
                    <a:pt x="-44935" y="2322713"/>
                    <a:pt x="-80455" y="1751442"/>
                    <a:pt x="377076" y="1584573"/>
                  </a:cubicBezTo>
                  <a:cubicBezTo>
                    <a:pt x="427628" y="1274829"/>
                    <a:pt x="742960" y="651754"/>
                    <a:pt x="991911" y="524245"/>
                  </a:cubicBezTo>
                  <a:cubicBezTo>
                    <a:pt x="1112248" y="450334"/>
                    <a:pt x="1428043" y="418134"/>
                    <a:pt x="1740403" y="422848"/>
                  </a:cubicBezTo>
                  <a:lnTo>
                    <a:pt x="1740403" y="270089"/>
                  </a:lnTo>
                  <a:lnTo>
                    <a:pt x="185865" y="270089"/>
                  </a:lnTo>
                  <a:lnTo>
                    <a:pt x="185865" y="90089"/>
                  </a:lnTo>
                  <a:lnTo>
                    <a:pt x="1740403" y="9008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 name="Freeform 9">
              <a:extLst>
                <a:ext uri="{FF2B5EF4-FFF2-40B4-BE49-F238E27FC236}">
                  <a16:creationId xmlns:a16="http://schemas.microsoft.com/office/drawing/2014/main" id="{7CDDD1EB-FF7C-45FB-94B8-81D15122F022}"/>
                </a:ext>
              </a:extLst>
            </p:cNvPr>
            <p:cNvSpPr>
              <a:spLocks noEditPoints="1"/>
            </p:cNvSpPr>
            <p:nvPr/>
          </p:nvSpPr>
          <p:spPr bwMode="auto">
            <a:xfrm rot="21253676">
              <a:off x="3149259" y="539297"/>
              <a:ext cx="226547" cy="281295"/>
            </a:xfrm>
            <a:custGeom>
              <a:avLst/>
              <a:gdLst>
                <a:gd name="T0" fmla="*/ 284 w 1949"/>
                <a:gd name="T1" fmla="*/ 218 h 2420"/>
                <a:gd name="T2" fmla="*/ 313 w 1949"/>
                <a:gd name="T3" fmla="*/ 242 h 2420"/>
                <a:gd name="T4" fmla="*/ 313 w 1949"/>
                <a:gd name="T5" fmla="*/ 258 h 2420"/>
                <a:gd name="T6" fmla="*/ 171 w 1949"/>
                <a:gd name="T7" fmla="*/ 423 h 2420"/>
                <a:gd name="T8" fmla="*/ 362 w 1949"/>
                <a:gd name="T9" fmla="*/ 309 h 2420"/>
                <a:gd name="T10" fmla="*/ 398 w 1949"/>
                <a:gd name="T11" fmla="*/ 349 h 2420"/>
                <a:gd name="T12" fmla="*/ 286 w 1949"/>
                <a:gd name="T13" fmla="*/ 469 h 2420"/>
                <a:gd name="T14" fmla="*/ 262 w 1949"/>
                <a:gd name="T15" fmla="*/ 531 h 2420"/>
                <a:gd name="T16" fmla="*/ 273 w 1949"/>
                <a:gd name="T17" fmla="*/ 532 h 2420"/>
                <a:gd name="T18" fmla="*/ 482 w 1949"/>
                <a:gd name="T19" fmla="*/ 438 h 2420"/>
                <a:gd name="T20" fmla="*/ 337 w 1949"/>
                <a:gd name="T21" fmla="*/ 616 h 2420"/>
                <a:gd name="T22" fmla="*/ 351 w 1949"/>
                <a:gd name="T23" fmla="*/ 629 h 2420"/>
                <a:gd name="T24" fmla="*/ 449 w 1949"/>
                <a:gd name="T25" fmla="*/ 560 h 2420"/>
                <a:gd name="T26" fmla="*/ 533 w 1949"/>
                <a:gd name="T27" fmla="*/ 516 h 2420"/>
                <a:gd name="T28" fmla="*/ 546 w 1949"/>
                <a:gd name="T29" fmla="*/ 565 h 2420"/>
                <a:gd name="T30" fmla="*/ 469 w 1949"/>
                <a:gd name="T31" fmla="*/ 642 h 2420"/>
                <a:gd name="T32" fmla="*/ 422 w 1949"/>
                <a:gd name="T33" fmla="*/ 712 h 2420"/>
                <a:gd name="T34" fmla="*/ 606 w 1949"/>
                <a:gd name="T35" fmla="*/ 598 h 2420"/>
                <a:gd name="T36" fmla="*/ 626 w 1949"/>
                <a:gd name="T37" fmla="*/ 598 h 2420"/>
                <a:gd name="T38" fmla="*/ 646 w 1949"/>
                <a:gd name="T39" fmla="*/ 614 h 2420"/>
                <a:gd name="T40" fmla="*/ 653 w 1949"/>
                <a:gd name="T41" fmla="*/ 638 h 2420"/>
                <a:gd name="T42" fmla="*/ 609 w 1949"/>
                <a:gd name="T43" fmla="*/ 702 h 2420"/>
                <a:gd name="T44" fmla="*/ 506 w 1949"/>
                <a:gd name="T45" fmla="*/ 791 h 2420"/>
                <a:gd name="T46" fmla="*/ 633 w 1949"/>
                <a:gd name="T47" fmla="*/ 872 h 2420"/>
                <a:gd name="T48" fmla="*/ 1162 w 1949"/>
                <a:gd name="T49" fmla="*/ 1307 h 2420"/>
                <a:gd name="T50" fmla="*/ 1709 w 1949"/>
                <a:gd name="T51" fmla="*/ 1996 h 2420"/>
                <a:gd name="T52" fmla="*/ 1944 w 1949"/>
                <a:gd name="T53" fmla="*/ 2387 h 2420"/>
                <a:gd name="T54" fmla="*/ 1884 w 1949"/>
                <a:gd name="T55" fmla="*/ 2420 h 2420"/>
                <a:gd name="T56" fmla="*/ 1515 w 1949"/>
                <a:gd name="T57" fmla="*/ 1932 h 2420"/>
                <a:gd name="T58" fmla="*/ 1037 w 1949"/>
                <a:gd name="T59" fmla="*/ 1343 h 2420"/>
                <a:gd name="T60" fmla="*/ 617 w 1949"/>
                <a:gd name="T61" fmla="*/ 1000 h 2420"/>
                <a:gd name="T62" fmla="*/ 391 w 1949"/>
                <a:gd name="T63" fmla="*/ 863 h 2420"/>
                <a:gd name="T64" fmla="*/ 257 w 1949"/>
                <a:gd name="T65" fmla="*/ 707 h 2420"/>
                <a:gd name="T66" fmla="*/ 118 w 1949"/>
                <a:gd name="T67" fmla="*/ 552 h 2420"/>
                <a:gd name="T68" fmla="*/ 20 w 1949"/>
                <a:gd name="T69" fmla="*/ 447 h 2420"/>
                <a:gd name="T70" fmla="*/ 7 w 1949"/>
                <a:gd name="T71" fmla="*/ 371 h 2420"/>
                <a:gd name="T72" fmla="*/ 75 w 1949"/>
                <a:gd name="T73" fmla="*/ 327 h 2420"/>
                <a:gd name="T74" fmla="*/ 115 w 1949"/>
                <a:gd name="T75" fmla="*/ 338 h 2420"/>
                <a:gd name="T76" fmla="*/ 555 w 1949"/>
                <a:gd name="T77" fmla="*/ 3 h 2420"/>
                <a:gd name="T78" fmla="*/ 529 w 1949"/>
                <a:gd name="T79" fmla="*/ 36 h 2420"/>
                <a:gd name="T80" fmla="*/ 560 w 1949"/>
                <a:gd name="T81" fmla="*/ 132 h 2420"/>
                <a:gd name="T82" fmla="*/ 660 w 1949"/>
                <a:gd name="T83" fmla="*/ 220 h 2420"/>
                <a:gd name="T84" fmla="*/ 780 w 1949"/>
                <a:gd name="T85" fmla="*/ 300 h 2420"/>
                <a:gd name="T86" fmla="*/ 855 w 1949"/>
                <a:gd name="T87" fmla="*/ 411 h 2420"/>
                <a:gd name="T88" fmla="*/ 822 w 1949"/>
                <a:gd name="T89" fmla="*/ 540 h 2420"/>
                <a:gd name="T90" fmla="*/ 709 w 1949"/>
                <a:gd name="T91" fmla="*/ 560 h 2420"/>
                <a:gd name="T92" fmla="*/ 597 w 1949"/>
                <a:gd name="T93" fmla="*/ 483 h 2420"/>
                <a:gd name="T94" fmla="*/ 462 w 1949"/>
                <a:gd name="T95" fmla="*/ 349 h 2420"/>
                <a:gd name="T96" fmla="*/ 360 w 1949"/>
                <a:gd name="T97" fmla="*/ 194 h 2420"/>
                <a:gd name="T98" fmla="*/ 358 w 1949"/>
                <a:gd name="T99" fmla="*/ 87 h 2420"/>
                <a:gd name="T100" fmla="*/ 427 w 1949"/>
                <a:gd name="T101" fmla="*/ 14 h 2420"/>
                <a:gd name="T102" fmla="*/ 533 w 1949"/>
                <a:gd name="T103" fmla="*/ 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49" h="2420">
                  <a:moveTo>
                    <a:pt x="262" y="214"/>
                  </a:moveTo>
                  <a:lnTo>
                    <a:pt x="267" y="214"/>
                  </a:lnTo>
                  <a:lnTo>
                    <a:pt x="277" y="216"/>
                  </a:lnTo>
                  <a:lnTo>
                    <a:pt x="284" y="218"/>
                  </a:lnTo>
                  <a:lnTo>
                    <a:pt x="289" y="218"/>
                  </a:lnTo>
                  <a:lnTo>
                    <a:pt x="302" y="225"/>
                  </a:lnTo>
                  <a:lnTo>
                    <a:pt x="309" y="234"/>
                  </a:lnTo>
                  <a:lnTo>
                    <a:pt x="313" y="242"/>
                  </a:lnTo>
                  <a:lnTo>
                    <a:pt x="315" y="247"/>
                  </a:lnTo>
                  <a:lnTo>
                    <a:pt x="315" y="251"/>
                  </a:lnTo>
                  <a:lnTo>
                    <a:pt x="315" y="252"/>
                  </a:lnTo>
                  <a:lnTo>
                    <a:pt x="313" y="258"/>
                  </a:lnTo>
                  <a:lnTo>
                    <a:pt x="311" y="263"/>
                  </a:lnTo>
                  <a:lnTo>
                    <a:pt x="309" y="271"/>
                  </a:lnTo>
                  <a:lnTo>
                    <a:pt x="166" y="405"/>
                  </a:lnTo>
                  <a:lnTo>
                    <a:pt x="171" y="423"/>
                  </a:lnTo>
                  <a:lnTo>
                    <a:pt x="180" y="434"/>
                  </a:lnTo>
                  <a:lnTo>
                    <a:pt x="198" y="438"/>
                  </a:lnTo>
                  <a:lnTo>
                    <a:pt x="349" y="311"/>
                  </a:lnTo>
                  <a:lnTo>
                    <a:pt x="362" y="309"/>
                  </a:lnTo>
                  <a:lnTo>
                    <a:pt x="375" y="314"/>
                  </a:lnTo>
                  <a:lnTo>
                    <a:pt x="386" y="322"/>
                  </a:lnTo>
                  <a:lnTo>
                    <a:pt x="395" y="336"/>
                  </a:lnTo>
                  <a:lnTo>
                    <a:pt x="398" y="349"/>
                  </a:lnTo>
                  <a:lnTo>
                    <a:pt x="398" y="362"/>
                  </a:lnTo>
                  <a:lnTo>
                    <a:pt x="362" y="400"/>
                  </a:lnTo>
                  <a:lnTo>
                    <a:pt x="324" y="434"/>
                  </a:lnTo>
                  <a:lnTo>
                    <a:pt x="286" y="469"/>
                  </a:lnTo>
                  <a:lnTo>
                    <a:pt x="249" y="507"/>
                  </a:lnTo>
                  <a:lnTo>
                    <a:pt x="255" y="525"/>
                  </a:lnTo>
                  <a:lnTo>
                    <a:pt x="258" y="529"/>
                  </a:lnTo>
                  <a:lnTo>
                    <a:pt x="262" y="531"/>
                  </a:lnTo>
                  <a:lnTo>
                    <a:pt x="264" y="532"/>
                  </a:lnTo>
                  <a:lnTo>
                    <a:pt x="267" y="534"/>
                  </a:lnTo>
                  <a:lnTo>
                    <a:pt x="269" y="534"/>
                  </a:lnTo>
                  <a:lnTo>
                    <a:pt x="273" y="532"/>
                  </a:lnTo>
                  <a:lnTo>
                    <a:pt x="278" y="531"/>
                  </a:lnTo>
                  <a:lnTo>
                    <a:pt x="438" y="405"/>
                  </a:lnTo>
                  <a:lnTo>
                    <a:pt x="469" y="418"/>
                  </a:lnTo>
                  <a:lnTo>
                    <a:pt x="482" y="438"/>
                  </a:lnTo>
                  <a:lnTo>
                    <a:pt x="482" y="465"/>
                  </a:lnTo>
                  <a:lnTo>
                    <a:pt x="335" y="602"/>
                  </a:lnTo>
                  <a:lnTo>
                    <a:pt x="335" y="611"/>
                  </a:lnTo>
                  <a:lnTo>
                    <a:pt x="337" y="616"/>
                  </a:lnTo>
                  <a:lnTo>
                    <a:pt x="338" y="622"/>
                  </a:lnTo>
                  <a:lnTo>
                    <a:pt x="342" y="623"/>
                  </a:lnTo>
                  <a:lnTo>
                    <a:pt x="347" y="625"/>
                  </a:lnTo>
                  <a:lnTo>
                    <a:pt x="351" y="629"/>
                  </a:lnTo>
                  <a:lnTo>
                    <a:pt x="358" y="631"/>
                  </a:lnTo>
                  <a:lnTo>
                    <a:pt x="387" y="612"/>
                  </a:lnTo>
                  <a:lnTo>
                    <a:pt x="417" y="587"/>
                  </a:lnTo>
                  <a:lnTo>
                    <a:pt x="449" y="560"/>
                  </a:lnTo>
                  <a:lnTo>
                    <a:pt x="480" y="532"/>
                  </a:lnTo>
                  <a:lnTo>
                    <a:pt x="515" y="511"/>
                  </a:lnTo>
                  <a:lnTo>
                    <a:pt x="524" y="512"/>
                  </a:lnTo>
                  <a:lnTo>
                    <a:pt x="533" y="516"/>
                  </a:lnTo>
                  <a:lnTo>
                    <a:pt x="542" y="522"/>
                  </a:lnTo>
                  <a:lnTo>
                    <a:pt x="549" y="534"/>
                  </a:lnTo>
                  <a:lnTo>
                    <a:pt x="553" y="549"/>
                  </a:lnTo>
                  <a:lnTo>
                    <a:pt x="546" y="565"/>
                  </a:lnTo>
                  <a:lnTo>
                    <a:pt x="531" y="583"/>
                  </a:lnTo>
                  <a:lnTo>
                    <a:pt x="513" y="602"/>
                  </a:lnTo>
                  <a:lnTo>
                    <a:pt x="491" y="622"/>
                  </a:lnTo>
                  <a:lnTo>
                    <a:pt x="469" y="642"/>
                  </a:lnTo>
                  <a:lnTo>
                    <a:pt x="447" y="660"/>
                  </a:lnTo>
                  <a:lnTo>
                    <a:pt x="429" y="680"/>
                  </a:lnTo>
                  <a:lnTo>
                    <a:pt x="418" y="698"/>
                  </a:lnTo>
                  <a:lnTo>
                    <a:pt x="422" y="712"/>
                  </a:lnTo>
                  <a:lnTo>
                    <a:pt x="427" y="722"/>
                  </a:lnTo>
                  <a:lnTo>
                    <a:pt x="437" y="727"/>
                  </a:lnTo>
                  <a:lnTo>
                    <a:pt x="449" y="727"/>
                  </a:lnTo>
                  <a:lnTo>
                    <a:pt x="606" y="598"/>
                  </a:lnTo>
                  <a:lnTo>
                    <a:pt x="611" y="598"/>
                  </a:lnTo>
                  <a:lnTo>
                    <a:pt x="617" y="598"/>
                  </a:lnTo>
                  <a:lnTo>
                    <a:pt x="622" y="598"/>
                  </a:lnTo>
                  <a:lnTo>
                    <a:pt x="626" y="598"/>
                  </a:lnTo>
                  <a:lnTo>
                    <a:pt x="633" y="602"/>
                  </a:lnTo>
                  <a:lnTo>
                    <a:pt x="638" y="605"/>
                  </a:lnTo>
                  <a:lnTo>
                    <a:pt x="642" y="609"/>
                  </a:lnTo>
                  <a:lnTo>
                    <a:pt x="646" y="614"/>
                  </a:lnTo>
                  <a:lnTo>
                    <a:pt x="649" y="620"/>
                  </a:lnTo>
                  <a:lnTo>
                    <a:pt x="655" y="625"/>
                  </a:lnTo>
                  <a:lnTo>
                    <a:pt x="653" y="631"/>
                  </a:lnTo>
                  <a:lnTo>
                    <a:pt x="653" y="638"/>
                  </a:lnTo>
                  <a:lnTo>
                    <a:pt x="651" y="645"/>
                  </a:lnTo>
                  <a:lnTo>
                    <a:pt x="649" y="651"/>
                  </a:lnTo>
                  <a:lnTo>
                    <a:pt x="633" y="678"/>
                  </a:lnTo>
                  <a:lnTo>
                    <a:pt x="609" y="702"/>
                  </a:lnTo>
                  <a:lnTo>
                    <a:pt x="582" y="723"/>
                  </a:lnTo>
                  <a:lnTo>
                    <a:pt x="555" y="743"/>
                  </a:lnTo>
                  <a:lnTo>
                    <a:pt x="527" y="765"/>
                  </a:lnTo>
                  <a:lnTo>
                    <a:pt x="506" y="791"/>
                  </a:lnTo>
                  <a:lnTo>
                    <a:pt x="506" y="803"/>
                  </a:lnTo>
                  <a:lnTo>
                    <a:pt x="511" y="814"/>
                  </a:lnTo>
                  <a:lnTo>
                    <a:pt x="522" y="822"/>
                  </a:lnTo>
                  <a:lnTo>
                    <a:pt x="633" y="872"/>
                  </a:lnTo>
                  <a:lnTo>
                    <a:pt x="746" y="927"/>
                  </a:lnTo>
                  <a:lnTo>
                    <a:pt x="862" y="987"/>
                  </a:lnTo>
                  <a:lnTo>
                    <a:pt x="1013" y="1143"/>
                  </a:lnTo>
                  <a:lnTo>
                    <a:pt x="1162" y="1307"/>
                  </a:lnTo>
                  <a:lnTo>
                    <a:pt x="1306" y="1476"/>
                  </a:lnTo>
                  <a:lnTo>
                    <a:pt x="1446" y="1649"/>
                  </a:lnTo>
                  <a:lnTo>
                    <a:pt x="1580" y="1823"/>
                  </a:lnTo>
                  <a:lnTo>
                    <a:pt x="1709" y="1996"/>
                  </a:lnTo>
                  <a:lnTo>
                    <a:pt x="1833" y="2169"/>
                  </a:lnTo>
                  <a:lnTo>
                    <a:pt x="1949" y="2338"/>
                  </a:lnTo>
                  <a:lnTo>
                    <a:pt x="1949" y="2367"/>
                  </a:lnTo>
                  <a:lnTo>
                    <a:pt x="1944" y="2387"/>
                  </a:lnTo>
                  <a:lnTo>
                    <a:pt x="1931" y="2403"/>
                  </a:lnTo>
                  <a:lnTo>
                    <a:pt x="1915" y="2414"/>
                  </a:lnTo>
                  <a:lnTo>
                    <a:pt x="1898" y="2420"/>
                  </a:lnTo>
                  <a:lnTo>
                    <a:pt x="1884" y="2420"/>
                  </a:lnTo>
                  <a:lnTo>
                    <a:pt x="1866" y="2418"/>
                  </a:lnTo>
                  <a:lnTo>
                    <a:pt x="1747" y="2252"/>
                  </a:lnTo>
                  <a:lnTo>
                    <a:pt x="1629" y="2091"/>
                  </a:lnTo>
                  <a:lnTo>
                    <a:pt x="1515" y="1932"/>
                  </a:lnTo>
                  <a:lnTo>
                    <a:pt x="1398" y="1778"/>
                  </a:lnTo>
                  <a:lnTo>
                    <a:pt x="1280" y="1629"/>
                  </a:lnTo>
                  <a:lnTo>
                    <a:pt x="1160" y="1483"/>
                  </a:lnTo>
                  <a:lnTo>
                    <a:pt x="1037" y="1343"/>
                  </a:lnTo>
                  <a:lnTo>
                    <a:pt x="906" y="1207"/>
                  </a:lnTo>
                  <a:lnTo>
                    <a:pt x="769" y="1078"/>
                  </a:lnTo>
                  <a:lnTo>
                    <a:pt x="693" y="1038"/>
                  </a:lnTo>
                  <a:lnTo>
                    <a:pt x="617" y="1000"/>
                  </a:lnTo>
                  <a:lnTo>
                    <a:pt x="535" y="963"/>
                  </a:lnTo>
                  <a:lnTo>
                    <a:pt x="446" y="927"/>
                  </a:lnTo>
                  <a:lnTo>
                    <a:pt x="420" y="896"/>
                  </a:lnTo>
                  <a:lnTo>
                    <a:pt x="391" y="863"/>
                  </a:lnTo>
                  <a:lnTo>
                    <a:pt x="360" y="827"/>
                  </a:lnTo>
                  <a:lnTo>
                    <a:pt x="327" y="789"/>
                  </a:lnTo>
                  <a:lnTo>
                    <a:pt x="291" y="749"/>
                  </a:lnTo>
                  <a:lnTo>
                    <a:pt x="257" y="707"/>
                  </a:lnTo>
                  <a:lnTo>
                    <a:pt x="220" y="667"/>
                  </a:lnTo>
                  <a:lnTo>
                    <a:pt x="184" y="627"/>
                  </a:lnTo>
                  <a:lnTo>
                    <a:pt x="151" y="589"/>
                  </a:lnTo>
                  <a:lnTo>
                    <a:pt x="118" y="552"/>
                  </a:lnTo>
                  <a:lnTo>
                    <a:pt x="87" y="520"/>
                  </a:lnTo>
                  <a:lnTo>
                    <a:pt x="62" y="491"/>
                  </a:lnTo>
                  <a:lnTo>
                    <a:pt x="38" y="465"/>
                  </a:lnTo>
                  <a:lnTo>
                    <a:pt x="20" y="447"/>
                  </a:lnTo>
                  <a:lnTo>
                    <a:pt x="6" y="434"/>
                  </a:lnTo>
                  <a:lnTo>
                    <a:pt x="0" y="414"/>
                  </a:lnTo>
                  <a:lnTo>
                    <a:pt x="0" y="392"/>
                  </a:lnTo>
                  <a:lnTo>
                    <a:pt x="7" y="371"/>
                  </a:lnTo>
                  <a:lnTo>
                    <a:pt x="26" y="347"/>
                  </a:lnTo>
                  <a:lnTo>
                    <a:pt x="47" y="334"/>
                  </a:lnTo>
                  <a:lnTo>
                    <a:pt x="62" y="329"/>
                  </a:lnTo>
                  <a:lnTo>
                    <a:pt x="75" y="327"/>
                  </a:lnTo>
                  <a:lnTo>
                    <a:pt x="86" y="329"/>
                  </a:lnTo>
                  <a:lnTo>
                    <a:pt x="95" y="332"/>
                  </a:lnTo>
                  <a:lnTo>
                    <a:pt x="104" y="336"/>
                  </a:lnTo>
                  <a:lnTo>
                    <a:pt x="115" y="338"/>
                  </a:lnTo>
                  <a:lnTo>
                    <a:pt x="262" y="214"/>
                  </a:lnTo>
                  <a:close/>
                  <a:moveTo>
                    <a:pt x="533" y="0"/>
                  </a:moveTo>
                  <a:lnTo>
                    <a:pt x="546" y="2"/>
                  </a:lnTo>
                  <a:lnTo>
                    <a:pt x="555" y="3"/>
                  </a:lnTo>
                  <a:lnTo>
                    <a:pt x="558" y="7"/>
                  </a:lnTo>
                  <a:lnTo>
                    <a:pt x="544" y="12"/>
                  </a:lnTo>
                  <a:lnTo>
                    <a:pt x="535" y="22"/>
                  </a:lnTo>
                  <a:lnTo>
                    <a:pt x="529" y="36"/>
                  </a:lnTo>
                  <a:lnTo>
                    <a:pt x="529" y="54"/>
                  </a:lnTo>
                  <a:lnTo>
                    <a:pt x="535" y="78"/>
                  </a:lnTo>
                  <a:lnTo>
                    <a:pt x="546" y="105"/>
                  </a:lnTo>
                  <a:lnTo>
                    <a:pt x="560" y="132"/>
                  </a:lnTo>
                  <a:lnTo>
                    <a:pt x="580" y="158"/>
                  </a:lnTo>
                  <a:lnTo>
                    <a:pt x="604" y="180"/>
                  </a:lnTo>
                  <a:lnTo>
                    <a:pt x="631" y="200"/>
                  </a:lnTo>
                  <a:lnTo>
                    <a:pt x="660" y="220"/>
                  </a:lnTo>
                  <a:lnTo>
                    <a:pt x="691" y="238"/>
                  </a:lnTo>
                  <a:lnTo>
                    <a:pt x="722" y="258"/>
                  </a:lnTo>
                  <a:lnTo>
                    <a:pt x="751" y="278"/>
                  </a:lnTo>
                  <a:lnTo>
                    <a:pt x="780" y="300"/>
                  </a:lnTo>
                  <a:lnTo>
                    <a:pt x="804" y="323"/>
                  </a:lnTo>
                  <a:lnTo>
                    <a:pt x="826" y="349"/>
                  </a:lnTo>
                  <a:lnTo>
                    <a:pt x="842" y="378"/>
                  </a:lnTo>
                  <a:lnTo>
                    <a:pt x="855" y="411"/>
                  </a:lnTo>
                  <a:lnTo>
                    <a:pt x="858" y="447"/>
                  </a:lnTo>
                  <a:lnTo>
                    <a:pt x="855" y="489"/>
                  </a:lnTo>
                  <a:lnTo>
                    <a:pt x="844" y="516"/>
                  </a:lnTo>
                  <a:lnTo>
                    <a:pt x="822" y="540"/>
                  </a:lnTo>
                  <a:lnTo>
                    <a:pt x="795" y="556"/>
                  </a:lnTo>
                  <a:lnTo>
                    <a:pt x="762" y="565"/>
                  </a:lnTo>
                  <a:lnTo>
                    <a:pt x="727" y="565"/>
                  </a:lnTo>
                  <a:lnTo>
                    <a:pt x="709" y="560"/>
                  </a:lnTo>
                  <a:lnTo>
                    <a:pt x="686" y="549"/>
                  </a:lnTo>
                  <a:lnTo>
                    <a:pt x="660" y="532"/>
                  </a:lnTo>
                  <a:lnTo>
                    <a:pt x="629" y="511"/>
                  </a:lnTo>
                  <a:lnTo>
                    <a:pt x="597" y="483"/>
                  </a:lnTo>
                  <a:lnTo>
                    <a:pt x="564" y="454"/>
                  </a:lnTo>
                  <a:lnTo>
                    <a:pt x="529" y="422"/>
                  </a:lnTo>
                  <a:lnTo>
                    <a:pt x="495" y="385"/>
                  </a:lnTo>
                  <a:lnTo>
                    <a:pt x="462" y="349"/>
                  </a:lnTo>
                  <a:lnTo>
                    <a:pt x="431" y="311"/>
                  </a:lnTo>
                  <a:lnTo>
                    <a:pt x="404" y="271"/>
                  </a:lnTo>
                  <a:lnTo>
                    <a:pt x="380" y="232"/>
                  </a:lnTo>
                  <a:lnTo>
                    <a:pt x="360" y="194"/>
                  </a:lnTo>
                  <a:lnTo>
                    <a:pt x="353" y="171"/>
                  </a:lnTo>
                  <a:lnTo>
                    <a:pt x="349" y="143"/>
                  </a:lnTo>
                  <a:lnTo>
                    <a:pt x="351" y="114"/>
                  </a:lnTo>
                  <a:lnTo>
                    <a:pt x="358" y="87"/>
                  </a:lnTo>
                  <a:lnTo>
                    <a:pt x="369" y="62"/>
                  </a:lnTo>
                  <a:lnTo>
                    <a:pt x="386" y="42"/>
                  </a:lnTo>
                  <a:lnTo>
                    <a:pt x="406" y="27"/>
                  </a:lnTo>
                  <a:lnTo>
                    <a:pt x="427" y="14"/>
                  </a:lnTo>
                  <a:lnTo>
                    <a:pt x="457" y="5"/>
                  </a:lnTo>
                  <a:lnTo>
                    <a:pt x="487" y="0"/>
                  </a:lnTo>
                  <a:lnTo>
                    <a:pt x="518" y="2"/>
                  </a:lnTo>
                  <a:lnTo>
                    <a:pt x="53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74" name="Freeform 18">
              <a:extLst>
                <a:ext uri="{FF2B5EF4-FFF2-40B4-BE49-F238E27FC236}">
                  <a16:creationId xmlns:a16="http://schemas.microsoft.com/office/drawing/2014/main" id="{582DF6D3-EB9A-4699-99BE-8F1F5DDD9F89}"/>
                </a:ext>
              </a:extLst>
            </p:cNvPr>
            <p:cNvSpPr>
              <a:spLocks/>
            </p:cNvSpPr>
            <p:nvPr/>
          </p:nvSpPr>
          <p:spPr bwMode="auto">
            <a:xfrm>
              <a:off x="5652196" y="464392"/>
              <a:ext cx="272557" cy="272111"/>
            </a:xfrm>
            <a:custGeom>
              <a:avLst/>
              <a:gdLst/>
              <a:ahLst/>
              <a:cxnLst/>
              <a:rect l="l" t="t" r="r" b="b"/>
              <a:pathLst>
                <a:path w="3788345" h="3782142">
                  <a:moveTo>
                    <a:pt x="3559909" y="1946081"/>
                  </a:moveTo>
                  <a:lnTo>
                    <a:pt x="3571003" y="1946081"/>
                  </a:lnTo>
                  <a:lnTo>
                    <a:pt x="3598234" y="1951628"/>
                  </a:lnTo>
                  <a:lnTo>
                    <a:pt x="3623952" y="1957680"/>
                  </a:lnTo>
                  <a:lnTo>
                    <a:pt x="3648661" y="1965244"/>
                  </a:lnTo>
                  <a:lnTo>
                    <a:pt x="3671858" y="1975329"/>
                  </a:lnTo>
                  <a:lnTo>
                    <a:pt x="3692029" y="1986927"/>
                  </a:lnTo>
                  <a:lnTo>
                    <a:pt x="3710183" y="2001047"/>
                  </a:lnTo>
                  <a:lnTo>
                    <a:pt x="3725815" y="2018192"/>
                  </a:lnTo>
                  <a:lnTo>
                    <a:pt x="3746995" y="2049457"/>
                  </a:lnTo>
                  <a:lnTo>
                    <a:pt x="3763636" y="2082739"/>
                  </a:lnTo>
                  <a:lnTo>
                    <a:pt x="3775234" y="2116526"/>
                  </a:lnTo>
                  <a:lnTo>
                    <a:pt x="3783807" y="2151321"/>
                  </a:lnTo>
                  <a:lnTo>
                    <a:pt x="3787337" y="2187124"/>
                  </a:lnTo>
                  <a:lnTo>
                    <a:pt x="3788345" y="2223936"/>
                  </a:lnTo>
                  <a:lnTo>
                    <a:pt x="3785320" y="2259235"/>
                  </a:lnTo>
                  <a:lnTo>
                    <a:pt x="3779772" y="2296047"/>
                  </a:lnTo>
                  <a:lnTo>
                    <a:pt x="3772713" y="2331851"/>
                  </a:lnTo>
                  <a:lnTo>
                    <a:pt x="3762627" y="2367654"/>
                  </a:lnTo>
                  <a:lnTo>
                    <a:pt x="3750525" y="2402449"/>
                  </a:lnTo>
                  <a:lnTo>
                    <a:pt x="3736909" y="2436235"/>
                  </a:lnTo>
                  <a:lnTo>
                    <a:pt x="3722285" y="2468509"/>
                  </a:lnTo>
                  <a:lnTo>
                    <a:pt x="3706653" y="2499774"/>
                  </a:lnTo>
                  <a:lnTo>
                    <a:pt x="3691020" y="2529022"/>
                  </a:lnTo>
                  <a:lnTo>
                    <a:pt x="3674379" y="2555748"/>
                  </a:lnTo>
                  <a:lnTo>
                    <a:pt x="3657234" y="2580458"/>
                  </a:lnTo>
                  <a:lnTo>
                    <a:pt x="3641602" y="2603150"/>
                  </a:lnTo>
                  <a:lnTo>
                    <a:pt x="3617396" y="2630885"/>
                  </a:lnTo>
                  <a:lnTo>
                    <a:pt x="3591174" y="2657612"/>
                  </a:lnTo>
                  <a:lnTo>
                    <a:pt x="3560918" y="2682321"/>
                  </a:lnTo>
                  <a:lnTo>
                    <a:pt x="3527636" y="2704005"/>
                  </a:lnTo>
                  <a:lnTo>
                    <a:pt x="3491832" y="2723167"/>
                  </a:lnTo>
                  <a:lnTo>
                    <a:pt x="3454516" y="2738800"/>
                  </a:lnTo>
                  <a:lnTo>
                    <a:pt x="3415183" y="2750902"/>
                  </a:lnTo>
                  <a:lnTo>
                    <a:pt x="3395012" y="2753424"/>
                  </a:lnTo>
                  <a:lnTo>
                    <a:pt x="3373832" y="2754432"/>
                  </a:lnTo>
                  <a:lnTo>
                    <a:pt x="3352653" y="2754432"/>
                  </a:lnTo>
                  <a:lnTo>
                    <a:pt x="3329960" y="2752919"/>
                  </a:lnTo>
                  <a:lnTo>
                    <a:pt x="3307772" y="2751911"/>
                  </a:lnTo>
                  <a:lnTo>
                    <a:pt x="3284576" y="2750902"/>
                  </a:lnTo>
                  <a:lnTo>
                    <a:pt x="3263900" y="2751911"/>
                  </a:lnTo>
                  <a:lnTo>
                    <a:pt x="3242721" y="2754432"/>
                  </a:lnTo>
                  <a:lnTo>
                    <a:pt x="3223559" y="2759979"/>
                  </a:lnTo>
                  <a:lnTo>
                    <a:pt x="3204900" y="2768552"/>
                  </a:lnTo>
                  <a:lnTo>
                    <a:pt x="3189268" y="2781159"/>
                  </a:lnTo>
                  <a:lnTo>
                    <a:pt x="3172123" y="2800321"/>
                  </a:lnTo>
                  <a:lnTo>
                    <a:pt x="3156490" y="2823518"/>
                  </a:lnTo>
                  <a:lnTo>
                    <a:pt x="3142875" y="2847219"/>
                  </a:lnTo>
                  <a:lnTo>
                    <a:pt x="3129764" y="2870919"/>
                  </a:lnTo>
                  <a:lnTo>
                    <a:pt x="3117157" y="2895629"/>
                  </a:lnTo>
                  <a:lnTo>
                    <a:pt x="3097994" y="2927902"/>
                  </a:lnTo>
                  <a:lnTo>
                    <a:pt x="3078328" y="2961689"/>
                  </a:lnTo>
                  <a:lnTo>
                    <a:pt x="3058157" y="2995475"/>
                  </a:lnTo>
                  <a:lnTo>
                    <a:pt x="3037482" y="3028757"/>
                  </a:lnTo>
                  <a:lnTo>
                    <a:pt x="3015294" y="3061535"/>
                  </a:lnTo>
                  <a:lnTo>
                    <a:pt x="2991593" y="3092800"/>
                  </a:lnTo>
                  <a:lnTo>
                    <a:pt x="2966883" y="3122048"/>
                  </a:lnTo>
                  <a:lnTo>
                    <a:pt x="2940157" y="3147766"/>
                  </a:lnTo>
                  <a:lnTo>
                    <a:pt x="2910909" y="3169954"/>
                  </a:lnTo>
                  <a:lnTo>
                    <a:pt x="2867541" y="3196680"/>
                  </a:lnTo>
                  <a:lnTo>
                    <a:pt x="2820140" y="3221390"/>
                  </a:lnTo>
                  <a:lnTo>
                    <a:pt x="2768704" y="3241561"/>
                  </a:lnTo>
                  <a:lnTo>
                    <a:pt x="2715251" y="3257193"/>
                  </a:lnTo>
                  <a:lnTo>
                    <a:pt x="2688020" y="3261732"/>
                  </a:lnTo>
                  <a:lnTo>
                    <a:pt x="2659276" y="3266270"/>
                  </a:lnTo>
                  <a:lnTo>
                    <a:pt x="2630028" y="3268791"/>
                  </a:lnTo>
                  <a:lnTo>
                    <a:pt x="2600781" y="3272826"/>
                  </a:lnTo>
                  <a:lnTo>
                    <a:pt x="2572541" y="3276356"/>
                  </a:lnTo>
                  <a:lnTo>
                    <a:pt x="2544806" y="3280894"/>
                  </a:lnTo>
                  <a:lnTo>
                    <a:pt x="2518080" y="3287450"/>
                  </a:lnTo>
                  <a:lnTo>
                    <a:pt x="2493370" y="3295518"/>
                  </a:lnTo>
                  <a:lnTo>
                    <a:pt x="2470678" y="3306612"/>
                  </a:lnTo>
                  <a:lnTo>
                    <a:pt x="2451516" y="3321236"/>
                  </a:lnTo>
                  <a:lnTo>
                    <a:pt x="2434875" y="3339390"/>
                  </a:lnTo>
                  <a:lnTo>
                    <a:pt x="2421259" y="3359561"/>
                  </a:lnTo>
                  <a:lnTo>
                    <a:pt x="2411174" y="3382757"/>
                  </a:lnTo>
                  <a:lnTo>
                    <a:pt x="2402097" y="3407467"/>
                  </a:lnTo>
                  <a:lnTo>
                    <a:pt x="2394533" y="3433185"/>
                  </a:lnTo>
                  <a:lnTo>
                    <a:pt x="2386464" y="3460416"/>
                  </a:lnTo>
                  <a:lnTo>
                    <a:pt x="2377892" y="3489159"/>
                  </a:lnTo>
                  <a:lnTo>
                    <a:pt x="2370832" y="3517398"/>
                  </a:lnTo>
                  <a:lnTo>
                    <a:pt x="2362259" y="3545638"/>
                  </a:lnTo>
                  <a:lnTo>
                    <a:pt x="2354191" y="3574381"/>
                  </a:lnTo>
                  <a:lnTo>
                    <a:pt x="2344105" y="3602621"/>
                  </a:lnTo>
                  <a:lnTo>
                    <a:pt x="2334020" y="3630356"/>
                  </a:lnTo>
                  <a:lnTo>
                    <a:pt x="2322926" y="3656074"/>
                  </a:lnTo>
                  <a:lnTo>
                    <a:pt x="2310319" y="3680783"/>
                  </a:lnTo>
                  <a:lnTo>
                    <a:pt x="2295695" y="3702467"/>
                  </a:lnTo>
                  <a:lnTo>
                    <a:pt x="2279054" y="3723646"/>
                  </a:lnTo>
                  <a:lnTo>
                    <a:pt x="2259892" y="3741800"/>
                  </a:lnTo>
                  <a:lnTo>
                    <a:pt x="2238712" y="3756929"/>
                  </a:lnTo>
                  <a:lnTo>
                    <a:pt x="2215011" y="3769535"/>
                  </a:lnTo>
                  <a:lnTo>
                    <a:pt x="2190806" y="3777099"/>
                  </a:lnTo>
                  <a:lnTo>
                    <a:pt x="2165088" y="3780629"/>
                  </a:lnTo>
                  <a:lnTo>
                    <a:pt x="2138866" y="3782142"/>
                  </a:lnTo>
                  <a:lnTo>
                    <a:pt x="2111131" y="3781638"/>
                  </a:lnTo>
                  <a:lnTo>
                    <a:pt x="2082892" y="3779621"/>
                  </a:lnTo>
                  <a:lnTo>
                    <a:pt x="2054148" y="3776091"/>
                  </a:lnTo>
                  <a:lnTo>
                    <a:pt x="2025909" y="3772057"/>
                  </a:lnTo>
                  <a:lnTo>
                    <a:pt x="1997669" y="3768527"/>
                  </a:lnTo>
                  <a:lnTo>
                    <a:pt x="1970943" y="3766005"/>
                  </a:lnTo>
                  <a:lnTo>
                    <a:pt x="1944216" y="3764997"/>
                  </a:lnTo>
                  <a:lnTo>
                    <a:pt x="1947242" y="3756929"/>
                  </a:lnTo>
                  <a:lnTo>
                    <a:pt x="1975481" y="3756929"/>
                  </a:lnTo>
                  <a:lnTo>
                    <a:pt x="2005738" y="3756929"/>
                  </a:lnTo>
                  <a:lnTo>
                    <a:pt x="2037003" y="3755920"/>
                  </a:lnTo>
                  <a:lnTo>
                    <a:pt x="2067259" y="3753903"/>
                  </a:lnTo>
                  <a:lnTo>
                    <a:pt x="2097515" y="3751382"/>
                  </a:lnTo>
                  <a:lnTo>
                    <a:pt x="2125755" y="3747347"/>
                  </a:lnTo>
                  <a:lnTo>
                    <a:pt x="2152481" y="3741800"/>
                  </a:lnTo>
                  <a:lnTo>
                    <a:pt x="2177191" y="3733732"/>
                  </a:lnTo>
                  <a:lnTo>
                    <a:pt x="2199379" y="3724655"/>
                  </a:lnTo>
                  <a:lnTo>
                    <a:pt x="2216524" y="3712552"/>
                  </a:lnTo>
                  <a:lnTo>
                    <a:pt x="2230644" y="3697928"/>
                  </a:lnTo>
                  <a:lnTo>
                    <a:pt x="2242242" y="3680783"/>
                  </a:lnTo>
                  <a:lnTo>
                    <a:pt x="2253336" y="3658595"/>
                  </a:lnTo>
                  <a:lnTo>
                    <a:pt x="2262413" y="3633886"/>
                  </a:lnTo>
                  <a:lnTo>
                    <a:pt x="2270986" y="3605646"/>
                  </a:lnTo>
                  <a:lnTo>
                    <a:pt x="2278045" y="3575894"/>
                  </a:lnTo>
                  <a:lnTo>
                    <a:pt x="2284601" y="3545134"/>
                  </a:lnTo>
                  <a:lnTo>
                    <a:pt x="2291157" y="3512860"/>
                  </a:lnTo>
                  <a:lnTo>
                    <a:pt x="2297208" y="3479578"/>
                  </a:lnTo>
                  <a:lnTo>
                    <a:pt x="2303763" y="3447809"/>
                  </a:lnTo>
                  <a:lnTo>
                    <a:pt x="2310319" y="3414527"/>
                  </a:lnTo>
                  <a:lnTo>
                    <a:pt x="2317379" y="3383766"/>
                  </a:lnTo>
                  <a:lnTo>
                    <a:pt x="2324943" y="3353509"/>
                  </a:lnTo>
                  <a:lnTo>
                    <a:pt x="2333011" y="3325774"/>
                  </a:lnTo>
                  <a:lnTo>
                    <a:pt x="2343097" y="3300056"/>
                  </a:lnTo>
                  <a:lnTo>
                    <a:pt x="2354191" y="3277868"/>
                  </a:lnTo>
                  <a:lnTo>
                    <a:pt x="2366293" y="3258706"/>
                  </a:lnTo>
                  <a:lnTo>
                    <a:pt x="2385456" y="3238535"/>
                  </a:lnTo>
                  <a:lnTo>
                    <a:pt x="2406635" y="3221390"/>
                  </a:lnTo>
                  <a:lnTo>
                    <a:pt x="2430336" y="3206766"/>
                  </a:lnTo>
                  <a:lnTo>
                    <a:pt x="2456054" y="3193655"/>
                  </a:lnTo>
                  <a:lnTo>
                    <a:pt x="2483285" y="3183569"/>
                  </a:lnTo>
                  <a:lnTo>
                    <a:pt x="2512028" y="3174492"/>
                  </a:lnTo>
                  <a:lnTo>
                    <a:pt x="2542285" y="3166928"/>
                  </a:lnTo>
                  <a:lnTo>
                    <a:pt x="2573550" y="3159868"/>
                  </a:lnTo>
                  <a:lnTo>
                    <a:pt x="2604311" y="3152304"/>
                  </a:lnTo>
                  <a:lnTo>
                    <a:pt x="2635575" y="3146253"/>
                  </a:lnTo>
                  <a:lnTo>
                    <a:pt x="2667849" y="3138689"/>
                  </a:lnTo>
                  <a:lnTo>
                    <a:pt x="2699114" y="3130620"/>
                  </a:lnTo>
                  <a:lnTo>
                    <a:pt x="2729370" y="3121543"/>
                  </a:lnTo>
                  <a:lnTo>
                    <a:pt x="2758618" y="3111458"/>
                  </a:lnTo>
                  <a:lnTo>
                    <a:pt x="2786858" y="3098347"/>
                  </a:lnTo>
                  <a:lnTo>
                    <a:pt x="2813584" y="3083723"/>
                  </a:lnTo>
                  <a:lnTo>
                    <a:pt x="2838294" y="3065569"/>
                  </a:lnTo>
                  <a:lnTo>
                    <a:pt x="2860482" y="3045398"/>
                  </a:lnTo>
                  <a:lnTo>
                    <a:pt x="2880653" y="3020689"/>
                  </a:lnTo>
                  <a:lnTo>
                    <a:pt x="2906370" y="2980851"/>
                  </a:lnTo>
                  <a:lnTo>
                    <a:pt x="2929063" y="2938996"/>
                  </a:lnTo>
                  <a:lnTo>
                    <a:pt x="2950242" y="2894620"/>
                  </a:lnTo>
                  <a:lnTo>
                    <a:pt x="2970413" y="2849236"/>
                  </a:lnTo>
                  <a:lnTo>
                    <a:pt x="2988567" y="2803347"/>
                  </a:lnTo>
                  <a:lnTo>
                    <a:pt x="3007225" y="2756449"/>
                  </a:lnTo>
                  <a:lnTo>
                    <a:pt x="3026388" y="2709552"/>
                  </a:lnTo>
                  <a:lnTo>
                    <a:pt x="3032439" y="2692911"/>
                  </a:lnTo>
                  <a:lnTo>
                    <a:pt x="3041012" y="2673748"/>
                  </a:lnTo>
                  <a:lnTo>
                    <a:pt x="3048071" y="2652569"/>
                  </a:lnTo>
                  <a:lnTo>
                    <a:pt x="3053618" y="2629877"/>
                  </a:lnTo>
                  <a:lnTo>
                    <a:pt x="3055635" y="2606176"/>
                  </a:lnTo>
                  <a:lnTo>
                    <a:pt x="3053618" y="2582979"/>
                  </a:lnTo>
                  <a:lnTo>
                    <a:pt x="3052106" y="2576928"/>
                  </a:lnTo>
                  <a:lnTo>
                    <a:pt x="3048071" y="2566842"/>
                  </a:lnTo>
                  <a:lnTo>
                    <a:pt x="3042524" y="2553731"/>
                  </a:lnTo>
                  <a:lnTo>
                    <a:pt x="3036473" y="2537090"/>
                  </a:lnTo>
                  <a:lnTo>
                    <a:pt x="3028909" y="2517928"/>
                  </a:lnTo>
                  <a:lnTo>
                    <a:pt x="3022353" y="2494227"/>
                  </a:lnTo>
                  <a:lnTo>
                    <a:pt x="3017815" y="2467500"/>
                  </a:lnTo>
                  <a:lnTo>
                    <a:pt x="3013276" y="2438252"/>
                  </a:lnTo>
                  <a:lnTo>
                    <a:pt x="3014285" y="2441782"/>
                  </a:lnTo>
                  <a:lnTo>
                    <a:pt x="3015294" y="2441782"/>
                  </a:lnTo>
                  <a:lnTo>
                    <a:pt x="3015294" y="2437244"/>
                  </a:lnTo>
                  <a:lnTo>
                    <a:pt x="3015294" y="2430184"/>
                  </a:lnTo>
                  <a:lnTo>
                    <a:pt x="3016302" y="2419090"/>
                  </a:lnTo>
                  <a:lnTo>
                    <a:pt x="3017311" y="2404466"/>
                  </a:lnTo>
                  <a:lnTo>
                    <a:pt x="3018823" y="2387825"/>
                  </a:lnTo>
                  <a:lnTo>
                    <a:pt x="3021849" y="2368663"/>
                  </a:lnTo>
                  <a:lnTo>
                    <a:pt x="3026388" y="2346475"/>
                  </a:lnTo>
                  <a:lnTo>
                    <a:pt x="3032439" y="2323782"/>
                  </a:lnTo>
                  <a:lnTo>
                    <a:pt x="3040003" y="2299073"/>
                  </a:lnTo>
                  <a:lnTo>
                    <a:pt x="3050088" y="2272346"/>
                  </a:lnTo>
                  <a:lnTo>
                    <a:pt x="3062191" y="2244611"/>
                  </a:lnTo>
                  <a:lnTo>
                    <a:pt x="3076815" y="2217381"/>
                  </a:lnTo>
                  <a:lnTo>
                    <a:pt x="3093960" y="2188637"/>
                  </a:lnTo>
                  <a:lnTo>
                    <a:pt x="3114131" y="2160398"/>
                  </a:lnTo>
                  <a:lnTo>
                    <a:pt x="3138336" y="2132158"/>
                  </a:lnTo>
                  <a:lnTo>
                    <a:pt x="3165567" y="2104423"/>
                  </a:lnTo>
                  <a:lnTo>
                    <a:pt x="3195824" y="2077192"/>
                  </a:lnTo>
                  <a:lnTo>
                    <a:pt x="3231627" y="2051474"/>
                  </a:lnTo>
                  <a:lnTo>
                    <a:pt x="3269952" y="2026765"/>
                  </a:lnTo>
                  <a:lnTo>
                    <a:pt x="3314328" y="2003568"/>
                  </a:lnTo>
                  <a:lnTo>
                    <a:pt x="3426781" y="1959697"/>
                  </a:lnTo>
                  <a:lnTo>
                    <a:pt x="3438883" y="1957680"/>
                  </a:lnTo>
                  <a:lnTo>
                    <a:pt x="3453507" y="1956167"/>
                  </a:lnTo>
                  <a:lnTo>
                    <a:pt x="3471157" y="1954150"/>
                  </a:lnTo>
                  <a:lnTo>
                    <a:pt x="3490319" y="1951628"/>
                  </a:lnTo>
                  <a:lnTo>
                    <a:pt x="3509482" y="1949611"/>
                  </a:lnTo>
                  <a:lnTo>
                    <a:pt x="3528644" y="1947594"/>
                  </a:lnTo>
                  <a:lnTo>
                    <a:pt x="3546294" y="1946586"/>
                  </a:lnTo>
                  <a:close/>
                  <a:moveTo>
                    <a:pt x="3271797" y="76200"/>
                  </a:moveTo>
                  <a:lnTo>
                    <a:pt x="3292421" y="76200"/>
                  </a:lnTo>
                  <a:lnTo>
                    <a:pt x="3343044" y="86512"/>
                  </a:lnTo>
                  <a:lnTo>
                    <a:pt x="3390855" y="97762"/>
                  </a:lnTo>
                  <a:lnTo>
                    <a:pt x="3436791" y="111824"/>
                  </a:lnTo>
                  <a:lnTo>
                    <a:pt x="3479914" y="130573"/>
                  </a:lnTo>
                  <a:lnTo>
                    <a:pt x="3517412" y="152135"/>
                  </a:lnTo>
                  <a:lnTo>
                    <a:pt x="3551161" y="178384"/>
                  </a:lnTo>
                  <a:lnTo>
                    <a:pt x="3580223" y="210257"/>
                  </a:lnTo>
                  <a:lnTo>
                    <a:pt x="3619596" y="268380"/>
                  </a:lnTo>
                  <a:lnTo>
                    <a:pt x="3650532" y="330253"/>
                  </a:lnTo>
                  <a:lnTo>
                    <a:pt x="3672094" y="393063"/>
                  </a:lnTo>
                  <a:lnTo>
                    <a:pt x="3688031" y="457748"/>
                  </a:lnTo>
                  <a:lnTo>
                    <a:pt x="3694593" y="524308"/>
                  </a:lnTo>
                  <a:lnTo>
                    <a:pt x="3696468" y="592743"/>
                  </a:lnTo>
                  <a:lnTo>
                    <a:pt x="3690843" y="658365"/>
                  </a:lnTo>
                  <a:lnTo>
                    <a:pt x="3680531" y="726800"/>
                  </a:lnTo>
                  <a:lnTo>
                    <a:pt x="3667407" y="793360"/>
                  </a:lnTo>
                  <a:lnTo>
                    <a:pt x="3648657" y="859920"/>
                  </a:lnTo>
                  <a:lnTo>
                    <a:pt x="3626158" y="924605"/>
                  </a:lnTo>
                  <a:lnTo>
                    <a:pt x="3600847" y="987415"/>
                  </a:lnTo>
                  <a:lnTo>
                    <a:pt x="3573660" y="1047413"/>
                  </a:lnTo>
                  <a:lnTo>
                    <a:pt x="3544599" y="1105535"/>
                  </a:lnTo>
                  <a:lnTo>
                    <a:pt x="3515538" y="1159908"/>
                  </a:lnTo>
                  <a:lnTo>
                    <a:pt x="3484601" y="1209594"/>
                  </a:lnTo>
                  <a:lnTo>
                    <a:pt x="3452727" y="1255530"/>
                  </a:lnTo>
                  <a:lnTo>
                    <a:pt x="3423666" y="1297716"/>
                  </a:lnTo>
                  <a:lnTo>
                    <a:pt x="3378668" y="1349276"/>
                  </a:lnTo>
                  <a:lnTo>
                    <a:pt x="3329920" y="1398962"/>
                  </a:lnTo>
                  <a:lnTo>
                    <a:pt x="3273672" y="1444897"/>
                  </a:lnTo>
                  <a:lnTo>
                    <a:pt x="3211799" y="1485208"/>
                  </a:lnTo>
                  <a:lnTo>
                    <a:pt x="3145239" y="1520832"/>
                  </a:lnTo>
                  <a:lnTo>
                    <a:pt x="3075867" y="1549893"/>
                  </a:lnTo>
                  <a:lnTo>
                    <a:pt x="3002745" y="1572393"/>
                  </a:lnTo>
                  <a:lnTo>
                    <a:pt x="2965246" y="1577080"/>
                  </a:lnTo>
                  <a:lnTo>
                    <a:pt x="2925873" y="1578955"/>
                  </a:lnTo>
                  <a:lnTo>
                    <a:pt x="2886499" y="1578955"/>
                  </a:lnTo>
                  <a:lnTo>
                    <a:pt x="2844313" y="1576142"/>
                  </a:lnTo>
                  <a:lnTo>
                    <a:pt x="2803065" y="1574267"/>
                  </a:lnTo>
                  <a:lnTo>
                    <a:pt x="2759942" y="1572393"/>
                  </a:lnTo>
                  <a:lnTo>
                    <a:pt x="2721506" y="1574267"/>
                  </a:lnTo>
                  <a:lnTo>
                    <a:pt x="2682132" y="1578955"/>
                  </a:lnTo>
                  <a:lnTo>
                    <a:pt x="2646509" y="1589267"/>
                  </a:lnTo>
                  <a:lnTo>
                    <a:pt x="2611822" y="1605204"/>
                  </a:lnTo>
                  <a:lnTo>
                    <a:pt x="2582761" y="1628640"/>
                  </a:lnTo>
                  <a:lnTo>
                    <a:pt x="2550887" y="1664264"/>
                  </a:lnTo>
                  <a:lnTo>
                    <a:pt x="2521826" y="1707387"/>
                  </a:lnTo>
                  <a:lnTo>
                    <a:pt x="2496514" y="1751448"/>
                  </a:lnTo>
                  <a:lnTo>
                    <a:pt x="2472140" y="1795509"/>
                  </a:lnTo>
                  <a:lnTo>
                    <a:pt x="2448704" y="1841445"/>
                  </a:lnTo>
                  <a:lnTo>
                    <a:pt x="2413080" y="1901442"/>
                  </a:lnTo>
                  <a:lnTo>
                    <a:pt x="2376519" y="1964252"/>
                  </a:lnTo>
                  <a:lnTo>
                    <a:pt x="2339021" y="2027062"/>
                  </a:lnTo>
                  <a:lnTo>
                    <a:pt x="2300585" y="2088935"/>
                  </a:lnTo>
                  <a:lnTo>
                    <a:pt x="2259336" y="2149870"/>
                  </a:lnTo>
                  <a:lnTo>
                    <a:pt x="2215275" y="2207993"/>
                  </a:lnTo>
                  <a:lnTo>
                    <a:pt x="2169340" y="2262366"/>
                  </a:lnTo>
                  <a:lnTo>
                    <a:pt x="2119654" y="2310177"/>
                  </a:lnTo>
                  <a:lnTo>
                    <a:pt x="2065281" y="2351425"/>
                  </a:lnTo>
                  <a:lnTo>
                    <a:pt x="1984659" y="2401111"/>
                  </a:lnTo>
                  <a:lnTo>
                    <a:pt x="1896538" y="2447046"/>
                  </a:lnTo>
                  <a:lnTo>
                    <a:pt x="1800916" y="2484545"/>
                  </a:lnTo>
                  <a:lnTo>
                    <a:pt x="1701545" y="2513606"/>
                  </a:lnTo>
                  <a:lnTo>
                    <a:pt x="1650922" y="2522043"/>
                  </a:lnTo>
                  <a:lnTo>
                    <a:pt x="1597487" y="2530481"/>
                  </a:lnTo>
                  <a:lnTo>
                    <a:pt x="1543114" y="2535168"/>
                  </a:lnTo>
                  <a:lnTo>
                    <a:pt x="1488741" y="2542668"/>
                  </a:lnTo>
                  <a:lnTo>
                    <a:pt x="1436243" y="2549230"/>
                  </a:lnTo>
                  <a:lnTo>
                    <a:pt x="1384683" y="2557667"/>
                  </a:lnTo>
                  <a:lnTo>
                    <a:pt x="1334997" y="2569854"/>
                  </a:lnTo>
                  <a:lnTo>
                    <a:pt x="1289061" y="2584853"/>
                  </a:lnTo>
                  <a:lnTo>
                    <a:pt x="1246875" y="2605478"/>
                  </a:lnTo>
                  <a:lnTo>
                    <a:pt x="1211252" y="2632664"/>
                  </a:lnTo>
                  <a:lnTo>
                    <a:pt x="1180315" y="2666413"/>
                  </a:lnTo>
                  <a:lnTo>
                    <a:pt x="1155004" y="2703911"/>
                  </a:lnTo>
                  <a:lnTo>
                    <a:pt x="1136255" y="2747035"/>
                  </a:lnTo>
                  <a:lnTo>
                    <a:pt x="1119380" y="2792970"/>
                  </a:lnTo>
                  <a:lnTo>
                    <a:pt x="1105318" y="2840781"/>
                  </a:lnTo>
                  <a:lnTo>
                    <a:pt x="1090319" y="2891404"/>
                  </a:lnTo>
                  <a:lnTo>
                    <a:pt x="1074382" y="2944840"/>
                  </a:lnTo>
                  <a:lnTo>
                    <a:pt x="1061257" y="2997338"/>
                  </a:lnTo>
                  <a:lnTo>
                    <a:pt x="1045321" y="3049836"/>
                  </a:lnTo>
                  <a:lnTo>
                    <a:pt x="1030321" y="3103271"/>
                  </a:lnTo>
                  <a:lnTo>
                    <a:pt x="1011572" y="3155769"/>
                  </a:lnTo>
                  <a:lnTo>
                    <a:pt x="992823" y="3207329"/>
                  </a:lnTo>
                  <a:lnTo>
                    <a:pt x="972198" y="3255140"/>
                  </a:lnTo>
                  <a:lnTo>
                    <a:pt x="948762" y="3301076"/>
                  </a:lnTo>
                  <a:lnTo>
                    <a:pt x="921575" y="3341387"/>
                  </a:lnTo>
                  <a:lnTo>
                    <a:pt x="890639" y="3380760"/>
                  </a:lnTo>
                  <a:lnTo>
                    <a:pt x="855015" y="3414509"/>
                  </a:lnTo>
                  <a:lnTo>
                    <a:pt x="815642" y="3442633"/>
                  </a:lnTo>
                  <a:lnTo>
                    <a:pt x="771581" y="3466069"/>
                  </a:lnTo>
                  <a:lnTo>
                    <a:pt x="726583" y="3480131"/>
                  </a:lnTo>
                  <a:lnTo>
                    <a:pt x="678772" y="3486694"/>
                  </a:lnTo>
                  <a:lnTo>
                    <a:pt x="630024" y="3489506"/>
                  </a:lnTo>
                  <a:lnTo>
                    <a:pt x="578464" y="3488569"/>
                  </a:lnTo>
                  <a:lnTo>
                    <a:pt x="525966" y="3484819"/>
                  </a:lnTo>
                  <a:lnTo>
                    <a:pt x="472530" y="3478256"/>
                  </a:lnTo>
                  <a:lnTo>
                    <a:pt x="420032" y="3470757"/>
                  </a:lnTo>
                  <a:lnTo>
                    <a:pt x="367534" y="3464195"/>
                  </a:lnTo>
                  <a:lnTo>
                    <a:pt x="317849" y="3459507"/>
                  </a:lnTo>
                  <a:lnTo>
                    <a:pt x="268163" y="3457632"/>
                  </a:lnTo>
                  <a:lnTo>
                    <a:pt x="273788" y="3442633"/>
                  </a:lnTo>
                  <a:lnTo>
                    <a:pt x="326286" y="3442633"/>
                  </a:lnTo>
                  <a:lnTo>
                    <a:pt x="382534" y="3442633"/>
                  </a:lnTo>
                  <a:lnTo>
                    <a:pt x="440656" y="3440758"/>
                  </a:lnTo>
                  <a:lnTo>
                    <a:pt x="496904" y="3437008"/>
                  </a:lnTo>
                  <a:lnTo>
                    <a:pt x="553152" y="3432321"/>
                  </a:lnTo>
                  <a:lnTo>
                    <a:pt x="605650" y="3424821"/>
                  </a:lnTo>
                  <a:lnTo>
                    <a:pt x="655336" y="3414509"/>
                  </a:lnTo>
                  <a:lnTo>
                    <a:pt x="701271" y="3399510"/>
                  </a:lnTo>
                  <a:lnTo>
                    <a:pt x="742520" y="3382635"/>
                  </a:lnTo>
                  <a:lnTo>
                    <a:pt x="774394" y="3360136"/>
                  </a:lnTo>
                  <a:lnTo>
                    <a:pt x="800643" y="3332950"/>
                  </a:lnTo>
                  <a:lnTo>
                    <a:pt x="822204" y="3301076"/>
                  </a:lnTo>
                  <a:lnTo>
                    <a:pt x="842828" y="3259827"/>
                  </a:lnTo>
                  <a:lnTo>
                    <a:pt x="859703" y="3213892"/>
                  </a:lnTo>
                  <a:lnTo>
                    <a:pt x="875640" y="3161394"/>
                  </a:lnTo>
                  <a:lnTo>
                    <a:pt x="888764" y="3106083"/>
                  </a:lnTo>
                  <a:lnTo>
                    <a:pt x="900951" y="3048898"/>
                  </a:lnTo>
                  <a:lnTo>
                    <a:pt x="913138" y="2988900"/>
                  </a:lnTo>
                  <a:lnTo>
                    <a:pt x="924388" y="2927028"/>
                  </a:lnTo>
                  <a:lnTo>
                    <a:pt x="936575" y="2867968"/>
                  </a:lnTo>
                  <a:lnTo>
                    <a:pt x="948762" y="2806095"/>
                  </a:lnTo>
                  <a:lnTo>
                    <a:pt x="961886" y="2748910"/>
                  </a:lnTo>
                  <a:lnTo>
                    <a:pt x="975948" y="2692662"/>
                  </a:lnTo>
                  <a:lnTo>
                    <a:pt x="990948" y="2641101"/>
                  </a:lnTo>
                  <a:lnTo>
                    <a:pt x="1009697" y="2593291"/>
                  </a:lnTo>
                  <a:lnTo>
                    <a:pt x="1030321" y="2552042"/>
                  </a:lnTo>
                  <a:lnTo>
                    <a:pt x="1052820" y="2516419"/>
                  </a:lnTo>
                  <a:lnTo>
                    <a:pt x="1088444" y="2478920"/>
                  </a:lnTo>
                  <a:lnTo>
                    <a:pt x="1127817" y="2447046"/>
                  </a:lnTo>
                  <a:lnTo>
                    <a:pt x="1171878" y="2419860"/>
                  </a:lnTo>
                  <a:lnTo>
                    <a:pt x="1219689" y="2395486"/>
                  </a:lnTo>
                  <a:lnTo>
                    <a:pt x="1270312" y="2376736"/>
                  </a:lnTo>
                  <a:lnTo>
                    <a:pt x="1323747" y="2359862"/>
                  </a:lnTo>
                  <a:lnTo>
                    <a:pt x="1379995" y="2345800"/>
                  </a:lnTo>
                  <a:lnTo>
                    <a:pt x="1438118" y="2332676"/>
                  </a:lnTo>
                  <a:lnTo>
                    <a:pt x="1495303" y="2318614"/>
                  </a:lnTo>
                  <a:lnTo>
                    <a:pt x="1553426" y="2307364"/>
                  </a:lnTo>
                  <a:lnTo>
                    <a:pt x="1613424" y="2293302"/>
                  </a:lnTo>
                  <a:lnTo>
                    <a:pt x="1671546" y="2278303"/>
                  </a:lnTo>
                  <a:lnTo>
                    <a:pt x="1727794" y="2261428"/>
                  </a:lnTo>
                  <a:lnTo>
                    <a:pt x="1782167" y="2242679"/>
                  </a:lnTo>
                  <a:lnTo>
                    <a:pt x="1834665" y="2218305"/>
                  </a:lnTo>
                  <a:lnTo>
                    <a:pt x="1884351" y="2191119"/>
                  </a:lnTo>
                  <a:lnTo>
                    <a:pt x="1930286" y="2157370"/>
                  </a:lnTo>
                  <a:lnTo>
                    <a:pt x="1971535" y="2119871"/>
                  </a:lnTo>
                  <a:lnTo>
                    <a:pt x="2009033" y="2073936"/>
                  </a:lnTo>
                  <a:lnTo>
                    <a:pt x="2056844" y="1999876"/>
                  </a:lnTo>
                  <a:lnTo>
                    <a:pt x="2099030" y="1922067"/>
                  </a:lnTo>
                  <a:lnTo>
                    <a:pt x="2138403" y="1839570"/>
                  </a:lnTo>
                  <a:lnTo>
                    <a:pt x="2175902" y="1755198"/>
                  </a:lnTo>
                  <a:lnTo>
                    <a:pt x="2209651" y="1669889"/>
                  </a:lnTo>
                  <a:lnTo>
                    <a:pt x="2244337" y="1582705"/>
                  </a:lnTo>
                  <a:lnTo>
                    <a:pt x="2279960" y="1495520"/>
                  </a:lnTo>
                  <a:lnTo>
                    <a:pt x="2291210" y="1464584"/>
                  </a:lnTo>
                  <a:lnTo>
                    <a:pt x="2307147" y="1428961"/>
                  </a:lnTo>
                  <a:lnTo>
                    <a:pt x="2320271" y="1389587"/>
                  </a:lnTo>
                  <a:lnTo>
                    <a:pt x="2330583" y="1347401"/>
                  </a:lnTo>
                  <a:lnTo>
                    <a:pt x="2334333" y="1303340"/>
                  </a:lnTo>
                  <a:lnTo>
                    <a:pt x="2330583" y="1260217"/>
                  </a:lnTo>
                  <a:lnTo>
                    <a:pt x="2327771" y="1248967"/>
                  </a:lnTo>
                  <a:lnTo>
                    <a:pt x="2320271" y="1230218"/>
                  </a:lnTo>
                  <a:lnTo>
                    <a:pt x="2309959" y="1205844"/>
                  </a:lnTo>
                  <a:lnTo>
                    <a:pt x="2298710" y="1174908"/>
                  </a:lnTo>
                  <a:lnTo>
                    <a:pt x="2284648" y="1139284"/>
                  </a:lnTo>
                  <a:lnTo>
                    <a:pt x="2272461" y="1095223"/>
                  </a:lnTo>
                  <a:lnTo>
                    <a:pt x="2264024" y="1045538"/>
                  </a:lnTo>
                  <a:lnTo>
                    <a:pt x="2255586" y="991165"/>
                  </a:lnTo>
                  <a:lnTo>
                    <a:pt x="2257461" y="997727"/>
                  </a:lnTo>
                  <a:lnTo>
                    <a:pt x="2259336" y="997727"/>
                  </a:lnTo>
                  <a:lnTo>
                    <a:pt x="2259336" y="989290"/>
                  </a:lnTo>
                  <a:lnTo>
                    <a:pt x="2259336" y="976165"/>
                  </a:lnTo>
                  <a:lnTo>
                    <a:pt x="2261211" y="955541"/>
                  </a:lnTo>
                  <a:lnTo>
                    <a:pt x="2263086" y="928355"/>
                  </a:lnTo>
                  <a:lnTo>
                    <a:pt x="2265898" y="897419"/>
                  </a:lnTo>
                  <a:lnTo>
                    <a:pt x="2271523" y="861795"/>
                  </a:lnTo>
                  <a:lnTo>
                    <a:pt x="2279960" y="820546"/>
                  </a:lnTo>
                  <a:lnTo>
                    <a:pt x="2291210" y="778361"/>
                  </a:lnTo>
                  <a:lnTo>
                    <a:pt x="2305272" y="732425"/>
                  </a:lnTo>
                  <a:lnTo>
                    <a:pt x="2324021" y="682739"/>
                  </a:lnTo>
                  <a:lnTo>
                    <a:pt x="2346520" y="631179"/>
                  </a:lnTo>
                  <a:lnTo>
                    <a:pt x="2373707" y="580556"/>
                  </a:lnTo>
                  <a:lnTo>
                    <a:pt x="2405580" y="527120"/>
                  </a:lnTo>
                  <a:lnTo>
                    <a:pt x="2443079" y="474622"/>
                  </a:lnTo>
                  <a:lnTo>
                    <a:pt x="2488077" y="422124"/>
                  </a:lnTo>
                  <a:lnTo>
                    <a:pt x="2538700" y="370564"/>
                  </a:lnTo>
                  <a:lnTo>
                    <a:pt x="2594948" y="319941"/>
                  </a:lnTo>
                  <a:lnTo>
                    <a:pt x="2661508" y="272130"/>
                  </a:lnTo>
                  <a:lnTo>
                    <a:pt x="2732755" y="226194"/>
                  </a:lnTo>
                  <a:lnTo>
                    <a:pt x="2815252" y="183071"/>
                  </a:lnTo>
                  <a:lnTo>
                    <a:pt x="3024307" y="101512"/>
                  </a:lnTo>
                  <a:lnTo>
                    <a:pt x="3046806" y="97762"/>
                  </a:lnTo>
                  <a:lnTo>
                    <a:pt x="3073992" y="94949"/>
                  </a:lnTo>
                  <a:lnTo>
                    <a:pt x="3106803" y="91200"/>
                  </a:lnTo>
                  <a:lnTo>
                    <a:pt x="3142427" y="86512"/>
                  </a:lnTo>
                  <a:lnTo>
                    <a:pt x="3178051" y="82762"/>
                  </a:lnTo>
                  <a:lnTo>
                    <a:pt x="3213674" y="79013"/>
                  </a:lnTo>
                  <a:lnTo>
                    <a:pt x="3246485" y="77138"/>
                  </a:lnTo>
                  <a:close/>
                  <a:moveTo>
                    <a:pt x="1863056" y="0"/>
                  </a:moveTo>
                  <a:lnTo>
                    <a:pt x="1875848" y="0"/>
                  </a:lnTo>
                  <a:lnTo>
                    <a:pt x="1907248" y="6396"/>
                  </a:lnTo>
                  <a:lnTo>
                    <a:pt x="1936903" y="13374"/>
                  </a:lnTo>
                  <a:lnTo>
                    <a:pt x="1965396" y="22096"/>
                  </a:lnTo>
                  <a:lnTo>
                    <a:pt x="1992144" y="33726"/>
                  </a:lnTo>
                  <a:lnTo>
                    <a:pt x="2015403" y="47100"/>
                  </a:lnTo>
                  <a:lnTo>
                    <a:pt x="2036336" y="63381"/>
                  </a:lnTo>
                  <a:lnTo>
                    <a:pt x="2054362" y="83152"/>
                  </a:lnTo>
                  <a:lnTo>
                    <a:pt x="2078784" y="119203"/>
                  </a:lnTo>
                  <a:lnTo>
                    <a:pt x="2097973" y="157581"/>
                  </a:lnTo>
                  <a:lnTo>
                    <a:pt x="2111347" y="196540"/>
                  </a:lnTo>
                  <a:lnTo>
                    <a:pt x="2121232" y="236662"/>
                  </a:lnTo>
                  <a:lnTo>
                    <a:pt x="2125302" y="277947"/>
                  </a:lnTo>
                  <a:lnTo>
                    <a:pt x="2126465" y="320395"/>
                  </a:lnTo>
                  <a:lnTo>
                    <a:pt x="2122976" y="361098"/>
                  </a:lnTo>
                  <a:lnTo>
                    <a:pt x="2116580" y="403546"/>
                  </a:lnTo>
                  <a:lnTo>
                    <a:pt x="2108439" y="444831"/>
                  </a:lnTo>
                  <a:lnTo>
                    <a:pt x="2096810" y="486116"/>
                  </a:lnTo>
                  <a:lnTo>
                    <a:pt x="2082854" y="526238"/>
                  </a:lnTo>
                  <a:lnTo>
                    <a:pt x="2067154" y="565197"/>
                  </a:lnTo>
                  <a:lnTo>
                    <a:pt x="2050291" y="602412"/>
                  </a:lnTo>
                  <a:lnTo>
                    <a:pt x="2032266" y="638463"/>
                  </a:lnTo>
                  <a:lnTo>
                    <a:pt x="2014240" y="672189"/>
                  </a:lnTo>
                  <a:lnTo>
                    <a:pt x="1995051" y="703007"/>
                  </a:lnTo>
                  <a:lnTo>
                    <a:pt x="1975281" y="731500"/>
                  </a:lnTo>
                  <a:lnTo>
                    <a:pt x="1957255" y="757666"/>
                  </a:lnTo>
                  <a:lnTo>
                    <a:pt x="1929344" y="789647"/>
                  </a:lnTo>
                  <a:lnTo>
                    <a:pt x="1899107" y="820466"/>
                  </a:lnTo>
                  <a:lnTo>
                    <a:pt x="1864219" y="848958"/>
                  </a:lnTo>
                  <a:lnTo>
                    <a:pt x="1825841" y="873962"/>
                  </a:lnTo>
                  <a:lnTo>
                    <a:pt x="1784556" y="896058"/>
                  </a:lnTo>
                  <a:lnTo>
                    <a:pt x="1741527" y="914084"/>
                  </a:lnTo>
                  <a:lnTo>
                    <a:pt x="1696171" y="928039"/>
                  </a:lnTo>
                  <a:lnTo>
                    <a:pt x="1672912" y="930947"/>
                  </a:lnTo>
                  <a:lnTo>
                    <a:pt x="1648490" y="932110"/>
                  </a:lnTo>
                  <a:lnTo>
                    <a:pt x="1624068" y="932110"/>
                  </a:lnTo>
                  <a:lnTo>
                    <a:pt x="1597902" y="930365"/>
                  </a:lnTo>
                  <a:lnTo>
                    <a:pt x="1572317" y="929202"/>
                  </a:lnTo>
                  <a:lnTo>
                    <a:pt x="1545569" y="928039"/>
                  </a:lnTo>
                  <a:lnTo>
                    <a:pt x="1521728" y="929202"/>
                  </a:lnTo>
                  <a:lnTo>
                    <a:pt x="1497306" y="932110"/>
                  </a:lnTo>
                  <a:lnTo>
                    <a:pt x="1475210" y="938506"/>
                  </a:lnTo>
                  <a:lnTo>
                    <a:pt x="1453695" y="948391"/>
                  </a:lnTo>
                  <a:lnTo>
                    <a:pt x="1435669" y="962928"/>
                  </a:lnTo>
                  <a:lnTo>
                    <a:pt x="1415899" y="985024"/>
                  </a:lnTo>
                  <a:lnTo>
                    <a:pt x="1397873" y="1011772"/>
                  </a:lnTo>
                  <a:lnTo>
                    <a:pt x="1382173" y="1039102"/>
                  </a:lnTo>
                  <a:lnTo>
                    <a:pt x="1367055" y="1066431"/>
                  </a:lnTo>
                  <a:lnTo>
                    <a:pt x="1352518" y="1094924"/>
                  </a:lnTo>
                  <a:lnTo>
                    <a:pt x="1330422" y="1132138"/>
                  </a:lnTo>
                  <a:lnTo>
                    <a:pt x="1307744" y="1171097"/>
                  </a:lnTo>
                  <a:lnTo>
                    <a:pt x="1284485" y="1210056"/>
                  </a:lnTo>
                  <a:lnTo>
                    <a:pt x="1260644" y="1248434"/>
                  </a:lnTo>
                  <a:lnTo>
                    <a:pt x="1235059" y="1286230"/>
                  </a:lnTo>
                  <a:lnTo>
                    <a:pt x="1207730" y="1322281"/>
                  </a:lnTo>
                  <a:lnTo>
                    <a:pt x="1179238" y="1356007"/>
                  </a:lnTo>
                  <a:lnTo>
                    <a:pt x="1148419" y="1385663"/>
                  </a:lnTo>
                  <a:lnTo>
                    <a:pt x="1114693" y="1411248"/>
                  </a:lnTo>
                  <a:lnTo>
                    <a:pt x="1064686" y="1442066"/>
                  </a:lnTo>
                  <a:lnTo>
                    <a:pt x="1010027" y="1470558"/>
                  </a:lnTo>
                  <a:lnTo>
                    <a:pt x="950717" y="1493818"/>
                  </a:lnTo>
                  <a:lnTo>
                    <a:pt x="889080" y="1511843"/>
                  </a:lnTo>
                  <a:lnTo>
                    <a:pt x="857680" y="1517077"/>
                  </a:lnTo>
                  <a:lnTo>
                    <a:pt x="824536" y="1522310"/>
                  </a:lnTo>
                  <a:lnTo>
                    <a:pt x="790810" y="1525217"/>
                  </a:lnTo>
                  <a:lnTo>
                    <a:pt x="757084" y="1529869"/>
                  </a:lnTo>
                  <a:lnTo>
                    <a:pt x="724522" y="1533940"/>
                  </a:lnTo>
                  <a:lnTo>
                    <a:pt x="692540" y="1539173"/>
                  </a:lnTo>
                  <a:lnTo>
                    <a:pt x="661722" y="1546732"/>
                  </a:lnTo>
                  <a:lnTo>
                    <a:pt x="633230" y="1556036"/>
                  </a:lnTo>
                  <a:lnTo>
                    <a:pt x="607063" y="1568828"/>
                  </a:lnTo>
                  <a:lnTo>
                    <a:pt x="584967" y="1585691"/>
                  </a:lnTo>
                  <a:lnTo>
                    <a:pt x="565778" y="1606624"/>
                  </a:lnTo>
                  <a:lnTo>
                    <a:pt x="550078" y="1629883"/>
                  </a:lnTo>
                  <a:lnTo>
                    <a:pt x="538449" y="1656631"/>
                  </a:lnTo>
                  <a:lnTo>
                    <a:pt x="527982" y="1685124"/>
                  </a:lnTo>
                  <a:lnTo>
                    <a:pt x="519260" y="1714779"/>
                  </a:lnTo>
                  <a:lnTo>
                    <a:pt x="509956" y="1746179"/>
                  </a:lnTo>
                  <a:lnTo>
                    <a:pt x="500071" y="1779323"/>
                  </a:lnTo>
                  <a:lnTo>
                    <a:pt x="491931" y="1811886"/>
                  </a:lnTo>
                  <a:lnTo>
                    <a:pt x="482045" y="1844449"/>
                  </a:lnTo>
                  <a:lnTo>
                    <a:pt x="472742" y="1877593"/>
                  </a:lnTo>
                  <a:lnTo>
                    <a:pt x="461112" y="1910156"/>
                  </a:lnTo>
                  <a:lnTo>
                    <a:pt x="449483" y="1942137"/>
                  </a:lnTo>
                  <a:lnTo>
                    <a:pt x="436690" y="1971793"/>
                  </a:lnTo>
                  <a:lnTo>
                    <a:pt x="422153" y="2000285"/>
                  </a:lnTo>
                  <a:lnTo>
                    <a:pt x="405290" y="2025289"/>
                  </a:lnTo>
                  <a:lnTo>
                    <a:pt x="386102" y="2049711"/>
                  </a:lnTo>
                  <a:lnTo>
                    <a:pt x="364005" y="2070644"/>
                  </a:lnTo>
                  <a:lnTo>
                    <a:pt x="339583" y="2088088"/>
                  </a:lnTo>
                  <a:lnTo>
                    <a:pt x="312254" y="2102625"/>
                  </a:lnTo>
                  <a:lnTo>
                    <a:pt x="284343" y="2111347"/>
                  </a:lnTo>
                  <a:lnTo>
                    <a:pt x="254687" y="2115418"/>
                  </a:lnTo>
                  <a:lnTo>
                    <a:pt x="224450" y="2117162"/>
                  </a:lnTo>
                  <a:lnTo>
                    <a:pt x="192469" y="2116581"/>
                  </a:lnTo>
                  <a:lnTo>
                    <a:pt x="159906" y="2114255"/>
                  </a:lnTo>
                  <a:lnTo>
                    <a:pt x="126762" y="2110184"/>
                  </a:lnTo>
                  <a:lnTo>
                    <a:pt x="94199" y="2105533"/>
                  </a:lnTo>
                  <a:lnTo>
                    <a:pt x="61637" y="2101462"/>
                  </a:lnTo>
                  <a:lnTo>
                    <a:pt x="30818" y="2098555"/>
                  </a:lnTo>
                  <a:lnTo>
                    <a:pt x="0" y="2097392"/>
                  </a:lnTo>
                  <a:lnTo>
                    <a:pt x="3489" y="2088088"/>
                  </a:lnTo>
                  <a:lnTo>
                    <a:pt x="36052" y="2088088"/>
                  </a:lnTo>
                  <a:lnTo>
                    <a:pt x="70940" y="2088088"/>
                  </a:lnTo>
                  <a:lnTo>
                    <a:pt x="106992" y="2086925"/>
                  </a:lnTo>
                  <a:lnTo>
                    <a:pt x="141880" y="2084599"/>
                  </a:lnTo>
                  <a:lnTo>
                    <a:pt x="176769" y="2081692"/>
                  </a:lnTo>
                  <a:lnTo>
                    <a:pt x="209332" y="2077040"/>
                  </a:lnTo>
                  <a:lnTo>
                    <a:pt x="240150" y="2070644"/>
                  </a:lnTo>
                  <a:lnTo>
                    <a:pt x="268643" y="2061340"/>
                  </a:lnTo>
                  <a:lnTo>
                    <a:pt x="294228" y="2050874"/>
                  </a:lnTo>
                  <a:lnTo>
                    <a:pt x="313998" y="2036918"/>
                  </a:lnTo>
                  <a:lnTo>
                    <a:pt x="330280" y="2020055"/>
                  </a:lnTo>
                  <a:lnTo>
                    <a:pt x="343654" y="2000285"/>
                  </a:lnTo>
                  <a:lnTo>
                    <a:pt x="356446" y="1974700"/>
                  </a:lnTo>
                  <a:lnTo>
                    <a:pt x="366913" y="1946208"/>
                  </a:lnTo>
                  <a:lnTo>
                    <a:pt x="376798" y="1913645"/>
                  </a:lnTo>
                  <a:lnTo>
                    <a:pt x="384939" y="1879338"/>
                  </a:lnTo>
                  <a:lnTo>
                    <a:pt x="392498" y="1843867"/>
                  </a:lnTo>
                  <a:lnTo>
                    <a:pt x="400057" y="1806653"/>
                  </a:lnTo>
                  <a:lnTo>
                    <a:pt x="407035" y="1768275"/>
                  </a:lnTo>
                  <a:lnTo>
                    <a:pt x="414594" y="1731642"/>
                  </a:lnTo>
                  <a:lnTo>
                    <a:pt x="422153" y="1693265"/>
                  </a:lnTo>
                  <a:lnTo>
                    <a:pt x="430294" y="1657794"/>
                  </a:lnTo>
                  <a:lnTo>
                    <a:pt x="439016" y="1622906"/>
                  </a:lnTo>
                  <a:lnTo>
                    <a:pt x="448320" y="1590924"/>
                  </a:lnTo>
                  <a:lnTo>
                    <a:pt x="459949" y="1561269"/>
                  </a:lnTo>
                  <a:lnTo>
                    <a:pt x="472742" y="1535684"/>
                  </a:lnTo>
                  <a:lnTo>
                    <a:pt x="486697" y="1513588"/>
                  </a:lnTo>
                  <a:lnTo>
                    <a:pt x="508793" y="1490329"/>
                  </a:lnTo>
                  <a:lnTo>
                    <a:pt x="533215" y="1470558"/>
                  </a:lnTo>
                  <a:lnTo>
                    <a:pt x="560545" y="1453696"/>
                  </a:lnTo>
                  <a:lnTo>
                    <a:pt x="590200" y="1438577"/>
                  </a:lnTo>
                  <a:lnTo>
                    <a:pt x="621600" y="1426948"/>
                  </a:lnTo>
                  <a:lnTo>
                    <a:pt x="654744" y="1416481"/>
                  </a:lnTo>
                  <a:lnTo>
                    <a:pt x="689633" y="1407759"/>
                  </a:lnTo>
                  <a:lnTo>
                    <a:pt x="725685" y="1399618"/>
                  </a:lnTo>
                  <a:lnTo>
                    <a:pt x="761155" y="1390896"/>
                  </a:lnTo>
                  <a:lnTo>
                    <a:pt x="797206" y="1383918"/>
                  </a:lnTo>
                  <a:lnTo>
                    <a:pt x="834421" y="1375196"/>
                  </a:lnTo>
                  <a:lnTo>
                    <a:pt x="870473" y="1365892"/>
                  </a:lnTo>
                  <a:lnTo>
                    <a:pt x="905361" y="1355426"/>
                  </a:lnTo>
                  <a:lnTo>
                    <a:pt x="939087" y="1343796"/>
                  </a:lnTo>
                  <a:lnTo>
                    <a:pt x="971650" y="1328678"/>
                  </a:lnTo>
                  <a:lnTo>
                    <a:pt x="1002468" y="1311815"/>
                  </a:lnTo>
                  <a:lnTo>
                    <a:pt x="1030961" y="1290882"/>
                  </a:lnTo>
                  <a:lnTo>
                    <a:pt x="1056546" y="1267623"/>
                  </a:lnTo>
                  <a:lnTo>
                    <a:pt x="1079805" y="1239130"/>
                  </a:lnTo>
                  <a:lnTo>
                    <a:pt x="1109460" y="1193193"/>
                  </a:lnTo>
                  <a:lnTo>
                    <a:pt x="1135627" y="1144931"/>
                  </a:lnTo>
                  <a:lnTo>
                    <a:pt x="1160049" y="1093761"/>
                  </a:lnTo>
                  <a:lnTo>
                    <a:pt x="1183308" y="1041428"/>
                  </a:lnTo>
                  <a:lnTo>
                    <a:pt x="1204241" y="988513"/>
                  </a:lnTo>
                  <a:lnTo>
                    <a:pt x="1225756" y="934436"/>
                  </a:lnTo>
                  <a:lnTo>
                    <a:pt x="1247852" y="880358"/>
                  </a:lnTo>
                  <a:lnTo>
                    <a:pt x="1254830" y="861169"/>
                  </a:lnTo>
                  <a:lnTo>
                    <a:pt x="1264715" y="839073"/>
                  </a:lnTo>
                  <a:lnTo>
                    <a:pt x="1272855" y="814651"/>
                  </a:lnTo>
                  <a:lnTo>
                    <a:pt x="1279252" y="788485"/>
                  </a:lnTo>
                  <a:lnTo>
                    <a:pt x="1281578" y="761155"/>
                  </a:lnTo>
                  <a:lnTo>
                    <a:pt x="1279252" y="734407"/>
                  </a:lnTo>
                  <a:lnTo>
                    <a:pt x="1277507" y="727429"/>
                  </a:lnTo>
                  <a:lnTo>
                    <a:pt x="1272855" y="715800"/>
                  </a:lnTo>
                  <a:lnTo>
                    <a:pt x="1266459" y="700681"/>
                  </a:lnTo>
                  <a:lnTo>
                    <a:pt x="1259481" y="681493"/>
                  </a:lnTo>
                  <a:lnTo>
                    <a:pt x="1250759" y="659396"/>
                  </a:lnTo>
                  <a:lnTo>
                    <a:pt x="1243200" y="632067"/>
                  </a:lnTo>
                  <a:lnTo>
                    <a:pt x="1237967" y="601249"/>
                  </a:lnTo>
                  <a:lnTo>
                    <a:pt x="1232733" y="567523"/>
                  </a:lnTo>
                  <a:lnTo>
                    <a:pt x="1233896" y="571593"/>
                  </a:lnTo>
                  <a:lnTo>
                    <a:pt x="1235059" y="571593"/>
                  </a:lnTo>
                  <a:lnTo>
                    <a:pt x="1235059" y="566360"/>
                  </a:lnTo>
                  <a:lnTo>
                    <a:pt x="1235059" y="558219"/>
                  </a:lnTo>
                  <a:lnTo>
                    <a:pt x="1236222" y="545427"/>
                  </a:lnTo>
                  <a:lnTo>
                    <a:pt x="1237385" y="528564"/>
                  </a:lnTo>
                  <a:lnTo>
                    <a:pt x="1239130" y="509375"/>
                  </a:lnTo>
                  <a:lnTo>
                    <a:pt x="1242619" y="487279"/>
                  </a:lnTo>
                  <a:lnTo>
                    <a:pt x="1247852" y="461694"/>
                  </a:lnTo>
                  <a:lnTo>
                    <a:pt x="1254830" y="435527"/>
                  </a:lnTo>
                  <a:lnTo>
                    <a:pt x="1263552" y="407035"/>
                  </a:lnTo>
                  <a:lnTo>
                    <a:pt x="1275181" y="376217"/>
                  </a:lnTo>
                  <a:lnTo>
                    <a:pt x="1289137" y="344235"/>
                  </a:lnTo>
                  <a:lnTo>
                    <a:pt x="1306000" y="312835"/>
                  </a:lnTo>
                  <a:lnTo>
                    <a:pt x="1325770" y="279691"/>
                  </a:lnTo>
                  <a:lnTo>
                    <a:pt x="1349029" y="247128"/>
                  </a:lnTo>
                  <a:lnTo>
                    <a:pt x="1376940" y="214566"/>
                  </a:lnTo>
                  <a:lnTo>
                    <a:pt x="1408340" y="182584"/>
                  </a:lnTo>
                  <a:lnTo>
                    <a:pt x="1443228" y="151184"/>
                  </a:lnTo>
                  <a:lnTo>
                    <a:pt x="1484513" y="121529"/>
                  </a:lnTo>
                  <a:lnTo>
                    <a:pt x="1528706" y="93037"/>
                  </a:lnTo>
                  <a:lnTo>
                    <a:pt x="1579876" y="66288"/>
                  </a:lnTo>
                  <a:lnTo>
                    <a:pt x="1709545" y="15700"/>
                  </a:lnTo>
                  <a:lnTo>
                    <a:pt x="1723501" y="13374"/>
                  </a:lnTo>
                  <a:lnTo>
                    <a:pt x="1740364" y="11629"/>
                  </a:lnTo>
                  <a:lnTo>
                    <a:pt x="1760715" y="9304"/>
                  </a:lnTo>
                  <a:lnTo>
                    <a:pt x="1782812" y="6396"/>
                  </a:lnTo>
                  <a:lnTo>
                    <a:pt x="1804908" y="4070"/>
                  </a:lnTo>
                  <a:lnTo>
                    <a:pt x="1827004" y="1744"/>
                  </a:lnTo>
                  <a:lnTo>
                    <a:pt x="1847356" y="581"/>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75" name="Oval 12287">
              <a:extLst>
                <a:ext uri="{FF2B5EF4-FFF2-40B4-BE49-F238E27FC236}">
                  <a16:creationId xmlns:a16="http://schemas.microsoft.com/office/drawing/2014/main" id="{F834D082-1635-45E3-9A6E-E35325D1E66C}"/>
                </a:ext>
              </a:extLst>
            </p:cNvPr>
            <p:cNvSpPr/>
            <p:nvPr/>
          </p:nvSpPr>
          <p:spPr>
            <a:xfrm>
              <a:off x="3843077" y="415956"/>
              <a:ext cx="282062" cy="281027"/>
            </a:xfrm>
            <a:custGeom>
              <a:avLst/>
              <a:gdLst/>
              <a:ahLst/>
              <a:cxnLst/>
              <a:rect l="l" t="t" r="r" b="b"/>
              <a:pathLst>
                <a:path w="3960440" h="3945921">
                  <a:moveTo>
                    <a:pt x="1598844" y="0"/>
                  </a:moveTo>
                  <a:cubicBezTo>
                    <a:pt x="1857342" y="0"/>
                    <a:pt x="2066896" y="209554"/>
                    <a:pt x="2066896" y="468052"/>
                  </a:cubicBezTo>
                  <a:cubicBezTo>
                    <a:pt x="2066896" y="646802"/>
                    <a:pt x="1966694" y="802149"/>
                    <a:pt x="1818364" y="879058"/>
                  </a:cubicBezTo>
                  <a:lnTo>
                    <a:pt x="1965948" y="1429850"/>
                  </a:lnTo>
                  <a:cubicBezTo>
                    <a:pt x="2234183" y="1439289"/>
                    <a:pt x="2449559" y="1654793"/>
                    <a:pt x="2458766" y="1923094"/>
                  </a:cubicBezTo>
                  <a:lnTo>
                    <a:pt x="3052787" y="2082261"/>
                  </a:lnTo>
                  <a:cubicBezTo>
                    <a:pt x="3115207" y="1899813"/>
                    <a:pt x="3288586" y="1769556"/>
                    <a:pt x="3492388" y="1769556"/>
                  </a:cubicBezTo>
                  <a:cubicBezTo>
                    <a:pt x="3750886" y="1769556"/>
                    <a:pt x="3960440" y="1979110"/>
                    <a:pt x="3960440" y="2237608"/>
                  </a:cubicBezTo>
                  <a:cubicBezTo>
                    <a:pt x="3960440" y="2496106"/>
                    <a:pt x="3750886" y="2705660"/>
                    <a:pt x="3492388" y="2705660"/>
                  </a:cubicBezTo>
                  <a:cubicBezTo>
                    <a:pt x="3255123" y="2705660"/>
                    <a:pt x="3059091" y="2529117"/>
                    <a:pt x="3030620" y="2299941"/>
                  </a:cubicBezTo>
                  <a:lnTo>
                    <a:pt x="2422827" y="2137084"/>
                  </a:lnTo>
                  <a:cubicBezTo>
                    <a:pt x="2374914" y="2257246"/>
                    <a:pt x="2282973" y="2354960"/>
                    <a:pt x="2166800" y="2410258"/>
                  </a:cubicBezTo>
                  <a:lnTo>
                    <a:pt x="2329067" y="3015847"/>
                  </a:lnTo>
                  <a:cubicBezTo>
                    <a:pt x="2559464" y="3043136"/>
                    <a:pt x="2737303" y="3239734"/>
                    <a:pt x="2737303" y="3477869"/>
                  </a:cubicBezTo>
                  <a:cubicBezTo>
                    <a:pt x="2737303" y="3736367"/>
                    <a:pt x="2527749" y="3945921"/>
                    <a:pt x="2269251" y="3945921"/>
                  </a:cubicBezTo>
                  <a:cubicBezTo>
                    <a:pt x="2010753" y="3945921"/>
                    <a:pt x="1801199" y="3736367"/>
                    <a:pt x="1801199" y="3477869"/>
                  </a:cubicBezTo>
                  <a:cubicBezTo>
                    <a:pt x="1801199" y="3274904"/>
                    <a:pt x="1930388" y="3102113"/>
                    <a:pt x="2111643" y="3038969"/>
                  </a:cubicBezTo>
                  <a:lnTo>
                    <a:pt x="1956503" y="2459980"/>
                  </a:lnTo>
                  <a:cubicBezTo>
                    <a:pt x="1952432" y="2460875"/>
                    <a:pt x="1948330" y="2460923"/>
                    <a:pt x="1944216" y="2460923"/>
                  </a:cubicBezTo>
                  <a:cubicBezTo>
                    <a:pt x="1742647" y="2460923"/>
                    <a:pt x="1568040" y="2345487"/>
                    <a:pt x="1484865" y="2176122"/>
                  </a:cubicBezTo>
                  <a:lnTo>
                    <a:pt x="930415" y="2324686"/>
                  </a:lnTo>
                  <a:cubicBezTo>
                    <a:pt x="904712" y="2556716"/>
                    <a:pt x="707355" y="2736304"/>
                    <a:pt x="468052" y="2736304"/>
                  </a:cubicBezTo>
                  <a:cubicBezTo>
                    <a:pt x="209554" y="2736304"/>
                    <a:pt x="0" y="2526750"/>
                    <a:pt x="0" y="2268252"/>
                  </a:cubicBezTo>
                  <a:cubicBezTo>
                    <a:pt x="0" y="2009754"/>
                    <a:pt x="209554" y="1800200"/>
                    <a:pt x="468052" y="1800200"/>
                  </a:cubicBezTo>
                  <a:cubicBezTo>
                    <a:pt x="669892" y="1800200"/>
                    <a:pt x="841893" y="1927961"/>
                    <a:pt x="906009" y="2107606"/>
                  </a:cubicBezTo>
                  <a:lnTo>
                    <a:pt x="1429897" y="1967231"/>
                  </a:lnTo>
                  <a:cubicBezTo>
                    <a:pt x="1427753" y="1959679"/>
                    <a:pt x="1427584" y="1952005"/>
                    <a:pt x="1427584" y="1944291"/>
                  </a:cubicBezTo>
                  <a:cubicBezTo>
                    <a:pt x="1427584" y="1727054"/>
                    <a:pt x="1561663" y="1541133"/>
                    <a:pt x="1751891" y="1465536"/>
                  </a:cubicBezTo>
                  <a:lnTo>
                    <a:pt x="1609736" y="935006"/>
                  </a:lnTo>
                  <a:cubicBezTo>
                    <a:pt x="1606130" y="936062"/>
                    <a:pt x="1602492" y="936104"/>
                    <a:pt x="1598844" y="936104"/>
                  </a:cubicBezTo>
                  <a:cubicBezTo>
                    <a:pt x="1340346" y="936104"/>
                    <a:pt x="1130792" y="726550"/>
                    <a:pt x="1130792" y="468052"/>
                  </a:cubicBezTo>
                  <a:cubicBezTo>
                    <a:pt x="1130792" y="209554"/>
                    <a:pt x="1340346" y="0"/>
                    <a:pt x="15988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 name="Freeform 18">
              <a:extLst>
                <a:ext uri="{FF2B5EF4-FFF2-40B4-BE49-F238E27FC236}">
                  <a16:creationId xmlns:a16="http://schemas.microsoft.com/office/drawing/2014/main" id="{69BB92E4-90ED-4BFD-AB58-779C7C0DB9ED}"/>
                </a:ext>
              </a:extLst>
            </p:cNvPr>
            <p:cNvSpPr>
              <a:spLocks/>
            </p:cNvSpPr>
            <p:nvPr/>
          </p:nvSpPr>
          <p:spPr bwMode="auto">
            <a:xfrm>
              <a:off x="4612312" y="708937"/>
              <a:ext cx="277876" cy="316802"/>
            </a:xfrm>
            <a:custGeom>
              <a:avLst/>
              <a:gdLst>
                <a:gd name="T0" fmla="*/ 1764 w 2942"/>
                <a:gd name="T1" fmla="*/ 10 h 3247"/>
                <a:gd name="T2" fmla="*/ 2091 w 2942"/>
                <a:gd name="T3" fmla="*/ 74 h 3247"/>
                <a:gd name="T4" fmla="*/ 2365 w 2942"/>
                <a:gd name="T5" fmla="*/ 192 h 3247"/>
                <a:gd name="T6" fmla="*/ 2591 w 2942"/>
                <a:gd name="T7" fmla="*/ 361 h 3247"/>
                <a:gd name="T8" fmla="*/ 2765 w 2942"/>
                <a:gd name="T9" fmla="*/ 576 h 3247"/>
                <a:gd name="T10" fmla="*/ 2873 w 2942"/>
                <a:gd name="T11" fmla="*/ 798 h 3247"/>
                <a:gd name="T12" fmla="*/ 2933 w 2942"/>
                <a:gd name="T13" fmla="*/ 1060 h 3247"/>
                <a:gd name="T14" fmla="*/ 2936 w 2942"/>
                <a:gd name="T15" fmla="*/ 1345 h 3247"/>
                <a:gd name="T16" fmla="*/ 2873 w 2942"/>
                <a:gd name="T17" fmla="*/ 1607 h 3247"/>
                <a:gd name="T18" fmla="*/ 2753 w 2942"/>
                <a:gd name="T19" fmla="*/ 1812 h 3247"/>
                <a:gd name="T20" fmla="*/ 2611 w 2942"/>
                <a:gd name="T21" fmla="*/ 1998 h 3247"/>
                <a:gd name="T22" fmla="*/ 2509 w 2942"/>
                <a:gd name="T23" fmla="*/ 2167 h 3247"/>
                <a:gd name="T24" fmla="*/ 2471 w 2942"/>
                <a:gd name="T25" fmla="*/ 2323 h 3247"/>
                <a:gd name="T26" fmla="*/ 2485 w 2942"/>
                <a:gd name="T27" fmla="*/ 2452 h 3247"/>
                <a:gd name="T28" fmla="*/ 2522 w 2942"/>
                <a:gd name="T29" fmla="*/ 2603 h 3247"/>
                <a:gd name="T30" fmla="*/ 2562 w 2942"/>
                <a:gd name="T31" fmla="*/ 2729 h 3247"/>
                <a:gd name="T32" fmla="*/ 2604 w 2942"/>
                <a:gd name="T33" fmla="*/ 2845 h 3247"/>
                <a:gd name="T34" fmla="*/ 2654 w 2942"/>
                <a:gd name="T35" fmla="*/ 3007 h 3247"/>
                <a:gd name="T36" fmla="*/ 2336 w 2942"/>
                <a:gd name="T37" fmla="*/ 3154 h 3247"/>
                <a:gd name="T38" fmla="*/ 1874 w 2942"/>
                <a:gd name="T39" fmla="*/ 3240 h 3247"/>
                <a:gd name="T40" fmla="*/ 1449 w 2942"/>
                <a:gd name="T41" fmla="*/ 3232 h 3247"/>
                <a:gd name="T42" fmla="*/ 1300 w 2942"/>
                <a:gd name="T43" fmla="*/ 3138 h 3247"/>
                <a:gd name="T44" fmla="*/ 1274 w 2942"/>
                <a:gd name="T45" fmla="*/ 2990 h 3247"/>
                <a:gd name="T46" fmla="*/ 1240 w 2942"/>
                <a:gd name="T47" fmla="*/ 2832 h 3247"/>
                <a:gd name="T48" fmla="*/ 1194 w 2942"/>
                <a:gd name="T49" fmla="*/ 2703 h 3247"/>
                <a:gd name="T50" fmla="*/ 1134 w 2942"/>
                <a:gd name="T51" fmla="*/ 2647 h 3247"/>
                <a:gd name="T52" fmla="*/ 1051 w 2942"/>
                <a:gd name="T53" fmla="*/ 2649 h 3247"/>
                <a:gd name="T54" fmla="*/ 974 w 2942"/>
                <a:gd name="T55" fmla="*/ 2670 h 3247"/>
                <a:gd name="T56" fmla="*/ 864 w 2942"/>
                <a:gd name="T57" fmla="*/ 2703 h 3247"/>
                <a:gd name="T58" fmla="*/ 693 w 2942"/>
                <a:gd name="T59" fmla="*/ 2727 h 3247"/>
                <a:gd name="T60" fmla="*/ 525 w 2942"/>
                <a:gd name="T61" fmla="*/ 2716 h 3247"/>
                <a:gd name="T62" fmla="*/ 438 w 2942"/>
                <a:gd name="T63" fmla="*/ 2681 h 3247"/>
                <a:gd name="T64" fmla="*/ 367 w 2942"/>
                <a:gd name="T65" fmla="*/ 2618 h 3247"/>
                <a:gd name="T66" fmla="*/ 338 w 2942"/>
                <a:gd name="T67" fmla="*/ 2520 h 3247"/>
                <a:gd name="T68" fmla="*/ 354 w 2942"/>
                <a:gd name="T69" fmla="*/ 2421 h 3247"/>
                <a:gd name="T70" fmla="*/ 365 w 2942"/>
                <a:gd name="T71" fmla="*/ 2325 h 3247"/>
                <a:gd name="T72" fmla="*/ 331 w 2942"/>
                <a:gd name="T73" fmla="*/ 2265 h 3247"/>
                <a:gd name="T74" fmla="*/ 278 w 2942"/>
                <a:gd name="T75" fmla="*/ 2232 h 3247"/>
                <a:gd name="T76" fmla="*/ 249 w 2942"/>
                <a:gd name="T77" fmla="*/ 2180 h 3247"/>
                <a:gd name="T78" fmla="*/ 267 w 2942"/>
                <a:gd name="T79" fmla="*/ 2125 h 3247"/>
                <a:gd name="T80" fmla="*/ 224 w 2942"/>
                <a:gd name="T81" fmla="*/ 2069 h 3247"/>
                <a:gd name="T82" fmla="*/ 214 w 2942"/>
                <a:gd name="T83" fmla="*/ 2007 h 3247"/>
                <a:gd name="T84" fmla="*/ 245 w 2942"/>
                <a:gd name="T85" fmla="*/ 1941 h 3247"/>
                <a:gd name="T86" fmla="*/ 273 w 2942"/>
                <a:gd name="T87" fmla="*/ 1872 h 3247"/>
                <a:gd name="T88" fmla="*/ 194 w 2942"/>
                <a:gd name="T89" fmla="*/ 1827 h 3247"/>
                <a:gd name="T90" fmla="*/ 96 w 2942"/>
                <a:gd name="T91" fmla="*/ 1794 h 3247"/>
                <a:gd name="T92" fmla="*/ 18 w 2942"/>
                <a:gd name="T93" fmla="*/ 1747 h 3247"/>
                <a:gd name="T94" fmla="*/ 4 w 2942"/>
                <a:gd name="T95" fmla="*/ 1674 h 3247"/>
                <a:gd name="T96" fmla="*/ 44 w 2942"/>
                <a:gd name="T97" fmla="*/ 1616 h 3247"/>
                <a:gd name="T98" fmla="*/ 111 w 2942"/>
                <a:gd name="T99" fmla="*/ 1545 h 3247"/>
                <a:gd name="T100" fmla="*/ 229 w 2942"/>
                <a:gd name="T101" fmla="*/ 1421 h 3247"/>
                <a:gd name="T102" fmla="*/ 325 w 2942"/>
                <a:gd name="T103" fmla="*/ 1276 h 3247"/>
                <a:gd name="T104" fmla="*/ 345 w 2942"/>
                <a:gd name="T105" fmla="*/ 1143 h 3247"/>
                <a:gd name="T106" fmla="*/ 344 w 2942"/>
                <a:gd name="T107" fmla="*/ 992 h 3247"/>
                <a:gd name="T108" fmla="*/ 440 w 2942"/>
                <a:gd name="T109" fmla="*/ 621 h 3247"/>
                <a:gd name="T110" fmla="*/ 587 w 2942"/>
                <a:gd name="T111" fmla="*/ 401 h 3247"/>
                <a:gd name="T112" fmla="*/ 789 w 2942"/>
                <a:gd name="T113" fmla="*/ 227 h 3247"/>
                <a:gd name="T114" fmla="*/ 1031 w 2942"/>
                <a:gd name="T115" fmla="*/ 103 h 3247"/>
                <a:gd name="T116" fmla="*/ 1516 w 2942"/>
                <a:gd name="T117" fmla="*/ 0 h 3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42" h="3247">
                  <a:moveTo>
                    <a:pt x="1516" y="0"/>
                  </a:moveTo>
                  <a:lnTo>
                    <a:pt x="1644" y="1"/>
                  </a:lnTo>
                  <a:lnTo>
                    <a:pt x="1764" y="10"/>
                  </a:lnTo>
                  <a:lnTo>
                    <a:pt x="1878" y="25"/>
                  </a:lnTo>
                  <a:lnTo>
                    <a:pt x="1987" y="47"/>
                  </a:lnTo>
                  <a:lnTo>
                    <a:pt x="2091" y="74"/>
                  </a:lnTo>
                  <a:lnTo>
                    <a:pt x="2187" y="109"/>
                  </a:lnTo>
                  <a:lnTo>
                    <a:pt x="2280" y="147"/>
                  </a:lnTo>
                  <a:lnTo>
                    <a:pt x="2365" y="192"/>
                  </a:lnTo>
                  <a:lnTo>
                    <a:pt x="2445" y="243"/>
                  </a:lnTo>
                  <a:lnTo>
                    <a:pt x="2522" y="300"/>
                  </a:lnTo>
                  <a:lnTo>
                    <a:pt x="2591" y="361"/>
                  </a:lnTo>
                  <a:lnTo>
                    <a:pt x="2654" y="429"/>
                  </a:lnTo>
                  <a:lnTo>
                    <a:pt x="2713" y="500"/>
                  </a:lnTo>
                  <a:lnTo>
                    <a:pt x="2765" y="576"/>
                  </a:lnTo>
                  <a:lnTo>
                    <a:pt x="2813" y="656"/>
                  </a:lnTo>
                  <a:lnTo>
                    <a:pt x="2845" y="723"/>
                  </a:lnTo>
                  <a:lnTo>
                    <a:pt x="2873" y="798"/>
                  </a:lnTo>
                  <a:lnTo>
                    <a:pt x="2898" y="880"/>
                  </a:lnTo>
                  <a:lnTo>
                    <a:pt x="2918" y="969"/>
                  </a:lnTo>
                  <a:lnTo>
                    <a:pt x="2933" y="1060"/>
                  </a:lnTo>
                  <a:lnTo>
                    <a:pt x="2940" y="1154"/>
                  </a:lnTo>
                  <a:lnTo>
                    <a:pt x="2942" y="1250"/>
                  </a:lnTo>
                  <a:lnTo>
                    <a:pt x="2936" y="1345"/>
                  </a:lnTo>
                  <a:lnTo>
                    <a:pt x="2924" y="1438"/>
                  </a:lnTo>
                  <a:lnTo>
                    <a:pt x="2902" y="1529"/>
                  </a:lnTo>
                  <a:lnTo>
                    <a:pt x="2873" y="1607"/>
                  </a:lnTo>
                  <a:lnTo>
                    <a:pt x="2838" y="1680"/>
                  </a:lnTo>
                  <a:lnTo>
                    <a:pt x="2796" y="1747"/>
                  </a:lnTo>
                  <a:lnTo>
                    <a:pt x="2753" y="1812"/>
                  </a:lnTo>
                  <a:lnTo>
                    <a:pt x="2705" y="1876"/>
                  </a:lnTo>
                  <a:lnTo>
                    <a:pt x="2658" y="1936"/>
                  </a:lnTo>
                  <a:lnTo>
                    <a:pt x="2611" y="1998"/>
                  </a:lnTo>
                  <a:lnTo>
                    <a:pt x="2565" y="2060"/>
                  </a:lnTo>
                  <a:lnTo>
                    <a:pt x="2534" y="2110"/>
                  </a:lnTo>
                  <a:lnTo>
                    <a:pt x="2509" y="2167"/>
                  </a:lnTo>
                  <a:lnTo>
                    <a:pt x="2489" y="2227"/>
                  </a:lnTo>
                  <a:lnTo>
                    <a:pt x="2473" y="2292"/>
                  </a:lnTo>
                  <a:lnTo>
                    <a:pt x="2471" y="2323"/>
                  </a:lnTo>
                  <a:lnTo>
                    <a:pt x="2473" y="2360"/>
                  </a:lnTo>
                  <a:lnTo>
                    <a:pt x="2478" y="2405"/>
                  </a:lnTo>
                  <a:lnTo>
                    <a:pt x="2485" y="2452"/>
                  </a:lnTo>
                  <a:lnTo>
                    <a:pt x="2496" y="2503"/>
                  </a:lnTo>
                  <a:lnTo>
                    <a:pt x="2509" y="2554"/>
                  </a:lnTo>
                  <a:lnTo>
                    <a:pt x="2522" y="2603"/>
                  </a:lnTo>
                  <a:lnTo>
                    <a:pt x="2536" y="2650"/>
                  </a:lnTo>
                  <a:lnTo>
                    <a:pt x="2549" y="2692"/>
                  </a:lnTo>
                  <a:lnTo>
                    <a:pt x="2562" y="2729"/>
                  </a:lnTo>
                  <a:lnTo>
                    <a:pt x="2573" y="2756"/>
                  </a:lnTo>
                  <a:lnTo>
                    <a:pt x="2589" y="2796"/>
                  </a:lnTo>
                  <a:lnTo>
                    <a:pt x="2604" y="2845"/>
                  </a:lnTo>
                  <a:lnTo>
                    <a:pt x="2620" y="2900"/>
                  </a:lnTo>
                  <a:lnTo>
                    <a:pt x="2636" y="2956"/>
                  </a:lnTo>
                  <a:lnTo>
                    <a:pt x="2654" y="3007"/>
                  </a:lnTo>
                  <a:lnTo>
                    <a:pt x="2673" y="3052"/>
                  </a:lnTo>
                  <a:lnTo>
                    <a:pt x="2502" y="3107"/>
                  </a:lnTo>
                  <a:lnTo>
                    <a:pt x="2336" y="3154"/>
                  </a:lnTo>
                  <a:lnTo>
                    <a:pt x="2178" y="3192"/>
                  </a:lnTo>
                  <a:lnTo>
                    <a:pt x="2024" y="3220"/>
                  </a:lnTo>
                  <a:lnTo>
                    <a:pt x="1874" y="3240"/>
                  </a:lnTo>
                  <a:lnTo>
                    <a:pt x="1729" y="3247"/>
                  </a:lnTo>
                  <a:lnTo>
                    <a:pt x="1587" y="3245"/>
                  </a:lnTo>
                  <a:lnTo>
                    <a:pt x="1449" y="3232"/>
                  </a:lnTo>
                  <a:lnTo>
                    <a:pt x="1313" y="3209"/>
                  </a:lnTo>
                  <a:lnTo>
                    <a:pt x="1307" y="3176"/>
                  </a:lnTo>
                  <a:lnTo>
                    <a:pt x="1300" y="3138"/>
                  </a:lnTo>
                  <a:lnTo>
                    <a:pt x="1291" y="3092"/>
                  </a:lnTo>
                  <a:lnTo>
                    <a:pt x="1284" y="3043"/>
                  </a:lnTo>
                  <a:lnTo>
                    <a:pt x="1274" y="2990"/>
                  </a:lnTo>
                  <a:lnTo>
                    <a:pt x="1264" y="2936"/>
                  </a:lnTo>
                  <a:lnTo>
                    <a:pt x="1253" y="2883"/>
                  </a:lnTo>
                  <a:lnTo>
                    <a:pt x="1240" y="2832"/>
                  </a:lnTo>
                  <a:lnTo>
                    <a:pt x="1227" y="2783"/>
                  </a:lnTo>
                  <a:lnTo>
                    <a:pt x="1211" y="2740"/>
                  </a:lnTo>
                  <a:lnTo>
                    <a:pt x="1194" y="2703"/>
                  </a:lnTo>
                  <a:lnTo>
                    <a:pt x="1176" y="2674"/>
                  </a:lnTo>
                  <a:lnTo>
                    <a:pt x="1156" y="2656"/>
                  </a:lnTo>
                  <a:lnTo>
                    <a:pt x="1134" y="2647"/>
                  </a:lnTo>
                  <a:lnTo>
                    <a:pt x="1109" y="2643"/>
                  </a:lnTo>
                  <a:lnTo>
                    <a:pt x="1080" y="2645"/>
                  </a:lnTo>
                  <a:lnTo>
                    <a:pt x="1051" y="2649"/>
                  </a:lnTo>
                  <a:lnTo>
                    <a:pt x="1024" y="2656"/>
                  </a:lnTo>
                  <a:lnTo>
                    <a:pt x="998" y="2663"/>
                  </a:lnTo>
                  <a:lnTo>
                    <a:pt x="974" y="2670"/>
                  </a:lnTo>
                  <a:lnTo>
                    <a:pt x="956" y="2676"/>
                  </a:lnTo>
                  <a:lnTo>
                    <a:pt x="913" y="2690"/>
                  </a:lnTo>
                  <a:lnTo>
                    <a:pt x="864" y="2703"/>
                  </a:lnTo>
                  <a:lnTo>
                    <a:pt x="809" y="2714"/>
                  </a:lnTo>
                  <a:lnTo>
                    <a:pt x="751" y="2721"/>
                  </a:lnTo>
                  <a:lnTo>
                    <a:pt x="693" y="2727"/>
                  </a:lnTo>
                  <a:lnTo>
                    <a:pt x="634" y="2729"/>
                  </a:lnTo>
                  <a:lnTo>
                    <a:pt x="578" y="2725"/>
                  </a:lnTo>
                  <a:lnTo>
                    <a:pt x="525" y="2716"/>
                  </a:lnTo>
                  <a:lnTo>
                    <a:pt x="496" y="2709"/>
                  </a:lnTo>
                  <a:lnTo>
                    <a:pt x="467" y="2696"/>
                  </a:lnTo>
                  <a:lnTo>
                    <a:pt x="438" y="2681"/>
                  </a:lnTo>
                  <a:lnTo>
                    <a:pt x="413" y="2663"/>
                  </a:lnTo>
                  <a:lnTo>
                    <a:pt x="387" y="2641"/>
                  </a:lnTo>
                  <a:lnTo>
                    <a:pt x="367" y="2618"/>
                  </a:lnTo>
                  <a:lnTo>
                    <a:pt x="353" y="2589"/>
                  </a:lnTo>
                  <a:lnTo>
                    <a:pt x="342" y="2556"/>
                  </a:lnTo>
                  <a:lnTo>
                    <a:pt x="338" y="2520"/>
                  </a:lnTo>
                  <a:lnTo>
                    <a:pt x="342" y="2480"/>
                  </a:lnTo>
                  <a:lnTo>
                    <a:pt x="347" y="2452"/>
                  </a:lnTo>
                  <a:lnTo>
                    <a:pt x="354" y="2421"/>
                  </a:lnTo>
                  <a:lnTo>
                    <a:pt x="362" y="2389"/>
                  </a:lnTo>
                  <a:lnTo>
                    <a:pt x="365" y="2358"/>
                  </a:lnTo>
                  <a:lnTo>
                    <a:pt x="365" y="2325"/>
                  </a:lnTo>
                  <a:lnTo>
                    <a:pt x="356" y="2296"/>
                  </a:lnTo>
                  <a:lnTo>
                    <a:pt x="347" y="2280"/>
                  </a:lnTo>
                  <a:lnTo>
                    <a:pt x="331" y="2265"/>
                  </a:lnTo>
                  <a:lnTo>
                    <a:pt x="314" y="2254"/>
                  </a:lnTo>
                  <a:lnTo>
                    <a:pt x="296" y="2245"/>
                  </a:lnTo>
                  <a:lnTo>
                    <a:pt x="278" y="2232"/>
                  </a:lnTo>
                  <a:lnTo>
                    <a:pt x="264" y="2218"/>
                  </a:lnTo>
                  <a:lnTo>
                    <a:pt x="253" y="2200"/>
                  </a:lnTo>
                  <a:lnTo>
                    <a:pt x="249" y="2180"/>
                  </a:lnTo>
                  <a:lnTo>
                    <a:pt x="251" y="2160"/>
                  </a:lnTo>
                  <a:lnTo>
                    <a:pt x="258" y="2141"/>
                  </a:lnTo>
                  <a:lnTo>
                    <a:pt x="267" y="2125"/>
                  </a:lnTo>
                  <a:lnTo>
                    <a:pt x="273" y="2109"/>
                  </a:lnTo>
                  <a:lnTo>
                    <a:pt x="244" y="2089"/>
                  </a:lnTo>
                  <a:lnTo>
                    <a:pt x="224" y="2069"/>
                  </a:lnTo>
                  <a:lnTo>
                    <a:pt x="213" y="2049"/>
                  </a:lnTo>
                  <a:lnTo>
                    <a:pt x="211" y="2027"/>
                  </a:lnTo>
                  <a:lnTo>
                    <a:pt x="214" y="2007"/>
                  </a:lnTo>
                  <a:lnTo>
                    <a:pt x="222" y="1985"/>
                  </a:lnTo>
                  <a:lnTo>
                    <a:pt x="233" y="1963"/>
                  </a:lnTo>
                  <a:lnTo>
                    <a:pt x="245" y="1941"/>
                  </a:lnTo>
                  <a:lnTo>
                    <a:pt x="256" y="1918"/>
                  </a:lnTo>
                  <a:lnTo>
                    <a:pt x="267" y="1896"/>
                  </a:lnTo>
                  <a:lnTo>
                    <a:pt x="273" y="1872"/>
                  </a:lnTo>
                  <a:lnTo>
                    <a:pt x="253" y="1854"/>
                  </a:lnTo>
                  <a:lnTo>
                    <a:pt x="225" y="1840"/>
                  </a:lnTo>
                  <a:lnTo>
                    <a:pt x="194" y="1827"/>
                  </a:lnTo>
                  <a:lnTo>
                    <a:pt x="162" y="1816"/>
                  </a:lnTo>
                  <a:lnTo>
                    <a:pt x="129" y="1805"/>
                  </a:lnTo>
                  <a:lnTo>
                    <a:pt x="96" y="1794"/>
                  </a:lnTo>
                  <a:lnTo>
                    <a:pt x="65" y="1781"/>
                  </a:lnTo>
                  <a:lnTo>
                    <a:pt x="40" y="1767"/>
                  </a:lnTo>
                  <a:lnTo>
                    <a:pt x="18" y="1747"/>
                  </a:lnTo>
                  <a:lnTo>
                    <a:pt x="5" y="1723"/>
                  </a:lnTo>
                  <a:lnTo>
                    <a:pt x="0" y="1698"/>
                  </a:lnTo>
                  <a:lnTo>
                    <a:pt x="4" y="1674"/>
                  </a:lnTo>
                  <a:lnTo>
                    <a:pt x="13" y="1652"/>
                  </a:lnTo>
                  <a:lnTo>
                    <a:pt x="27" y="1634"/>
                  </a:lnTo>
                  <a:lnTo>
                    <a:pt x="44" y="1616"/>
                  </a:lnTo>
                  <a:lnTo>
                    <a:pt x="60" y="1601"/>
                  </a:lnTo>
                  <a:lnTo>
                    <a:pt x="73" y="1589"/>
                  </a:lnTo>
                  <a:lnTo>
                    <a:pt x="111" y="1545"/>
                  </a:lnTo>
                  <a:lnTo>
                    <a:pt x="151" y="1505"/>
                  </a:lnTo>
                  <a:lnTo>
                    <a:pt x="191" y="1465"/>
                  </a:lnTo>
                  <a:lnTo>
                    <a:pt x="229" y="1421"/>
                  </a:lnTo>
                  <a:lnTo>
                    <a:pt x="265" y="1378"/>
                  </a:lnTo>
                  <a:lnTo>
                    <a:pt x="298" y="1329"/>
                  </a:lnTo>
                  <a:lnTo>
                    <a:pt x="325" y="1276"/>
                  </a:lnTo>
                  <a:lnTo>
                    <a:pt x="340" y="1232"/>
                  </a:lnTo>
                  <a:lnTo>
                    <a:pt x="345" y="1189"/>
                  </a:lnTo>
                  <a:lnTo>
                    <a:pt x="345" y="1143"/>
                  </a:lnTo>
                  <a:lnTo>
                    <a:pt x="344" y="1094"/>
                  </a:lnTo>
                  <a:lnTo>
                    <a:pt x="342" y="1045"/>
                  </a:lnTo>
                  <a:lnTo>
                    <a:pt x="344" y="992"/>
                  </a:lnTo>
                  <a:lnTo>
                    <a:pt x="349" y="936"/>
                  </a:lnTo>
                  <a:lnTo>
                    <a:pt x="405" y="705"/>
                  </a:lnTo>
                  <a:lnTo>
                    <a:pt x="440" y="621"/>
                  </a:lnTo>
                  <a:lnTo>
                    <a:pt x="482" y="543"/>
                  </a:lnTo>
                  <a:lnTo>
                    <a:pt x="531" y="470"/>
                  </a:lnTo>
                  <a:lnTo>
                    <a:pt x="587" y="401"/>
                  </a:lnTo>
                  <a:lnTo>
                    <a:pt x="649" y="338"/>
                  </a:lnTo>
                  <a:lnTo>
                    <a:pt x="716" y="280"/>
                  </a:lnTo>
                  <a:lnTo>
                    <a:pt x="789" y="227"/>
                  </a:lnTo>
                  <a:lnTo>
                    <a:pt x="865" y="180"/>
                  </a:lnTo>
                  <a:lnTo>
                    <a:pt x="947" y="138"/>
                  </a:lnTo>
                  <a:lnTo>
                    <a:pt x="1031" y="103"/>
                  </a:lnTo>
                  <a:lnTo>
                    <a:pt x="1116" y="72"/>
                  </a:lnTo>
                  <a:lnTo>
                    <a:pt x="1402" y="9"/>
                  </a:lnTo>
                  <a:lnTo>
                    <a:pt x="1516"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77" name="Freeform 9">
              <a:extLst>
                <a:ext uri="{FF2B5EF4-FFF2-40B4-BE49-F238E27FC236}">
                  <a16:creationId xmlns:a16="http://schemas.microsoft.com/office/drawing/2014/main" id="{52065CAB-75BC-40D2-A68B-35021869F322}"/>
                </a:ext>
              </a:extLst>
            </p:cNvPr>
            <p:cNvSpPr>
              <a:spLocks noEditPoints="1"/>
            </p:cNvSpPr>
            <p:nvPr/>
          </p:nvSpPr>
          <p:spPr bwMode="auto">
            <a:xfrm>
              <a:off x="4838792" y="48540"/>
              <a:ext cx="213534" cy="300406"/>
            </a:xfrm>
            <a:custGeom>
              <a:avLst/>
              <a:gdLst>
                <a:gd name="T0" fmla="*/ 2311 w 2753"/>
                <a:gd name="T1" fmla="*/ 580 h 3873"/>
                <a:gd name="T2" fmla="*/ 2433 w 2753"/>
                <a:gd name="T3" fmla="*/ 735 h 3873"/>
                <a:gd name="T4" fmla="*/ 2415 w 2753"/>
                <a:gd name="T5" fmla="*/ 948 h 3873"/>
                <a:gd name="T6" fmla="*/ 2253 w 2753"/>
                <a:gd name="T7" fmla="*/ 1073 h 3873"/>
                <a:gd name="T8" fmla="*/ 2037 w 2753"/>
                <a:gd name="T9" fmla="*/ 1138 h 3873"/>
                <a:gd name="T10" fmla="*/ 1946 w 2753"/>
                <a:gd name="T11" fmla="*/ 1260 h 3873"/>
                <a:gd name="T12" fmla="*/ 2039 w 2753"/>
                <a:gd name="T13" fmla="*/ 1346 h 3873"/>
                <a:gd name="T14" fmla="*/ 2400 w 2753"/>
                <a:gd name="T15" fmla="*/ 1671 h 3873"/>
                <a:gd name="T16" fmla="*/ 2649 w 2753"/>
                <a:gd name="T17" fmla="*/ 2118 h 3873"/>
                <a:gd name="T18" fmla="*/ 2746 w 2753"/>
                <a:gd name="T19" fmla="*/ 2586 h 3873"/>
                <a:gd name="T20" fmla="*/ 2739 w 2753"/>
                <a:gd name="T21" fmla="*/ 3028 h 3873"/>
                <a:gd name="T22" fmla="*/ 2671 w 2753"/>
                <a:gd name="T23" fmla="*/ 3397 h 3873"/>
                <a:gd name="T24" fmla="*/ 2597 w 2753"/>
                <a:gd name="T25" fmla="*/ 3648 h 3873"/>
                <a:gd name="T26" fmla="*/ 2533 w 2753"/>
                <a:gd name="T27" fmla="*/ 3764 h 3873"/>
                <a:gd name="T28" fmla="*/ 2319 w 2753"/>
                <a:gd name="T29" fmla="*/ 3855 h 3873"/>
                <a:gd name="T30" fmla="*/ 1959 w 2753"/>
                <a:gd name="T31" fmla="*/ 3868 h 3873"/>
                <a:gd name="T32" fmla="*/ 1531 w 2753"/>
                <a:gd name="T33" fmla="*/ 3768 h 3873"/>
                <a:gd name="T34" fmla="*/ 1146 w 2753"/>
                <a:gd name="T35" fmla="*/ 3597 h 3873"/>
                <a:gd name="T36" fmla="*/ 846 w 2753"/>
                <a:gd name="T37" fmla="*/ 3420 h 3873"/>
                <a:gd name="T38" fmla="*/ 669 w 2753"/>
                <a:gd name="T39" fmla="*/ 3297 h 3873"/>
                <a:gd name="T40" fmla="*/ 562 w 2753"/>
                <a:gd name="T41" fmla="*/ 3206 h 3873"/>
                <a:gd name="T42" fmla="*/ 189 w 2753"/>
                <a:gd name="T43" fmla="*/ 2718 h 3873"/>
                <a:gd name="T44" fmla="*/ 0 w 2753"/>
                <a:gd name="T45" fmla="*/ 2148 h 3873"/>
                <a:gd name="T46" fmla="*/ 79 w 2753"/>
                <a:gd name="T47" fmla="*/ 1729 h 3873"/>
                <a:gd name="T48" fmla="*/ 217 w 2753"/>
                <a:gd name="T49" fmla="*/ 1491 h 3873"/>
                <a:gd name="T50" fmla="*/ 319 w 2753"/>
                <a:gd name="T51" fmla="*/ 1380 h 3873"/>
                <a:gd name="T52" fmla="*/ 368 w 2753"/>
                <a:gd name="T53" fmla="*/ 1135 h 3873"/>
                <a:gd name="T54" fmla="*/ 353 w 2753"/>
                <a:gd name="T55" fmla="*/ 831 h 3873"/>
                <a:gd name="T56" fmla="*/ 384 w 2753"/>
                <a:gd name="T57" fmla="*/ 675 h 3873"/>
                <a:gd name="T58" fmla="*/ 559 w 2753"/>
                <a:gd name="T59" fmla="*/ 591 h 3873"/>
                <a:gd name="T60" fmla="*/ 699 w 2753"/>
                <a:gd name="T61" fmla="*/ 664 h 3873"/>
                <a:gd name="T62" fmla="*/ 769 w 2753"/>
                <a:gd name="T63" fmla="*/ 866 h 3873"/>
                <a:gd name="T64" fmla="*/ 791 w 2753"/>
                <a:gd name="T65" fmla="*/ 1115 h 3873"/>
                <a:gd name="T66" fmla="*/ 1008 w 2753"/>
                <a:gd name="T67" fmla="*/ 1053 h 3873"/>
                <a:gd name="T68" fmla="*/ 1433 w 2753"/>
                <a:gd name="T69" fmla="*/ 700 h 3873"/>
                <a:gd name="T70" fmla="*/ 1737 w 2753"/>
                <a:gd name="T71" fmla="*/ 600 h 3873"/>
                <a:gd name="T72" fmla="*/ 2062 w 2753"/>
                <a:gd name="T73" fmla="*/ 557 h 3873"/>
                <a:gd name="T74" fmla="*/ 1277 w 2753"/>
                <a:gd name="T75" fmla="*/ 18 h 3873"/>
                <a:gd name="T76" fmla="*/ 1315 w 2753"/>
                <a:gd name="T77" fmla="*/ 111 h 3873"/>
                <a:gd name="T78" fmla="*/ 1329 w 2753"/>
                <a:gd name="T79" fmla="*/ 229 h 3873"/>
                <a:gd name="T80" fmla="*/ 1389 w 2753"/>
                <a:gd name="T81" fmla="*/ 278 h 3873"/>
                <a:gd name="T82" fmla="*/ 1471 w 2753"/>
                <a:gd name="T83" fmla="*/ 138 h 3873"/>
                <a:gd name="T84" fmla="*/ 1600 w 2753"/>
                <a:gd name="T85" fmla="*/ 22 h 3873"/>
                <a:gd name="T86" fmla="*/ 1671 w 2753"/>
                <a:gd name="T87" fmla="*/ 108 h 3873"/>
                <a:gd name="T88" fmla="*/ 1649 w 2753"/>
                <a:gd name="T89" fmla="*/ 249 h 3873"/>
                <a:gd name="T90" fmla="*/ 1666 w 2753"/>
                <a:gd name="T91" fmla="*/ 408 h 3873"/>
                <a:gd name="T92" fmla="*/ 1775 w 2753"/>
                <a:gd name="T93" fmla="*/ 511 h 3873"/>
                <a:gd name="T94" fmla="*/ 1529 w 2753"/>
                <a:gd name="T95" fmla="*/ 580 h 3873"/>
                <a:gd name="T96" fmla="*/ 1239 w 2753"/>
                <a:gd name="T97" fmla="*/ 735 h 3873"/>
                <a:gd name="T98" fmla="*/ 995 w 2753"/>
                <a:gd name="T99" fmla="*/ 958 h 3873"/>
                <a:gd name="T100" fmla="*/ 871 w 2753"/>
                <a:gd name="T101" fmla="*/ 1124 h 3873"/>
                <a:gd name="T102" fmla="*/ 855 w 2753"/>
                <a:gd name="T103" fmla="*/ 1100 h 3873"/>
                <a:gd name="T104" fmla="*/ 826 w 2753"/>
                <a:gd name="T105" fmla="*/ 798 h 3873"/>
                <a:gd name="T106" fmla="*/ 837 w 2753"/>
                <a:gd name="T107" fmla="*/ 658 h 3873"/>
                <a:gd name="T108" fmla="*/ 897 w 2753"/>
                <a:gd name="T109" fmla="*/ 555 h 3873"/>
                <a:gd name="T110" fmla="*/ 704 w 2753"/>
                <a:gd name="T111" fmla="*/ 437 h 3873"/>
                <a:gd name="T112" fmla="*/ 609 w 2753"/>
                <a:gd name="T113" fmla="*/ 320 h 3873"/>
                <a:gd name="T114" fmla="*/ 691 w 2753"/>
                <a:gd name="T115" fmla="*/ 206 h 3873"/>
                <a:gd name="T116" fmla="*/ 886 w 2753"/>
                <a:gd name="T117" fmla="*/ 251 h 3873"/>
                <a:gd name="T118" fmla="*/ 1144 w 2753"/>
                <a:gd name="T119" fmla="*/ 375 h 3873"/>
                <a:gd name="T120" fmla="*/ 1115 w 2753"/>
                <a:gd name="T121" fmla="*/ 189 h 3873"/>
                <a:gd name="T122" fmla="*/ 1120 w 2753"/>
                <a:gd name="T123" fmla="*/ 38 h 3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53" h="3873">
                  <a:moveTo>
                    <a:pt x="2122" y="555"/>
                  </a:moveTo>
                  <a:lnTo>
                    <a:pt x="2180" y="557"/>
                  </a:lnTo>
                  <a:lnTo>
                    <a:pt x="2231" y="560"/>
                  </a:lnTo>
                  <a:lnTo>
                    <a:pt x="2275" y="568"/>
                  </a:lnTo>
                  <a:lnTo>
                    <a:pt x="2311" y="580"/>
                  </a:lnTo>
                  <a:lnTo>
                    <a:pt x="2346" y="598"/>
                  </a:lnTo>
                  <a:lnTo>
                    <a:pt x="2375" y="626"/>
                  </a:lnTo>
                  <a:lnTo>
                    <a:pt x="2399" y="658"/>
                  </a:lnTo>
                  <a:lnTo>
                    <a:pt x="2419" y="695"/>
                  </a:lnTo>
                  <a:lnTo>
                    <a:pt x="2433" y="735"/>
                  </a:lnTo>
                  <a:lnTo>
                    <a:pt x="2442" y="777"/>
                  </a:lnTo>
                  <a:lnTo>
                    <a:pt x="2444" y="820"/>
                  </a:lnTo>
                  <a:lnTo>
                    <a:pt x="2440" y="864"/>
                  </a:lnTo>
                  <a:lnTo>
                    <a:pt x="2431" y="908"/>
                  </a:lnTo>
                  <a:lnTo>
                    <a:pt x="2415" y="948"/>
                  </a:lnTo>
                  <a:lnTo>
                    <a:pt x="2391" y="984"/>
                  </a:lnTo>
                  <a:lnTo>
                    <a:pt x="2364" y="1013"/>
                  </a:lnTo>
                  <a:lnTo>
                    <a:pt x="2331" y="1037"/>
                  </a:lnTo>
                  <a:lnTo>
                    <a:pt x="2293" y="1057"/>
                  </a:lnTo>
                  <a:lnTo>
                    <a:pt x="2253" y="1073"/>
                  </a:lnTo>
                  <a:lnTo>
                    <a:pt x="2211" y="1086"/>
                  </a:lnTo>
                  <a:lnTo>
                    <a:pt x="2166" y="1098"/>
                  </a:lnTo>
                  <a:lnTo>
                    <a:pt x="2122" y="1111"/>
                  </a:lnTo>
                  <a:lnTo>
                    <a:pt x="2079" y="1124"/>
                  </a:lnTo>
                  <a:lnTo>
                    <a:pt x="2037" y="1138"/>
                  </a:lnTo>
                  <a:lnTo>
                    <a:pt x="1999" y="1157"/>
                  </a:lnTo>
                  <a:lnTo>
                    <a:pt x="1962" y="1178"/>
                  </a:lnTo>
                  <a:lnTo>
                    <a:pt x="1931" y="1204"/>
                  </a:lnTo>
                  <a:lnTo>
                    <a:pt x="1935" y="1235"/>
                  </a:lnTo>
                  <a:lnTo>
                    <a:pt x="1946" y="1260"/>
                  </a:lnTo>
                  <a:lnTo>
                    <a:pt x="1959" y="1282"/>
                  </a:lnTo>
                  <a:lnTo>
                    <a:pt x="1977" y="1302"/>
                  </a:lnTo>
                  <a:lnTo>
                    <a:pt x="1997" y="1318"/>
                  </a:lnTo>
                  <a:lnTo>
                    <a:pt x="2019" y="1333"/>
                  </a:lnTo>
                  <a:lnTo>
                    <a:pt x="2039" y="1346"/>
                  </a:lnTo>
                  <a:lnTo>
                    <a:pt x="2060" y="1360"/>
                  </a:lnTo>
                  <a:lnTo>
                    <a:pt x="2159" y="1433"/>
                  </a:lnTo>
                  <a:lnTo>
                    <a:pt x="2248" y="1509"/>
                  </a:lnTo>
                  <a:lnTo>
                    <a:pt x="2328" y="1588"/>
                  </a:lnTo>
                  <a:lnTo>
                    <a:pt x="2400" y="1671"/>
                  </a:lnTo>
                  <a:lnTo>
                    <a:pt x="2464" y="1757"/>
                  </a:lnTo>
                  <a:lnTo>
                    <a:pt x="2522" y="1844"/>
                  </a:lnTo>
                  <a:lnTo>
                    <a:pt x="2571" y="1933"/>
                  </a:lnTo>
                  <a:lnTo>
                    <a:pt x="2613" y="2026"/>
                  </a:lnTo>
                  <a:lnTo>
                    <a:pt x="2649" y="2118"/>
                  </a:lnTo>
                  <a:lnTo>
                    <a:pt x="2679" y="2211"/>
                  </a:lnTo>
                  <a:lnTo>
                    <a:pt x="2704" y="2304"/>
                  </a:lnTo>
                  <a:lnTo>
                    <a:pt x="2722" y="2398"/>
                  </a:lnTo>
                  <a:lnTo>
                    <a:pt x="2737" y="2493"/>
                  </a:lnTo>
                  <a:lnTo>
                    <a:pt x="2746" y="2586"/>
                  </a:lnTo>
                  <a:lnTo>
                    <a:pt x="2751" y="2677"/>
                  </a:lnTo>
                  <a:lnTo>
                    <a:pt x="2753" y="2768"/>
                  </a:lnTo>
                  <a:lnTo>
                    <a:pt x="2751" y="2857"/>
                  </a:lnTo>
                  <a:lnTo>
                    <a:pt x="2746" y="2942"/>
                  </a:lnTo>
                  <a:lnTo>
                    <a:pt x="2739" y="3028"/>
                  </a:lnTo>
                  <a:lnTo>
                    <a:pt x="2728" y="3108"/>
                  </a:lnTo>
                  <a:lnTo>
                    <a:pt x="2715" y="3186"/>
                  </a:lnTo>
                  <a:lnTo>
                    <a:pt x="2702" y="3260"/>
                  </a:lnTo>
                  <a:lnTo>
                    <a:pt x="2688" y="3331"/>
                  </a:lnTo>
                  <a:lnTo>
                    <a:pt x="2671" y="3397"/>
                  </a:lnTo>
                  <a:lnTo>
                    <a:pt x="2657" y="3458"/>
                  </a:lnTo>
                  <a:lnTo>
                    <a:pt x="2640" y="3515"/>
                  </a:lnTo>
                  <a:lnTo>
                    <a:pt x="2624" y="3564"/>
                  </a:lnTo>
                  <a:lnTo>
                    <a:pt x="2609" y="3609"/>
                  </a:lnTo>
                  <a:lnTo>
                    <a:pt x="2597" y="3648"/>
                  </a:lnTo>
                  <a:lnTo>
                    <a:pt x="2584" y="3680"/>
                  </a:lnTo>
                  <a:lnTo>
                    <a:pt x="2573" y="3704"/>
                  </a:lnTo>
                  <a:lnTo>
                    <a:pt x="2566" y="3722"/>
                  </a:lnTo>
                  <a:lnTo>
                    <a:pt x="2560" y="3733"/>
                  </a:lnTo>
                  <a:lnTo>
                    <a:pt x="2533" y="3764"/>
                  </a:lnTo>
                  <a:lnTo>
                    <a:pt x="2499" y="3789"/>
                  </a:lnTo>
                  <a:lnTo>
                    <a:pt x="2459" y="3811"/>
                  </a:lnTo>
                  <a:lnTo>
                    <a:pt x="2415" y="3829"/>
                  </a:lnTo>
                  <a:lnTo>
                    <a:pt x="2368" y="3844"/>
                  </a:lnTo>
                  <a:lnTo>
                    <a:pt x="2319" y="3855"/>
                  </a:lnTo>
                  <a:lnTo>
                    <a:pt x="2269" y="3862"/>
                  </a:lnTo>
                  <a:lnTo>
                    <a:pt x="2220" y="3868"/>
                  </a:lnTo>
                  <a:lnTo>
                    <a:pt x="2133" y="3873"/>
                  </a:lnTo>
                  <a:lnTo>
                    <a:pt x="2046" y="3873"/>
                  </a:lnTo>
                  <a:lnTo>
                    <a:pt x="1959" y="3868"/>
                  </a:lnTo>
                  <a:lnTo>
                    <a:pt x="1871" y="3855"/>
                  </a:lnTo>
                  <a:lnTo>
                    <a:pt x="1784" y="3838"/>
                  </a:lnTo>
                  <a:lnTo>
                    <a:pt x="1699" y="3818"/>
                  </a:lnTo>
                  <a:lnTo>
                    <a:pt x="1613" y="3795"/>
                  </a:lnTo>
                  <a:lnTo>
                    <a:pt x="1531" y="3768"/>
                  </a:lnTo>
                  <a:lnTo>
                    <a:pt x="1449" y="3737"/>
                  </a:lnTo>
                  <a:lnTo>
                    <a:pt x="1369" y="3704"/>
                  </a:lnTo>
                  <a:lnTo>
                    <a:pt x="1293" y="3669"/>
                  </a:lnTo>
                  <a:lnTo>
                    <a:pt x="1219" y="3635"/>
                  </a:lnTo>
                  <a:lnTo>
                    <a:pt x="1146" y="3597"/>
                  </a:lnTo>
                  <a:lnTo>
                    <a:pt x="1079" y="3560"/>
                  </a:lnTo>
                  <a:lnTo>
                    <a:pt x="1015" y="3524"/>
                  </a:lnTo>
                  <a:lnTo>
                    <a:pt x="953" y="3488"/>
                  </a:lnTo>
                  <a:lnTo>
                    <a:pt x="899" y="3453"/>
                  </a:lnTo>
                  <a:lnTo>
                    <a:pt x="846" y="3420"/>
                  </a:lnTo>
                  <a:lnTo>
                    <a:pt x="800" y="3389"/>
                  </a:lnTo>
                  <a:lnTo>
                    <a:pt x="759" y="3360"/>
                  </a:lnTo>
                  <a:lnTo>
                    <a:pt x="722" y="3335"/>
                  </a:lnTo>
                  <a:lnTo>
                    <a:pt x="693" y="3313"/>
                  </a:lnTo>
                  <a:lnTo>
                    <a:pt x="669" y="3297"/>
                  </a:lnTo>
                  <a:lnTo>
                    <a:pt x="653" y="3284"/>
                  </a:lnTo>
                  <a:lnTo>
                    <a:pt x="642" y="3275"/>
                  </a:lnTo>
                  <a:lnTo>
                    <a:pt x="640" y="3273"/>
                  </a:lnTo>
                  <a:lnTo>
                    <a:pt x="644" y="3277"/>
                  </a:lnTo>
                  <a:lnTo>
                    <a:pt x="562" y="3206"/>
                  </a:lnTo>
                  <a:lnTo>
                    <a:pt x="482" y="3124"/>
                  </a:lnTo>
                  <a:lnTo>
                    <a:pt x="402" y="3033"/>
                  </a:lnTo>
                  <a:lnTo>
                    <a:pt x="326" y="2935"/>
                  </a:lnTo>
                  <a:lnTo>
                    <a:pt x="255" y="2829"/>
                  </a:lnTo>
                  <a:lnTo>
                    <a:pt x="189" y="2718"/>
                  </a:lnTo>
                  <a:lnTo>
                    <a:pt x="131" y="2604"/>
                  </a:lnTo>
                  <a:lnTo>
                    <a:pt x="82" y="2484"/>
                  </a:lnTo>
                  <a:lnTo>
                    <a:pt x="40" y="2362"/>
                  </a:lnTo>
                  <a:lnTo>
                    <a:pt x="11" y="2240"/>
                  </a:lnTo>
                  <a:lnTo>
                    <a:pt x="0" y="2148"/>
                  </a:lnTo>
                  <a:lnTo>
                    <a:pt x="0" y="2057"/>
                  </a:lnTo>
                  <a:lnTo>
                    <a:pt x="9" y="1969"/>
                  </a:lnTo>
                  <a:lnTo>
                    <a:pt x="26" y="1886"/>
                  </a:lnTo>
                  <a:lnTo>
                    <a:pt x="51" y="1804"/>
                  </a:lnTo>
                  <a:lnTo>
                    <a:pt x="79" y="1729"/>
                  </a:lnTo>
                  <a:lnTo>
                    <a:pt x="111" y="1658"/>
                  </a:lnTo>
                  <a:lnTo>
                    <a:pt x="146" y="1595"/>
                  </a:lnTo>
                  <a:lnTo>
                    <a:pt x="180" y="1537"/>
                  </a:lnTo>
                  <a:lnTo>
                    <a:pt x="197" y="1513"/>
                  </a:lnTo>
                  <a:lnTo>
                    <a:pt x="217" y="1491"/>
                  </a:lnTo>
                  <a:lnTo>
                    <a:pt x="237" y="1471"/>
                  </a:lnTo>
                  <a:lnTo>
                    <a:pt x="259" y="1451"/>
                  </a:lnTo>
                  <a:lnTo>
                    <a:pt x="279" y="1429"/>
                  </a:lnTo>
                  <a:lnTo>
                    <a:pt x="300" y="1406"/>
                  </a:lnTo>
                  <a:lnTo>
                    <a:pt x="319" y="1380"/>
                  </a:lnTo>
                  <a:lnTo>
                    <a:pt x="335" y="1349"/>
                  </a:lnTo>
                  <a:lnTo>
                    <a:pt x="349" y="1313"/>
                  </a:lnTo>
                  <a:lnTo>
                    <a:pt x="359" y="1269"/>
                  </a:lnTo>
                  <a:lnTo>
                    <a:pt x="364" y="1220"/>
                  </a:lnTo>
                  <a:lnTo>
                    <a:pt x="368" y="1135"/>
                  </a:lnTo>
                  <a:lnTo>
                    <a:pt x="366" y="1058"/>
                  </a:lnTo>
                  <a:lnTo>
                    <a:pt x="364" y="989"/>
                  </a:lnTo>
                  <a:lnTo>
                    <a:pt x="360" y="929"/>
                  </a:lnTo>
                  <a:lnTo>
                    <a:pt x="357" y="877"/>
                  </a:lnTo>
                  <a:lnTo>
                    <a:pt x="353" y="831"/>
                  </a:lnTo>
                  <a:lnTo>
                    <a:pt x="353" y="789"/>
                  </a:lnTo>
                  <a:lnTo>
                    <a:pt x="355" y="755"/>
                  </a:lnTo>
                  <a:lnTo>
                    <a:pt x="359" y="724"/>
                  </a:lnTo>
                  <a:lnTo>
                    <a:pt x="369" y="698"/>
                  </a:lnTo>
                  <a:lnTo>
                    <a:pt x="384" y="675"/>
                  </a:lnTo>
                  <a:lnTo>
                    <a:pt x="406" y="653"/>
                  </a:lnTo>
                  <a:lnTo>
                    <a:pt x="435" y="635"/>
                  </a:lnTo>
                  <a:lnTo>
                    <a:pt x="473" y="617"/>
                  </a:lnTo>
                  <a:lnTo>
                    <a:pt x="520" y="600"/>
                  </a:lnTo>
                  <a:lnTo>
                    <a:pt x="559" y="591"/>
                  </a:lnTo>
                  <a:lnTo>
                    <a:pt x="593" y="591"/>
                  </a:lnTo>
                  <a:lnTo>
                    <a:pt x="624" y="598"/>
                  </a:lnTo>
                  <a:lnTo>
                    <a:pt x="651" y="615"/>
                  </a:lnTo>
                  <a:lnTo>
                    <a:pt x="677" y="635"/>
                  </a:lnTo>
                  <a:lnTo>
                    <a:pt x="699" y="664"/>
                  </a:lnTo>
                  <a:lnTo>
                    <a:pt x="717" y="697"/>
                  </a:lnTo>
                  <a:lnTo>
                    <a:pt x="733" y="733"/>
                  </a:lnTo>
                  <a:lnTo>
                    <a:pt x="748" y="775"/>
                  </a:lnTo>
                  <a:lnTo>
                    <a:pt x="760" y="818"/>
                  </a:lnTo>
                  <a:lnTo>
                    <a:pt x="769" y="866"/>
                  </a:lnTo>
                  <a:lnTo>
                    <a:pt x="777" y="915"/>
                  </a:lnTo>
                  <a:lnTo>
                    <a:pt x="782" y="964"/>
                  </a:lnTo>
                  <a:lnTo>
                    <a:pt x="788" y="1015"/>
                  </a:lnTo>
                  <a:lnTo>
                    <a:pt x="789" y="1066"/>
                  </a:lnTo>
                  <a:lnTo>
                    <a:pt x="791" y="1115"/>
                  </a:lnTo>
                  <a:lnTo>
                    <a:pt x="791" y="1164"/>
                  </a:lnTo>
                  <a:lnTo>
                    <a:pt x="791" y="1420"/>
                  </a:lnTo>
                  <a:lnTo>
                    <a:pt x="884" y="1224"/>
                  </a:lnTo>
                  <a:lnTo>
                    <a:pt x="942" y="1137"/>
                  </a:lnTo>
                  <a:lnTo>
                    <a:pt x="1008" y="1053"/>
                  </a:lnTo>
                  <a:lnTo>
                    <a:pt x="1080" y="969"/>
                  </a:lnTo>
                  <a:lnTo>
                    <a:pt x="1160" y="893"/>
                  </a:lnTo>
                  <a:lnTo>
                    <a:pt x="1248" y="820"/>
                  </a:lnTo>
                  <a:lnTo>
                    <a:pt x="1339" y="757"/>
                  </a:lnTo>
                  <a:lnTo>
                    <a:pt x="1433" y="700"/>
                  </a:lnTo>
                  <a:lnTo>
                    <a:pt x="1531" y="657"/>
                  </a:lnTo>
                  <a:lnTo>
                    <a:pt x="1573" y="642"/>
                  </a:lnTo>
                  <a:lnTo>
                    <a:pt x="1622" y="628"/>
                  </a:lnTo>
                  <a:lnTo>
                    <a:pt x="1679" y="613"/>
                  </a:lnTo>
                  <a:lnTo>
                    <a:pt x="1737" y="600"/>
                  </a:lnTo>
                  <a:lnTo>
                    <a:pt x="1800" y="588"/>
                  </a:lnTo>
                  <a:lnTo>
                    <a:pt x="1866" y="577"/>
                  </a:lnTo>
                  <a:lnTo>
                    <a:pt x="1931" y="568"/>
                  </a:lnTo>
                  <a:lnTo>
                    <a:pt x="1999" y="562"/>
                  </a:lnTo>
                  <a:lnTo>
                    <a:pt x="2062" y="557"/>
                  </a:lnTo>
                  <a:lnTo>
                    <a:pt x="2122" y="555"/>
                  </a:lnTo>
                  <a:close/>
                  <a:moveTo>
                    <a:pt x="1200" y="0"/>
                  </a:moveTo>
                  <a:lnTo>
                    <a:pt x="1231" y="2"/>
                  </a:lnTo>
                  <a:lnTo>
                    <a:pt x="1257" y="8"/>
                  </a:lnTo>
                  <a:lnTo>
                    <a:pt x="1277" y="18"/>
                  </a:lnTo>
                  <a:lnTo>
                    <a:pt x="1291" y="31"/>
                  </a:lnTo>
                  <a:lnTo>
                    <a:pt x="1300" y="48"/>
                  </a:lnTo>
                  <a:lnTo>
                    <a:pt x="1308" y="68"/>
                  </a:lnTo>
                  <a:lnTo>
                    <a:pt x="1311" y="89"/>
                  </a:lnTo>
                  <a:lnTo>
                    <a:pt x="1315" y="111"/>
                  </a:lnTo>
                  <a:lnTo>
                    <a:pt x="1315" y="137"/>
                  </a:lnTo>
                  <a:lnTo>
                    <a:pt x="1317" y="160"/>
                  </a:lnTo>
                  <a:lnTo>
                    <a:pt x="1320" y="186"/>
                  </a:lnTo>
                  <a:lnTo>
                    <a:pt x="1324" y="208"/>
                  </a:lnTo>
                  <a:lnTo>
                    <a:pt x="1329" y="229"/>
                  </a:lnTo>
                  <a:lnTo>
                    <a:pt x="1339" y="249"/>
                  </a:lnTo>
                  <a:lnTo>
                    <a:pt x="1349" y="266"/>
                  </a:lnTo>
                  <a:lnTo>
                    <a:pt x="1364" y="278"/>
                  </a:lnTo>
                  <a:lnTo>
                    <a:pt x="1375" y="278"/>
                  </a:lnTo>
                  <a:lnTo>
                    <a:pt x="1389" y="278"/>
                  </a:lnTo>
                  <a:lnTo>
                    <a:pt x="1400" y="280"/>
                  </a:lnTo>
                  <a:lnTo>
                    <a:pt x="1420" y="246"/>
                  </a:lnTo>
                  <a:lnTo>
                    <a:pt x="1439" y="209"/>
                  </a:lnTo>
                  <a:lnTo>
                    <a:pt x="1455" y="173"/>
                  </a:lnTo>
                  <a:lnTo>
                    <a:pt x="1471" y="138"/>
                  </a:lnTo>
                  <a:lnTo>
                    <a:pt x="1489" y="104"/>
                  </a:lnTo>
                  <a:lnTo>
                    <a:pt x="1511" y="71"/>
                  </a:lnTo>
                  <a:lnTo>
                    <a:pt x="1537" y="42"/>
                  </a:lnTo>
                  <a:lnTo>
                    <a:pt x="1568" y="18"/>
                  </a:lnTo>
                  <a:lnTo>
                    <a:pt x="1600" y="22"/>
                  </a:lnTo>
                  <a:lnTo>
                    <a:pt x="1626" y="29"/>
                  </a:lnTo>
                  <a:lnTo>
                    <a:pt x="1646" y="44"/>
                  </a:lnTo>
                  <a:lnTo>
                    <a:pt x="1659" y="62"/>
                  </a:lnTo>
                  <a:lnTo>
                    <a:pt x="1668" y="82"/>
                  </a:lnTo>
                  <a:lnTo>
                    <a:pt x="1671" y="108"/>
                  </a:lnTo>
                  <a:lnTo>
                    <a:pt x="1673" y="133"/>
                  </a:lnTo>
                  <a:lnTo>
                    <a:pt x="1669" y="162"/>
                  </a:lnTo>
                  <a:lnTo>
                    <a:pt x="1664" y="191"/>
                  </a:lnTo>
                  <a:lnTo>
                    <a:pt x="1657" y="220"/>
                  </a:lnTo>
                  <a:lnTo>
                    <a:pt x="1649" y="249"/>
                  </a:lnTo>
                  <a:lnTo>
                    <a:pt x="1640" y="278"/>
                  </a:lnTo>
                  <a:lnTo>
                    <a:pt x="1633" y="304"/>
                  </a:lnTo>
                  <a:lnTo>
                    <a:pt x="1626" y="329"/>
                  </a:lnTo>
                  <a:lnTo>
                    <a:pt x="1620" y="349"/>
                  </a:lnTo>
                  <a:lnTo>
                    <a:pt x="1666" y="408"/>
                  </a:lnTo>
                  <a:lnTo>
                    <a:pt x="1717" y="458"/>
                  </a:lnTo>
                  <a:lnTo>
                    <a:pt x="1771" y="502"/>
                  </a:lnTo>
                  <a:lnTo>
                    <a:pt x="1773" y="504"/>
                  </a:lnTo>
                  <a:lnTo>
                    <a:pt x="1773" y="508"/>
                  </a:lnTo>
                  <a:lnTo>
                    <a:pt x="1775" y="511"/>
                  </a:lnTo>
                  <a:lnTo>
                    <a:pt x="1775" y="515"/>
                  </a:lnTo>
                  <a:lnTo>
                    <a:pt x="1777" y="517"/>
                  </a:lnTo>
                  <a:lnTo>
                    <a:pt x="1686" y="535"/>
                  </a:lnTo>
                  <a:lnTo>
                    <a:pt x="1604" y="557"/>
                  </a:lnTo>
                  <a:lnTo>
                    <a:pt x="1529" y="580"/>
                  </a:lnTo>
                  <a:lnTo>
                    <a:pt x="1462" y="606"/>
                  </a:lnTo>
                  <a:lnTo>
                    <a:pt x="1400" y="635"/>
                  </a:lnTo>
                  <a:lnTo>
                    <a:pt x="1342" y="666"/>
                  </a:lnTo>
                  <a:lnTo>
                    <a:pt x="1289" y="700"/>
                  </a:lnTo>
                  <a:lnTo>
                    <a:pt x="1239" y="735"/>
                  </a:lnTo>
                  <a:lnTo>
                    <a:pt x="1189" y="773"/>
                  </a:lnTo>
                  <a:lnTo>
                    <a:pt x="1140" y="813"/>
                  </a:lnTo>
                  <a:lnTo>
                    <a:pt x="1091" y="857"/>
                  </a:lnTo>
                  <a:lnTo>
                    <a:pt x="1039" y="908"/>
                  </a:lnTo>
                  <a:lnTo>
                    <a:pt x="995" y="958"/>
                  </a:lnTo>
                  <a:lnTo>
                    <a:pt x="955" y="1009"/>
                  </a:lnTo>
                  <a:lnTo>
                    <a:pt x="919" y="1060"/>
                  </a:lnTo>
                  <a:lnTo>
                    <a:pt x="880" y="1111"/>
                  </a:lnTo>
                  <a:lnTo>
                    <a:pt x="877" y="1115"/>
                  </a:lnTo>
                  <a:lnTo>
                    <a:pt x="871" y="1124"/>
                  </a:lnTo>
                  <a:lnTo>
                    <a:pt x="866" y="1135"/>
                  </a:lnTo>
                  <a:lnTo>
                    <a:pt x="860" y="1146"/>
                  </a:lnTo>
                  <a:lnTo>
                    <a:pt x="855" y="1153"/>
                  </a:lnTo>
                  <a:lnTo>
                    <a:pt x="851" y="1157"/>
                  </a:lnTo>
                  <a:lnTo>
                    <a:pt x="855" y="1100"/>
                  </a:lnTo>
                  <a:lnTo>
                    <a:pt x="855" y="1038"/>
                  </a:lnTo>
                  <a:lnTo>
                    <a:pt x="851" y="977"/>
                  </a:lnTo>
                  <a:lnTo>
                    <a:pt x="844" y="913"/>
                  </a:lnTo>
                  <a:lnTo>
                    <a:pt x="835" y="853"/>
                  </a:lnTo>
                  <a:lnTo>
                    <a:pt x="826" y="798"/>
                  </a:lnTo>
                  <a:lnTo>
                    <a:pt x="813" y="751"/>
                  </a:lnTo>
                  <a:lnTo>
                    <a:pt x="800" y="713"/>
                  </a:lnTo>
                  <a:lnTo>
                    <a:pt x="809" y="698"/>
                  </a:lnTo>
                  <a:lnTo>
                    <a:pt x="822" y="678"/>
                  </a:lnTo>
                  <a:lnTo>
                    <a:pt x="837" y="658"/>
                  </a:lnTo>
                  <a:lnTo>
                    <a:pt x="853" y="637"/>
                  </a:lnTo>
                  <a:lnTo>
                    <a:pt x="869" y="615"/>
                  </a:lnTo>
                  <a:lnTo>
                    <a:pt x="882" y="593"/>
                  </a:lnTo>
                  <a:lnTo>
                    <a:pt x="891" y="573"/>
                  </a:lnTo>
                  <a:lnTo>
                    <a:pt x="897" y="555"/>
                  </a:lnTo>
                  <a:lnTo>
                    <a:pt x="897" y="540"/>
                  </a:lnTo>
                  <a:lnTo>
                    <a:pt x="840" y="511"/>
                  </a:lnTo>
                  <a:lnTo>
                    <a:pt x="788" y="484"/>
                  </a:lnTo>
                  <a:lnTo>
                    <a:pt x="742" y="460"/>
                  </a:lnTo>
                  <a:lnTo>
                    <a:pt x="704" y="437"/>
                  </a:lnTo>
                  <a:lnTo>
                    <a:pt x="669" y="415"/>
                  </a:lnTo>
                  <a:lnTo>
                    <a:pt x="644" y="393"/>
                  </a:lnTo>
                  <a:lnTo>
                    <a:pt x="624" y="371"/>
                  </a:lnTo>
                  <a:lnTo>
                    <a:pt x="613" y="348"/>
                  </a:lnTo>
                  <a:lnTo>
                    <a:pt x="609" y="320"/>
                  </a:lnTo>
                  <a:lnTo>
                    <a:pt x="615" y="291"/>
                  </a:lnTo>
                  <a:lnTo>
                    <a:pt x="628" y="258"/>
                  </a:lnTo>
                  <a:lnTo>
                    <a:pt x="646" y="233"/>
                  </a:lnTo>
                  <a:lnTo>
                    <a:pt x="666" y="215"/>
                  </a:lnTo>
                  <a:lnTo>
                    <a:pt x="691" y="206"/>
                  </a:lnTo>
                  <a:lnTo>
                    <a:pt x="720" y="202"/>
                  </a:lnTo>
                  <a:lnTo>
                    <a:pt x="755" y="206"/>
                  </a:lnTo>
                  <a:lnTo>
                    <a:pt x="793" y="215"/>
                  </a:lnTo>
                  <a:lnTo>
                    <a:pt x="837" y="231"/>
                  </a:lnTo>
                  <a:lnTo>
                    <a:pt x="886" y="251"/>
                  </a:lnTo>
                  <a:lnTo>
                    <a:pt x="940" y="277"/>
                  </a:lnTo>
                  <a:lnTo>
                    <a:pt x="1000" y="308"/>
                  </a:lnTo>
                  <a:lnTo>
                    <a:pt x="1066" y="340"/>
                  </a:lnTo>
                  <a:lnTo>
                    <a:pt x="1137" y="378"/>
                  </a:lnTo>
                  <a:lnTo>
                    <a:pt x="1144" y="375"/>
                  </a:lnTo>
                  <a:lnTo>
                    <a:pt x="1142" y="338"/>
                  </a:lnTo>
                  <a:lnTo>
                    <a:pt x="1137" y="302"/>
                  </a:lnTo>
                  <a:lnTo>
                    <a:pt x="1129" y="264"/>
                  </a:lnTo>
                  <a:lnTo>
                    <a:pt x="1122" y="228"/>
                  </a:lnTo>
                  <a:lnTo>
                    <a:pt x="1115" y="189"/>
                  </a:lnTo>
                  <a:lnTo>
                    <a:pt x="1109" y="155"/>
                  </a:lnTo>
                  <a:lnTo>
                    <a:pt x="1106" y="120"/>
                  </a:lnTo>
                  <a:lnTo>
                    <a:pt x="1106" y="89"/>
                  </a:lnTo>
                  <a:lnTo>
                    <a:pt x="1111" y="62"/>
                  </a:lnTo>
                  <a:lnTo>
                    <a:pt x="1120" y="38"/>
                  </a:lnTo>
                  <a:lnTo>
                    <a:pt x="1137" y="18"/>
                  </a:lnTo>
                  <a:lnTo>
                    <a:pt x="1160" y="4"/>
                  </a:lnTo>
                  <a:lnTo>
                    <a:pt x="120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78" name="Freeform 18">
              <a:extLst>
                <a:ext uri="{FF2B5EF4-FFF2-40B4-BE49-F238E27FC236}">
                  <a16:creationId xmlns:a16="http://schemas.microsoft.com/office/drawing/2014/main" id="{991EF8DE-B88E-4041-A9F2-DDB30F4A3BF5}"/>
                </a:ext>
              </a:extLst>
            </p:cNvPr>
            <p:cNvSpPr>
              <a:spLocks noEditPoints="1"/>
            </p:cNvSpPr>
            <p:nvPr/>
          </p:nvSpPr>
          <p:spPr bwMode="auto">
            <a:xfrm>
              <a:off x="5793258" y="43425"/>
              <a:ext cx="273901" cy="333043"/>
            </a:xfrm>
            <a:custGeom>
              <a:avLst/>
              <a:gdLst>
                <a:gd name="T0" fmla="*/ 1033 w 2487"/>
                <a:gd name="T1" fmla="*/ 2647 h 3024"/>
                <a:gd name="T2" fmla="*/ 1169 w 2487"/>
                <a:gd name="T3" fmla="*/ 2318 h 3024"/>
                <a:gd name="T4" fmla="*/ 1260 w 2487"/>
                <a:gd name="T5" fmla="*/ 2242 h 3024"/>
                <a:gd name="T6" fmla="*/ 1367 w 2487"/>
                <a:gd name="T7" fmla="*/ 2700 h 3024"/>
                <a:gd name="T8" fmla="*/ 1462 w 2487"/>
                <a:gd name="T9" fmla="*/ 2265 h 3024"/>
                <a:gd name="T10" fmla="*/ 1118 w 2487"/>
                <a:gd name="T11" fmla="*/ 1982 h 3024"/>
                <a:gd name="T12" fmla="*/ 1140 w 2487"/>
                <a:gd name="T13" fmla="*/ 2189 h 3024"/>
                <a:gd name="T14" fmla="*/ 1475 w 2487"/>
                <a:gd name="T15" fmla="*/ 2080 h 3024"/>
                <a:gd name="T16" fmla="*/ 1698 w 2487"/>
                <a:gd name="T17" fmla="*/ 1654 h 3024"/>
                <a:gd name="T18" fmla="*/ 1509 w 2487"/>
                <a:gd name="T19" fmla="*/ 1891 h 3024"/>
                <a:gd name="T20" fmla="*/ 1675 w 2487"/>
                <a:gd name="T21" fmla="*/ 1876 h 3024"/>
                <a:gd name="T22" fmla="*/ 1787 w 2487"/>
                <a:gd name="T23" fmla="*/ 1649 h 3024"/>
                <a:gd name="T24" fmla="*/ 1784 w 2487"/>
                <a:gd name="T25" fmla="*/ 1573 h 3024"/>
                <a:gd name="T26" fmla="*/ 1896 w 2487"/>
                <a:gd name="T27" fmla="*/ 1634 h 3024"/>
                <a:gd name="T28" fmla="*/ 1971 w 2487"/>
                <a:gd name="T29" fmla="*/ 1433 h 3024"/>
                <a:gd name="T30" fmla="*/ 1380 w 2487"/>
                <a:gd name="T31" fmla="*/ 1365 h 3024"/>
                <a:gd name="T32" fmla="*/ 1335 w 2487"/>
                <a:gd name="T33" fmla="*/ 1805 h 3024"/>
                <a:gd name="T34" fmla="*/ 1289 w 2487"/>
                <a:gd name="T35" fmla="*/ 1393 h 3024"/>
                <a:gd name="T36" fmla="*/ 1171 w 2487"/>
                <a:gd name="T37" fmla="*/ 1469 h 3024"/>
                <a:gd name="T38" fmla="*/ 1149 w 2487"/>
                <a:gd name="T39" fmla="*/ 1791 h 3024"/>
                <a:gd name="T40" fmla="*/ 1038 w 2487"/>
                <a:gd name="T41" fmla="*/ 1416 h 3024"/>
                <a:gd name="T42" fmla="*/ 1033 w 2487"/>
                <a:gd name="T43" fmla="*/ 1638 h 3024"/>
                <a:gd name="T44" fmla="*/ 1047 w 2487"/>
                <a:gd name="T45" fmla="*/ 1831 h 3024"/>
                <a:gd name="T46" fmla="*/ 904 w 2487"/>
                <a:gd name="T47" fmla="*/ 1505 h 3024"/>
                <a:gd name="T48" fmla="*/ 945 w 2487"/>
                <a:gd name="T49" fmla="*/ 1756 h 3024"/>
                <a:gd name="T50" fmla="*/ 1316 w 2487"/>
                <a:gd name="T51" fmla="*/ 1891 h 3024"/>
                <a:gd name="T52" fmla="*/ 1480 w 2487"/>
                <a:gd name="T53" fmla="*/ 1520 h 3024"/>
                <a:gd name="T54" fmla="*/ 622 w 2487"/>
                <a:gd name="T55" fmla="*/ 1271 h 3024"/>
                <a:gd name="T56" fmla="*/ 831 w 2487"/>
                <a:gd name="T57" fmla="*/ 1405 h 3024"/>
                <a:gd name="T58" fmla="*/ 1925 w 2487"/>
                <a:gd name="T59" fmla="*/ 1156 h 3024"/>
                <a:gd name="T60" fmla="*/ 1987 w 2487"/>
                <a:gd name="T61" fmla="*/ 1218 h 3024"/>
                <a:gd name="T62" fmla="*/ 878 w 2487"/>
                <a:gd name="T63" fmla="*/ 1165 h 3024"/>
                <a:gd name="T64" fmla="*/ 929 w 2487"/>
                <a:gd name="T65" fmla="*/ 1384 h 3024"/>
                <a:gd name="T66" fmla="*/ 989 w 2487"/>
                <a:gd name="T67" fmla="*/ 1282 h 3024"/>
                <a:gd name="T68" fmla="*/ 913 w 2487"/>
                <a:gd name="T69" fmla="*/ 1064 h 3024"/>
                <a:gd name="T70" fmla="*/ 593 w 2487"/>
                <a:gd name="T71" fmla="*/ 1220 h 3024"/>
                <a:gd name="T72" fmla="*/ 1429 w 2487"/>
                <a:gd name="T73" fmla="*/ 976 h 3024"/>
                <a:gd name="T74" fmla="*/ 1387 w 2487"/>
                <a:gd name="T75" fmla="*/ 1276 h 3024"/>
                <a:gd name="T76" fmla="*/ 1518 w 2487"/>
                <a:gd name="T77" fmla="*/ 1231 h 3024"/>
                <a:gd name="T78" fmla="*/ 1556 w 2487"/>
                <a:gd name="T79" fmla="*/ 1002 h 3024"/>
                <a:gd name="T80" fmla="*/ 1142 w 2487"/>
                <a:gd name="T81" fmla="*/ 1094 h 3024"/>
                <a:gd name="T82" fmla="*/ 1165 w 2487"/>
                <a:gd name="T83" fmla="*/ 1298 h 3024"/>
                <a:gd name="T84" fmla="*/ 1222 w 2487"/>
                <a:gd name="T85" fmla="*/ 1136 h 3024"/>
                <a:gd name="T86" fmla="*/ 489 w 2487"/>
                <a:gd name="T87" fmla="*/ 916 h 3024"/>
                <a:gd name="T88" fmla="*/ 540 w 2487"/>
                <a:gd name="T89" fmla="*/ 902 h 3024"/>
                <a:gd name="T90" fmla="*/ 798 w 2487"/>
                <a:gd name="T91" fmla="*/ 938 h 3024"/>
                <a:gd name="T92" fmla="*/ 855 w 2487"/>
                <a:gd name="T93" fmla="*/ 927 h 3024"/>
                <a:gd name="T94" fmla="*/ 1491 w 2487"/>
                <a:gd name="T95" fmla="*/ 751 h 3024"/>
                <a:gd name="T96" fmla="*/ 1533 w 2487"/>
                <a:gd name="T97" fmla="*/ 840 h 3024"/>
                <a:gd name="T98" fmla="*/ 1125 w 2487"/>
                <a:gd name="T99" fmla="*/ 814 h 3024"/>
                <a:gd name="T100" fmla="*/ 1222 w 2487"/>
                <a:gd name="T101" fmla="*/ 898 h 3024"/>
                <a:gd name="T102" fmla="*/ 762 w 2487"/>
                <a:gd name="T103" fmla="*/ 596 h 3024"/>
                <a:gd name="T104" fmla="*/ 825 w 2487"/>
                <a:gd name="T105" fmla="*/ 734 h 3024"/>
                <a:gd name="T106" fmla="*/ 775 w 2487"/>
                <a:gd name="T107" fmla="*/ 604 h 3024"/>
                <a:gd name="T108" fmla="*/ 1475 w 2487"/>
                <a:gd name="T109" fmla="*/ 596 h 3024"/>
                <a:gd name="T110" fmla="*/ 1535 w 2487"/>
                <a:gd name="T111" fmla="*/ 433 h 3024"/>
                <a:gd name="T112" fmla="*/ 1120 w 2487"/>
                <a:gd name="T113" fmla="*/ 604 h 3024"/>
                <a:gd name="T114" fmla="*/ 2304 w 2487"/>
                <a:gd name="T115" fmla="*/ 173 h 3024"/>
                <a:gd name="T116" fmla="*/ 167 w 2487"/>
                <a:gd name="T117" fmla="*/ 2829 h 3024"/>
                <a:gd name="T118" fmla="*/ 95 w 2487"/>
                <a:gd name="T119" fmla="*/ 2914 h 3024"/>
                <a:gd name="T120" fmla="*/ 2367 w 2487"/>
                <a:gd name="T121" fmla="*/ 93 h 3024"/>
                <a:gd name="T122" fmla="*/ 2464 w 2487"/>
                <a:gd name="T123" fmla="*/ 3022 h 3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7" h="3024">
                  <a:moveTo>
                    <a:pt x="1073" y="2245"/>
                  </a:moveTo>
                  <a:lnTo>
                    <a:pt x="1058" y="2260"/>
                  </a:lnTo>
                  <a:lnTo>
                    <a:pt x="1047" y="2285"/>
                  </a:lnTo>
                  <a:lnTo>
                    <a:pt x="1038" y="2316"/>
                  </a:lnTo>
                  <a:lnTo>
                    <a:pt x="1031" y="2353"/>
                  </a:lnTo>
                  <a:lnTo>
                    <a:pt x="1027" y="2394"/>
                  </a:lnTo>
                  <a:lnTo>
                    <a:pt x="1025" y="2438"/>
                  </a:lnTo>
                  <a:lnTo>
                    <a:pt x="1025" y="2484"/>
                  </a:lnTo>
                  <a:lnTo>
                    <a:pt x="1025" y="2527"/>
                  </a:lnTo>
                  <a:lnTo>
                    <a:pt x="1027" y="2571"/>
                  </a:lnTo>
                  <a:lnTo>
                    <a:pt x="1031" y="2611"/>
                  </a:lnTo>
                  <a:lnTo>
                    <a:pt x="1033" y="2647"/>
                  </a:lnTo>
                  <a:lnTo>
                    <a:pt x="1035" y="2676"/>
                  </a:lnTo>
                  <a:lnTo>
                    <a:pt x="1036" y="2698"/>
                  </a:lnTo>
                  <a:lnTo>
                    <a:pt x="1149" y="2702"/>
                  </a:lnTo>
                  <a:lnTo>
                    <a:pt x="1153" y="2671"/>
                  </a:lnTo>
                  <a:lnTo>
                    <a:pt x="1160" y="2634"/>
                  </a:lnTo>
                  <a:lnTo>
                    <a:pt x="1165" y="2593"/>
                  </a:lnTo>
                  <a:lnTo>
                    <a:pt x="1171" y="2547"/>
                  </a:lnTo>
                  <a:lnTo>
                    <a:pt x="1175" y="2500"/>
                  </a:lnTo>
                  <a:lnTo>
                    <a:pt x="1176" y="2451"/>
                  </a:lnTo>
                  <a:lnTo>
                    <a:pt x="1178" y="2404"/>
                  </a:lnTo>
                  <a:lnTo>
                    <a:pt x="1175" y="2360"/>
                  </a:lnTo>
                  <a:lnTo>
                    <a:pt x="1169" y="2318"/>
                  </a:lnTo>
                  <a:lnTo>
                    <a:pt x="1160" y="2284"/>
                  </a:lnTo>
                  <a:lnTo>
                    <a:pt x="1147" y="2256"/>
                  </a:lnTo>
                  <a:lnTo>
                    <a:pt x="1131" y="2253"/>
                  </a:lnTo>
                  <a:lnTo>
                    <a:pt x="1115" y="2249"/>
                  </a:lnTo>
                  <a:lnTo>
                    <a:pt x="1096" y="2245"/>
                  </a:lnTo>
                  <a:lnTo>
                    <a:pt x="1073" y="2245"/>
                  </a:lnTo>
                  <a:close/>
                  <a:moveTo>
                    <a:pt x="1398" y="2191"/>
                  </a:moveTo>
                  <a:lnTo>
                    <a:pt x="1371" y="2202"/>
                  </a:lnTo>
                  <a:lnTo>
                    <a:pt x="1342" y="2211"/>
                  </a:lnTo>
                  <a:lnTo>
                    <a:pt x="1313" y="2220"/>
                  </a:lnTo>
                  <a:lnTo>
                    <a:pt x="1285" y="2229"/>
                  </a:lnTo>
                  <a:lnTo>
                    <a:pt x="1260" y="2242"/>
                  </a:lnTo>
                  <a:lnTo>
                    <a:pt x="1240" y="2260"/>
                  </a:lnTo>
                  <a:lnTo>
                    <a:pt x="1235" y="2298"/>
                  </a:lnTo>
                  <a:lnTo>
                    <a:pt x="1236" y="2338"/>
                  </a:lnTo>
                  <a:lnTo>
                    <a:pt x="1242" y="2382"/>
                  </a:lnTo>
                  <a:lnTo>
                    <a:pt x="1253" y="2427"/>
                  </a:lnTo>
                  <a:lnTo>
                    <a:pt x="1267" y="2473"/>
                  </a:lnTo>
                  <a:lnTo>
                    <a:pt x="1285" y="2518"/>
                  </a:lnTo>
                  <a:lnTo>
                    <a:pt x="1302" y="2562"/>
                  </a:lnTo>
                  <a:lnTo>
                    <a:pt x="1322" y="2604"/>
                  </a:lnTo>
                  <a:lnTo>
                    <a:pt x="1338" y="2640"/>
                  </a:lnTo>
                  <a:lnTo>
                    <a:pt x="1355" y="2673"/>
                  </a:lnTo>
                  <a:lnTo>
                    <a:pt x="1367" y="2700"/>
                  </a:lnTo>
                  <a:lnTo>
                    <a:pt x="1467" y="2689"/>
                  </a:lnTo>
                  <a:lnTo>
                    <a:pt x="1469" y="2678"/>
                  </a:lnTo>
                  <a:lnTo>
                    <a:pt x="1471" y="2656"/>
                  </a:lnTo>
                  <a:lnTo>
                    <a:pt x="1471" y="2625"/>
                  </a:lnTo>
                  <a:lnTo>
                    <a:pt x="1473" y="2587"/>
                  </a:lnTo>
                  <a:lnTo>
                    <a:pt x="1473" y="2544"/>
                  </a:lnTo>
                  <a:lnTo>
                    <a:pt x="1473" y="2496"/>
                  </a:lnTo>
                  <a:lnTo>
                    <a:pt x="1471" y="2447"/>
                  </a:lnTo>
                  <a:lnTo>
                    <a:pt x="1471" y="2396"/>
                  </a:lnTo>
                  <a:lnTo>
                    <a:pt x="1469" y="2349"/>
                  </a:lnTo>
                  <a:lnTo>
                    <a:pt x="1465" y="2305"/>
                  </a:lnTo>
                  <a:lnTo>
                    <a:pt x="1462" y="2265"/>
                  </a:lnTo>
                  <a:lnTo>
                    <a:pt x="1458" y="2234"/>
                  </a:lnTo>
                  <a:lnTo>
                    <a:pt x="1453" y="2213"/>
                  </a:lnTo>
                  <a:lnTo>
                    <a:pt x="1447" y="2202"/>
                  </a:lnTo>
                  <a:lnTo>
                    <a:pt x="1435" y="2194"/>
                  </a:lnTo>
                  <a:lnTo>
                    <a:pt x="1418" y="2191"/>
                  </a:lnTo>
                  <a:lnTo>
                    <a:pt x="1398" y="2191"/>
                  </a:lnTo>
                  <a:close/>
                  <a:moveTo>
                    <a:pt x="1282" y="1953"/>
                  </a:moveTo>
                  <a:lnTo>
                    <a:pt x="1231" y="1954"/>
                  </a:lnTo>
                  <a:lnTo>
                    <a:pt x="1205" y="1960"/>
                  </a:lnTo>
                  <a:lnTo>
                    <a:pt x="1176" y="1965"/>
                  </a:lnTo>
                  <a:lnTo>
                    <a:pt x="1147" y="1973"/>
                  </a:lnTo>
                  <a:lnTo>
                    <a:pt x="1118" y="1982"/>
                  </a:lnTo>
                  <a:lnTo>
                    <a:pt x="1089" y="1993"/>
                  </a:lnTo>
                  <a:lnTo>
                    <a:pt x="1064" y="2005"/>
                  </a:lnTo>
                  <a:lnTo>
                    <a:pt x="1040" y="2020"/>
                  </a:lnTo>
                  <a:lnTo>
                    <a:pt x="1020" y="2040"/>
                  </a:lnTo>
                  <a:lnTo>
                    <a:pt x="1005" y="2062"/>
                  </a:lnTo>
                  <a:lnTo>
                    <a:pt x="995" y="2089"/>
                  </a:lnTo>
                  <a:lnTo>
                    <a:pt x="993" y="2120"/>
                  </a:lnTo>
                  <a:lnTo>
                    <a:pt x="1011" y="2144"/>
                  </a:lnTo>
                  <a:lnTo>
                    <a:pt x="1036" y="2162"/>
                  </a:lnTo>
                  <a:lnTo>
                    <a:pt x="1067" y="2174"/>
                  </a:lnTo>
                  <a:lnTo>
                    <a:pt x="1102" y="2184"/>
                  </a:lnTo>
                  <a:lnTo>
                    <a:pt x="1140" y="2189"/>
                  </a:lnTo>
                  <a:lnTo>
                    <a:pt x="1180" y="2189"/>
                  </a:lnTo>
                  <a:lnTo>
                    <a:pt x="1220" y="2187"/>
                  </a:lnTo>
                  <a:lnTo>
                    <a:pt x="1262" y="2182"/>
                  </a:lnTo>
                  <a:lnTo>
                    <a:pt x="1302" y="2174"/>
                  </a:lnTo>
                  <a:lnTo>
                    <a:pt x="1338" y="2165"/>
                  </a:lnTo>
                  <a:lnTo>
                    <a:pt x="1371" y="2153"/>
                  </a:lnTo>
                  <a:lnTo>
                    <a:pt x="1400" y="2140"/>
                  </a:lnTo>
                  <a:lnTo>
                    <a:pt x="1415" y="2133"/>
                  </a:lnTo>
                  <a:lnTo>
                    <a:pt x="1431" y="2122"/>
                  </a:lnTo>
                  <a:lnTo>
                    <a:pt x="1447" y="2111"/>
                  </a:lnTo>
                  <a:lnTo>
                    <a:pt x="1462" y="2096"/>
                  </a:lnTo>
                  <a:lnTo>
                    <a:pt x="1475" y="2080"/>
                  </a:lnTo>
                  <a:lnTo>
                    <a:pt x="1480" y="2064"/>
                  </a:lnTo>
                  <a:lnTo>
                    <a:pt x="1480" y="2045"/>
                  </a:lnTo>
                  <a:lnTo>
                    <a:pt x="1473" y="2024"/>
                  </a:lnTo>
                  <a:lnTo>
                    <a:pt x="1456" y="2002"/>
                  </a:lnTo>
                  <a:lnTo>
                    <a:pt x="1433" y="1982"/>
                  </a:lnTo>
                  <a:lnTo>
                    <a:pt x="1404" y="1969"/>
                  </a:lnTo>
                  <a:lnTo>
                    <a:pt x="1369" y="1958"/>
                  </a:lnTo>
                  <a:lnTo>
                    <a:pt x="1327" y="1953"/>
                  </a:lnTo>
                  <a:lnTo>
                    <a:pt x="1282" y="1953"/>
                  </a:lnTo>
                  <a:close/>
                  <a:moveTo>
                    <a:pt x="1727" y="1634"/>
                  </a:moveTo>
                  <a:lnTo>
                    <a:pt x="1711" y="1642"/>
                  </a:lnTo>
                  <a:lnTo>
                    <a:pt x="1698" y="1654"/>
                  </a:lnTo>
                  <a:lnTo>
                    <a:pt x="1693" y="1669"/>
                  </a:lnTo>
                  <a:lnTo>
                    <a:pt x="1695" y="1685"/>
                  </a:lnTo>
                  <a:lnTo>
                    <a:pt x="1696" y="1702"/>
                  </a:lnTo>
                  <a:lnTo>
                    <a:pt x="1693" y="1722"/>
                  </a:lnTo>
                  <a:lnTo>
                    <a:pt x="1680" y="1747"/>
                  </a:lnTo>
                  <a:lnTo>
                    <a:pt x="1662" y="1774"/>
                  </a:lnTo>
                  <a:lnTo>
                    <a:pt x="1636" y="1802"/>
                  </a:lnTo>
                  <a:lnTo>
                    <a:pt x="1605" y="1829"/>
                  </a:lnTo>
                  <a:lnTo>
                    <a:pt x="1575" y="1853"/>
                  </a:lnTo>
                  <a:lnTo>
                    <a:pt x="1544" y="1869"/>
                  </a:lnTo>
                  <a:lnTo>
                    <a:pt x="1515" y="1880"/>
                  </a:lnTo>
                  <a:lnTo>
                    <a:pt x="1509" y="1891"/>
                  </a:lnTo>
                  <a:lnTo>
                    <a:pt x="1505" y="1900"/>
                  </a:lnTo>
                  <a:lnTo>
                    <a:pt x="1504" y="1909"/>
                  </a:lnTo>
                  <a:lnTo>
                    <a:pt x="1507" y="1922"/>
                  </a:lnTo>
                  <a:lnTo>
                    <a:pt x="1524" y="1949"/>
                  </a:lnTo>
                  <a:lnTo>
                    <a:pt x="1549" y="1971"/>
                  </a:lnTo>
                  <a:lnTo>
                    <a:pt x="1580" y="1985"/>
                  </a:lnTo>
                  <a:lnTo>
                    <a:pt x="1616" y="1989"/>
                  </a:lnTo>
                  <a:lnTo>
                    <a:pt x="1629" y="1971"/>
                  </a:lnTo>
                  <a:lnTo>
                    <a:pt x="1635" y="1953"/>
                  </a:lnTo>
                  <a:lnTo>
                    <a:pt x="1638" y="1933"/>
                  </a:lnTo>
                  <a:lnTo>
                    <a:pt x="1647" y="1911"/>
                  </a:lnTo>
                  <a:lnTo>
                    <a:pt x="1675" y="1876"/>
                  </a:lnTo>
                  <a:lnTo>
                    <a:pt x="1698" y="1844"/>
                  </a:lnTo>
                  <a:lnTo>
                    <a:pt x="1722" y="1811"/>
                  </a:lnTo>
                  <a:lnTo>
                    <a:pt x="1749" y="1776"/>
                  </a:lnTo>
                  <a:lnTo>
                    <a:pt x="1765" y="1764"/>
                  </a:lnTo>
                  <a:lnTo>
                    <a:pt x="1784" y="1754"/>
                  </a:lnTo>
                  <a:lnTo>
                    <a:pt x="1804" y="1747"/>
                  </a:lnTo>
                  <a:lnTo>
                    <a:pt x="1822" y="1738"/>
                  </a:lnTo>
                  <a:lnTo>
                    <a:pt x="1838" y="1725"/>
                  </a:lnTo>
                  <a:lnTo>
                    <a:pt x="1842" y="1707"/>
                  </a:lnTo>
                  <a:lnTo>
                    <a:pt x="1829" y="1684"/>
                  </a:lnTo>
                  <a:lnTo>
                    <a:pt x="1811" y="1665"/>
                  </a:lnTo>
                  <a:lnTo>
                    <a:pt x="1787" y="1649"/>
                  </a:lnTo>
                  <a:lnTo>
                    <a:pt x="1760" y="1638"/>
                  </a:lnTo>
                  <a:lnTo>
                    <a:pt x="1727" y="1634"/>
                  </a:lnTo>
                  <a:close/>
                  <a:moveTo>
                    <a:pt x="1887" y="1344"/>
                  </a:moveTo>
                  <a:lnTo>
                    <a:pt x="1869" y="1358"/>
                  </a:lnTo>
                  <a:lnTo>
                    <a:pt x="1860" y="1373"/>
                  </a:lnTo>
                  <a:lnTo>
                    <a:pt x="1860" y="1387"/>
                  </a:lnTo>
                  <a:lnTo>
                    <a:pt x="1867" y="1405"/>
                  </a:lnTo>
                  <a:lnTo>
                    <a:pt x="1880" y="1424"/>
                  </a:lnTo>
                  <a:lnTo>
                    <a:pt x="1825" y="1549"/>
                  </a:lnTo>
                  <a:lnTo>
                    <a:pt x="1815" y="1558"/>
                  </a:lnTo>
                  <a:lnTo>
                    <a:pt x="1798" y="1565"/>
                  </a:lnTo>
                  <a:lnTo>
                    <a:pt x="1784" y="1573"/>
                  </a:lnTo>
                  <a:lnTo>
                    <a:pt x="1771" y="1584"/>
                  </a:lnTo>
                  <a:lnTo>
                    <a:pt x="1765" y="1594"/>
                  </a:lnTo>
                  <a:lnTo>
                    <a:pt x="1780" y="1609"/>
                  </a:lnTo>
                  <a:lnTo>
                    <a:pt x="1798" y="1622"/>
                  </a:lnTo>
                  <a:lnTo>
                    <a:pt x="1820" y="1633"/>
                  </a:lnTo>
                  <a:lnTo>
                    <a:pt x="1842" y="1642"/>
                  </a:lnTo>
                  <a:lnTo>
                    <a:pt x="1867" y="1644"/>
                  </a:lnTo>
                  <a:lnTo>
                    <a:pt x="1891" y="1638"/>
                  </a:lnTo>
                  <a:lnTo>
                    <a:pt x="1893" y="1636"/>
                  </a:lnTo>
                  <a:lnTo>
                    <a:pt x="1895" y="1634"/>
                  </a:lnTo>
                  <a:lnTo>
                    <a:pt x="1895" y="1634"/>
                  </a:lnTo>
                  <a:lnTo>
                    <a:pt x="1896" y="1634"/>
                  </a:lnTo>
                  <a:lnTo>
                    <a:pt x="1896" y="1634"/>
                  </a:lnTo>
                  <a:lnTo>
                    <a:pt x="1896" y="1633"/>
                  </a:lnTo>
                  <a:lnTo>
                    <a:pt x="1898" y="1629"/>
                  </a:lnTo>
                  <a:lnTo>
                    <a:pt x="1902" y="1613"/>
                  </a:lnTo>
                  <a:lnTo>
                    <a:pt x="1900" y="1598"/>
                  </a:lnTo>
                  <a:lnTo>
                    <a:pt x="1896" y="1585"/>
                  </a:lnTo>
                  <a:lnTo>
                    <a:pt x="1893" y="1571"/>
                  </a:lnTo>
                  <a:lnTo>
                    <a:pt x="1893" y="1556"/>
                  </a:lnTo>
                  <a:lnTo>
                    <a:pt x="1933" y="1462"/>
                  </a:lnTo>
                  <a:lnTo>
                    <a:pt x="1944" y="1449"/>
                  </a:lnTo>
                  <a:lnTo>
                    <a:pt x="1956" y="1440"/>
                  </a:lnTo>
                  <a:lnTo>
                    <a:pt x="1971" y="1433"/>
                  </a:lnTo>
                  <a:lnTo>
                    <a:pt x="1985" y="1425"/>
                  </a:lnTo>
                  <a:lnTo>
                    <a:pt x="1998" y="1414"/>
                  </a:lnTo>
                  <a:lnTo>
                    <a:pt x="2007" y="1400"/>
                  </a:lnTo>
                  <a:lnTo>
                    <a:pt x="2013" y="1387"/>
                  </a:lnTo>
                  <a:lnTo>
                    <a:pt x="1991" y="1371"/>
                  </a:lnTo>
                  <a:lnTo>
                    <a:pt x="1971" y="1360"/>
                  </a:lnTo>
                  <a:lnTo>
                    <a:pt x="1947" y="1351"/>
                  </a:lnTo>
                  <a:lnTo>
                    <a:pt x="1918" y="1345"/>
                  </a:lnTo>
                  <a:lnTo>
                    <a:pt x="1887" y="1344"/>
                  </a:lnTo>
                  <a:close/>
                  <a:moveTo>
                    <a:pt x="1435" y="1336"/>
                  </a:moveTo>
                  <a:lnTo>
                    <a:pt x="1396" y="1353"/>
                  </a:lnTo>
                  <a:lnTo>
                    <a:pt x="1380" y="1365"/>
                  </a:lnTo>
                  <a:lnTo>
                    <a:pt x="1369" y="1384"/>
                  </a:lnTo>
                  <a:lnTo>
                    <a:pt x="1365" y="1407"/>
                  </a:lnTo>
                  <a:lnTo>
                    <a:pt x="1369" y="1434"/>
                  </a:lnTo>
                  <a:lnTo>
                    <a:pt x="1380" y="1484"/>
                  </a:lnTo>
                  <a:lnTo>
                    <a:pt x="1385" y="1527"/>
                  </a:lnTo>
                  <a:lnTo>
                    <a:pt x="1385" y="1567"/>
                  </a:lnTo>
                  <a:lnTo>
                    <a:pt x="1382" y="1605"/>
                  </a:lnTo>
                  <a:lnTo>
                    <a:pt x="1375" y="1644"/>
                  </a:lnTo>
                  <a:lnTo>
                    <a:pt x="1365" y="1680"/>
                  </a:lnTo>
                  <a:lnTo>
                    <a:pt x="1356" y="1720"/>
                  </a:lnTo>
                  <a:lnTo>
                    <a:pt x="1345" y="1762"/>
                  </a:lnTo>
                  <a:lnTo>
                    <a:pt x="1335" y="1805"/>
                  </a:lnTo>
                  <a:lnTo>
                    <a:pt x="1315" y="1818"/>
                  </a:lnTo>
                  <a:lnTo>
                    <a:pt x="1289" y="1784"/>
                  </a:lnTo>
                  <a:lnTo>
                    <a:pt x="1275" y="1747"/>
                  </a:lnTo>
                  <a:lnTo>
                    <a:pt x="1265" y="1709"/>
                  </a:lnTo>
                  <a:lnTo>
                    <a:pt x="1264" y="1669"/>
                  </a:lnTo>
                  <a:lnTo>
                    <a:pt x="1265" y="1627"/>
                  </a:lnTo>
                  <a:lnTo>
                    <a:pt x="1271" y="1585"/>
                  </a:lnTo>
                  <a:lnTo>
                    <a:pt x="1276" y="1544"/>
                  </a:lnTo>
                  <a:lnTo>
                    <a:pt x="1284" y="1504"/>
                  </a:lnTo>
                  <a:lnTo>
                    <a:pt x="1289" y="1465"/>
                  </a:lnTo>
                  <a:lnTo>
                    <a:pt x="1291" y="1427"/>
                  </a:lnTo>
                  <a:lnTo>
                    <a:pt x="1289" y="1393"/>
                  </a:lnTo>
                  <a:lnTo>
                    <a:pt x="1282" y="1360"/>
                  </a:lnTo>
                  <a:lnTo>
                    <a:pt x="1264" y="1351"/>
                  </a:lnTo>
                  <a:lnTo>
                    <a:pt x="1240" y="1345"/>
                  </a:lnTo>
                  <a:lnTo>
                    <a:pt x="1216" y="1344"/>
                  </a:lnTo>
                  <a:lnTo>
                    <a:pt x="1191" y="1347"/>
                  </a:lnTo>
                  <a:lnTo>
                    <a:pt x="1169" y="1356"/>
                  </a:lnTo>
                  <a:lnTo>
                    <a:pt x="1149" y="1371"/>
                  </a:lnTo>
                  <a:lnTo>
                    <a:pt x="1135" y="1391"/>
                  </a:lnTo>
                  <a:lnTo>
                    <a:pt x="1138" y="1418"/>
                  </a:lnTo>
                  <a:lnTo>
                    <a:pt x="1147" y="1440"/>
                  </a:lnTo>
                  <a:lnTo>
                    <a:pt x="1158" y="1454"/>
                  </a:lnTo>
                  <a:lnTo>
                    <a:pt x="1171" y="1469"/>
                  </a:lnTo>
                  <a:lnTo>
                    <a:pt x="1184" y="1484"/>
                  </a:lnTo>
                  <a:lnTo>
                    <a:pt x="1193" y="1502"/>
                  </a:lnTo>
                  <a:lnTo>
                    <a:pt x="1204" y="1534"/>
                  </a:lnTo>
                  <a:lnTo>
                    <a:pt x="1211" y="1574"/>
                  </a:lnTo>
                  <a:lnTo>
                    <a:pt x="1213" y="1616"/>
                  </a:lnTo>
                  <a:lnTo>
                    <a:pt x="1211" y="1660"/>
                  </a:lnTo>
                  <a:lnTo>
                    <a:pt x="1207" y="1704"/>
                  </a:lnTo>
                  <a:lnTo>
                    <a:pt x="1202" y="1744"/>
                  </a:lnTo>
                  <a:lnTo>
                    <a:pt x="1195" y="1780"/>
                  </a:lnTo>
                  <a:lnTo>
                    <a:pt x="1185" y="1809"/>
                  </a:lnTo>
                  <a:lnTo>
                    <a:pt x="1178" y="1813"/>
                  </a:lnTo>
                  <a:lnTo>
                    <a:pt x="1149" y="1791"/>
                  </a:lnTo>
                  <a:lnTo>
                    <a:pt x="1127" y="1764"/>
                  </a:lnTo>
                  <a:lnTo>
                    <a:pt x="1111" y="1734"/>
                  </a:lnTo>
                  <a:lnTo>
                    <a:pt x="1102" y="1700"/>
                  </a:lnTo>
                  <a:lnTo>
                    <a:pt x="1095" y="1665"/>
                  </a:lnTo>
                  <a:lnTo>
                    <a:pt x="1091" y="1627"/>
                  </a:lnTo>
                  <a:lnTo>
                    <a:pt x="1089" y="1587"/>
                  </a:lnTo>
                  <a:lnTo>
                    <a:pt x="1087" y="1547"/>
                  </a:lnTo>
                  <a:lnTo>
                    <a:pt x="1085" y="1507"/>
                  </a:lnTo>
                  <a:lnTo>
                    <a:pt x="1082" y="1467"/>
                  </a:lnTo>
                  <a:lnTo>
                    <a:pt x="1075" y="1427"/>
                  </a:lnTo>
                  <a:lnTo>
                    <a:pt x="1058" y="1420"/>
                  </a:lnTo>
                  <a:lnTo>
                    <a:pt x="1038" y="1416"/>
                  </a:lnTo>
                  <a:lnTo>
                    <a:pt x="1015" y="1420"/>
                  </a:lnTo>
                  <a:lnTo>
                    <a:pt x="991" y="1425"/>
                  </a:lnTo>
                  <a:lnTo>
                    <a:pt x="969" y="1434"/>
                  </a:lnTo>
                  <a:lnTo>
                    <a:pt x="953" y="1444"/>
                  </a:lnTo>
                  <a:lnTo>
                    <a:pt x="947" y="1453"/>
                  </a:lnTo>
                  <a:lnTo>
                    <a:pt x="947" y="1469"/>
                  </a:lnTo>
                  <a:lnTo>
                    <a:pt x="955" y="1491"/>
                  </a:lnTo>
                  <a:lnTo>
                    <a:pt x="965" y="1514"/>
                  </a:lnTo>
                  <a:lnTo>
                    <a:pt x="980" y="1544"/>
                  </a:lnTo>
                  <a:lnTo>
                    <a:pt x="998" y="1573"/>
                  </a:lnTo>
                  <a:lnTo>
                    <a:pt x="1016" y="1605"/>
                  </a:lnTo>
                  <a:lnTo>
                    <a:pt x="1033" y="1638"/>
                  </a:lnTo>
                  <a:lnTo>
                    <a:pt x="1049" y="1673"/>
                  </a:lnTo>
                  <a:lnTo>
                    <a:pt x="1062" y="1705"/>
                  </a:lnTo>
                  <a:lnTo>
                    <a:pt x="1071" y="1738"/>
                  </a:lnTo>
                  <a:lnTo>
                    <a:pt x="1075" y="1769"/>
                  </a:lnTo>
                  <a:lnTo>
                    <a:pt x="1073" y="1796"/>
                  </a:lnTo>
                  <a:lnTo>
                    <a:pt x="1062" y="1822"/>
                  </a:lnTo>
                  <a:lnTo>
                    <a:pt x="1058" y="1825"/>
                  </a:lnTo>
                  <a:lnTo>
                    <a:pt x="1056" y="1827"/>
                  </a:lnTo>
                  <a:lnTo>
                    <a:pt x="1055" y="1829"/>
                  </a:lnTo>
                  <a:lnTo>
                    <a:pt x="1053" y="1829"/>
                  </a:lnTo>
                  <a:lnTo>
                    <a:pt x="1051" y="1831"/>
                  </a:lnTo>
                  <a:lnTo>
                    <a:pt x="1047" y="1831"/>
                  </a:lnTo>
                  <a:lnTo>
                    <a:pt x="1042" y="1833"/>
                  </a:lnTo>
                  <a:lnTo>
                    <a:pt x="1015" y="1814"/>
                  </a:lnTo>
                  <a:lnTo>
                    <a:pt x="995" y="1791"/>
                  </a:lnTo>
                  <a:lnTo>
                    <a:pt x="980" y="1764"/>
                  </a:lnTo>
                  <a:lnTo>
                    <a:pt x="969" y="1733"/>
                  </a:lnTo>
                  <a:lnTo>
                    <a:pt x="960" y="1700"/>
                  </a:lnTo>
                  <a:lnTo>
                    <a:pt x="953" y="1665"/>
                  </a:lnTo>
                  <a:lnTo>
                    <a:pt x="947" y="1631"/>
                  </a:lnTo>
                  <a:lnTo>
                    <a:pt x="940" y="1596"/>
                  </a:lnTo>
                  <a:lnTo>
                    <a:pt x="931" y="1564"/>
                  </a:lnTo>
                  <a:lnTo>
                    <a:pt x="920" y="1533"/>
                  </a:lnTo>
                  <a:lnTo>
                    <a:pt x="904" y="1505"/>
                  </a:lnTo>
                  <a:lnTo>
                    <a:pt x="871" y="1500"/>
                  </a:lnTo>
                  <a:lnTo>
                    <a:pt x="840" y="1502"/>
                  </a:lnTo>
                  <a:lnTo>
                    <a:pt x="807" y="1505"/>
                  </a:lnTo>
                  <a:lnTo>
                    <a:pt x="798" y="1527"/>
                  </a:lnTo>
                  <a:lnTo>
                    <a:pt x="800" y="1549"/>
                  </a:lnTo>
                  <a:lnTo>
                    <a:pt x="807" y="1569"/>
                  </a:lnTo>
                  <a:lnTo>
                    <a:pt x="822" y="1587"/>
                  </a:lnTo>
                  <a:lnTo>
                    <a:pt x="849" y="1618"/>
                  </a:lnTo>
                  <a:lnTo>
                    <a:pt x="876" y="1649"/>
                  </a:lnTo>
                  <a:lnTo>
                    <a:pt x="902" y="1680"/>
                  </a:lnTo>
                  <a:lnTo>
                    <a:pt x="925" y="1716"/>
                  </a:lnTo>
                  <a:lnTo>
                    <a:pt x="945" y="1756"/>
                  </a:lnTo>
                  <a:lnTo>
                    <a:pt x="985" y="1920"/>
                  </a:lnTo>
                  <a:lnTo>
                    <a:pt x="989" y="1925"/>
                  </a:lnTo>
                  <a:lnTo>
                    <a:pt x="995" y="1929"/>
                  </a:lnTo>
                  <a:lnTo>
                    <a:pt x="1000" y="1933"/>
                  </a:lnTo>
                  <a:lnTo>
                    <a:pt x="1005" y="1934"/>
                  </a:lnTo>
                  <a:lnTo>
                    <a:pt x="1013" y="1938"/>
                  </a:lnTo>
                  <a:lnTo>
                    <a:pt x="1064" y="1925"/>
                  </a:lnTo>
                  <a:lnTo>
                    <a:pt x="1115" y="1913"/>
                  </a:lnTo>
                  <a:lnTo>
                    <a:pt x="1169" y="1900"/>
                  </a:lnTo>
                  <a:lnTo>
                    <a:pt x="1216" y="1894"/>
                  </a:lnTo>
                  <a:lnTo>
                    <a:pt x="1267" y="1893"/>
                  </a:lnTo>
                  <a:lnTo>
                    <a:pt x="1316" y="1891"/>
                  </a:lnTo>
                  <a:lnTo>
                    <a:pt x="1365" y="1889"/>
                  </a:lnTo>
                  <a:lnTo>
                    <a:pt x="1409" y="1884"/>
                  </a:lnTo>
                  <a:lnTo>
                    <a:pt x="1451" y="1874"/>
                  </a:lnTo>
                  <a:lnTo>
                    <a:pt x="1453" y="1836"/>
                  </a:lnTo>
                  <a:lnTo>
                    <a:pt x="1451" y="1796"/>
                  </a:lnTo>
                  <a:lnTo>
                    <a:pt x="1444" y="1754"/>
                  </a:lnTo>
                  <a:lnTo>
                    <a:pt x="1438" y="1709"/>
                  </a:lnTo>
                  <a:lnTo>
                    <a:pt x="1438" y="1662"/>
                  </a:lnTo>
                  <a:lnTo>
                    <a:pt x="1444" y="1611"/>
                  </a:lnTo>
                  <a:lnTo>
                    <a:pt x="1453" y="1582"/>
                  </a:lnTo>
                  <a:lnTo>
                    <a:pt x="1465" y="1551"/>
                  </a:lnTo>
                  <a:lnTo>
                    <a:pt x="1480" y="1520"/>
                  </a:lnTo>
                  <a:lnTo>
                    <a:pt x="1495" y="1487"/>
                  </a:lnTo>
                  <a:lnTo>
                    <a:pt x="1507" y="1456"/>
                  </a:lnTo>
                  <a:lnTo>
                    <a:pt x="1516" y="1424"/>
                  </a:lnTo>
                  <a:lnTo>
                    <a:pt x="1522" y="1393"/>
                  </a:lnTo>
                  <a:lnTo>
                    <a:pt x="1518" y="1364"/>
                  </a:lnTo>
                  <a:lnTo>
                    <a:pt x="1505" y="1344"/>
                  </a:lnTo>
                  <a:lnTo>
                    <a:pt x="1435" y="1336"/>
                  </a:lnTo>
                  <a:close/>
                  <a:moveTo>
                    <a:pt x="695" y="1220"/>
                  </a:moveTo>
                  <a:lnTo>
                    <a:pt x="675" y="1233"/>
                  </a:lnTo>
                  <a:lnTo>
                    <a:pt x="655" y="1244"/>
                  </a:lnTo>
                  <a:lnTo>
                    <a:pt x="638" y="1256"/>
                  </a:lnTo>
                  <a:lnTo>
                    <a:pt x="622" y="1271"/>
                  </a:lnTo>
                  <a:lnTo>
                    <a:pt x="611" y="1293"/>
                  </a:lnTo>
                  <a:lnTo>
                    <a:pt x="689" y="1353"/>
                  </a:lnTo>
                  <a:lnTo>
                    <a:pt x="745" y="1420"/>
                  </a:lnTo>
                  <a:lnTo>
                    <a:pt x="740" y="1478"/>
                  </a:lnTo>
                  <a:lnTo>
                    <a:pt x="762" y="1485"/>
                  </a:lnTo>
                  <a:lnTo>
                    <a:pt x="785" y="1484"/>
                  </a:lnTo>
                  <a:lnTo>
                    <a:pt x="807" y="1474"/>
                  </a:lnTo>
                  <a:lnTo>
                    <a:pt x="827" y="1462"/>
                  </a:lnTo>
                  <a:lnTo>
                    <a:pt x="844" y="1444"/>
                  </a:lnTo>
                  <a:lnTo>
                    <a:pt x="856" y="1427"/>
                  </a:lnTo>
                  <a:lnTo>
                    <a:pt x="844" y="1413"/>
                  </a:lnTo>
                  <a:lnTo>
                    <a:pt x="831" y="1405"/>
                  </a:lnTo>
                  <a:lnTo>
                    <a:pt x="816" y="1398"/>
                  </a:lnTo>
                  <a:lnTo>
                    <a:pt x="800" y="1393"/>
                  </a:lnTo>
                  <a:lnTo>
                    <a:pt x="784" y="1384"/>
                  </a:lnTo>
                  <a:lnTo>
                    <a:pt x="765" y="1365"/>
                  </a:lnTo>
                  <a:lnTo>
                    <a:pt x="751" y="1342"/>
                  </a:lnTo>
                  <a:lnTo>
                    <a:pt x="742" y="1316"/>
                  </a:lnTo>
                  <a:lnTo>
                    <a:pt x="736" y="1287"/>
                  </a:lnTo>
                  <a:lnTo>
                    <a:pt x="731" y="1258"/>
                  </a:lnTo>
                  <a:lnTo>
                    <a:pt x="725" y="1233"/>
                  </a:lnTo>
                  <a:lnTo>
                    <a:pt x="695" y="1220"/>
                  </a:lnTo>
                  <a:close/>
                  <a:moveTo>
                    <a:pt x="1940" y="1136"/>
                  </a:moveTo>
                  <a:lnTo>
                    <a:pt x="1925" y="1156"/>
                  </a:lnTo>
                  <a:lnTo>
                    <a:pt x="1915" y="1184"/>
                  </a:lnTo>
                  <a:lnTo>
                    <a:pt x="1909" y="1214"/>
                  </a:lnTo>
                  <a:lnTo>
                    <a:pt x="1905" y="1244"/>
                  </a:lnTo>
                  <a:lnTo>
                    <a:pt x="1904" y="1274"/>
                  </a:lnTo>
                  <a:lnTo>
                    <a:pt x="1905" y="1300"/>
                  </a:lnTo>
                  <a:lnTo>
                    <a:pt x="1925" y="1316"/>
                  </a:lnTo>
                  <a:lnTo>
                    <a:pt x="1964" y="1316"/>
                  </a:lnTo>
                  <a:lnTo>
                    <a:pt x="1978" y="1304"/>
                  </a:lnTo>
                  <a:lnTo>
                    <a:pt x="1987" y="1285"/>
                  </a:lnTo>
                  <a:lnTo>
                    <a:pt x="1991" y="1265"/>
                  </a:lnTo>
                  <a:lnTo>
                    <a:pt x="1991" y="1242"/>
                  </a:lnTo>
                  <a:lnTo>
                    <a:pt x="1987" y="1218"/>
                  </a:lnTo>
                  <a:lnTo>
                    <a:pt x="1984" y="1194"/>
                  </a:lnTo>
                  <a:lnTo>
                    <a:pt x="1978" y="1173"/>
                  </a:lnTo>
                  <a:lnTo>
                    <a:pt x="1973" y="1153"/>
                  </a:lnTo>
                  <a:lnTo>
                    <a:pt x="1940" y="1136"/>
                  </a:lnTo>
                  <a:close/>
                  <a:moveTo>
                    <a:pt x="887" y="1062"/>
                  </a:moveTo>
                  <a:lnTo>
                    <a:pt x="865" y="1078"/>
                  </a:lnTo>
                  <a:lnTo>
                    <a:pt x="853" y="1094"/>
                  </a:lnTo>
                  <a:lnTo>
                    <a:pt x="847" y="1109"/>
                  </a:lnTo>
                  <a:lnTo>
                    <a:pt x="849" y="1122"/>
                  </a:lnTo>
                  <a:lnTo>
                    <a:pt x="856" y="1136"/>
                  </a:lnTo>
                  <a:lnTo>
                    <a:pt x="865" y="1151"/>
                  </a:lnTo>
                  <a:lnTo>
                    <a:pt x="878" y="1165"/>
                  </a:lnTo>
                  <a:lnTo>
                    <a:pt x="893" y="1182"/>
                  </a:lnTo>
                  <a:lnTo>
                    <a:pt x="905" y="1200"/>
                  </a:lnTo>
                  <a:lnTo>
                    <a:pt x="916" y="1220"/>
                  </a:lnTo>
                  <a:lnTo>
                    <a:pt x="925" y="1240"/>
                  </a:lnTo>
                  <a:lnTo>
                    <a:pt x="927" y="1267"/>
                  </a:lnTo>
                  <a:lnTo>
                    <a:pt x="925" y="1293"/>
                  </a:lnTo>
                  <a:lnTo>
                    <a:pt x="920" y="1316"/>
                  </a:lnTo>
                  <a:lnTo>
                    <a:pt x="916" y="1338"/>
                  </a:lnTo>
                  <a:lnTo>
                    <a:pt x="916" y="1358"/>
                  </a:lnTo>
                  <a:lnTo>
                    <a:pt x="922" y="1376"/>
                  </a:lnTo>
                  <a:lnTo>
                    <a:pt x="925" y="1380"/>
                  </a:lnTo>
                  <a:lnTo>
                    <a:pt x="929" y="1384"/>
                  </a:lnTo>
                  <a:lnTo>
                    <a:pt x="933" y="1387"/>
                  </a:lnTo>
                  <a:lnTo>
                    <a:pt x="936" y="1389"/>
                  </a:lnTo>
                  <a:lnTo>
                    <a:pt x="940" y="1389"/>
                  </a:lnTo>
                  <a:lnTo>
                    <a:pt x="947" y="1391"/>
                  </a:lnTo>
                  <a:lnTo>
                    <a:pt x="971" y="1393"/>
                  </a:lnTo>
                  <a:lnTo>
                    <a:pt x="993" y="1387"/>
                  </a:lnTo>
                  <a:lnTo>
                    <a:pt x="1011" y="1374"/>
                  </a:lnTo>
                  <a:lnTo>
                    <a:pt x="1025" y="1358"/>
                  </a:lnTo>
                  <a:lnTo>
                    <a:pt x="1036" y="1340"/>
                  </a:lnTo>
                  <a:lnTo>
                    <a:pt x="1020" y="1318"/>
                  </a:lnTo>
                  <a:lnTo>
                    <a:pt x="1005" y="1300"/>
                  </a:lnTo>
                  <a:lnTo>
                    <a:pt x="989" y="1282"/>
                  </a:lnTo>
                  <a:lnTo>
                    <a:pt x="976" y="1260"/>
                  </a:lnTo>
                  <a:lnTo>
                    <a:pt x="964" y="1236"/>
                  </a:lnTo>
                  <a:lnTo>
                    <a:pt x="955" y="1204"/>
                  </a:lnTo>
                  <a:lnTo>
                    <a:pt x="951" y="1180"/>
                  </a:lnTo>
                  <a:lnTo>
                    <a:pt x="955" y="1158"/>
                  </a:lnTo>
                  <a:lnTo>
                    <a:pt x="958" y="1140"/>
                  </a:lnTo>
                  <a:lnTo>
                    <a:pt x="964" y="1122"/>
                  </a:lnTo>
                  <a:lnTo>
                    <a:pt x="965" y="1105"/>
                  </a:lnTo>
                  <a:lnTo>
                    <a:pt x="960" y="1087"/>
                  </a:lnTo>
                  <a:lnTo>
                    <a:pt x="949" y="1074"/>
                  </a:lnTo>
                  <a:lnTo>
                    <a:pt x="933" y="1065"/>
                  </a:lnTo>
                  <a:lnTo>
                    <a:pt x="913" y="1064"/>
                  </a:lnTo>
                  <a:lnTo>
                    <a:pt x="887" y="1062"/>
                  </a:lnTo>
                  <a:close/>
                  <a:moveTo>
                    <a:pt x="560" y="1009"/>
                  </a:moveTo>
                  <a:lnTo>
                    <a:pt x="544" y="1018"/>
                  </a:lnTo>
                  <a:lnTo>
                    <a:pt x="529" y="1027"/>
                  </a:lnTo>
                  <a:lnTo>
                    <a:pt x="516" y="1036"/>
                  </a:lnTo>
                  <a:lnTo>
                    <a:pt x="505" y="1051"/>
                  </a:lnTo>
                  <a:lnTo>
                    <a:pt x="591" y="1156"/>
                  </a:lnTo>
                  <a:lnTo>
                    <a:pt x="593" y="1171"/>
                  </a:lnTo>
                  <a:lnTo>
                    <a:pt x="593" y="1184"/>
                  </a:lnTo>
                  <a:lnTo>
                    <a:pt x="591" y="1196"/>
                  </a:lnTo>
                  <a:lnTo>
                    <a:pt x="589" y="1207"/>
                  </a:lnTo>
                  <a:lnTo>
                    <a:pt x="593" y="1220"/>
                  </a:lnTo>
                  <a:lnTo>
                    <a:pt x="656" y="1204"/>
                  </a:lnTo>
                  <a:lnTo>
                    <a:pt x="673" y="1173"/>
                  </a:lnTo>
                  <a:lnTo>
                    <a:pt x="647" y="1154"/>
                  </a:lnTo>
                  <a:lnTo>
                    <a:pt x="627" y="1136"/>
                  </a:lnTo>
                  <a:lnTo>
                    <a:pt x="615" y="1114"/>
                  </a:lnTo>
                  <a:lnTo>
                    <a:pt x="605" y="1091"/>
                  </a:lnTo>
                  <a:lnTo>
                    <a:pt x="600" y="1060"/>
                  </a:lnTo>
                  <a:lnTo>
                    <a:pt x="598" y="1022"/>
                  </a:lnTo>
                  <a:lnTo>
                    <a:pt x="585" y="1014"/>
                  </a:lnTo>
                  <a:lnTo>
                    <a:pt x="560" y="1009"/>
                  </a:lnTo>
                  <a:close/>
                  <a:moveTo>
                    <a:pt x="1445" y="969"/>
                  </a:moveTo>
                  <a:lnTo>
                    <a:pt x="1429" y="976"/>
                  </a:lnTo>
                  <a:lnTo>
                    <a:pt x="1416" y="980"/>
                  </a:lnTo>
                  <a:lnTo>
                    <a:pt x="1416" y="1016"/>
                  </a:lnTo>
                  <a:lnTo>
                    <a:pt x="1420" y="1045"/>
                  </a:lnTo>
                  <a:lnTo>
                    <a:pt x="1424" y="1073"/>
                  </a:lnTo>
                  <a:lnTo>
                    <a:pt x="1427" y="1096"/>
                  </a:lnTo>
                  <a:lnTo>
                    <a:pt x="1429" y="1118"/>
                  </a:lnTo>
                  <a:lnTo>
                    <a:pt x="1429" y="1142"/>
                  </a:lnTo>
                  <a:lnTo>
                    <a:pt x="1425" y="1165"/>
                  </a:lnTo>
                  <a:lnTo>
                    <a:pt x="1418" y="1191"/>
                  </a:lnTo>
                  <a:lnTo>
                    <a:pt x="1405" y="1220"/>
                  </a:lnTo>
                  <a:lnTo>
                    <a:pt x="1387" y="1253"/>
                  </a:lnTo>
                  <a:lnTo>
                    <a:pt x="1387" y="1276"/>
                  </a:lnTo>
                  <a:lnTo>
                    <a:pt x="1398" y="1285"/>
                  </a:lnTo>
                  <a:lnTo>
                    <a:pt x="1415" y="1294"/>
                  </a:lnTo>
                  <a:lnTo>
                    <a:pt x="1435" y="1302"/>
                  </a:lnTo>
                  <a:lnTo>
                    <a:pt x="1458" y="1305"/>
                  </a:lnTo>
                  <a:lnTo>
                    <a:pt x="1482" y="1309"/>
                  </a:lnTo>
                  <a:lnTo>
                    <a:pt x="1504" y="1309"/>
                  </a:lnTo>
                  <a:lnTo>
                    <a:pt x="1520" y="1305"/>
                  </a:lnTo>
                  <a:lnTo>
                    <a:pt x="1533" y="1296"/>
                  </a:lnTo>
                  <a:lnTo>
                    <a:pt x="1536" y="1282"/>
                  </a:lnTo>
                  <a:lnTo>
                    <a:pt x="1535" y="1265"/>
                  </a:lnTo>
                  <a:lnTo>
                    <a:pt x="1527" y="1249"/>
                  </a:lnTo>
                  <a:lnTo>
                    <a:pt x="1518" y="1231"/>
                  </a:lnTo>
                  <a:lnTo>
                    <a:pt x="1509" y="1213"/>
                  </a:lnTo>
                  <a:lnTo>
                    <a:pt x="1502" y="1196"/>
                  </a:lnTo>
                  <a:lnTo>
                    <a:pt x="1498" y="1180"/>
                  </a:lnTo>
                  <a:lnTo>
                    <a:pt x="1502" y="1160"/>
                  </a:lnTo>
                  <a:lnTo>
                    <a:pt x="1509" y="1136"/>
                  </a:lnTo>
                  <a:lnTo>
                    <a:pt x="1518" y="1111"/>
                  </a:lnTo>
                  <a:lnTo>
                    <a:pt x="1527" y="1087"/>
                  </a:lnTo>
                  <a:lnTo>
                    <a:pt x="1536" y="1062"/>
                  </a:lnTo>
                  <a:lnTo>
                    <a:pt x="1545" y="1040"/>
                  </a:lnTo>
                  <a:lnTo>
                    <a:pt x="1553" y="1022"/>
                  </a:lnTo>
                  <a:lnTo>
                    <a:pt x="1556" y="1009"/>
                  </a:lnTo>
                  <a:lnTo>
                    <a:pt x="1556" y="1002"/>
                  </a:lnTo>
                  <a:lnTo>
                    <a:pt x="1544" y="987"/>
                  </a:lnTo>
                  <a:lnTo>
                    <a:pt x="1524" y="978"/>
                  </a:lnTo>
                  <a:lnTo>
                    <a:pt x="1498" y="973"/>
                  </a:lnTo>
                  <a:lnTo>
                    <a:pt x="1471" y="971"/>
                  </a:lnTo>
                  <a:lnTo>
                    <a:pt x="1445" y="969"/>
                  </a:lnTo>
                  <a:close/>
                  <a:moveTo>
                    <a:pt x="1178" y="964"/>
                  </a:moveTo>
                  <a:lnTo>
                    <a:pt x="1127" y="976"/>
                  </a:lnTo>
                  <a:lnTo>
                    <a:pt x="1122" y="993"/>
                  </a:lnTo>
                  <a:lnTo>
                    <a:pt x="1122" y="1014"/>
                  </a:lnTo>
                  <a:lnTo>
                    <a:pt x="1125" y="1040"/>
                  </a:lnTo>
                  <a:lnTo>
                    <a:pt x="1133" y="1067"/>
                  </a:lnTo>
                  <a:lnTo>
                    <a:pt x="1142" y="1094"/>
                  </a:lnTo>
                  <a:lnTo>
                    <a:pt x="1149" y="1124"/>
                  </a:lnTo>
                  <a:lnTo>
                    <a:pt x="1156" y="1151"/>
                  </a:lnTo>
                  <a:lnTo>
                    <a:pt x="1162" y="1178"/>
                  </a:lnTo>
                  <a:lnTo>
                    <a:pt x="1162" y="1200"/>
                  </a:lnTo>
                  <a:lnTo>
                    <a:pt x="1160" y="1216"/>
                  </a:lnTo>
                  <a:lnTo>
                    <a:pt x="1153" y="1229"/>
                  </a:lnTo>
                  <a:lnTo>
                    <a:pt x="1144" y="1240"/>
                  </a:lnTo>
                  <a:lnTo>
                    <a:pt x="1135" y="1251"/>
                  </a:lnTo>
                  <a:lnTo>
                    <a:pt x="1127" y="1264"/>
                  </a:lnTo>
                  <a:lnTo>
                    <a:pt x="1125" y="1284"/>
                  </a:lnTo>
                  <a:lnTo>
                    <a:pt x="1144" y="1293"/>
                  </a:lnTo>
                  <a:lnTo>
                    <a:pt x="1165" y="1298"/>
                  </a:lnTo>
                  <a:lnTo>
                    <a:pt x="1191" y="1302"/>
                  </a:lnTo>
                  <a:lnTo>
                    <a:pt x="1216" y="1304"/>
                  </a:lnTo>
                  <a:lnTo>
                    <a:pt x="1240" y="1300"/>
                  </a:lnTo>
                  <a:lnTo>
                    <a:pt x="1260" y="1293"/>
                  </a:lnTo>
                  <a:lnTo>
                    <a:pt x="1273" y="1284"/>
                  </a:lnTo>
                  <a:lnTo>
                    <a:pt x="1269" y="1260"/>
                  </a:lnTo>
                  <a:lnTo>
                    <a:pt x="1262" y="1242"/>
                  </a:lnTo>
                  <a:lnTo>
                    <a:pt x="1253" y="1224"/>
                  </a:lnTo>
                  <a:lnTo>
                    <a:pt x="1242" y="1207"/>
                  </a:lnTo>
                  <a:lnTo>
                    <a:pt x="1233" y="1189"/>
                  </a:lnTo>
                  <a:lnTo>
                    <a:pt x="1227" y="1167"/>
                  </a:lnTo>
                  <a:lnTo>
                    <a:pt x="1222" y="1136"/>
                  </a:lnTo>
                  <a:lnTo>
                    <a:pt x="1224" y="1107"/>
                  </a:lnTo>
                  <a:lnTo>
                    <a:pt x="1229" y="1082"/>
                  </a:lnTo>
                  <a:lnTo>
                    <a:pt x="1238" y="1058"/>
                  </a:lnTo>
                  <a:lnTo>
                    <a:pt x="1247" y="1036"/>
                  </a:lnTo>
                  <a:lnTo>
                    <a:pt x="1258" y="1014"/>
                  </a:lnTo>
                  <a:lnTo>
                    <a:pt x="1265" y="993"/>
                  </a:lnTo>
                  <a:lnTo>
                    <a:pt x="1260" y="985"/>
                  </a:lnTo>
                  <a:lnTo>
                    <a:pt x="1178" y="964"/>
                  </a:lnTo>
                  <a:close/>
                  <a:moveTo>
                    <a:pt x="493" y="804"/>
                  </a:moveTo>
                  <a:lnTo>
                    <a:pt x="480" y="820"/>
                  </a:lnTo>
                  <a:lnTo>
                    <a:pt x="491" y="902"/>
                  </a:lnTo>
                  <a:lnTo>
                    <a:pt x="489" y="916"/>
                  </a:lnTo>
                  <a:lnTo>
                    <a:pt x="484" y="927"/>
                  </a:lnTo>
                  <a:lnTo>
                    <a:pt x="480" y="940"/>
                  </a:lnTo>
                  <a:lnTo>
                    <a:pt x="480" y="956"/>
                  </a:lnTo>
                  <a:lnTo>
                    <a:pt x="507" y="967"/>
                  </a:lnTo>
                  <a:lnTo>
                    <a:pt x="533" y="969"/>
                  </a:lnTo>
                  <a:lnTo>
                    <a:pt x="564" y="964"/>
                  </a:lnTo>
                  <a:lnTo>
                    <a:pt x="575" y="947"/>
                  </a:lnTo>
                  <a:lnTo>
                    <a:pt x="569" y="934"/>
                  </a:lnTo>
                  <a:lnTo>
                    <a:pt x="562" y="925"/>
                  </a:lnTo>
                  <a:lnTo>
                    <a:pt x="555" y="918"/>
                  </a:lnTo>
                  <a:lnTo>
                    <a:pt x="545" y="911"/>
                  </a:lnTo>
                  <a:lnTo>
                    <a:pt x="540" y="902"/>
                  </a:lnTo>
                  <a:lnTo>
                    <a:pt x="527" y="811"/>
                  </a:lnTo>
                  <a:lnTo>
                    <a:pt x="518" y="807"/>
                  </a:lnTo>
                  <a:lnTo>
                    <a:pt x="507" y="804"/>
                  </a:lnTo>
                  <a:lnTo>
                    <a:pt x="493" y="804"/>
                  </a:lnTo>
                  <a:close/>
                  <a:moveTo>
                    <a:pt x="822" y="798"/>
                  </a:moveTo>
                  <a:lnTo>
                    <a:pt x="765" y="814"/>
                  </a:lnTo>
                  <a:lnTo>
                    <a:pt x="758" y="820"/>
                  </a:lnTo>
                  <a:lnTo>
                    <a:pt x="764" y="847"/>
                  </a:lnTo>
                  <a:lnTo>
                    <a:pt x="773" y="871"/>
                  </a:lnTo>
                  <a:lnTo>
                    <a:pt x="782" y="894"/>
                  </a:lnTo>
                  <a:lnTo>
                    <a:pt x="791" y="916"/>
                  </a:lnTo>
                  <a:lnTo>
                    <a:pt x="798" y="938"/>
                  </a:lnTo>
                  <a:lnTo>
                    <a:pt x="804" y="962"/>
                  </a:lnTo>
                  <a:lnTo>
                    <a:pt x="804" y="987"/>
                  </a:lnTo>
                  <a:lnTo>
                    <a:pt x="796" y="1018"/>
                  </a:lnTo>
                  <a:lnTo>
                    <a:pt x="796" y="1022"/>
                  </a:lnTo>
                  <a:lnTo>
                    <a:pt x="824" y="1029"/>
                  </a:lnTo>
                  <a:lnTo>
                    <a:pt x="849" y="1025"/>
                  </a:lnTo>
                  <a:lnTo>
                    <a:pt x="875" y="1016"/>
                  </a:lnTo>
                  <a:lnTo>
                    <a:pt x="895" y="1005"/>
                  </a:lnTo>
                  <a:lnTo>
                    <a:pt x="895" y="998"/>
                  </a:lnTo>
                  <a:lnTo>
                    <a:pt x="876" y="971"/>
                  </a:lnTo>
                  <a:lnTo>
                    <a:pt x="864" y="949"/>
                  </a:lnTo>
                  <a:lnTo>
                    <a:pt x="855" y="927"/>
                  </a:lnTo>
                  <a:lnTo>
                    <a:pt x="851" y="905"/>
                  </a:lnTo>
                  <a:lnTo>
                    <a:pt x="851" y="880"/>
                  </a:lnTo>
                  <a:lnTo>
                    <a:pt x="851" y="849"/>
                  </a:lnTo>
                  <a:lnTo>
                    <a:pt x="853" y="811"/>
                  </a:lnTo>
                  <a:lnTo>
                    <a:pt x="822" y="798"/>
                  </a:lnTo>
                  <a:close/>
                  <a:moveTo>
                    <a:pt x="1515" y="644"/>
                  </a:moveTo>
                  <a:lnTo>
                    <a:pt x="1480" y="651"/>
                  </a:lnTo>
                  <a:lnTo>
                    <a:pt x="1475" y="669"/>
                  </a:lnTo>
                  <a:lnTo>
                    <a:pt x="1475" y="682"/>
                  </a:lnTo>
                  <a:lnTo>
                    <a:pt x="1478" y="696"/>
                  </a:lnTo>
                  <a:lnTo>
                    <a:pt x="1484" y="711"/>
                  </a:lnTo>
                  <a:lnTo>
                    <a:pt x="1491" y="751"/>
                  </a:lnTo>
                  <a:lnTo>
                    <a:pt x="1491" y="787"/>
                  </a:lnTo>
                  <a:lnTo>
                    <a:pt x="1485" y="822"/>
                  </a:lnTo>
                  <a:lnTo>
                    <a:pt x="1476" y="853"/>
                  </a:lnTo>
                  <a:lnTo>
                    <a:pt x="1462" y="880"/>
                  </a:lnTo>
                  <a:lnTo>
                    <a:pt x="1445" y="907"/>
                  </a:lnTo>
                  <a:lnTo>
                    <a:pt x="1445" y="927"/>
                  </a:lnTo>
                  <a:lnTo>
                    <a:pt x="1465" y="936"/>
                  </a:lnTo>
                  <a:lnTo>
                    <a:pt x="1489" y="942"/>
                  </a:lnTo>
                  <a:lnTo>
                    <a:pt x="1515" y="944"/>
                  </a:lnTo>
                  <a:lnTo>
                    <a:pt x="1540" y="940"/>
                  </a:lnTo>
                  <a:lnTo>
                    <a:pt x="1562" y="927"/>
                  </a:lnTo>
                  <a:lnTo>
                    <a:pt x="1533" y="840"/>
                  </a:lnTo>
                  <a:lnTo>
                    <a:pt x="1533" y="809"/>
                  </a:lnTo>
                  <a:lnTo>
                    <a:pt x="1538" y="778"/>
                  </a:lnTo>
                  <a:lnTo>
                    <a:pt x="1551" y="751"/>
                  </a:lnTo>
                  <a:lnTo>
                    <a:pt x="1564" y="724"/>
                  </a:lnTo>
                  <a:lnTo>
                    <a:pt x="1576" y="696"/>
                  </a:lnTo>
                  <a:lnTo>
                    <a:pt x="1587" y="673"/>
                  </a:lnTo>
                  <a:lnTo>
                    <a:pt x="1580" y="656"/>
                  </a:lnTo>
                  <a:lnTo>
                    <a:pt x="1515" y="644"/>
                  </a:lnTo>
                  <a:close/>
                  <a:moveTo>
                    <a:pt x="1107" y="622"/>
                  </a:moveTo>
                  <a:lnTo>
                    <a:pt x="1091" y="625"/>
                  </a:lnTo>
                  <a:lnTo>
                    <a:pt x="1064" y="656"/>
                  </a:lnTo>
                  <a:lnTo>
                    <a:pt x="1125" y="814"/>
                  </a:lnTo>
                  <a:lnTo>
                    <a:pt x="1129" y="840"/>
                  </a:lnTo>
                  <a:lnTo>
                    <a:pt x="1127" y="860"/>
                  </a:lnTo>
                  <a:lnTo>
                    <a:pt x="1122" y="874"/>
                  </a:lnTo>
                  <a:lnTo>
                    <a:pt x="1118" y="891"/>
                  </a:lnTo>
                  <a:lnTo>
                    <a:pt x="1116" y="907"/>
                  </a:lnTo>
                  <a:lnTo>
                    <a:pt x="1118" y="927"/>
                  </a:lnTo>
                  <a:lnTo>
                    <a:pt x="1142" y="927"/>
                  </a:lnTo>
                  <a:lnTo>
                    <a:pt x="1162" y="924"/>
                  </a:lnTo>
                  <a:lnTo>
                    <a:pt x="1180" y="920"/>
                  </a:lnTo>
                  <a:lnTo>
                    <a:pt x="1196" y="913"/>
                  </a:lnTo>
                  <a:lnTo>
                    <a:pt x="1218" y="907"/>
                  </a:lnTo>
                  <a:lnTo>
                    <a:pt x="1222" y="898"/>
                  </a:lnTo>
                  <a:lnTo>
                    <a:pt x="1225" y="887"/>
                  </a:lnTo>
                  <a:lnTo>
                    <a:pt x="1225" y="873"/>
                  </a:lnTo>
                  <a:lnTo>
                    <a:pt x="1202" y="842"/>
                  </a:lnTo>
                  <a:lnTo>
                    <a:pt x="1185" y="813"/>
                  </a:lnTo>
                  <a:lnTo>
                    <a:pt x="1175" y="784"/>
                  </a:lnTo>
                  <a:lnTo>
                    <a:pt x="1169" y="754"/>
                  </a:lnTo>
                  <a:lnTo>
                    <a:pt x="1169" y="722"/>
                  </a:lnTo>
                  <a:lnTo>
                    <a:pt x="1173" y="685"/>
                  </a:lnTo>
                  <a:lnTo>
                    <a:pt x="1182" y="644"/>
                  </a:lnTo>
                  <a:lnTo>
                    <a:pt x="1160" y="625"/>
                  </a:lnTo>
                  <a:lnTo>
                    <a:pt x="1107" y="622"/>
                  </a:lnTo>
                  <a:close/>
                  <a:moveTo>
                    <a:pt x="762" y="596"/>
                  </a:moveTo>
                  <a:lnTo>
                    <a:pt x="751" y="611"/>
                  </a:lnTo>
                  <a:lnTo>
                    <a:pt x="744" y="633"/>
                  </a:lnTo>
                  <a:lnTo>
                    <a:pt x="738" y="658"/>
                  </a:lnTo>
                  <a:lnTo>
                    <a:pt x="735" y="689"/>
                  </a:lnTo>
                  <a:lnTo>
                    <a:pt x="733" y="718"/>
                  </a:lnTo>
                  <a:lnTo>
                    <a:pt x="735" y="744"/>
                  </a:lnTo>
                  <a:lnTo>
                    <a:pt x="738" y="765"/>
                  </a:lnTo>
                  <a:lnTo>
                    <a:pt x="767" y="769"/>
                  </a:lnTo>
                  <a:lnTo>
                    <a:pt x="793" y="769"/>
                  </a:lnTo>
                  <a:lnTo>
                    <a:pt x="822" y="765"/>
                  </a:lnTo>
                  <a:lnTo>
                    <a:pt x="831" y="753"/>
                  </a:lnTo>
                  <a:lnTo>
                    <a:pt x="825" y="734"/>
                  </a:lnTo>
                  <a:lnTo>
                    <a:pt x="818" y="724"/>
                  </a:lnTo>
                  <a:lnTo>
                    <a:pt x="809" y="716"/>
                  </a:lnTo>
                  <a:lnTo>
                    <a:pt x="802" y="709"/>
                  </a:lnTo>
                  <a:lnTo>
                    <a:pt x="795" y="698"/>
                  </a:lnTo>
                  <a:lnTo>
                    <a:pt x="789" y="680"/>
                  </a:lnTo>
                  <a:lnTo>
                    <a:pt x="791" y="664"/>
                  </a:lnTo>
                  <a:lnTo>
                    <a:pt x="791" y="647"/>
                  </a:lnTo>
                  <a:lnTo>
                    <a:pt x="791" y="631"/>
                  </a:lnTo>
                  <a:lnTo>
                    <a:pt x="784" y="613"/>
                  </a:lnTo>
                  <a:lnTo>
                    <a:pt x="780" y="609"/>
                  </a:lnTo>
                  <a:lnTo>
                    <a:pt x="778" y="605"/>
                  </a:lnTo>
                  <a:lnTo>
                    <a:pt x="775" y="604"/>
                  </a:lnTo>
                  <a:lnTo>
                    <a:pt x="771" y="600"/>
                  </a:lnTo>
                  <a:lnTo>
                    <a:pt x="767" y="598"/>
                  </a:lnTo>
                  <a:lnTo>
                    <a:pt x="762" y="596"/>
                  </a:lnTo>
                  <a:close/>
                  <a:moveTo>
                    <a:pt x="1535" y="433"/>
                  </a:moveTo>
                  <a:lnTo>
                    <a:pt x="1524" y="447"/>
                  </a:lnTo>
                  <a:lnTo>
                    <a:pt x="1520" y="462"/>
                  </a:lnTo>
                  <a:lnTo>
                    <a:pt x="1518" y="476"/>
                  </a:lnTo>
                  <a:lnTo>
                    <a:pt x="1518" y="493"/>
                  </a:lnTo>
                  <a:lnTo>
                    <a:pt x="1516" y="511"/>
                  </a:lnTo>
                  <a:lnTo>
                    <a:pt x="1511" y="533"/>
                  </a:lnTo>
                  <a:lnTo>
                    <a:pt x="1476" y="574"/>
                  </a:lnTo>
                  <a:lnTo>
                    <a:pt x="1475" y="596"/>
                  </a:lnTo>
                  <a:lnTo>
                    <a:pt x="1500" y="607"/>
                  </a:lnTo>
                  <a:lnTo>
                    <a:pt x="1531" y="613"/>
                  </a:lnTo>
                  <a:lnTo>
                    <a:pt x="1564" y="609"/>
                  </a:lnTo>
                  <a:lnTo>
                    <a:pt x="1571" y="609"/>
                  </a:lnTo>
                  <a:lnTo>
                    <a:pt x="1578" y="593"/>
                  </a:lnTo>
                  <a:lnTo>
                    <a:pt x="1580" y="582"/>
                  </a:lnTo>
                  <a:lnTo>
                    <a:pt x="1576" y="573"/>
                  </a:lnTo>
                  <a:lnTo>
                    <a:pt x="1571" y="564"/>
                  </a:lnTo>
                  <a:lnTo>
                    <a:pt x="1564" y="554"/>
                  </a:lnTo>
                  <a:lnTo>
                    <a:pt x="1560" y="540"/>
                  </a:lnTo>
                  <a:lnTo>
                    <a:pt x="1569" y="447"/>
                  </a:lnTo>
                  <a:lnTo>
                    <a:pt x="1535" y="433"/>
                  </a:lnTo>
                  <a:close/>
                  <a:moveTo>
                    <a:pt x="1089" y="416"/>
                  </a:moveTo>
                  <a:lnTo>
                    <a:pt x="1080" y="420"/>
                  </a:lnTo>
                  <a:lnTo>
                    <a:pt x="1071" y="442"/>
                  </a:lnTo>
                  <a:lnTo>
                    <a:pt x="1067" y="465"/>
                  </a:lnTo>
                  <a:lnTo>
                    <a:pt x="1067" y="493"/>
                  </a:lnTo>
                  <a:lnTo>
                    <a:pt x="1065" y="518"/>
                  </a:lnTo>
                  <a:lnTo>
                    <a:pt x="1064" y="544"/>
                  </a:lnTo>
                  <a:lnTo>
                    <a:pt x="1058" y="567"/>
                  </a:lnTo>
                  <a:lnTo>
                    <a:pt x="1069" y="584"/>
                  </a:lnTo>
                  <a:lnTo>
                    <a:pt x="1082" y="596"/>
                  </a:lnTo>
                  <a:lnTo>
                    <a:pt x="1100" y="604"/>
                  </a:lnTo>
                  <a:lnTo>
                    <a:pt x="1120" y="604"/>
                  </a:lnTo>
                  <a:lnTo>
                    <a:pt x="1142" y="596"/>
                  </a:lnTo>
                  <a:lnTo>
                    <a:pt x="1149" y="593"/>
                  </a:lnTo>
                  <a:lnTo>
                    <a:pt x="1153" y="589"/>
                  </a:lnTo>
                  <a:lnTo>
                    <a:pt x="1156" y="585"/>
                  </a:lnTo>
                  <a:lnTo>
                    <a:pt x="1160" y="580"/>
                  </a:lnTo>
                  <a:lnTo>
                    <a:pt x="1164" y="574"/>
                  </a:lnTo>
                  <a:lnTo>
                    <a:pt x="1115" y="420"/>
                  </a:lnTo>
                  <a:lnTo>
                    <a:pt x="1089" y="416"/>
                  </a:lnTo>
                  <a:close/>
                  <a:moveTo>
                    <a:pt x="207" y="160"/>
                  </a:moveTo>
                  <a:lnTo>
                    <a:pt x="2276" y="160"/>
                  </a:lnTo>
                  <a:lnTo>
                    <a:pt x="2291" y="164"/>
                  </a:lnTo>
                  <a:lnTo>
                    <a:pt x="2304" y="173"/>
                  </a:lnTo>
                  <a:lnTo>
                    <a:pt x="2313" y="185"/>
                  </a:lnTo>
                  <a:lnTo>
                    <a:pt x="2316" y="200"/>
                  </a:lnTo>
                  <a:lnTo>
                    <a:pt x="2316" y="2829"/>
                  </a:lnTo>
                  <a:lnTo>
                    <a:pt x="2313" y="2844"/>
                  </a:lnTo>
                  <a:lnTo>
                    <a:pt x="2304" y="2856"/>
                  </a:lnTo>
                  <a:lnTo>
                    <a:pt x="2291" y="2865"/>
                  </a:lnTo>
                  <a:lnTo>
                    <a:pt x="2276" y="2869"/>
                  </a:lnTo>
                  <a:lnTo>
                    <a:pt x="207" y="2869"/>
                  </a:lnTo>
                  <a:lnTo>
                    <a:pt x="193" y="2865"/>
                  </a:lnTo>
                  <a:lnTo>
                    <a:pt x="180" y="2856"/>
                  </a:lnTo>
                  <a:lnTo>
                    <a:pt x="171" y="2844"/>
                  </a:lnTo>
                  <a:lnTo>
                    <a:pt x="167" y="2829"/>
                  </a:lnTo>
                  <a:lnTo>
                    <a:pt x="167" y="200"/>
                  </a:lnTo>
                  <a:lnTo>
                    <a:pt x="171" y="185"/>
                  </a:lnTo>
                  <a:lnTo>
                    <a:pt x="180" y="173"/>
                  </a:lnTo>
                  <a:lnTo>
                    <a:pt x="193" y="164"/>
                  </a:lnTo>
                  <a:lnTo>
                    <a:pt x="207" y="160"/>
                  </a:lnTo>
                  <a:close/>
                  <a:moveTo>
                    <a:pt x="131" y="89"/>
                  </a:moveTo>
                  <a:lnTo>
                    <a:pt x="116" y="93"/>
                  </a:lnTo>
                  <a:lnTo>
                    <a:pt x="104" y="102"/>
                  </a:lnTo>
                  <a:lnTo>
                    <a:pt x="95" y="114"/>
                  </a:lnTo>
                  <a:lnTo>
                    <a:pt x="91" y="129"/>
                  </a:lnTo>
                  <a:lnTo>
                    <a:pt x="91" y="2900"/>
                  </a:lnTo>
                  <a:lnTo>
                    <a:pt x="95" y="2914"/>
                  </a:lnTo>
                  <a:lnTo>
                    <a:pt x="104" y="2927"/>
                  </a:lnTo>
                  <a:lnTo>
                    <a:pt x="116" y="2936"/>
                  </a:lnTo>
                  <a:lnTo>
                    <a:pt x="131" y="2940"/>
                  </a:lnTo>
                  <a:lnTo>
                    <a:pt x="2353" y="2940"/>
                  </a:lnTo>
                  <a:lnTo>
                    <a:pt x="2367" y="2936"/>
                  </a:lnTo>
                  <a:lnTo>
                    <a:pt x="2380" y="2927"/>
                  </a:lnTo>
                  <a:lnTo>
                    <a:pt x="2389" y="2914"/>
                  </a:lnTo>
                  <a:lnTo>
                    <a:pt x="2393" y="2900"/>
                  </a:lnTo>
                  <a:lnTo>
                    <a:pt x="2393" y="129"/>
                  </a:lnTo>
                  <a:lnTo>
                    <a:pt x="2389" y="114"/>
                  </a:lnTo>
                  <a:lnTo>
                    <a:pt x="2380" y="102"/>
                  </a:lnTo>
                  <a:lnTo>
                    <a:pt x="2367" y="93"/>
                  </a:lnTo>
                  <a:lnTo>
                    <a:pt x="2353" y="89"/>
                  </a:lnTo>
                  <a:lnTo>
                    <a:pt x="131" y="89"/>
                  </a:lnTo>
                  <a:close/>
                  <a:moveTo>
                    <a:pt x="40" y="0"/>
                  </a:moveTo>
                  <a:lnTo>
                    <a:pt x="2447" y="0"/>
                  </a:lnTo>
                  <a:lnTo>
                    <a:pt x="2464" y="4"/>
                  </a:lnTo>
                  <a:lnTo>
                    <a:pt x="2476" y="13"/>
                  </a:lnTo>
                  <a:lnTo>
                    <a:pt x="2485" y="25"/>
                  </a:lnTo>
                  <a:lnTo>
                    <a:pt x="2487" y="40"/>
                  </a:lnTo>
                  <a:lnTo>
                    <a:pt x="2487" y="2984"/>
                  </a:lnTo>
                  <a:lnTo>
                    <a:pt x="2485" y="3000"/>
                  </a:lnTo>
                  <a:lnTo>
                    <a:pt x="2476" y="3013"/>
                  </a:lnTo>
                  <a:lnTo>
                    <a:pt x="2464" y="3022"/>
                  </a:lnTo>
                  <a:lnTo>
                    <a:pt x="2447" y="3024"/>
                  </a:lnTo>
                  <a:lnTo>
                    <a:pt x="40" y="3024"/>
                  </a:lnTo>
                  <a:lnTo>
                    <a:pt x="24" y="3022"/>
                  </a:lnTo>
                  <a:lnTo>
                    <a:pt x="11" y="3013"/>
                  </a:lnTo>
                  <a:lnTo>
                    <a:pt x="4" y="3000"/>
                  </a:lnTo>
                  <a:lnTo>
                    <a:pt x="0" y="2984"/>
                  </a:lnTo>
                  <a:lnTo>
                    <a:pt x="0" y="40"/>
                  </a:lnTo>
                  <a:lnTo>
                    <a:pt x="4" y="25"/>
                  </a:lnTo>
                  <a:lnTo>
                    <a:pt x="11" y="13"/>
                  </a:lnTo>
                  <a:lnTo>
                    <a:pt x="24" y="4"/>
                  </a:lnTo>
                  <a:lnTo>
                    <a:pt x="4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79" name="Freeform 9">
              <a:extLst>
                <a:ext uri="{FF2B5EF4-FFF2-40B4-BE49-F238E27FC236}">
                  <a16:creationId xmlns:a16="http://schemas.microsoft.com/office/drawing/2014/main" id="{44A20A06-AB68-4716-91B2-1736592BBE8B}"/>
                </a:ext>
              </a:extLst>
            </p:cNvPr>
            <p:cNvSpPr>
              <a:spLocks/>
            </p:cNvSpPr>
            <p:nvPr/>
          </p:nvSpPr>
          <p:spPr bwMode="auto">
            <a:xfrm>
              <a:off x="5415764" y="147954"/>
              <a:ext cx="309009" cy="316438"/>
            </a:xfrm>
            <a:custGeom>
              <a:avLst/>
              <a:gdLst>
                <a:gd name="T0" fmla="*/ 1754 w 3785"/>
                <a:gd name="T1" fmla="*/ 114 h 3876"/>
                <a:gd name="T2" fmla="*/ 1771 w 3785"/>
                <a:gd name="T3" fmla="*/ 367 h 3876"/>
                <a:gd name="T4" fmla="*/ 1818 w 3785"/>
                <a:gd name="T5" fmla="*/ 614 h 3876"/>
                <a:gd name="T6" fmla="*/ 1902 w 3785"/>
                <a:gd name="T7" fmla="*/ 796 h 3876"/>
                <a:gd name="T8" fmla="*/ 2038 w 3785"/>
                <a:gd name="T9" fmla="*/ 858 h 3876"/>
                <a:gd name="T10" fmla="*/ 2180 w 3785"/>
                <a:gd name="T11" fmla="*/ 802 h 3876"/>
                <a:gd name="T12" fmla="*/ 2320 w 3785"/>
                <a:gd name="T13" fmla="*/ 722 h 3876"/>
                <a:gd name="T14" fmla="*/ 2609 w 3785"/>
                <a:gd name="T15" fmla="*/ 640 h 3876"/>
                <a:gd name="T16" fmla="*/ 2954 w 3785"/>
                <a:gd name="T17" fmla="*/ 674 h 3876"/>
                <a:gd name="T18" fmla="*/ 3298 w 3785"/>
                <a:gd name="T19" fmla="*/ 856 h 3876"/>
                <a:gd name="T20" fmla="*/ 3556 w 3785"/>
                <a:gd name="T21" fmla="*/ 1133 h 3876"/>
                <a:gd name="T22" fmla="*/ 3704 w 3785"/>
                <a:gd name="T23" fmla="*/ 1473 h 3876"/>
                <a:gd name="T24" fmla="*/ 3776 w 3785"/>
                <a:gd name="T25" fmla="*/ 1871 h 3876"/>
                <a:gd name="T26" fmla="*/ 3771 w 3785"/>
                <a:gd name="T27" fmla="*/ 2284 h 3876"/>
                <a:gd name="T28" fmla="*/ 3674 w 3785"/>
                <a:gd name="T29" fmla="*/ 2671 h 3876"/>
                <a:gd name="T30" fmla="*/ 3467 w 3785"/>
                <a:gd name="T31" fmla="*/ 3049 h 3876"/>
                <a:gd name="T32" fmla="*/ 3198 w 3785"/>
                <a:gd name="T33" fmla="*/ 3334 h 3876"/>
                <a:gd name="T34" fmla="*/ 2900 w 3785"/>
                <a:gd name="T35" fmla="*/ 3536 h 3876"/>
                <a:gd name="T36" fmla="*/ 2609 w 3785"/>
                <a:gd name="T37" fmla="*/ 3667 h 3876"/>
                <a:gd name="T38" fmla="*/ 2300 w 3785"/>
                <a:gd name="T39" fmla="*/ 3738 h 3876"/>
                <a:gd name="T40" fmla="*/ 1933 w 3785"/>
                <a:gd name="T41" fmla="*/ 3720 h 3876"/>
                <a:gd name="T42" fmla="*/ 1602 w 3785"/>
                <a:gd name="T43" fmla="*/ 3634 h 3876"/>
                <a:gd name="T44" fmla="*/ 1262 w 3785"/>
                <a:gd name="T45" fmla="*/ 3469 h 3876"/>
                <a:gd name="T46" fmla="*/ 913 w 3785"/>
                <a:gd name="T47" fmla="*/ 3256 h 3876"/>
                <a:gd name="T48" fmla="*/ 842 w 3785"/>
                <a:gd name="T49" fmla="*/ 3214 h 3876"/>
                <a:gd name="T50" fmla="*/ 753 w 3785"/>
                <a:gd name="T51" fmla="*/ 3174 h 3876"/>
                <a:gd name="T52" fmla="*/ 658 w 3785"/>
                <a:gd name="T53" fmla="*/ 3164 h 3876"/>
                <a:gd name="T54" fmla="*/ 571 w 3785"/>
                <a:gd name="T55" fmla="*/ 3213 h 3876"/>
                <a:gd name="T56" fmla="*/ 504 w 3785"/>
                <a:gd name="T57" fmla="*/ 3347 h 3876"/>
                <a:gd name="T58" fmla="*/ 467 w 3785"/>
                <a:gd name="T59" fmla="*/ 3596 h 3876"/>
                <a:gd name="T60" fmla="*/ 382 w 3785"/>
                <a:gd name="T61" fmla="*/ 3873 h 3876"/>
                <a:gd name="T62" fmla="*/ 16 w 3785"/>
                <a:gd name="T63" fmla="*/ 3869 h 3876"/>
                <a:gd name="T64" fmla="*/ 2 w 3785"/>
                <a:gd name="T65" fmla="*/ 3682 h 3876"/>
                <a:gd name="T66" fmla="*/ 9 w 3785"/>
                <a:gd name="T67" fmla="*/ 3413 h 3876"/>
                <a:gd name="T68" fmla="*/ 64 w 3785"/>
                <a:gd name="T69" fmla="*/ 3125 h 3876"/>
                <a:gd name="T70" fmla="*/ 182 w 3785"/>
                <a:gd name="T71" fmla="*/ 2867 h 3876"/>
                <a:gd name="T72" fmla="*/ 382 w 3785"/>
                <a:gd name="T73" fmla="*/ 2689 h 3876"/>
                <a:gd name="T74" fmla="*/ 556 w 3785"/>
                <a:gd name="T75" fmla="*/ 2647 h 3876"/>
                <a:gd name="T76" fmla="*/ 714 w 3785"/>
                <a:gd name="T77" fmla="*/ 2684 h 3876"/>
                <a:gd name="T78" fmla="*/ 971 w 3785"/>
                <a:gd name="T79" fmla="*/ 2734 h 3876"/>
                <a:gd name="T80" fmla="*/ 1387 w 3785"/>
                <a:gd name="T81" fmla="*/ 2694 h 3876"/>
                <a:gd name="T82" fmla="*/ 1711 w 3785"/>
                <a:gd name="T83" fmla="*/ 2527 h 3876"/>
                <a:gd name="T84" fmla="*/ 1909 w 3785"/>
                <a:gd name="T85" fmla="*/ 2273 h 3876"/>
                <a:gd name="T86" fmla="*/ 1973 w 3785"/>
                <a:gd name="T87" fmla="*/ 1993 h 3876"/>
                <a:gd name="T88" fmla="*/ 1916 w 3785"/>
                <a:gd name="T89" fmla="*/ 1658 h 3876"/>
                <a:gd name="T90" fmla="*/ 1760 w 3785"/>
                <a:gd name="T91" fmla="*/ 1404 h 3876"/>
                <a:gd name="T92" fmla="*/ 1564 w 3785"/>
                <a:gd name="T93" fmla="*/ 1238 h 3876"/>
                <a:gd name="T94" fmla="*/ 1387 w 3785"/>
                <a:gd name="T95" fmla="*/ 1056 h 3876"/>
                <a:gd name="T96" fmla="*/ 1300 w 3785"/>
                <a:gd name="T97" fmla="*/ 807 h 3876"/>
                <a:gd name="T98" fmla="*/ 1260 w 3785"/>
                <a:gd name="T99" fmla="*/ 585 h 3876"/>
                <a:gd name="T100" fmla="*/ 1251 w 3785"/>
                <a:gd name="T101" fmla="*/ 485 h 3876"/>
                <a:gd name="T102" fmla="*/ 1236 w 3785"/>
                <a:gd name="T103" fmla="*/ 293 h 3876"/>
                <a:gd name="T104" fmla="*/ 1236 w 3785"/>
                <a:gd name="T105" fmla="*/ 85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85" h="3876">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80" name="Rounded Rectangle 3">
              <a:extLst>
                <a:ext uri="{FF2B5EF4-FFF2-40B4-BE49-F238E27FC236}">
                  <a16:creationId xmlns:a16="http://schemas.microsoft.com/office/drawing/2014/main" id="{926FED7B-05FA-42DD-8B4D-AF12927CE0F1}"/>
                </a:ext>
              </a:extLst>
            </p:cNvPr>
            <p:cNvSpPr/>
            <p:nvPr/>
          </p:nvSpPr>
          <p:spPr>
            <a:xfrm>
              <a:off x="5325086" y="675294"/>
              <a:ext cx="196879" cy="277574"/>
            </a:xfrm>
            <a:custGeom>
              <a:avLst/>
              <a:gdLst/>
              <a:ahLst/>
              <a:cxnLst/>
              <a:rect l="l" t="t" r="r" b="b"/>
              <a:pathLst>
                <a:path w="2808312" h="3959361">
                  <a:moveTo>
                    <a:pt x="1738109" y="1502623"/>
                  </a:moveTo>
                  <a:cubicBezTo>
                    <a:pt x="1698494" y="1505955"/>
                    <a:pt x="1662802" y="1532425"/>
                    <a:pt x="1649662" y="1572585"/>
                  </a:cubicBezTo>
                  <a:lnTo>
                    <a:pt x="1336420" y="2529999"/>
                  </a:lnTo>
                  <a:lnTo>
                    <a:pt x="1170819" y="1967482"/>
                  </a:lnTo>
                  <a:cubicBezTo>
                    <a:pt x="1169810" y="1964053"/>
                    <a:pt x="1168637" y="1960718"/>
                    <a:pt x="1165857" y="1958078"/>
                  </a:cubicBezTo>
                  <a:cubicBezTo>
                    <a:pt x="1162466" y="1917013"/>
                    <a:pt x="1133587" y="1880907"/>
                    <a:pt x="1091436" y="1869613"/>
                  </a:cubicBezTo>
                  <a:cubicBezTo>
                    <a:pt x="1037014" y="1855031"/>
                    <a:pt x="981075" y="1887327"/>
                    <a:pt x="966493" y="1941749"/>
                  </a:cubicBezTo>
                  <a:lnTo>
                    <a:pt x="813486" y="2512780"/>
                  </a:lnTo>
                  <a:lnTo>
                    <a:pt x="510833" y="2512781"/>
                  </a:lnTo>
                  <a:cubicBezTo>
                    <a:pt x="454492" y="2512781"/>
                    <a:pt x="408818" y="2558454"/>
                    <a:pt x="408818" y="2614795"/>
                  </a:cubicBezTo>
                  <a:cubicBezTo>
                    <a:pt x="408818" y="2671137"/>
                    <a:pt x="454492" y="2716811"/>
                    <a:pt x="510833" y="2716811"/>
                  </a:cubicBezTo>
                  <a:lnTo>
                    <a:pt x="844268" y="2716810"/>
                  </a:lnTo>
                  <a:cubicBezTo>
                    <a:pt x="869730" y="2716810"/>
                    <a:pt x="893013" y="2707482"/>
                    <a:pt x="910119" y="2691168"/>
                  </a:cubicBezTo>
                  <a:cubicBezTo>
                    <a:pt x="950467" y="2686878"/>
                    <a:pt x="985744" y="2658215"/>
                    <a:pt x="996885" y="2616640"/>
                  </a:cubicBezTo>
                  <a:lnTo>
                    <a:pt x="1069480" y="2345710"/>
                  </a:lnTo>
                  <a:lnTo>
                    <a:pt x="1221708" y="2862804"/>
                  </a:lnTo>
                  <a:cubicBezTo>
                    <a:pt x="1237619" y="2916852"/>
                    <a:pt x="1294332" y="2947769"/>
                    <a:pt x="1348381" y="2931857"/>
                  </a:cubicBezTo>
                  <a:cubicBezTo>
                    <a:pt x="1377289" y="2923346"/>
                    <a:pt x="1399580" y="2903162"/>
                    <a:pt x="1410808" y="2877564"/>
                  </a:cubicBezTo>
                  <a:cubicBezTo>
                    <a:pt x="1431400" y="2866427"/>
                    <a:pt x="1447266" y="2847340"/>
                    <a:pt x="1455104" y="2823380"/>
                  </a:cubicBezTo>
                  <a:lnTo>
                    <a:pt x="1737413" y="1960519"/>
                  </a:lnTo>
                  <a:lnTo>
                    <a:pt x="1896950" y="2555918"/>
                  </a:lnTo>
                  <a:cubicBezTo>
                    <a:pt x="1898423" y="2561416"/>
                    <a:pt x="1900318" y="2566688"/>
                    <a:pt x="1904388" y="2570895"/>
                  </a:cubicBezTo>
                  <a:lnTo>
                    <a:pt x="1902338" y="2581051"/>
                  </a:lnTo>
                  <a:cubicBezTo>
                    <a:pt x="1902338" y="2637392"/>
                    <a:pt x="1948013" y="2683065"/>
                    <a:pt x="2004353" y="2683065"/>
                  </a:cubicBezTo>
                  <a:lnTo>
                    <a:pt x="2360148" y="2683065"/>
                  </a:lnTo>
                  <a:cubicBezTo>
                    <a:pt x="2416490" y="2683066"/>
                    <a:pt x="2462164" y="2637391"/>
                    <a:pt x="2462164" y="2581050"/>
                  </a:cubicBezTo>
                  <a:cubicBezTo>
                    <a:pt x="2462163" y="2524710"/>
                    <a:pt x="2416489" y="2479036"/>
                    <a:pt x="2360148" y="2479036"/>
                  </a:cubicBezTo>
                  <a:lnTo>
                    <a:pt x="2087576" y="2479036"/>
                  </a:lnTo>
                  <a:lnTo>
                    <a:pt x="1853652" y="1606016"/>
                  </a:lnTo>
                  <a:cubicBezTo>
                    <a:pt x="1852530" y="1601831"/>
                    <a:pt x="1851164" y="1597776"/>
                    <a:pt x="1847944" y="1594527"/>
                  </a:cubicBezTo>
                  <a:cubicBezTo>
                    <a:pt x="1844394" y="1555407"/>
                    <a:pt x="1818065" y="1520347"/>
                    <a:pt x="1778342" y="1507351"/>
                  </a:cubicBezTo>
                  <a:cubicBezTo>
                    <a:pt x="1764955" y="1502970"/>
                    <a:pt x="1751315" y="1501511"/>
                    <a:pt x="1738109" y="1502623"/>
                  </a:cubicBezTo>
                  <a:close/>
                  <a:moveTo>
                    <a:pt x="526301" y="856060"/>
                  </a:moveTo>
                  <a:lnTo>
                    <a:pt x="2300267" y="856060"/>
                  </a:lnTo>
                  <a:cubicBezTo>
                    <a:pt x="2414458" y="856060"/>
                    <a:pt x="2507029" y="948631"/>
                    <a:pt x="2507029" y="1062822"/>
                  </a:cubicBezTo>
                  <a:lnTo>
                    <a:pt x="2507029" y="3433376"/>
                  </a:lnTo>
                  <a:cubicBezTo>
                    <a:pt x="2507029" y="3547567"/>
                    <a:pt x="2414458" y="3640138"/>
                    <a:pt x="2300267" y="3640138"/>
                  </a:cubicBezTo>
                  <a:lnTo>
                    <a:pt x="526301" y="3640138"/>
                  </a:lnTo>
                  <a:cubicBezTo>
                    <a:pt x="412110" y="3640138"/>
                    <a:pt x="319539" y="3547567"/>
                    <a:pt x="319539" y="3433376"/>
                  </a:cubicBezTo>
                  <a:lnTo>
                    <a:pt x="319539" y="1062822"/>
                  </a:lnTo>
                  <a:cubicBezTo>
                    <a:pt x="319539" y="948631"/>
                    <a:pt x="412110" y="856060"/>
                    <a:pt x="526301" y="856060"/>
                  </a:cubicBezTo>
                  <a:close/>
                  <a:moveTo>
                    <a:pt x="449756" y="735931"/>
                  </a:moveTo>
                  <a:cubicBezTo>
                    <a:pt x="325711" y="735931"/>
                    <a:pt x="225152" y="836490"/>
                    <a:pt x="225152" y="960535"/>
                  </a:cubicBezTo>
                  <a:lnTo>
                    <a:pt x="225152" y="3535663"/>
                  </a:lnTo>
                  <a:cubicBezTo>
                    <a:pt x="225152" y="3659708"/>
                    <a:pt x="325711" y="3760267"/>
                    <a:pt x="449756" y="3760267"/>
                  </a:cubicBezTo>
                  <a:lnTo>
                    <a:pt x="2376812" y="3760267"/>
                  </a:lnTo>
                  <a:cubicBezTo>
                    <a:pt x="2500857" y="3760267"/>
                    <a:pt x="2601416" y="3659708"/>
                    <a:pt x="2601416" y="3535663"/>
                  </a:cubicBezTo>
                  <a:lnTo>
                    <a:pt x="2601416" y="960535"/>
                  </a:lnTo>
                  <a:cubicBezTo>
                    <a:pt x="2601416" y="836490"/>
                    <a:pt x="2500857" y="735931"/>
                    <a:pt x="2376812" y="735931"/>
                  </a:cubicBezTo>
                  <a:close/>
                  <a:moveTo>
                    <a:pt x="1318649" y="0"/>
                  </a:moveTo>
                  <a:lnTo>
                    <a:pt x="1489663" y="0"/>
                  </a:lnTo>
                  <a:cubicBezTo>
                    <a:pt x="1561746" y="0"/>
                    <a:pt x="1620180" y="58434"/>
                    <a:pt x="1620180" y="130517"/>
                  </a:cubicBezTo>
                  <a:lnTo>
                    <a:pt x="1620180" y="344214"/>
                  </a:lnTo>
                  <a:lnTo>
                    <a:pt x="1795633" y="344214"/>
                  </a:lnTo>
                  <a:cubicBezTo>
                    <a:pt x="1809834" y="344214"/>
                    <a:pt x="1821347" y="355727"/>
                    <a:pt x="1821347" y="369928"/>
                  </a:cubicBezTo>
                  <a:lnTo>
                    <a:pt x="1821347" y="523106"/>
                  </a:lnTo>
                  <a:lnTo>
                    <a:pt x="1872208" y="523106"/>
                  </a:lnTo>
                  <a:lnTo>
                    <a:pt x="1872208" y="522399"/>
                  </a:lnTo>
                  <a:lnTo>
                    <a:pt x="2597408" y="522399"/>
                  </a:lnTo>
                  <a:cubicBezTo>
                    <a:pt x="2713887" y="522399"/>
                    <a:pt x="2808312" y="614377"/>
                    <a:pt x="2808312" y="727838"/>
                  </a:cubicBezTo>
                  <a:lnTo>
                    <a:pt x="2808312" y="3753922"/>
                  </a:lnTo>
                  <a:cubicBezTo>
                    <a:pt x="2808312" y="3867383"/>
                    <a:pt x="2713887" y="3959361"/>
                    <a:pt x="2597408" y="3959361"/>
                  </a:cubicBezTo>
                  <a:lnTo>
                    <a:pt x="210904" y="3959361"/>
                  </a:lnTo>
                  <a:cubicBezTo>
                    <a:pt x="94425" y="3959361"/>
                    <a:pt x="0" y="3867383"/>
                    <a:pt x="0" y="3753922"/>
                  </a:cubicBezTo>
                  <a:lnTo>
                    <a:pt x="0" y="727838"/>
                  </a:lnTo>
                  <a:cubicBezTo>
                    <a:pt x="0" y="614377"/>
                    <a:pt x="94425" y="522399"/>
                    <a:pt x="210904" y="522399"/>
                  </a:cubicBezTo>
                  <a:lnTo>
                    <a:pt x="936104" y="522399"/>
                  </a:lnTo>
                  <a:lnTo>
                    <a:pt x="936104" y="523106"/>
                  </a:lnTo>
                  <a:lnTo>
                    <a:pt x="986965" y="523106"/>
                  </a:lnTo>
                  <a:lnTo>
                    <a:pt x="986965" y="369928"/>
                  </a:lnTo>
                  <a:cubicBezTo>
                    <a:pt x="986965" y="355727"/>
                    <a:pt x="998478" y="344214"/>
                    <a:pt x="1012679" y="344214"/>
                  </a:cubicBezTo>
                  <a:lnTo>
                    <a:pt x="1188132" y="344214"/>
                  </a:lnTo>
                  <a:lnTo>
                    <a:pt x="1188132" y="130517"/>
                  </a:lnTo>
                  <a:cubicBezTo>
                    <a:pt x="1188132" y="58434"/>
                    <a:pt x="1246566" y="0"/>
                    <a:pt x="131864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 name="Oval 3">
              <a:extLst>
                <a:ext uri="{FF2B5EF4-FFF2-40B4-BE49-F238E27FC236}">
                  <a16:creationId xmlns:a16="http://schemas.microsoft.com/office/drawing/2014/main" id="{26691123-32CB-45F6-B786-8E43E3CE4574}"/>
                </a:ext>
              </a:extLst>
            </p:cNvPr>
            <p:cNvSpPr/>
            <p:nvPr/>
          </p:nvSpPr>
          <p:spPr>
            <a:xfrm>
              <a:off x="6107312" y="43425"/>
              <a:ext cx="305387" cy="305387"/>
            </a:xfrm>
            <a:custGeom>
              <a:avLst/>
              <a:gdLst/>
              <a:ahLst/>
              <a:cxnLst/>
              <a:rect l="l" t="t" r="r" b="b"/>
              <a:pathLst>
                <a:path w="3888432" h="3888432">
                  <a:moveTo>
                    <a:pt x="2250798" y="578107"/>
                  </a:moveTo>
                  <a:lnTo>
                    <a:pt x="1637760" y="578107"/>
                  </a:lnTo>
                  <a:lnTo>
                    <a:pt x="1637760" y="1311063"/>
                  </a:lnTo>
                  <a:lnTo>
                    <a:pt x="1042560" y="895535"/>
                  </a:lnTo>
                  <a:lnTo>
                    <a:pt x="691636" y="1398197"/>
                  </a:lnTo>
                  <a:lnTo>
                    <a:pt x="1405184" y="1896345"/>
                  </a:lnTo>
                  <a:lnTo>
                    <a:pt x="665257" y="2393266"/>
                  </a:lnTo>
                  <a:lnTo>
                    <a:pt x="1007039" y="2902187"/>
                  </a:lnTo>
                  <a:lnTo>
                    <a:pt x="1637760" y="2478608"/>
                  </a:lnTo>
                  <a:lnTo>
                    <a:pt x="1637760" y="3234607"/>
                  </a:lnTo>
                  <a:lnTo>
                    <a:pt x="2250799" y="3234607"/>
                  </a:lnTo>
                  <a:lnTo>
                    <a:pt x="2250798" y="2486693"/>
                  </a:lnTo>
                  <a:lnTo>
                    <a:pt x="2869840" y="2918864"/>
                  </a:lnTo>
                  <a:lnTo>
                    <a:pt x="3220762" y="2416201"/>
                  </a:lnTo>
                  <a:lnTo>
                    <a:pt x="2490164" y="1906150"/>
                  </a:lnTo>
                  <a:lnTo>
                    <a:pt x="3212367" y="1421133"/>
                  </a:lnTo>
                  <a:lnTo>
                    <a:pt x="2870585" y="912211"/>
                  </a:lnTo>
                  <a:lnTo>
                    <a:pt x="2250798" y="1328447"/>
                  </a:lnTo>
                  <a:close/>
                  <a:moveTo>
                    <a:pt x="1944216" y="0"/>
                  </a:moveTo>
                  <a:cubicBezTo>
                    <a:pt x="3017977" y="0"/>
                    <a:pt x="3888432" y="870455"/>
                    <a:pt x="3888432" y="1944216"/>
                  </a:cubicBezTo>
                  <a:cubicBezTo>
                    <a:pt x="3888432" y="3017977"/>
                    <a:pt x="3017977" y="3888432"/>
                    <a:pt x="1944216" y="3888432"/>
                  </a:cubicBezTo>
                  <a:cubicBezTo>
                    <a:pt x="870455" y="3888432"/>
                    <a:pt x="0" y="3017977"/>
                    <a:pt x="0" y="1944216"/>
                  </a:cubicBezTo>
                  <a:cubicBezTo>
                    <a:pt x="0" y="870455"/>
                    <a:pt x="870455" y="0"/>
                    <a:pt x="194421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2" name="Freeform 9">
              <a:extLst>
                <a:ext uri="{FF2B5EF4-FFF2-40B4-BE49-F238E27FC236}">
                  <a16:creationId xmlns:a16="http://schemas.microsoft.com/office/drawing/2014/main" id="{923985B5-80E5-4F5A-B8B2-4A5FFD35186C}"/>
                </a:ext>
              </a:extLst>
            </p:cNvPr>
            <p:cNvSpPr>
              <a:spLocks/>
            </p:cNvSpPr>
            <p:nvPr/>
          </p:nvSpPr>
          <p:spPr bwMode="auto">
            <a:xfrm>
              <a:off x="2794115" y="14216"/>
              <a:ext cx="286470" cy="291957"/>
            </a:xfrm>
            <a:custGeom>
              <a:avLst/>
              <a:gdLst>
                <a:gd name="T0" fmla="*/ 987 w 1776"/>
                <a:gd name="T1" fmla="*/ 23 h 1881"/>
                <a:gd name="T2" fmla="*/ 994 w 1776"/>
                <a:gd name="T3" fmla="*/ 296 h 1881"/>
                <a:gd name="T4" fmla="*/ 994 w 1776"/>
                <a:gd name="T5" fmla="*/ 612 h 1881"/>
                <a:gd name="T6" fmla="*/ 1071 w 1776"/>
                <a:gd name="T7" fmla="*/ 663 h 1881"/>
                <a:gd name="T8" fmla="*/ 1145 w 1776"/>
                <a:gd name="T9" fmla="*/ 580 h 1881"/>
                <a:gd name="T10" fmla="*/ 1252 w 1776"/>
                <a:gd name="T11" fmla="*/ 490 h 1881"/>
                <a:gd name="T12" fmla="*/ 1380 w 1776"/>
                <a:gd name="T13" fmla="*/ 556 h 1881"/>
                <a:gd name="T14" fmla="*/ 1527 w 1776"/>
                <a:gd name="T15" fmla="*/ 729 h 1881"/>
                <a:gd name="T16" fmla="*/ 1634 w 1776"/>
                <a:gd name="T17" fmla="*/ 956 h 1881"/>
                <a:gd name="T18" fmla="*/ 1722 w 1776"/>
                <a:gd name="T19" fmla="*/ 1294 h 1881"/>
                <a:gd name="T20" fmla="*/ 1771 w 1776"/>
                <a:gd name="T21" fmla="*/ 1549 h 1881"/>
                <a:gd name="T22" fmla="*/ 1767 w 1776"/>
                <a:gd name="T23" fmla="*/ 1734 h 1881"/>
                <a:gd name="T24" fmla="*/ 1694 w 1776"/>
                <a:gd name="T25" fmla="*/ 1860 h 1881"/>
                <a:gd name="T26" fmla="*/ 1591 w 1776"/>
                <a:gd name="T27" fmla="*/ 1854 h 1881"/>
                <a:gd name="T28" fmla="*/ 1462 w 1776"/>
                <a:gd name="T29" fmla="*/ 1781 h 1881"/>
                <a:gd name="T30" fmla="*/ 1362 w 1776"/>
                <a:gd name="T31" fmla="*/ 1707 h 1881"/>
                <a:gd name="T32" fmla="*/ 1212 w 1776"/>
                <a:gd name="T33" fmla="*/ 1605 h 1881"/>
                <a:gd name="T34" fmla="*/ 1031 w 1776"/>
                <a:gd name="T35" fmla="*/ 1500 h 1881"/>
                <a:gd name="T36" fmla="*/ 989 w 1776"/>
                <a:gd name="T37" fmla="*/ 1327 h 1881"/>
                <a:gd name="T38" fmla="*/ 1014 w 1776"/>
                <a:gd name="T39" fmla="*/ 1176 h 1881"/>
                <a:gd name="T40" fmla="*/ 989 w 1776"/>
                <a:gd name="T41" fmla="*/ 1036 h 1881"/>
                <a:gd name="T42" fmla="*/ 1034 w 1776"/>
                <a:gd name="T43" fmla="*/ 858 h 1881"/>
                <a:gd name="T44" fmla="*/ 1009 w 1776"/>
                <a:gd name="T45" fmla="*/ 776 h 1881"/>
                <a:gd name="T46" fmla="*/ 891 w 1776"/>
                <a:gd name="T47" fmla="*/ 720 h 1881"/>
                <a:gd name="T48" fmla="*/ 787 w 1776"/>
                <a:gd name="T49" fmla="*/ 770 h 1881"/>
                <a:gd name="T50" fmla="*/ 740 w 1776"/>
                <a:gd name="T51" fmla="*/ 874 h 1881"/>
                <a:gd name="T52" fmla="*/ 778 w 1776"/>
                <a:gd name="T53" fmla="*/ 1021 h 1881"/>
                <a:gd name="T54" fmla="*/ 754 w 1776"/>
                <a:gd name="T55" fmla="*/ 1149 h 1881"/>
                <a:gd name="T56" fmla="*/ 767 w 1776"/>
                <a:gd name="T57" fmla="*/ 1292 h 1881"/>
                <a:gd name="T58" fmla="*/ 783 w 1776"/>
                <a:gd name="T59" fmla="*/ 1432 h 1881"/>
                <a:gd name="T60" fmla="*/ 540 w 1776"/>
                <a:gd name="T61" fmla="*/ 1621 h 1881"/>
                <a:gd name="T62" fmla="*/ 371 w 1776"/>
                <a:gd name="T63" fmla="*/ 1736 h 1881"/>
                <a:gd name="T64" fmla="*/ 252 w 1776"/>
                <a:gd name="T65" fmla="*/ 1827 h 1881"/>
                <a:gd name="T66" fmla="*/ 143 w 1776"/>
                <a:gd name="T67" fmla="*/ 1881 h 1881"/>
                <a:gd name="T68" fmla="*/ 47 w 1776"/>
                <a:gd name="T69" fmla="*/ 1832 h 1881"/>
                <a:gd name="T70" fmla="*/ 3 w 1776"/>
                <a:gd name="T71" fmla="*/ 1690 h 1881"/>
                <a:gd name="T72" fmla="*/ 5 w 1776"/>
                <a:gd name="T73" fmla="*/ 1512 h 1881"/>
                <a:gd name="T74" fmla="*/ 47 w 1776"/>
                <a:gd name="T75" fmla="*/ 1285 h 1881"/>
                <a:gd name="T76" fmla="*/ 162 w 1776"/>
                <a:gd name="T77" fmla="*/ 912 h 1881"/>
                <a:gd name="T78" fmla="*/ 311 w 1776"/>
                <a:gd name="T79" fmla="*/ 656 h 1881"/>
                <a:gd name="T80" fmla="*/ 378 w 1776"/>
                <a:gd name="T81" fmla="*/ 563 h 1881"/>
                <a:gd name="T82" fmla="*/ 471 w 1776"/>
                <a:gd name="T83" fmla="*/ 492 h 1881"/>
                <a:gd name="T84" fmla="*/ 582 w 1776"/>
                <a:gd name="T85" fmla="*/ 538 h 1881"/>
                <a:gd name="T86" fmla="*/ 638 w 1776"/>
                <a:gd name="T87" fmla="*/ 660 h 1881"/>
                <a:gd name="T88" fmla="*/ 674 w 1776"/>
                <a:gd name="T89" fmla="*/ 716 h 1881"/>
                <a:gd name="T90" fmla="*/ 694 w 1776"/>
                <a:gd name="T91" fmla="*/ 690 h 1881"/>
                <a:gd name="T92" fmla="*/ 774 w 1776"/>
                <a:gd name="T93" fmla="*/ 632 h 1881"/>
                <a:gd name="T94" fmla="*/ 816 w 1776"/>
                <a:gd name="T95" fmla="*/ 461 h 1881"/>
                <a:gd name="T96" fmla="*/ 811 w 1776"/>
                <a:gd name="T97" fmla="*/ 185 h 1881"/>
                <a:gd name="T98" fmla="*/ 829 w 1776"/>
                <a:gd name="T99" fmla="*/ 16 h 1881"/>
                <a:gd name="T100" fmla="*/ 914 w 1776"/>
                <a:gd name="T101" fmla="*/ 0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76" h="1881">
                  <a:moveTo>
                    <a:pt x="914" y="0"/>
                  </a:moveTo>
                  <a:lnTo>
                    <a:pt x="940" y="3"/>
                  </a:lnTo>
                  <a:lnTo>
                    <a:pt x="965" y="10"/>
                  </a:lnTo>
                  <a:lnTo>
                    <a:pt x="987" y="23"/>
                  </a:lnTo>
                  <a:lnTo>
                    <a:pt x="991" y="81"/>
                  </a:lnTo>
                  <a:lnTo>
                    <a:pt x="994" y="147"/>
                  </a:lnTo>
                  <a:lnTo>
                    <a:pt x="994" y="220"/>
                  </a:lnTo>
                  <a:lnTo>
                    <a:pt x="994" y="296"/>
                  </a:lnTo>
                  <a:lnTo>
                    <a:pt x="994" y="376"/>
                  </a:lnTo>
                  <a:lnTo>
                    <a:pt x="994" y="458"/>
                  </a:lnTo>
                  <a:lnTo>
                    <a:pt x="994" y="536"/>
                  </a:lnTo>
                  <a:lnTo>
                    <a:pt x="994" y="612"/>
                  </a:lnTo>
                  <a:lnTo>
                    <a:pt x="1020" y="629"/>
                  </a:lnTo>
                  <a:lnTo>
                    <a:pt x="1040" y="641"/>
                  </a:lnTo>
                  <a:lnTo>
                    <a:pt x="1056" y="652"/>
                  </a:lnTo>
                  <a:lnTo>
                    <a:pt x="1071" y="663"/>
                  </a:lnTo>
                  <a:lnTo>
                    <a:pt x="1085" y="674"/>
                  </a:lnTo>
                  <a:lnTo>
                    <a:pt x="1100" y="689"/>
                  </a:lnTo>
                  <a:lnTo>
                    <a:pt x="1122" y="629"/>
                  </a:lnTo>
                  <a:lnTo>
                    <a:pt x="1145" y="580"/>
                  </a:lnTo>
                  <a:lnTo>
                    <a:pt x="1171" y="543"/>
                  </a:lnTo>
                  <a:lnTo>
                    <a:pt x="1196" y="516"/>
                  </a:lnTo>
                  <a:lnTo>
                    <a:pt x="1223" y="498"/>
                  </a:lnTo>
                  <a:lnTo>
                    <a:pt x="1252" y="490"/>
                  </a:lnTo>
                  <a:lnTo>
                    <a:pt x="1282" y="494"/>
                  </a:lnTo>
                  <a:lnTo>
                    <a:pt x="1314" y="505"/>
                  </a:lnTo>
                  <a:lnTo>
                    <a:pt x="1345" y="525"/>
                  </a:lnTo>
                  <a:lnTo>
                    <a:pt x="1380" y="556"/>
                  </a:lnTo>
                  <a:lnTo>
                    <a:pt x="1414" y="594"/>
                  </a:lnTo>
                  <a:lnTo>
                    <a:pt x="1451" y="640"/>
                  </a:lnTo>
                  <a:lnTo>
                    <a:pt x="1491" y="683"/>
                  </a:lnTo>
                  <a:lnTo>
                    <a:pt x="1527" y="729"/>
                  </a:lnTo>
                  <a:lnTo>
                    <a:pt x="1558" y="778"/>
                  </a:lnTo>
                  <a:lnTo>
                    <a:pt x="1585" y="832"/>
                  </a:lnTo>
                  <a:lnTo>
                    <a:pt x="1611" y="890"/>
                  </a:lnTo>
                  <a:lnTo>
                    <a:pt x="1634" y="956"/>
                  </a:lnTo>
                  <a:lnTo>
                    <a:pt x="1656" y="1027"/>
                  </a:lnTo>
                  <a:lnTo>
                    <a:pt x="1678" y="1107"/>
                  </a:lnTo>
                  <a:lnTo>
                    <a:pt x="1700" y="1196"/>
                  </a:lnTo>
                  <a:lnTo>
                    <a:pt x="1722" y="1294"/>
                  </a:lnTo>
                  <a:lnTo>
                    <a:pt x="1747" y="1403"/>
                  </a:lnTo>
                  <a:lnTo>
                    <a:pt x="1756" y="1450"/>
                  </a:lnTo>
                  <a:lnTo>
                    <a:pt x="1765" y="1500"/>
                  </a:lnTo>
                  <a:lnTo>
                    <a:pt x="1771" y="1549"/>
                  </a:lnTo>
                  <a:lnTo>
                    <a:pt x="1774" y="1598"/>
                  </a:lnTo>
                  <a:lnTo>
                    <a:pt x="1776" y="1645"/>
                  </a:lnTo>
                  <a:lnTo>
                    <a:pt x="1774" y="1690"/>
                  </a:lnTo>
                  <a:lnTo>
                    <a:pt x="1767" y="1734"/>
                  </a:lnTo>
                  <a:lnTo>
                    <a:pt x="1756" y="1774"/>
                  </a:lnTo>
                  <a:lnTo>
                    <a:pt x="1742" y="1809"/>
                  </a:lnTo>
                  <a:lnTo>
                    <a:pt x="1722" y="1838"/>
                  </a:lnTo>
                  <a:lnTo>
                    <a:pt x="1694" y="1860"/>
                  </a:lnTo>
                  <a:lnTo>
                    <a:pt x="1674" y="1869"/>
                  </a:lnTo>
                  <a:lnTo>
                    <a:pt x="1649" y="1869"/>
                  </a:lnTo>
                  <a:lnTo>
                    <a:pt x="1622" y="1863"/>
                  </a:lnTo>
                  <a:lnTo>
                    <a:pt x="1591" y="1854"/>
                  </a:lnTo>
                  <a:lnTo>
                    <a:pt x="1558" y="1840"/>
                  </a:lnTo>
                  <a:lnTo>
                    <a:pt x="1527" y="1821"/>
                  </a:lnTo>
                  <a:lnTo>
                    <a:pt x="1494" y="1801"/>
                  </a:lnTo>
                  <a:lnTo>
                    <a:pt x="1462" y="1781"/>
                  </a:lnTo>
                  <a:lnTo>
                    <a:pt x="1432" y="1760"/>
                  </a:lnTo>
                  <a:lnTo>
                    <a:pt x="1405" y="1740"/>
                  </a:lnTo>
                  <a:lnTo>
                    <a:pt x="1382" y="1723"/>
                  </a:lnTo>
                  <a:lnTo>
                    <a:pt x="1362" y="1707"/>
                  </a:lnTo>
                  <a:lnTo>
                    <a:pt x="1347" y="1696"/>
                  </a:lnTo>
                  <a:lnTo>
                    <a:pt x="1305" y="1663"/>
                  </a:lnTo>
                  <a:lnTo>
                    <a:pt x="1260" y="1632"/>
                  </a:lnTo>
                  <a:lnTo>
                    <a:pt x="1212" y="1605"/>
                  </a:lnTo>
                  <a:lnTo>
                    <a:pt x="1163" y="1580"/>
                  </a:lnTo>
                  <a:lnTo>
                    <a:pt x="1114" y="1554"/>
                  </a:lnTo>
                  <a:lnTo>
                    <a:pt x="1071" y="1527"/>
                  </a:lnTo>
                  <a:lnTo>
                    <a:pt x="1031" y="1500"/>
                  </a:lnTo>
                  <a:lnTo>
                    <a:pt x="1000" y="1469"/>
                  </a:lnTo>
                  <a:lnTo>
                    <a:pt x="987" y="1420"/>
                  </a:lnTo>
                  <a:lnTo>
                    <a:pt x="985" y="1372"/>
                  </a:lnTo>
                  <a:lnTo>
                    <a:pt x="989" y="1327"/>
                  </a:lnTo>
                  <a:lnTo>
                    <a:pt x="996" y="1285"/>
                  </a:lnTo>
                  <a:lnTo>
                    <a:pt x="1003" y="1247"/>
                  </a:lnTo>
                  <a:lnTo>
                    <a:pt x="1011" y="1212"/>
                  </a:lnTo>
                  <a:lnTo>
                    <a:pt x="1014" y="1176"/>
                  </a:lnTo>
                  <a:lnTo>
                    <a:pt x="1009" y="1143"/>
                  </a:lnTo>
                  <a:lnTo>
                    <a:pt x="1002" y="1114"/>
                  </a:lnTo>
                  <a:lnTo>
                    <a:pt x="994" y="1089"/>
                  </a:lnTo>
                  <a:lnTo>
                    <a:pt x="989" y="1036"/>
                  </a:lnTo>
                  <a:lnTo>
                    <a:pt x="992" y="985"/>
                  </a:lnTo>
                  <a:lnTo>
                    <a:pt x="1003" y="938"/>
                  </a:lnTo>
                  <a:lnTo>
                    <a:pt x="1018" y="896"/>
                  </a:lnTo>
                  <a:lnTo>
                    <a:pt x="1034" y="858"/>
                  </a:lnTo>
                  <a:lnTo>
                    <a:pt x="1051" y="825"/>
                  </a:lnTo>
                  <a:lnTo>
                    <a:pt x="1040" y="810"/>
                  </a:lnTo>
                  <a:lnTo>
                    <a:pt x="1025" y="794"/>
                  </a:lnTo>
                  <a:lnTo>
                    <a:pt x="1009" y="776"/>
                  </a:lnTo>
                  <a:lnTo>
                    <a:pt x="989" y="758"/>
                  </a:lnTo>
                  <a:lnTo>
                    <a:pt x="963" y="743"/>
                  </a:lnTo>
                  <a:lnTo>
                    <a:pt x="931" y="729"/>
                  </a:lnTo>
                  <a:lnTo>
                    <a:pt x="891" y="720"/>
                  </a:lnTo>
                  <a:lnTo>
                    <a:pt x="856" y="732"/>
                  </a:lnTo>
                  <a:lnTo>
                    <a:pt x="829" y="743"/>
                  </a:lnTo>
                  <a:lnTo>
                    <a:pt x="805" y="756"/>
                  </a:lnTo>
                  <a:lnTo>
                    <a:pt x="787" y="770"/>
                  </a:lnTo>
                  <a:lnTo>
                    <a:pt x="769" y="789"/>
                  </a:lnTo>
                  <a:lnTo>
                    <a:pt x="751" y="810"/>
                  </a:lnTo>
                  <a:lnTo>
                    <a:pt x="727" y="840"/>
                  </a:lnTo>
                  <a:lnTo>
                    <a:pt x="740" y="874"/>
                  </a:lnTo>
                  <a:lnTo>
                    <a:pt x="752" y="909"/>
                  </a:lnTo>
                  <a:lnTo>
                    <a:pt x="765" y="945"/>
                  </a:lnTo>
                  <a:lnTo>
                    <a:pt x="774" y="983"/>
                  </a:lnTo>
                  <a:lnTo>
                    <a:pt x="778" y="1021"/>
                  </a:lnTo>
                  <a:lnTo>
                    <a:pt x="776" y="1056"/>
                  </a:lnTo>
                  <a:lnTo>
                    <a:pt x="769" y="1089"/>
                  </a:lnTo>
                  <a:lnTo>
                    <a:pt x="762" y="1120"/>
                  </a:lnTo>
                  <a:lnTo>
                    <a:pt x="754" y="1149"/>
                  </a:lnTo>
                  <a:lnTo>
                    <a:pt x="752" y="1183"/>
                  </a:lnTo>
                  <a:lnTo>
                    <a:pt x="754" y="1220"/>
                  </a:lnTo>
                  <a:lnTo>
                    <a:pt x="760" y="1256"/>
                  </a:lnTo>
                  <a:lnTo>
                    <a:pt x="767" y="1292"/>
                  </a:lnTo>
                  <a:lnTo>
                    <a:pt x="774" y="1330"/>
                  </a:lnTo>
                  <a:lnTo>
                    <a:pt x="782" y="1365"/>
                  </a:lnTo>
                  <a:lnTo>
                    <a:pt x="785" y="1400"/>
                  </a:lnTo>
                  <a:lnTo>
                    <a:pt x="783" y="1432"/>
                  </a:lnTo>
                  <a:lnTo>
                    <a:pt x="774" y="1461"/>
                  </a:lnTo>
                  <a:lnTo>
                    <a:pt x="760" y="1489"/>
                  </a:lnTo>
                  <a:lnTo>
                    <a:pt x="651" y="1556"/>
                  </a:lnTo>
                  <a:lnTo>
                    <a:pt x="540" y="1621"/>
                  </a:lnTo>
                  <a:lnTo>
                    <a:pt x="431" y="1689"/>
                  </a:lnTo>
                  <a:lnTo>
                    <a:pt x="416" y="1700"/>
                  </a:lnTo>
                  <a:lnTo>
                    <a:pt x="396" y="1716"/>
                  </a:lnTo>
                  <a:lnTo>
                    <a:pt x="371" y="1736"/>
                  </a:lnTo>
                  <a:lnTo>
                    <a:pt x="343" y="1758"/>
                  </a:lnTo>
                  <a:lnTo>
                    <a:pt x="314" y="1781"/>
                  </a:lnTo>
                  <a:lnTo>
                    <a:pt x="283" y="1805"/>
                  </a:lnTo>
                  <a:lnTo>
                    <a:pt x="252" y="1827"/>
                  </a:lnTo>
                  <a:lnTo>
                    <a:pt x="222" y="1847"/>
                  </a:lnTo>
                  <a:lnTo>
                    <a:pt x="192" y="1863"/>
                  </a:lnTo>
                  <a:lnTo>
                    <a:pt x="167" y="1874"/>
                  </a:lnTo>
                  <a:lnTo>
                    <a:pt x="143" y="1881"/>
                  </a:lnTo>
                  <a:lnTo>
                    <a:pt x="123" y="1880"/>
                  </a:lnTo>
                  <a:lnTo>
                    <a:pt x="92" y="1872"/>
                  </a:lnTo>
                  <a:lnTo>
                    <a:pt x="69" y="1856"/>
                  </a:lnTo>
                  <a:lnTo>
                    <a:pt x="47" y="1832"/>
                  </a:lnTo>
                  <a:lnTo>
                    <a:pt x="31" y="1803"/>
                  </a:lnTo>
                  <a:lnTo>
                    <a:pt x="18" y="1769"/>
                  </a:lnTo>
                  <a:lnTo>
                    <a:pt x="9" y="1730"/>
                  </a:lnTo>
                  <a:lnTo>
                    <a:pt x="3" y="1690"/>
                  </a:lnTo>
                  <a:lnTo>
                    <a:pt x="0" y="1647"/>
                  </a:lnTo>
                  <a:lnTo>
                    <a:pt x="0" y="1601"/>
                  </a:lnTo>
                  <a:lnTo>
                    <a:pt x="2" y="1558"/>
                  </a:lnTo>
                  <a:lnTo>
                    <a:pt x="5" y="1512"/>
                  </a:lnTo>
                  <a:lnTo>
                    <a:pt x="9" y="1470"/>
                  </a:lnTo>
                  <a:lnTo>
                    <a:pt x="16" y="1429"/>
                  </a:lnTo>
                  <a:lnTo>
                    <a:pt x="23" y="1392"/>
                  </a:lnTo>
                  <a:lnTo>
                    <a:pt x="47" y="1285"/>
                  </a:lnTo>
                  <a:lnTo>
                    <a:pt x="72" y="1183"/>
                  </a:lnTo>
                  <a:lnTo>
                    <a:pt x="100" y="1087"/>
                  </a:lnTo>
                  <a:lnTo>
                    <a:pt x="129" y="996"/>
                  </a:lnTo>
                  <a:lnTo>
                    <a:pt x="162" y="912"/>
                  </a:lnTo>
                  <a:lnTo>
                    <a:pt x="194" y="834"/>
                  </a:lnTo>
                  <a:lnTo>
                    <a:pt x="231" y="767"/>
                  </a:lnTo>
                  <a:lnTo>
                    <a:pt x="269" y="707"/>
                  </a:lnTo>
                  <a:lnTo>
                    <a:pt x="311" y="656"/>
                  </a:lnTo>
                  <a:lnTo>
                    <a:pt x="327" y="634"/>
                  </a:lnTo>
                  <a:lnTo>
                    <a:pt x="343" y="610"/>
                  </a:lnTo>
                  <a:lnTo>
                    <a:pt x="360" y="587"/>
                  </a:lnTo>
                  <a:lnTo>
                    <a:pt x="378" y="563"/>
                  </a:lnTo>
                  <a:lnTo>
                    <a:pt x="398" y="541"/>
                  </a:lnTo>
                  <a:lnTo>
                    <a:pt x="420" y="521"/>
                  </a:lnTo>
                  <a:lnTo>
                    <a:pt x="443" y="505"/>
                  </a:lnTo>
                  <a:lnTo>
                    <a:pt x="471" y="492"/>
                  </a:lnTo>
                  <a:lnTo>
                    <a:pt x="502" y="487"/>
                  </a:lnTo>
                  <a:lnTo>
                    <a:pt x="534" y="489"/>
                  </a:lnTo>
                  <a:lnTo>
                    <a:pt x="562" y="510"/>
                  </a:lnTo>
                  <a:lnTo>
                    <a:pt x="582" y="538"/>
                  </a:lnTo>
                  <a:lnTo>
                    <a:pt x="596" y="567"/>
                  </a:lnTo>
                  <a:lnTo>
                    <a:pt x="611" y="598"/>
                  </a:lnTo>
                  <a:lnTo>
                    <a:pt x="623" y="629"/>
                  </a:lnTo>
                  <a:lnTo>
                    <a:pt x="638" y="660"/>
                  </a:lnTo>
                  <a:lnTo>
                    <a:pt x="654" y="689"/>
                  </a:lnTo>
                  <a:lnTo>
                    <a:pt x="672" y="712"/>
                  </a:lnTo>
                  <a:lnTo>
                    <a:pt x="671" y="716"/>
                  </a:lnTo>
                  <a:lnTo>
                    <a:pt x="674" y="716"/>
                  </a:lnTo>
                  <a:lnTo>
                    <a:pt x="672" y="712"/>
                  </a:lnTo>
                  <a:lnTo>
                    <a:pt x="672" y="710"/>
                  </a:lnTo>
                  <a:lnTo>
                    <a:pt x="682" y="701"/>
                  </a:lnTo>
                  <a:lnTo>
                    <a:pt x="694" y="690"/>
                  </a:lnTo>
                  <a:lnTo>
                    <a:pt x="711" y="676"/>
                  </a:lnTo>
                  <a:lnTo>
                    <a:pt x="731" y="661"/>
                  </a:lnTo>
                  <a:lnTo>
                    <a:pt x="752" y="645"/>
                  </a:lnTo>
                  <a:lnTo>
                    <a:pt x="774" y="632"/>
                  </a:lnTo>
                  <a:lnTo>
                    <a:pt x="796" y="620"/>
                  </a:lnTo>
                  <a:lnTo>
                    <a:pt x="814" y="612"/>
                  </a:lnTo>
                  <a:lnTo>
                    <a:pt x="816" y="534"/>
                  </a:lnTo>
                  <a:lnTo>
                    <a:pt x="816" y="461"/>
                  </a:lnTo>
                  <a:lnTo>
                    <a:pt x="814" y="394"/>
                  </a:lnTo>
                  <a:lnTo>
                    <a:pt x="812" y="327"/>
                  </a:lnTo>
                  <a:lnTo>
                    <a:pt x="812" y="258"/>
                  </a:lnTo>
                  <a:lnTo>
                    <a:pt x="811" y="185"/>
                  </a:lnTo>
                  <a:lnTo>
                    <a:pt x="812" y="107"/>
                  </a:lnTo>
                  <a:lnTo>
                    <a:pt x="814" y="20"/>
                  </a:lnTo>
                  <a:lnTo>
                    <a:pt x="818" y="20"/>
                  </a:lnTo>
                  <a:lnTo>
                    <a:pt x="829" y="16"/>
                  </a:lnTo>
                  <a:lnTo>
                    <a:pt x="845" y="10"/>
                  </a:lnTo>
                  <a:lnTo>
                    <a:pt x="865" y="5"/>
                  </a:lnTo>
                  <a:lnTo>
                    <a:pt x="889" y="1"/>
                  </a:lnTo>
                  <a:lnTo>
                    <a:pt x="914"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83" name="Freeform 19">
              <a:extLst>
                <a:ext uri="{FF2B5EF4-FFF2-40B4-BE49-F238E27FC236}">
                  <a16:creationId xmlns:a16="http://schemas.microsoft.com/office/drawing/2014/main" id="{A5573D18-625D-4FB0-BB4D-7E468C39A3E0}"/>
                </a:ext>
              </a:extLst>
            </p:cNvPr>
            <p:cNvSpPr>
              <a:spLocks noEditPoints="1"/>
            </p:cNvSpPr>
            <p:nvPr/>
          </p:nvSpPr>
          <p:spPr bwMode="auto">
            <a:xfrm>
              <a:off x="3380997" y="166898"/>
              <a:ext cx="295509" cy="149725"/>
            </a:xfrm>
            <a:custGeom>
              <a:avLst/>
              <a:gdLst>
                <a:gd name="T0" fmla="*/ 1865 w 3600"/>
                <a:gd name="T1" fmla="*/ 593 h 1824"/>
                <a:gd name="T2" fmla="*/ 1911 w 3600"/>
                <a:gd name="T3" fmla="*/ 800 h 1824"/>
                <a:gd name="T4" fmla="*/ 2124 w 3600"/>
                <a:gd name="T5" fmla="*/ 800 h 1824"/>
                <a:gd name="T6" fmla="*/ 2171 w 3600"/>
                <a:gd name="T7" fmla="*/ 593 h 1824"/>
                <a:gd name="T8" fmla="*/ 1800 w 3600"/>
                <a:gd name="T9" fmla="*/ 406 h 1824"/>
                <a:gd name="T10" fmla="*/ 2184 w 3600"/>
                <a:gd name="T11" fmla="*/ 580 h 1824"/>
                <a:gd name="T12" fmla="*/ 2302 w 3600"/>
                <a:gd name="T13" fmla="*/ 987 h 1824"/>
                <a:gd name="T14" fmla="*/ 2076 w 3600"/>
                <a:gd name="T15" fmla="*/ 1338 h 1824"/>
                <a:gd name="T16" fmla="*/ 1653 w 3600"/>
                <a:gd name="T17" fmla="*/ 1400 h 1824"/>
                <a:gd name="T18" fmla="*/ 1340 w 3600"/>
                <a:gd name="T19" fmla="*/ 1127 h 1824"/>
                <a:gd name="T20" fmla="*/ 1340 w 3600"/>
                <a:gd name="T21" fmla="*/ 698 h 1824"/>
                <a:gd name="T22" fmla="*/ 1653 w 3600"/>
                <a:gd name="T23" fmla="*/ 427 h 1824"/>
                <a:gd name="T24" fmla="*/ 2513 w 3600"/>
                <a:gd name="T25" fmla="*/ 437 h 1824"/>
                <a:gd name="T26" fmla="*/ 2645 w 3600"/>
                <a:gd name="T27" fmla="*/ 847 h 1824"/>
                <a:gd name="T28" fmla="*/ 2575 w 3600"/>
                <a:gd name="T29" fmla="*/ 1255 h 1824"/>
                <a:gd name="T30" fmla="*/ 2402 w 3600"/>
                <a:gd name="T31" fmla="*/ 1507 h 1824"/>
                <a:gd name="T32" fmla="*/ 2780 w 3600"/>
                <a:gd name="T33" fmla="*/ 1369 h 1824"/>
                <a:gd name="T34" fmla="*/ 3244 w 3600"/>
                <a:gd name="T35" fmla="*/ 1060 h 1824"/>
                <a:gd name="T36" fmla="*/ 3382 w 3600"/>
                <a:gd name="T37" fmla="*/ 927 h 1824"/>
                <a:gd name="T38" fmla="*/ 3329 w 3600"/>
                <a:gd name="T39" fmla="*/ 831 h 1824"/>
                <a:gd name="T40" fmla="*/ 3160 w 3600"/>
                <a:gd name="T41" fmla="*/ 686 h 1824"/>
                <a:gd name="T42" fmla="*/ 2580 w 3600"/>
                <a:gd name="T43" fmla="*/ 335 h 1824"/>
                <a:gd name="T44" fmla="*/ 636 w 3600"/>
                <a:gd name="T45" fmla="*/ 540 h 1824"/>
                <a:gd name="T46" fmla="*/ 293 w 3600"/>
                <a:gd name="T47" fmla="*/ 800 h 1824"/>
                <a:gd name="T48" fmla="*/ 209 w 3600"/>
                <a:gd name="T49" fmla="*/ 884 h 1824"/>
                <a:gd name="T50" fmla="*/ 271 w 3600"/>
                <a:gd name="T51" fmla="*/ 1004 h 1824"/>
                <a:gd name="T52" fmla="*/ 404 w 3600"/>
                <a:gd name="T53" fmla="*/ 1109 h 1824"/>
                <a:gd name="T54" fmla="*/ 767 w 3600"/>
                <a:gd name="T55" fmla="*/ 1357 h 1824"/>
                <a:gd name="T56" fmla="*/ 1240 w 3600"/>
                <a:gd name="T57" fmla="*/ 1562 h 1824"/>
                <a:gd name="T58" fmla="*/ 1015 w 3600"/>
                <a:gd name="T59" fmla="*/ 1227 h 1824"/>
                <a:gd name="T60" fmla="*/ 951 w 3600"/>
                <a:gd name="T61" fmla="*/ 802 h 1824"/>
                <a:gd name="T62" fmla="*/ 1115 w 3600"/>
                <a:gd name="T63" fmla="*/ 395 h 1824"/>
                <a:gd name="T64" fmla="*/ 1567 w 3600"/>
                <a:gd name="T65" fmla="*/ 249 h 1824"/>
                <a:gd name="T66" fmla="*/ 1225 w 3600"/>
                <a:gd name="T67" fmla="*/ 507 h 1824"/>
                <a:gd name="T68" fmla="*/ 1104 w 3600"/>
                <a:gd name="T69" fmla="*/ 947 h 1824"/>
                <a:gd name="T70" fmla="*/ 1289 w 3600"/>
                <a:gd name="T71" fmla="*/ 1384 h 1824"/>
                <a:gd name="T72" fmla="*/ 1689 w 3600"/>
                <a:gd name="T73" fmla="*/ 1607 h 1824"/>
                <a:gd name="T74" fmla="*/ 2176 w 3600"/>
                <a:gd name="T75" fmla="*/ 1491 h 1824"/>
                <a:gd name="T76" fmla="*/ 2465 w 3600"/>
                <a:gd name="T77" fmla="*/ 1113 h 1824"/>
                <a:gd name="T78" fmla="*/ 2433 w 3600"/>
                <a:gd name="T79" fmla="*/ 633 h 1824"/>
                <a:gd name="T80" fmla="*/ 2144 w 3600"/>
                <a:gd name="T81" fmla="*/ 304 h 1824"/>
                <a:gd name="T82" fmla="*/ 1733 w 3600"/>
                <a:gd name="T83" fmla="*/ 213 h 1824"/>
                <a:gd name="T84" fmla="*/ 2087 w 3600"/>
                <a:gd name="T85" fmla="*/ 18 h 1824"/>
                <a:gd name="T86" fmla="*/ 2680 w 3600"/>
                <a:gd name="T87" fmla="*/ 215 h 1824"/>
                <a:gd name="T88" fmla="*/ 3331 w 3600"/>
                <a:gd name="T89" fmla="*/ 615 h 1824"/>
                <a:gd name="T90" fmla="*/ 3584 w 3600"/>
                <a:gd name="T91" fmla="*/ 855 h 1824"/>
                <a:gd name="T92" fmla="*/ 3542 w 3600"/>
                <a:gd name="T93" fmla="*/ 1015 h 1824"/>
                <a:gd name="T94" fmla="*/ 3236 w 3600"/>
                <a:gd name="T95" fmla="*/ 1273 h 1824"/>
                <a:gd name="T96" fmla="*/ 2613 w 3600"/>
                <a:gd name="T97" fmla="*/ 1638 h 1824"/>
                <a:gd name="T98" fmla="*/ 1844 w 3600"/>
                <a:gd name="T99" fmla="*/ 1824 h 1824"/>
                <a:gd name="T100" fmla="*/ 1113 w 3600"/>
                <a:gd name="T101" fmla="*/ 1693 h 1824"/>
                <a:gd name="T102" fmla="*/ 533 w 3600"/>
                <a:gd name="T103" fmla="*/ 1397 h 1824"/>
                <a:gd name="T104" fmla="*/ 58 w 3600"/>
                <a:gd name="T105" fmla="*/ 1020 h 1824"/>
                <a:gd name="T106" fmla="*/ 24 w 3600"/>
                <a:gd name="T107" fmla="*/ 851 h 1824"/>
                <a:gd name="T108" fmla="*/ 191 w 3600"/>
                <a:gd name="T109" fmla="*/ 677 h 1824"/>
                <a:gd name="T110" fmla="*/ 431 w 3600"/>
                <a:gd name="T111" fmla="*/ 491 h 1824"/>
                <a:gd name="T112" fmla="*/ 1047 w 3600"/>
                <a:gd name="T113" fmla="*/ 149 h 1824"/>
                <a:gd name="T114" fmla="*/ 1464 w 3600"/>
                <a:gd name="T115" fmla="*/ 24 h 1824"/>
                <a:gd name="T116" fmla="*/ 1624 w 3600"/>
                <a:gd name="T117" fmla="*/ 6 h 1824"/>
                <a:gd name="T118" fmla="*/ 1747 w 3600"/>
                <a:gd name="T119" fmla="*/ 0 h 1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00" h="1824">
                  <a:moveTo>
                    <a:pt x="2018" y="497"/>
                  </a:moveTo>
                  <a:lnTo>
                    <a:pt x="1978" y="502"/>
                  </a:lnTo>
                  <a:lnTo>
                    <a:pt x="1944" y="515"/>
                  </a:lnTo>
                  <a:lnTo>
                    <a:pt x="1911" y="535"/>
                  </a:lnTo>
                  <a:lnTo>
                    <a:pt x="1885" y="560"/>
                  </a:lnTo>
                  <a:lnTo>
                    <a:pt x="1865" y="593"/>
                  </a:lnTo>
                  <a:lnTo>
                    <a:pt x="1853" y="627"/>
                  </a:lnTo>
                  <a:lnTo>
                    <a:pt x="1847" y="667"/>
                  </a:lnTo>
                  <a:lnTo>
                    <a:pt x="1853" y="706"/>
                  </a:lnTo>
                  <a:lnTo>
                    <a:pt x="1865" y="742"/>
                  </a:lnTo>
                  <a:lnTo>
                    <a:pt x="1885" y="773"/>
                  </a:lnTo>
                  <a:lnTo>
                    <a:pt x="1911" y="800"/>
                  </a:lnTo>
                  <a:lnTo>
                    <a:pt x="1944" y="820"/>
                  </a:lnTo>
                  <a:lnTo>
                    <a:pt x="1978" y="833"/>
                  </a:lnTo>
                  <a:lnTo>
                    <a:pt x="2018" y="837"/>
                  </a:lnTo>
                  <a:lnTo>
                    <a:pt x="2056" y="833"/>
                  </a:lnTo>
                  <a:lnTo>
                    <a:pt x="2093" y="820"/>
                  </a:lnTo>
                  <a:lnTo>
                    <a:pt x="2124" y="800"/>
                  </a:lnTo>
                  <a:lnTo>
                    <a:pt x="2151" y="773"/>
                  </a:lnTo>
                  <a:lnTo>
                    <a:pt x="2171" y="742"/>
                  </a:lnTo>
                  <a:lnTo>
                    <a:pt x="2184" y="706"/>
                  </a:lnTo>
                  <a:lnTo>
                    <a:pt x="2187" y="667"/>
                  </a:lnTo>
                  <a:lnTo>
                    <a:pt x="2184" y="627"/>
                  </a:lnTo>
                  <a:lnTo>
                    <a:pt x="2171" y="593"/>
                  </a:lnTo>
                  <a:lnTo>
                    <a:pt x="2151" y="560"/>
                  </a:lnTo>
                  <a:lnTo>
                    <a:pt x="2124" y="535"/>
                  </a:lnTo>
                  <a:lnTo>
                    <a:pt x="2093" y="515"/>
                  </a:lnTo>
                  <a:lnTo>
                    <a:pt x="2056" y="502"/>
                  </a:lnTo>
                  <a:lnTo>
                    <a:pt x="2018" y="497"/>
                  </a:lnTo>
                  <a:close/>
                  <a:moveTo>
                    <a:pt x="1800" y="406"/>
                  </a:moveTo>
                  <a:lnTo>
                    <a:pt x="1875" y="411"/>
                  </a:lnTo>
                  <a:lnTo>
                    <a:pt x="1947" y="427"/>
                  </a:lnTo>
                  <a:lnTo>
                    <a:pt x="2015" y="453"/>
                  </a:lnTo>
                  <a:lnTo>
                    <a:pt x="2076" y="487"/>
                  </a:lnTo>
                  <a:lnTo>
                    <a:pt x="2133" y="529"/>
                  </a:lnTo>
                  <a:lnTo>
                    <a:pt x="2184" y="580"/>
                  </a:lnTo>
                  <a:lnTo>
                    <a:pt x="2225" y="637"/>
                  </a:lnTo>
                  <a:lnTo>
                    <a:pt x="2260" y="698"/>
                  </a:lnTo>
                  <a:lnTo>
                    <a:pt x="2287" y="766"/>
                  </a:lnTo>
                  <a:lnTo>
                    <a:pt x="2302" y="838"/>
                  </a:lnTo>
                  <a:lnTo>
                    <a:pt x="2307" y="913"/>
                  </a:lnTo>
                  <a:lnTo>
                    <a:pt x="2302" y="987"/>
                  </a:lnTo>
                  <a:lnTo>
                    <a:pt x="2287" y="1060"/>
                  </a:lnTo>
                  <a:lnTo>
                    <a:pt x="2260" y="1127"/>
                  </a:lnTo>
                  <a:lnTo>
                    <a:pt x="2225" y="1189"/>
                  </a:lnTo>
                  <a:lnTo>
                    <a:pt x="2184" y="1246"/>
                  </a:lnTo>
                  <a:lnTo>
                    <a:pt x="2133" y="1297"/>
                  </a:lnTo>
                  <a:lnTo>
                    <a:pt x="2076" y="1338"/>
                  </a:lnTo>
                  <a:lnTo>
                    <a:pt x="2015" y="1375"/>
                  </a:lnTo>
                  <a:lnTo>
                    <a:pt x="1947" y="1400"/>
                  </a:lnTo>
                  <a:lnTo>
                    <a:pt x="1875" y="1415"/>
                  </a:lnTo>
                  <a:lnTo>
                    <a:pt x="1800" y="1422"/>
                  </a:lnTo>
                  <a:lnTo>
                    <a:pt x="1725" y="1415"/>
                  </a:lnTo>
                  <a:lnTo>
                    <a:pt x="1653" y="1400"/>
                  </a:lnTo>
                  <a:lnTo>
                    <a:pt x="1585" y="1375"/>
                  </a:lnTo>
                  <a:lnTo>
                    <a:pt x="1524" y="1338"/>
                  </a:lnTo>
                  <a:lnTo>
                    <a:pt x="1467" y="1297"/>
                  </a:lnTo>
                  <a:lnTo>
                    <a:pt x="1416" y="1246"/>
                  </a:lnTo>
                  <a:lnTo>
                    <a:pt x="1375" y="1189"/>
                  </a:lnTo>
                  <a:lnTo>
                    <a:pt x="1340" y="1127"/>
                  </a:lnTo>
                  <a:lnTo>
                    <a:pt x="1313" y="1060"/>
                  </a:lnTo>
                  <a:lnTo>
                    <a:pt x="1298" y="987"/>
                  </a:lnTo>
                  <a:lnTo>
                    <a:pt x="1293" y="913"/>
                  </a:lnTo>
                  <a:lnTo>
                    <a:pt x="1298" y="838"/>
                  </a:lnTo>
                  <a:lnTo>
                    <a:pt x="1313" y="766"/>
                  </a:lnTo>
                  <a:lnTo>
                    <a:pt x="1340" y="698"/>
                  </a:lnTo>
                  <a:lnTo>
                    <a:pt x="1375" y="637"/>
                  </a:lnTo>
                  <a:lnTo>
                    <a:pt x="1416" y="580"/>
                  </a:lnTo>
                  <a:lnTo>
                    <a:pt x="1467" y="529"/>
                  </a:lnTo>
                  <a:lnTo>
                    <a:pt x="1524" y="487"/>
                  </a:lnTo>
                  <a:lnTo>
                    <a:pt x="1585" y="453"/>
                  </a:lnTo>
                  <a:lnTo>
                    <a:pt x="1653" y="427"/>
                  </a:lnTo>
                  <a:lnTo>
                    <a:pt x="1725" y="411"/>
                  </a:lnTo>
                  <a:lnTo>
                    <a:pt x="1800" y="406"/>
                  </a:lnTo>
                  <a:close/>
                  <a:moveTo>
                    <a:pt x="2356" y="257"/>
                  </a:moveTo>
                  <a:lnTo>
                    <a:pt x="2444" y="349"/>
                  </a:lnTo>
                  <a:lnTo>
                    <a:pt x="2478" y="391"/>
                  </a:lnTo>
                  <a:lnTo>
                    <a:pt x="2513" y="437"/>
                  </a:lnTo>
                  <a:lnTo>
                    <a:pt x="2545" y="484"/>
                  </a:lnTo>
                  <a:lnTo>
                    <a:pt x="2575" y="533"/>
                  </a:lnTo>
                  <a:lnTo>
                    <a:pt x="2596" y="586"/>
                  </a:lnTo>
                  <a:lnTo>
                    <a:pt x="2622" y="677"/>
                  </a:lnTo>
                  <a:lnTo>
                    <a:pt x="2638" y="764"/>
                  </a:lnTo>
                  <a:lnTo>
                    <a:pt x="2645" y="847"/>
                  </a:lnTo>
                  <a:lnTo>
                    <a:pt x="2647" y="926"/>
                  </a:lnTo>
                  <a:lnTo>
                    <a:pt x="2644" y="1000"/>
                  </a:lnTo>
                  <a:lnTo>
                    <a:pt x="2633" y="1071"/>
                  </a:lnTo>
                  <a:lnTo>
                    <a:pt x="2616" y="1137"/>
                  </a:lnTo>
                  <a:lnTo>
                    <a:pt x="2598" y="1197"/>
                  </a:lnTo>
                  <a:lnTo>
                    <a:pt x="2575" y="1255"/>
                  </a:lnTo>
                  <a:lnTo>
                    <a:pt x="2549" y="1307"/>
                  </a:lnTo>
                  <a:lnTo>
                    <a:pt x="2520" y="1355"/>
                  </a:lnTo>
                  <a:lnTo>
                    <a:pt x="2491" y="1400"/>
                  </a:lnTo>
                  <a:lnTo>
                    <a:pt x="2460" y="1440"/>
                  </a:lnTo>
                  <a:lnTo>
                    <a:pt x="2431" y="1475"/>
                  </a:lnTo>
                  <a:lnTo>
                    <a:pt x="2402" y="1507"/>
                  </a:lnTo>
                  <a:lnTo>
                    <a:pt x="2373" y="1535"/>
                  </a:lnTo>
                  <a:lnTo>
                    <a:pt x="2347" y="1558"/>
                  </a:lnTo>
                  <a:lnTo>
                    <a:pt x="2324" y="1577"/>
                  </a:lnTo>
                  <a:lnTo>
                    <a:pt x="2482" y="1515"/>
                  </a:lnTo>
                  <a:lnTo>
                    <a:pt x="2633" y="1446"/>
                  </a:lnTo>
                  <a:lnTo>
                    <a:pt x="2780" y="1369"/>
                  </a:lnTo>
                  <a:lnTo>
                    <a:pt x="2920" y="1286"/>
                  </a:lnTo>
                  <a:lnTo>
                    <a:pt x="3053" y="1200"/>
                  </a:lnTo>
                  <a:lnTo>
                    <a:pt x="3180" y="1109"/>
                  </a:lnTo>
                  <a:lnTo>
                    <a:pt x="3198" y="1097"/>
                  </a:lnTo>
                  <a:lnTo>
                    <a:pt x="3220" y="1078"/>
                  </a:lnTo>
                  <a:lnTo>
                    <a:pt x="3244" y="1060"/>
                  </a:lnTo>
                  <a:lnTo>
                    <a:pt x="3271" y="1038"/>
                  </a:lnTo>
                  <a:lnTo>
                    <a:pt x="3296" y="1015"/>
                  </a:lnTo>
                  <a:lnTo>
                    <a:pt x="3322" y="993"/>
                  </a:lnTo>
                  <a:lnTo>
                    <a:pt x="3345" y="969"/>
                  </a:lnTo>
                  <a:lnTo>
                    <a:pt x="3365" y="947"/>
                  </a:lnTo>
                  <a:lnTo>
                    <a:pt x="3382" y="927"/>
                  </a:lnTo>
                  <a:lnTo>
                    <a:pt x="3391" y="909"/>
                  </a:lnTo>
                  <a:lnTo>
                    <a:pt x="3393" y="897"/>
                  </a:lnTo>
                  <a:lnTo>
                    <a:pt x="3385" y="886"/>
                  </a:lnTo>
                  <a:lnTo>
                    <a:pt x="3371" y="871"/>
                  </a:lnTo>
                  <a:lnTo>
                    <a:pt x="3353" y="853"/>
                  </a:lnTo>
                  <a:lnTo>
                    <a:pt x="3329" y="831"/>
                  </a:lnTo>
                  <a:lnTo>
                    <a:pt x="3304" y="807"/>
                  </a:lnTo>
                  <a:lnTo>
                    <a:pt x="3275" y="782"/>
                  </a:lnTo>
                  <a:lnTo>
                    <a:pt x="3245" y="757"/>
                  </a:lnTo>
                  <a:lnTo>
                    <a:pt x="3216" y="733"/>
                  </a:lnTo>
                  <a:lnTo>
                    <a:pt x="3187" y="707"/>
                  </a:lnTo>
                  <a:lnTo>
                    <a:pt x="3160" y="686"/>
                  </a:lnTo>
                  <a:lnTo>
                    <a:pt x="3071" y="622"/>
                  </a:lnTo>
                  <a:lnTo>
                    <a:pt x="2980" y="560"/>
                  </a:lnTo>
                  <a:lnTo>
                    <a:pt x="2885" y="498"/>
                  </a:lnTo>
                  <a:lnTo>
                    <a:pt x="2787" y="438"/>
                  </a:lnTo>
                  <a:lnTo>
                    <a:pt x="2685" y="384"/>
                  </a:lnTo>
                  <a:lnTo>
                    <a:pt x="2580" y="335"/>
                  </a:lnTo>
                  <a:lnTo>
                    <a:pt x="2469" y="291"/>
                  </a:lnTo>
                  <a:lnTo>
                    <a:pt x="2356" y="257"/>
                  </a:lnTo>
                  <a:close/>
                  <a:moveTo>
                    <a:pt x="1224" y="257"/>
                  </a:moveTo>
                  <a:lnTo>
                    <a:pt x="1016" y="337"/>
                  </a:lnTo>
                  <a:lnTo>
                    <a:pt x="716" y="493"/>
                  </a:lnTo>
                  <a:lnTo>
                    <a:pt x="636" y="540"/>
                  </a:lnTo>
                  <a:lnTo>
                    <a:pt x="558" y="593"/>
                  </a:lnTo>
                  <a:lnTo>
                    <a:pt x="484" y="649"/>
                  </a:lnTo>
                  <a:lnTo>
                    <a:pt x="409" y="706"/>
                  </a:lnTo>
                  <a:lnTo>
                    <a:pt x="336" y="760"/>
                  </a:lnTo>
                  <a:lnTo>
                    <a:pt x="313" y="782"/>
                  </a:lnTo>
                  <a:lnTo>
                    <a:pt x="293" y="800"/>
                  </a:lnTo>
                  <a:lnTo>
                    <a:pt x="276" y="815"/>
                  </a:lnTo>
                  <a:lnTo>
                    <a:pt x="258" y="831"/>
                  </a:lnTo>
                  <a:lnTo>
                    <a:pt x="240" y="847"/>
                  </a:lnTo>
                  <a:lnTo>
                    <a:pt x="216" y="869"/>
                  </a:lnTo>
                  <a:lnTo>
                    <a:pt x="215" y="875"/>
                  </a:lnTo>
                  <a:lnTo>
                    <a:pt x="209" y="884"/>
                  </a:lnTo>
                  <a:lnTo>
                    <a:pt x="205" y="897"/>
                  </a:lnTo>
                  <a:lnTo>
                    <a:pt x="202" y="913"/>
                  </a:lnTo>
                  <a:lnTo>
                    <a:pt x="202" y="929"/>
                  </a:lnTo>
                  <a:lnTo>
                    <a:pt x="207" y="946"/>
                  </a:lnTo>
                  <a:lnTo>
                    <a:pt x="242" y="977"/>
                  </a:lnTo>
                  <a:lnTo>
                    <a:pt x="271" y="1004"/>
                  </a:lnTo>
                  <a:lnTo>
                    <a:pt x="296" y="1026"/>
                  </a:lnTo>
                  <a:lnTo>
                    <a:pt x="320" y="1044"/>
                  </a:lnTo>
                  <a:lnTo>
                    <a:pt x="340" y="1060"/>
                  </a:lnTo>
                  <a:lnTo>
                    <a:pt x="360" y="1077"/>
                  </a:lnTo>
                  <a:lnTo>
                    <a:pt x="382" y="1093"/>
                  </a:lnTo>
                  <a:lnTo>
                    <a:pt x="404" y="1109"/>
                  </a:lnTo>
                  <a:lnTo>
                    <a:pt x="427" y="1129"/>
                  </a:lnTo>
                  <a:lnTo>
                    <a:pt x="484" y="1169"/>
                  </a:lnTo>
                  <a:lnTo>
                    <a:pt x="547" y="1215"/>
                  </a:lnTo>
                  <a:lnTo>
                    <a:pt x="616" y="1262"/>
                  </a:lnTo>
                  <a:lnTo>
                    <a:pt x="689" y="1309"/>
                  </a:lnTo>
                  <a:lnTo>
                    <a:pt x="767" y="1357"/>
                  </a:lnTo>
                  <a:lnTo>
                    <a:pt x="845" y="1404"/>
                  </a:lnTo>
                  <a:lnTo>
                    <a:pt x="927" y="1446"/>
                  </a:lnTo>
                  <a:lnTo>
                    <a:pt x="1007" y="1486"/>
                  </a:lnTo>
                  <a:lnTo>
                    <a:pt x="1087" y="1518"/>
                  </a:lnTo>
                  <a:lnTo>
                    <a:pt x="1165" y="1544"/>
                  </a:lnTo>
                  <a:lnTo>
                    <a:pt x="1240" y="1562"/>
                  </a:lnTo>
                  <a:lnTo>
                    <a:pt x="1196" y="1507"/>
                  </a:lnTo>
                  <a:lnTo>
                    <a:pt x="1155" y="1453"/>
                  </a:lnTo>
                  <a:lnTo>
                    <a:pt x="1115" y="1398"/>
                  </a:lnTo>
                  <a:lnTo>
                    <a:pt x="1078" y="1344"/>
                  </a:lnTo>
                  <a:lnTo>
                    <a:pt x="1044" y="1286"/>
                  </a:lnTo>
                  <a:lnTo>
                    <a:pt x="1015" y="1227"/>
                  </a:lnTo>
                  <a:lnTo>
                    <a:pt x="991" y="1166"/>
                  </a:lnTo>
                  <a:lnTo>
                    <a:pt x="971" y="1100"/>
                  </a:lnTo>
                  <a:lnTo>
                    <a:pt x="956" y="1031"/>
                  </a:lnTo>
                  <a:lnTo>
                    <a:pt x="947" y="960"/>
                  </a:lnTo>
                  <a:lnTo>
                    <a:pt x="945" y="884"/>
                  </a:lnTo>
                  <a:lnTo>
                    <a:pt x="951" y="802"/>
                  </a:lnTo>
                  <a:lnTo>
                    <a:pt x="964" y="717"/>
                  </a:lnTo>
                  <a:lnTo>
                    <a:pt x="984" y="626"/>
                  </a:lnTo>
                  <a:lnTo>
                    <a:pt x="1005" y="562"/>
                  </a:lnTo>
                  <a:lnTo>
                    <a:pt x="1036" y="502"/>
                  </a:lnTo>
                  <a:lnTo>
                    <a:pt x="1073" y="446"/>
                  </a:lnTo>
                  <a:lnTo>
                    <a:pt x="1115" y="395"/>
                  </a:lnTo>
                  <a:lnTo>
                    <a:pt x="1158" y="344"/>
                  </a:lnTo>
                  <a:lnTo>
                    <a:pt x="1200" y="298"/>
                  </a:lnTo>
                  <a:lnTo>
                    <a:pt x="1240" y="257"/>
                  </a:lnTo>
                  <a:lnTo>
                    <a:pt x="1224" y="257"/>
                  </a:lnTo>
                  <a:close/>
                  <a:moveTo>
                    <a:pt x="1733" y="213"/>
                  </a:moveTo>
                  <a:lnTo>
                    <a:pt x="1567" y="249"/>
                  </a:lnTo>
                  <a:lnTo>
                    <a:pt x="1500" y="278"/>
                  </a:lnTo>
                  <a:lnTo>
                    <a:pt x="1436" y="313"/>
                  </a:lnTo>
                  <a:lnTo>
                    <a:pt x="1376" y="355"/>
                  </a:lnTo>
                  <a:lnTo>
                    <a:pt x="1322" y="400"/>
                  </a:lnTo>
                  <a:lnTo>
                    <a:pt x="1271" y="451"/>
                  </a:lnTo>
                  <a:lnTo>
                    <a:pt x="1225" y="507"/>
                  </a:lnTo>
                  <a:lnTo>
                    <a:pt x="1185" y="567"/>
                  </a:lnTo>
                  <a:lnTo>
                    <a:pt x="1155" y="635"/>
                  </a:lnTo>
                  <a:lnTo>
                    <a:pt x="1127" y="706"/>
                  </a:lnTo>
                  <a:lnTo>
                    <a:pt x="1109" y="786"/>
                  </a:lnTo>
                  <a:lnTo>
                    <a:pt x="1102" y="867"/>
                  </a:lnTo>
                  <a:lnTo>
                    <a:pt x="1104" y="947"/>
                  </a:lnTo>
                  <a:lnTo>
                    <a:pt x="1115" y="1027"/>
                  </a:lnTo>
                  <a:lnTo>
                    <a:pt x="1135" y="1106"/>
                  </a:lnTo>
                  <a:lnTo>
                    <a:pt x="1162" y="1182"/>
                  </a:lnTo>
                  <a:lnTo>
                    <a:pt x="1198" y="1253"/>
                  </a:lnTo>
                  <a:lnTo>
                    <a:pt x="1240" y="1320"/>
                  </a:lnTo>
                  <a:lnTo>
                    <a:pt x="1289" y="1384"/>
                  </a:lnTo>
                  <a:lnTo>
                    <a:pt x="1345" y="1440"/>
                  </a:lnTo>
                  <a:lnTo>
                    <a:pt x="1405" y="1489"/>
                  </a:lnTo>
                  <a:lnTo>
                    <a:pt x="1471" y="1533"/>
                  </a:lnTo>
                  <a:lnTo>
                    <a:pt x="1540" y="1567"/>
                  </a:lnTo>
                  <a:lnTo>
                    <a:pt x="1613" y="1591"/>
                  </a:lnTo>
                  <a:lnTo>
                    <a:pt x="1689" y="1607"/>
                  </a:lnTo>
                  <a:lnTo>
                    <a:pt x="1767" y="1611"/>
                  </a:lnTo>
                  <a:lnTo>
                    <a:pt x="1847" y="1606"/>
                  </a:lnTo>
                  <a:lnTo>
                    <a:pt x="1940" y="1586"/>
                  </a:lnTo>
                  <a:lnTo>
                    <a:pt x="2025" y="1562"/>
                  </a:lnTo>
                  <a:lnTo>
                    <a:pt x="2104" y="1529"/>
                  </a:lnTo>
                  <a:lnTo>
                    <a:pt x="2176" y="1491"/>
                  </a:lnTo>
                  <a:lnTo>
                    <a:pt x="2240" y="1446"/>
                  </a:lnTo>
                  <a:lnTo>
                    <a:pt x="2298" y="1393"/>
                  </a:lnTo>
                  <a:lnTo>
                    <a:pt x="2349" y="1335"/>
                  </a:lnTo>
                  <a:lnTo>
                    <a:pt x="2393" y="1269"/>
                  </a:lnTo>
                  <a:lnTo>
                    <a:pt x="2433" y="1197"/>
                  </a:lnTo>
                  <a:lnTo>
                    <a:pt x="2465" y="1113"/>
                  </a:lnTo>
                  <a:lnTo>
                    <a:pt x="2485" y="1029"/>
                  </a:lnTo>
                  <a:lnTo>
                    <a:pt x="2495" y="946"/>
                  </a:lnTo>
                  <a:lnTo>
                    <a:pt x="2493" y="864"/>
                  </a:lnTo>
                  <a:lnTo>
                    <a:pt x="2482" y="784"/>
                  </a:lnTo>
                  <a:lnTo>
                    <a:pt x="2462" y="707"/>
                  </a:lnTo>
                  <a:lnTo>
                    <a:pt x="2433" y="633"/>
                  </a:lnTo>
                  <a:lnTo>
                    <a:pt x="2396" y="564"/>
                  </a:lnTo>
                  <a:lnTo>
                    <a:pt x="2355" y="500"/>
                  </a:lnTo>
                  <a:lnTo>
                    <a:pt x="2307" y="440"/>
                  </a:lnTo>
                  <a:lnTo>
                    <a:pt x="2256" y="387"/>
                  </a:lnTo>
                  <a:lnTo>
                    <a:pt x="2202" y="342"/>
                  </a:lnTo>
                  <a:lnTo>
                    <a:pt x="2144" y="304"/>
                  </a:lnTo>
                  <a:lnTo>
                    <a:pt x="2084" y="273"/>
                  </a:lnTo>
                  <a:lnTo>
                    <a:pt x="2024" y="251"/>
                  </a:lnTo>
                  <a:lnTo>
                    <a:pt x="1958" y="233"/>
                  </a:lnTo>
                  <a:lnTo>
                    <a:pt x="1891" y="222"/>
                  </a:lnTo>
                  <a:lnTo>
                    <a:pt x="1815" y="215"/>
                  </a:lnTo>
                  <a:lnTo>
                    <a:pt x="1733" y="213"/>
                  </a:lnTo>
                  <a:close/>
                  <a:moveTo>
                    <a:pt x="1796" y="0"/>
                  </a:moveTo>
                  <a:lnTo>
                    <a:pt x="1849" y="2"/>
                  </a:lnTo>
                  <a:lnTo>
                    <a:pt x="1907" y="4"/>
                  </a:lnTo>
                  <a:lnTo>
                    <a:pt x="1965" y="7"/>
                  </a:lnTo>
                  <a:lnTo>
                    <a:pt x="2027" y="11"/>
                  </a:lnTo>
                  <a:lnTo>
                    <a:pt x="2087" y="18"/>
                  </a:lnTo>
                  <a:lnTo>
                    <a:pt x="2147" y="27"/>
                  </a:lnTo>
                  <a:lnTo>
                    <a:pt x="2204" y="38"/>
                  </a:lnTo>
                  <a:lnTo>
                    <a:pt x="2256" y="53"/>
                  </a:lnTo>
                  <a:lnTo>
                    <a:pt x="2405" y="102"/>
                  </a:lnTo>
                  <a:lnTo>
                    <a:pt x="2545" y="157"/>
                  </a:lnTo>
                  <a:lnTo>
                    <a:pt x="2680" y="215"/>
                  </a:lnTo>
                  <a:lnTo>
                    <a:pt x="2809" y="277"/>
                  </a:lnTo>
                  <a:lnTo>
                    <a:pt x="2933" y="346"/>
                  </a:lnTo>
                  <a:lnTo>
                    <a:pt x="3051" y="417"/>
                  </a:lnTo>
                  <a:lnTo>
                    <a:pt x="3167" y="495"/>
                  </a:lnTo>
                  <a:lnTo>
                    <a:pt x="3280" y="577"/>
                  </a:lnTo>
                  <a:lnTo>
                    <a:pt x="3331" y="615"/>
                  </a:lnTo>
                  <a:lnTo>
                    <a:pt x="3382" y="653"/>
                  </a:lnTo>
                  <a:lnTo>
                    <a:pt x="3431" y="691"/>
                  </a:lnTo>
                  <a:lnTo>
                    <a:pt x="3480" y="733"/>
                  </a:lnTo>
                  <a:lnTo>
                    <a:pt x="3524" y="777"/>
                  </a:lnTo>
                  <a:lnTo>
                    <a:pt x="3564" y="826"/>
                  </a:lnTo>
                  <a:lnTo>
                    <a:pt x="3584" y="855"/>
                  </a:lnTo>
                  <a:lnTo>
                    <a:pt x="3596" y="882"/>
                  </a:lnTo>
                  <a:lnTo>
                    <a:pt x="3600" y="913"/>
                  </a:lnTo>
                  <a:lnTo>
                    <a:pt x="3596" y="944"/>
                  </a:lnTo>
                  <a:lnTo>
                    <a:pt x="3584" y="977"/>
                  </a:lnTo>
                  <a:lnTo>
                    <a:pt x="3562" y="998"/>
                  </a:lnTo>
                  <a:lnTo>
                    <a:pt x="3542" y="1015"/>
                  </a:lnTo>
                  <a:lnTo>
                    <a:pt x="3525" y="1031"/>
                  </a:lnTo>
                  <a:lnTo>
                    <a:pt x="3507" y="1047"/>
                  </a:lnTo>
                  <a:lnTo>
                    <a:pt x="3484" y="1069"/>
                  </a:lnTo>
                  <a:lnTo>
                    <a:pt x="3402" y="1137"/>
                  </a:lnTo>
                  <a:lnTo>
                    <a:pt x="3320" y="1206"/>
                  </a:lnTo>
                  <a:lnTo>
                    <a:pt x="3236" y="1273"/>
                  </a:lnTo>
                  <a:lnTo>
                    <a:pt x="3147" y="1337"/>
                  </a:lnTo>
                  <a:lnTo>
                    <a:pt x="3047" y="1404"/>
                  </a:lnTo>
                  <a:lnTo>
                    <a:pt x="2944" y="1467"/>
                  </a:lnTo>
                  <a:lnTo>
                    <a:pt x="2838" y="1527"/>
                  </a:lnTo>
                  <a:lnTo>
                    <a:pt x="2727" y="1586"/>
                  </a:lnTo>
                  <a:lnTo>
                    <a:pt x="2613" y="1638"/>
                  </a:lnTo>
                  <a:lnTo>
                    <a:pt x="2495" y="1687"/>
                  </a:lnTo>
                  <a:lnTo>
                    <a:pt x="2371" y="1731"/>
                  </a:lnTo>
                  <a:lnTo>
                    <a:pt x="2240" y="1769"/>
                  </a:lnTo>
                  <a:lnTo>
                    <a:pt x="2107" y="1798"/>
                  </a:lnTo>
                  <a:lnTo>
                    <a:pt x="1975" y="1817"/>
                  </a:lnTo>
                  <a:lnTo>
                    <a:pt x="1844" y="1824"/>
                  </a:lnTo>
                  <a:lnTo>
                    <a:pt x="1715" y="1822"/>
                  </a:lnTo>
                  <a:lnTo>
                    <a:pt x="1589" y="1809"/>
                  </a:lnTo>
                  <a:lnTo>
                    <a:pt x="1465" y="1791"/>
                  </a:lnTo>
                  <a:lnTo>
                    <a:pt x="1344" y="1764"/>
                  </a:lnTo>
                  <a:lnTo>
                    <a:pt x="1225" y="1731"/>
                  </a:lnTo>
                  <a:lnTo>
                    <a:pt x="1113" y="1693"/>
                  </a:lnTo>
                  <a:lnTo>
                    <a:pt x="1002" y="1649"/>
                  </a:lnTo>
                  <a:lnTo>
                    <a:pt x="896" y="1604"/>
                  </a:lnTo>
                  <a:lnTo>
                    <a:pt x="798" y="1553"/>
                  </a:lnTo>
                  <a:lnTo>
                    <a:pt x="704" y="1502"/>
                  </a:lnTo>
                  <a:lnTo>
                    <a:pt x="615" y="1449"/>
                  </a:lnTo>
                  <a:lnTo>
                    <a:pt x="533" y="1397"/>
                  </a:lnTo>
                  <a:lnTo>
                    <a:pt x="422" y="1320"/>
                  </a:lnTo>
                  <a:lnTo>
                    <a:pt x="316" y="1238"/>
                  </a:lnTo>
                  <a:lnTo>
                    <a:pt x="215" y="1157"/>
                  </a:lnTo>
                  <a:lnTo>
                    <a:pt x="113" y="1073"/>
                  </a:lnTo>
                  <a:lnTo>
                    <a:pt x="85" y="1049"/>
                  </a:lnTo>
                  <a:lnTo>
                    <a:pt x="58" y="1020"/>
                  </a:lnTo>
                  <a:lnTo>
                    <a:pt x="33" y="989"/>
                  </a:lnTo>
                  <a:lnTo>
                    <a:pt x="13" y="953"/>
                  </a:lnTo>
                  <a:lnTo>
                    <a:pt x="0" y="917"/>
                  </a:lnTo>
                  <a:lnTo>
                    <a:pt x="0" y="898"/>
                  </a:lnTo>
                  <a:lnTo>
                    <a:pt x="9" y="875"/>
                  </a:lnTo>
                  <a:lnTo>
                    <a:pt x="24" y="851"/>
                  </a:lnTo>
                  <a:lnTo>
                    <a:pt x="45" y="822"/>
                  </a:lnTo>
                  <a:lnTo>
                    <a:pt x="69" y="793"/>
                  </a:lnTo>
                  <a:lnTo>
                    <a:pt x="98" y="764"/>
                  </a:lnTo>
                  <a:lnTo>
                    <a:pt x="129" y="735"/>
                  </a:lnTo>
                  <a:lnTo>
                    <a:pt x="160" y="704"/>
                  </a:lnTo>
                  <a:lnTo>
                    <a:pt x="191" y="677"/>
                  </a:lnTo>
                  <a:lnTo>
                    <a:pt x="222" y="649"/>
                  </a:lnTo>
                  <a:lnTo>
                    <a:pt x="251" y="626"/>
                  </a:lnTo>
                  <a:lnTo>
                    <a:pt x="276" y="606"/>
                  </a:lnTo>
                  <a:lnTo>
                    <a:pt x="296" y="589"/>
                  </a:lnTo>
                  <a:lnTo>
                    <a:pt x="313" y="577"/>
                  </a:lnTo>
                  <a:lnTo>
                    <a:pt x="431" y="491"/>
                  </a:lnTo>
                  <a:lnTo>
                    <a:pt x="545" y="415"/>
                  </a:lnTo>
                  <a:lnTo>
                    <a:pt x="655" y="346"/>
                  </a:lnTo>
                  <a:lnTo>
                    <a:pt x="760" y="286"/>
                  </a:lnTo>
                  <a:lnTo>
                    <a:pt x="860" y="233"/>
                  </a:lnTo>
                  <a:lnTo>
                    <a:pt x="956" y="187"/>
                  </a:lnTo>
                  <a:lnTo>
                    <a:pt x="1047" y="149"/>
                  </a:lnTo>
                  <a:lnTo>
                    <a:pt x="1131" y="117"/>
                  </a:lnTo>
                  <a:lnTo>
                    <a:pt x="1211" y="89"/>
                  </a:lnTo>
                  <a:lnTo>
                    <a:pt x="1284" y="66"/>
                  </a:lnTo>
                  <a:lnTo>
                    <a:pt x="1351" y="49"/>
                  </a:lnTo>
                  <a:lnTo>
                    <a:pt x="1411" y="35"/>
                  </a:lnTo>
                  <a:lnTo>
                    <a:pt x="1464" y="24"/>
                  </a:lnTo>
                  <a:lnTo>
                    <a:pt x="1509" y="17"/>
                  </a:lnTo>
                  <a:lnTo>
                    <a:pt x="1547" y="11"/>
                  </a:lnTo>
                  <a:lnTo>
                    <a:pt x="1580" y="7"/>
                  </a:lnTo>
                  <a:lnTo>
                    <a:pt x="1602" y="6"/>
                  </a:lnTo>
                  <a:lnTo>
                    <a:pt x="1618" y="6"/>
                  </a:lnTo>
                  <a:lnTo>
                    <a:pt x="1624" y="6"/>
                  </a:lnTo>
                  <a:lnTo>
                    <a:pt x="1618" y="6"/>
                  </a:lnTo>
                  <a:lnTo>
                    <a:pt x="1624" y="6"/>
                  </a:lnTo>
                  <a:lnTo>
                    <a:pt x="1642" y="4"/>
                  </a:lnTo>
                  <a:lnTo>
                    <a:pt x="1669" y="2"/>
                  </a:lnTo>
                  <a:lnTo>
                    <a:pt x="1704" y="2"/>
                  </a:lnTo>
                  <a:lnTo>
                    <a:pt x="1747" y="0"/>
                  </a:lnTo>
                  <a:lnTo>
                    <a:pt x="1796"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84" name="Oval 1">
              <a:extLst>
                <a:ext uri="{FF2B5EF4-FFF2-40B4-BE49-F238E27FC236}">
                  <a16:creationId xmlns:a16="http://schemas.microsoft.com/office/drawing/2014/main" id="{5D5C6A2F-396D-4A03-BAC9-8C68979DCB9A}"/>
                </a:ext>
              </a:extLst>
            </p:cNvPr>
            <p:cNvSpPr/>
            <p:nvPr/>
          </p:nvSpPr>
          <p:spPr>
            <a:xfrm>
              <a:off x="3725628" y="94418"/>
              <a:ext cx="284572" cy="306011"/>
            </a:xfrm>
            <a:custGeom>
              <a:avLst/>
              <a:gdLst/>
              <a:ahLst/>
              <a:cxnLst/>
              <a:rect l="l" t="t" r="r" b="b"/>
              <a:pathLst>
                <a:path w="4669637" h="5021437">
                  <a:moveTo>
                    <a:pt x="3221000" y="0"/>
                  </a:moveTo>
                  <a:cubicBezTo>
                    <a:pt x="3362423" y="0"/>
                    <a:pt x="3491529" y="52734"/>
                    <a:pt x="3588254" y="141276"/>
                  </a:cubicBezTo>
                  <a:cubicBezTo>
                    <a:pt x="3684978" y="52735"/>
                    <a:pt x="3814082" y="3"/>
                    <a:pt x="3955503" y="3"/>
                  </a:cubicBezTo>
                  <a:cubicBezTo>
                    <a:pt x="4262962" y="3"/>
                    <a:pt x="4512207" y="249248"/>
                    <a:pt x="4512207" y="556707"/>
                  </a:cubicBezTo>
                  <a:cubicBezTo>
                    <a:pt x="4512207" y="669790"/>
                    <a:pt x="4478490" y="774998"/>
                    <a:pt x="4420089" y="862515"/>
                  </a:cubicBezTo>
                  <a:cubicBezTo>
                    <a:pt x="4570580" y="961849"/>
                    <a:pt x="4669637" y="1132542"/>
                    <a:pt x="4669637" y="1326370"/>
                  </a:cubicBezTo>
                  <a:cubicBezTo>
                    <a:pt x="4669637" y="1487821"/>
                    <a:pt x="4600910" y="1633219"/>
                    <a:pt x="4490000" y="1733701"/>
                  </a:cubicBezTo>
                  <a:cubicBezTo>
                    <a:pt x="4600910" y="1834183"/>
                    <a:pt x="4669637" y="1979581"/>
                    <a:pt x="4669637" y="2141032"/>
                  </a:cubicBezTo>
                  <a:cubicBezTo>
                    <a:pt x="4669637" y="2302483"/>
                    <a:pt x="4600910" y="2447881"/>
                    <a:pt x="4490000" y="2548363"/>
                  </a:cubicBezTo>
                  <a:cubicBezTo>
                    <a:pt x="4600910" y="2648845"/>
                    <a:pt x="4669637" y="2794244"/>
                    <a:pt x="4669637" y="2955694"/>
                  </a:cubicBezTo>
                  <a:cubicBezTo>
                    <a:pt x="4669637" y="3224895"/>
                    <a:pt x="4478563" y="3449467"/>
                    <a:pt x="4224627" y="3501139"/>
                  </a:cubicBezTo>
                  <a:cubicBezTo>
                    <a:pt x="4173492" y="3755645"/>
                    <a:pt x="3948659" y="3947273"/>
                    <a:pt x="3679069" y="3947273"/>
                  </a:cubicBezTo>
                  <a:cubicBezTo>
                    <a:pt x="3559167" y="3947273"/>
                    <a:pt x="3448117" y="3909367"/>
                    <a:pt x="3357878" y="3844002"/>
                  </a:cubicBezTo>
                  <a:cubicBezTo>
                    <a:pt x="3259607" y="3937451"/>
                    <a:pt x="3126492" y="3993881"/>
                    <a:pt x="2980197" y="3993881"/>
                  </a:cubicBezTo>
                  <a:cubicBezTo>
                    <a:pt x="2931818" y="3993881"/>
                    <a:pt x="2884880" y="3987710"/>
                    <a:pt x="2841084" y="3972961"/>
                  </a:cubicBezTo>
                  <a:cubicBezTo>
                    <a:pt x="2832044" y="4069054"/>
                    <a:pt x="2794874" y="4156856"/>
                    <a:pt x="2737231" y="4227693"/>
                  </a:cubicBezTo>
                  <a:cubicBezTo>
                    <a:pt x="2806079" y="4310086"/>
                    <a:pt x="2846234" y="4416407"/>
                    <a:pt x="2846234" y="4532107"/>
                  </a:cubicBezTo>
                  <a:cubicBezTo>
                    <a:pt x="2846234" y="4802356"/>
                    <a:pt x="2627153" y="5021437"/>
                    <a:pt x="2356904" y="5021437"/>
                  </a:cubicBezTo>
                  <a:cubicBezTo>
                    <a:pt x="2086655" y="5021437"/>
                    <a:pt x="1867574" y="4802356"/>
                    <a:pt x="1867574" y="4532107"/>
                  </a:cubicBezTo>
                  <a:cubicBezTo>
                    <a:pt x="1867574" y="4416078"/>
                    <a:pt x="1907958" y="4309481"/>
                    <a:pt x="1977158" y="4226990"/>
                  </a:cubicBezTo>
                  <a:cubicBezTo>
                    <a:pt x="1907958" y="4144498"/>
                    <a:pt x="1867574" y="4037901"/>
                    <a:pt x="1867574" y="3921872"/>
                  </a:cubicBezTo>
                  <a:lnTo>
                    <a:pt x="1870634" y="3891520"/>
                  </a:lnTo>
                  <a:cubicBezTo>
                    <a:pt x="1824903" y="3813479"/>
                    <a:pt x="1800200" y="3722456"/>
                    <a:pt x="1800200" y="3625662"/>
                  </a:cubicBezTo>
                  <a:cubicBezTo>
                    <a:pt x="1800200" y="3318203"/>
                    <a:pt x="2049445" y="3068958"/>
                    <a:pt x="2356904" y="3068958"/>
                  </a:cubicBezTo>
                  <a:cubicBezTo>
                    <a:pt x="2420773" y="3068958"/>
                    <a:pt x="2482129" y="3079714"/>
                    <a:pt x="2538468" y="3101802"/>
                  </a:cubicBezTo>
                  <a:cubicBezTo>
                    <a:pt x="2638465" y="2966803"/>
                    <a:pt x="2799249" y="2880473"/>
                    <a:pt x="2980197" y="2880473"/>
                  </a:cubicBezTo>
                  <a:cubicBezTo>
                    <a:pt x="3100008" y="2880473"/>
                    <a:pt x="3210978" y="2918321"/>
                    <a:pt x="3301190" y="2983581"/>
                  </a:cubicBezTo>
                  <a:cubicBezTo>
                    <a:pt x="3373807" y="2914346"/>
                    <a:pt x="3465808" y="2865716"/>
                    <a:pt x="3567959" y="2845066"/>
                  </a:cubicBezTo>
                  <a:cubicBezTo>
                    <a:pt x="3590854" y="2728399"/>
                    <a:pt x="3651016" y="2625236"/>
                    <a:pt x="3735867" y="2548363"/>
                  </a:cubicBezTo>
                  <a:cubicBezTo>
                    <a:pt x="3624957" y="2447881"/>
                    <a:pt x="3556229" y="2302483"/>
                    <a:pt x="3556229" y="2141032"/>
                  </a:cubicBezTo>
                  <a:cubicBezTo>
                    <a:pt x="3556229" y="1979581"/>
                    <a:pt x="3624957" y="1834183"/>
                    <a:pt x="3735867" y="1733701"/>
                  </a:cubicBezTo>
                  <a:cubicBezTo>
                    <a:pt x="3624957" y="1633219"/>
                    <a:pt x="3556229" y="1487821"/>
                    <a:pt x="3556229" y="1326370"/>
                  </a:cubicBezTo>
                  <a:cubicBezTo>
                    <a:pt x="3556229" y="1213287"/>
                    <a:pt x="3589946" y="1108079"/>
                    <a:pt x="3648347" y="1020561"/>
                  </a:cubicBezTo>
                  <a:cubicBezTo>
                    <a:pt x="3626565" y="1006627"/>
                    <a:pt x="3606074" y="990873"/>
                    <a:pt x="3588250" y="972135"/>
                  </a:cubicBezTo>
                  <a:cubicBezTo>
                    <a:pt x="3491526" y="1060675"/>
                    <a:pt x="3362421" y="1113408"/>
                    <a:pt x="3221000" y="1113408"/>
                  </a:cubicBezTo>
                  <a:cubicBezTo>
                    <a:pt x="3065923" y="1113408"/>
                    <a:pt x="2925655" y="1049999"/>
                    <a:pt x="2824957" y="947451"/>
                  </a:cubicBezTo>
                  <a:cubicBezTo>
                    <a:pt x="2724258" y="1050000"/>
                    <a:pt x="2583990" y="1113409"/>
                    <a:pt x="2428912" y="1113409"/>
                  </a:cubicBezTo>
                  <a:cubicBezTo>
                    <a:pt x="2253449" y="1113409"/>
                    <a:pt x="2096946" y="1032234"/>
                    <a:pt x="1996865" y="903815"/>
                  </a:cubicBezTo>
                  <a:cubicBezTo>
                    <a:pt x="1896784" y="1032234"/>
                    <a:pt x="1740280" y="1113410"/>
                    <a:pt x="1564816" y="1113410"/>
                  </a:cubicBezTo>
                  <a:cubicBezTo>
                    <a:pt x="1377378" y="1113410"/>
                    <a:pt x="1211575" y="1020776"/>
                    <a:pt x="1111593" y="878151"/>
                  </a:cubicBezTo>
                  <a:cubicBezTo>
                    <a:pt x="1080053" y="927774"/>
                    <a:pt x="1038222" y="969598"/>
                    <a:pt x="990563" y="1003955"/>
                  </a:cubicBezTo>
                  <a:cubicBezTo>
                    <a:pt x="1068182" y="1097494"/>
                    <a:pt x="1113408" y="1217901"/>
                    <a:pt x="1113408" y="1348870"/>
                  </a:cubicBezTo>
                  <a:cubicBezTo>
                    <a:pt x="1113408" y="1503969"/>
                    <a:pt x="1049982" y="1644253"/>
                    <a:pt x="947405" y="1744951"/>
                  </a:cubicBezTo>
                  <a:cubicBezTo>
                    <a:pt x="1049982" y="1845649"/>
                    <a:pt x="1113408" y="1985934"/>
                    <a:pt x="1113408" y="2141033"/>
                  </a:cubicBezTo>
                  <a:cubicBezTo>
                    <a:pt x="1113408" y="2296132"/>
                    <a:pt x="1049982" y="2436417"/>
                    <a:pt x="947405" y="2537115"/>
                  </a:cubicBezTo>
                  <a:cubicBezTo>
                    <a:pt x="1049982" y="2637813"/>
                    <a:pt x="1113408" y="2778098"/>
                    <a:pt x="1113408" y="2933196"/>
                  </a:cubicBezTo>
                  <a:cubicBezTo>
                    <a:pt x="1113408" y="3160411"/>
                    <a:pt x="977287" y="3355833"/>
                    <a:pt x="781802" y="3441590"/>
                  </a:cubicBezTo>
                  <a:cubicBezTo>
                    <a:pt x="781802" y="3467025"/>
                    <a:pt x="781802" y="3492460"/>
                    <a:pt x="781802" y="3517895"/>
                  </a:cubicBezTo>
                  <a:cubicBezTo>
                    <a:pt x="781802" y="3642214"/>
                    <a:pt x="681021" y="3742995"/>
                    <a:pt x="556702" y="3742995"/>
                  </a:cubicBezTo>
                  <a:lnTo>
                    <a:pt x="556703" y="3742994"/>
                  </a:lnTo>
                  <a:cubicBezTo>
                    <a:pt x="432384" y="3742994"/>
                    <a:pt x="331603" y="3642213"/>
                    <a:pt x="331603" y="3517894"/>
                  </a:cubicBezTo>
                  <a:lnTo>
                    <a:pt x="331603" y="3441589"/>
                  </a:lnTo>
                  <a:cubicBezTo>
                    <a:pt x="136120" y="3355831"/>
                    <a:pt x="0" y="3160410"/>
                    <a:pt x="0" y="2933196"/>
                  </a:cubicBezTo>
                  <a:cubicBezTo>
                    <a:pt x="0" y="2778098"/>
                    <a:pt x="63426" y="2637813"/>
                    <a:pt x="166003" y="2537115"/>
                  </a:cubicBezTo>
                  <a:cubicBezTo>
                    <a:pt x="63426" y="2436417"/>
                    <a:pt x="0" y="2296132"/>
                    <a:pt x="0" y="2141033"/>
                  </a:cubicBezTo>
                  <a:cubicBezTo>
                    <a:pt x="0" y="1985934"/>
                    <a:pt x="63426" y="1845649"/>
                    <a:pt x="166003" y="1744951"/>
                  </a:cubicBezTo>
                  <a:cubicBezTo>
                    <a:pt x="63426" y="1644253"/>
                    <a:pt x="0" y="1503969"/>
                    <a:pt x="0" y="1348870"/>
                  </a:cubicBezTo>
                  <a:cubicBezTo>
                    <a:pt x="0" y="1164802"/>
                    <a:pt x="89333" y="1001598"/>
                    <a:pt x="228018" y="901622"/>
                  </a:cubicBezTo>
                  <a:cubicBezTo>
                    <a:pt x="150398" y="808082"/>
                    <a:pt x="105172" y="687676"/>
                    <a:pt x="105172" y="556707"/>
                  </a:cubicBezTo>
                  <a:cubicBezTo>
                    <a:pt x="105172" y="249248"/>
                    <a:pt x="354417" y="3"/>
                    <a:pt x="661876" y="3"/>
                  </a:cubicBezTo>
                  <a:cubicBezTo>
                    <a:pt x="848326" y="3"/>
                    <a:pt x="1013368" y="91662"/>
                    <a:pt x="1113346" y="233137"/>
                  </a:cubicBezTo>
                  <a:cubicBezTo>
                    <a:pt x="1213323" y="91662"/>
                    <a:pt x="1378365" y="2"/>
                    <a:pt x="1564816" y="2"/>
                  </a:cubicBezTo>
                  <a:cubicBezTo>
                    <a:pt x="1740279" y="2"/>
                    <a:pt x="1896783" y="81177"/>
                    <a:pt x="1996864" y="209596"/>
                  </a:cubicBezTo>
                  <a:cubicBezTo>
                    <a:pt x="2096945" y="81176"/>
                    <a:pt x="2253449" y="1"/>
                    <a:pt x="2428912" y="1"/>
                  </a:cubicBezTo>
                  <a:cubicBezTo>
                    <a:pt x="2583990" y="1"/>
                    <a:pt x="2724257" y="63410"/>
                    <a:pt x="2824956" y="165958"/>
                  </a:cubicBezTo>
                  <a:cubicBezTo>
                    <a:pt x="2925654" y="63409"/>
                    <a:pt x="3065922" y="0"/>
                    <a:pt x="3221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85" name="Group 84">
              <a:extLst>
                <a:ext uri="{FF2B5EF4-FFF2-40B4-BE49-F238E27FC236}">
                  <a16:creationId xmlns:a16="http://schemas.microsoft.com/office/drawing/2014/main" id="{95FE7030-8F72-4935-9126-EDB88D74B4F4}"/>
                </a:ext>
              </a:extLst>
            </p:cNvPr>
            <p:cNvGrpSpPr/>
            <p:nvPr/>
          </p:nvGrpSpPr>
          <p:grpSpPr>
            <a:xfrm>
              <a:off x="3100246" y="76423"/>
              <a:ext cx="323876" cy="330677"/>
              <a:chOff x="2062550" y="1001048"/>
              <a:chExt cx="5068291" cy="5174720"/>
            </a:xfrm>
            <a:grpFill/>
          </p:grpSpPr>
          <p:sp>
            <p:nvSpPr>
              <p:cNvPr id="94" name="Freeform 18">
                <a:extLst>
                  <a:ext uri="{FF2B5EF4-FFF2-40B4-BE49-F238E27FC236}">
                    <a16:creationId xmlns:a16="http://schemas.microsoft.com/office/drawing/2014/main" id="{BF0130B1-1DB4-4DCE-BA50-A6D983547CBF}"/>
                  </a:ext>
                </a:extLst>
              </p:cNvPr>
              <p:cNvSpPr>
                <a:spLocks/>
              </p:cNvSpPr>
              <p:nvPr/>
            </p:nvSpPr>
            <p:spPr bwMode="auto">
              <a:xfrm>
                <a:off x="4767053" y="1142826"/>
                <a:ext cx="2363788" cy="985838"/>
              </a:xfrm>
              <a:custGeom>
                <a:avLst/>
                <a:gdLst>
                  <a:gd name="T0" fmla="*/ 548 w 1489"/>
                  <a:gd name="T1" fmla="*/ 1 h 621"/>
                  <a:gd name="T2" fmla="*/ 640 w 1489"/>
                  <a:gd name="T3" fmla="*/ 16 h 621"/>
                  <a:gd name="T4" fmla="*/ 722 w 1489"/>
                  <a:gd name="T5" fmla="*/ 51 h 621"/>
                  <a:gd name="T6" fmla="*/ 786 w 1489"/>
                  <a:gd name="T7" fmla="*/ 80 h 621"/>
                  <a:gd name="T8" fmla="*/ 842 w 1489"/>
                  <a:gd name="T9" fmla="*/ 101 h 621"/>
                  <a:gd name="T10" fmla="*/ 900 w 1489"/>
                  <a:gd name="T11" fmla="*/ 123 h 621"/>
                  <a:gd name="T12" fmla="*/ 973 w 1489"/>
                  <a:gd name="T13" fmla="*/ 151 h 621"/>
                  <a:gd name="T14" fmla="*/ 1064 w 1489"/>
                  <a:gd name="T15" fmla="*/ 180 h 621"/>
                  <a:gd name="T16" fmla="*/ 1171 w 1489"/>
                  <a:gd name="T17" fmla="*/ 192 h 621"/>
                  <a:gd name="T18" fmla="*/ 1286 w 1489"/>
                  <a:gd name="T19" fmla="*/ 192 h 621"/>
                  <a:gd name="T20" fmla="*/ 1389 w 1489"/>
                  <a:gd name="T21" fmla="*/ 181 h 621"/>
                  <a:gd name="T22" fmla="*/ 1464 w 1489"/>
                  <a:gd name="T23" fmla="*/ 167 h 621"/>
                  <a:gd name="T24" fmla="*/ 1486 w 1489"/>
                  <a:gd name="T25" fmla="*/ 174 h 621"/>
                  <a:gd name="T26" fmla="*/ 1489 w 1489"/>
                  <a:gd name="T27" fmla="*/ 192 h 621"/>
                  <a:gd name="T28" fmla="*/ 1469 w 1489"/>
                  <a:gd name="T29" fmla="*/ 227 h 621"/>
                  <a:gd name="T30" fmla="*/ 1433 w 1489"/>
                  <a:gd name="T31" fmla="*/ 272 h 621"/>
                  <a:gd name="T32" fmla="*/ 1377 w 1489"/>
                  <a:gd name="T33" fmla="*/ 311 h 621"/>
                  <a:gd name="T34" fmla="*/ 1293 w 1489"/>
                  <a:gd name="T35" fmla="*/ 341 h 621"/>
                  <a:gd name="T36" fmla="*/ 1177 w 1489"/>
                  <a:gd name="T37" fmla="*/ 360 h 621"/>
                  <a:gd name="T38" fmla="*/ 1171 w 1489"/>
                  <a:gd name="T39" fmla="*/ 387 h 621"/>
                  <a:gd name="T40" fmla="*/ 1155 w 1489"/>
                  <a:gd name="T41" fmla="*/ 409 h 621"/>
                  <a:gd name="T42" fmla="*/ 1122 w 1489"/>
                  <a:gd name="T43" fmla="*/ 423 h 621"/>
                  <a:gd name="T44" fmla="*/ 1069 w 1489"/>
                  <a:gd name="T45" fmla="*/ 429 h 621"/>
                  <a:gd name="T46" fmla="*/ 993 w 1489"/>
                  <a:gd name="T47" fmla="*/ 418 h 621"/>
                  <a:gd name="T48" fmla="*/ 944 w 1489"/>
                  <a:gd name="T49" fmla="*/ 414 h 621"/>
                  <a:gd name="T50" fmla="*/ 944 w 1489"/>
                  <a:gd name="T51" fmla="*/ 431 h 621"/>
                  <a:gd name="T52" fmla="*/ 942 w 1489"/>
                  <a:gd name="T53" fmla="*/ 449 h 621"/>
                  <a:gd name="T54" fmla="*/ 933 w 1489"/>
                  <a:gd name="T55" fmla="*/ 465 h 621"/>
                  <a:gd name="T56" fmla="*/ 909 w 1489"/>
                  <a:gd name="T57" fmla="*/ 480 h 621"/>
                  <a:gd name="T58" fmla="*/ 864 w 1489"/>
                  <a:gd name="T59" fmla="*/ 485 h 621"/>
                  <a:gd name="T60" fmla="*/ 795 w 1489"/>
                  <a:gd name="T61" fmla="*/ 480 h 621"/>
                  <a:gd name="T62" fmla="*/ 733 w 1489"/>
                  <a:gd name="T63" fmla="*/ 505 h 621"/>
                  <a:gd name="T64" fmla="*/ 697 w 1489"/>
                  <a:gd name="T65" fmla="*/ 545 h 621"/>
                  <a:gd name="T66" fmla="*/ 655 w 1489"/>
                  <a:gd name="T67" fmla="*/ 560 h 621"/>
                  <a:gd name="T68" fmla="*/ 611 w 1489"/>
                  <a:gd name="T69" fmla="*/ 556 h 621"/>
                  <a:gd name="T70" fmla="*/ 569 w 1489"/>
                  <a:gd name="T71" fmla="*/ 545 h 621"/>
                  <a:gd name="T72" fmla="*/ 533 w 1489"/>
                  <a:gd name="T73" fmla="*/ 536 h 621"/>
                  <a:gd name="T74" fmla="*/ 499 w 1489"/>
                  <a:gd name="T75" fmla="*/ 565 h 621"/>
                  <a:gd name="T76" fmla="*/ 455 w 1489"/>
                  <a:gd name="T77" fmla="*/ 596 h 621"/>
                  <a:gd name="T78" fmla="*/ 402 w 1489"/>
                  <a:gd name="T79" fmla="*/ 603 h 621"/>
                  <a:gd name="T80" fmla="*/ 348 w 1489"/>
                  <a:gd name="T81" fmla="*/ 592 h 621"/>
                  <a:gd name="T82" fmla="*/ 297 w 1489"/>
                  <a:gd name="T83" fmla="*/ 576 h 621"/>
                  <a:gd name="T84" fmla="*/ 257 w 1489"/>
                  <a:gd name="T85" fmla="*/ 563 h 621"/>
                  <a:gd name="T86" fmla="*/ 199 w 1489"/>
                  <a:gd name="T87" fmla="*/ 612 h 621"/>
                  <a:gd name="T88" fmla="*/ 137 w 1489"/>
                  <a:gd name="T89" fmla="*/ 621 h 621"/>
                  <a:gd name="T90" fmla="*/ 71 w 1489"/>
                  <a:gd name="T91" fmla="*/ 605 h 621"/>
                  <a:gd name="T92" fmla="*/ 0 w 1489"/>
                  <a:gd name="T93" fmla="*/ 576 h 621"/>
                  <a:gd name="T94" fmla="*/ 42 w 1489"/>
                  <a:gd name="T95" fmla="*/ 269 h 621"/>
                  <a:gd name="T96" fmla="*/ 106 w 1489"/>
                  <a:gd name="T97" fmla="*/ 238 h 621"/>
                  <a:gd name="T98" fmla="*/ 159 w 1489"/>
                  <a:gd name="T99" fmla="*/ 191 h 621"/>
                  <a:gd name="T100" fmla="*/ 208 w 1489"/>
                  <a:gd name="T101" fmla="*/ 132 h 621"/>
                  <a:gd name="T102" fmla="*/ 262 w 1489"/>
                  <a:gd name="T103" fmla="*/ 76 h 621"/>
                  <a:gd name="T104" fmla="*/ 333 w 1489"/>
                  <a:gd name="T105" fmla="*/ 31 h 621"/>
                  <a:gd name="T106" fmla="*/ 411 w 1489"/>
                  <a:gd name="T107" fmla="*/ 7 h 621"/>
                  <a:gd name="T108" fmla="*/ 499 w 1489"/>
                  <a:gd name="T109" fmla="*/ 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621">
                    <a:moveTo>
                      <a:pt x="499" y="0"/>
                    </a:moveTo>
                    <a:lnTo>
                      <a:pt x="548" y="1"/>
                    </a:lnTo>
                    <a:lnTo>
                      <a:pt x="595" y="7"/>
                    </a:lnTo>
                    <a:lnTo>
                      <a:pt x="640" y="16"/>
                    </a:lnTo>
                    <a:lnTo>
                      <a:pt x="682" y="32"/>
                    </a:lnTo>
                    <a:lnTo>
                      <a:pt x="722" y="51"/>
                    </a:lnTo>
                    <a:lnTo>
                      <a:pt x="757" y="67"/>
                    </a:lnTo>
                    <a:lnTo>
                      <a:pt x="786" y="80"/>
                    </a:lnTo>
                    <a:lnTo>
                      <a:pt x="815" y="91"/>
                    </a:lnTo>
                    <a:lnTo>
                      <a:pt x="842" y="101"/>
                    </a:lnTo>
                    <a:lnTo>
                      <a:pt x="869" y="112"/>
                    </a:lnTo>
                    <a:lnTo>
                      <a:pt x="900" y="123"/>
                    </a:lnTo>
                    <a:lnTo>
                      <a:pt x="933" y="136"/>
                    </a:lnTo>
                    <a:lnTo>
                      <a:pt x="973" y="151"/>
                    </a:lnTo>
                    <a:lnTo>
                      <a:pt x="1020" y="167"/>
                    </a:lnTo>
                    <a:lnTo>
                      <a:pt x="1064" y="180"/>
                    </a:lnTo>
                    <a:lnTo>
                      <a:pt x="1115" y="189"/>
                    </a:lnTo>
                    <a:lnTo>
                      <a:pt x="1171" y="192"/>
                    </a:lnTo>
                    <a:lnTo>
                      <a:pt x="1228" y="194"/>
                    </a:lnTo>
                    <a:lnTo>
                      <a:pt x="1286" y="192"/>
                    </a:lnTo>
                    <a:lnTo>
                      <a:pt x="1340" y="189"/>
                    </a:lnTo>
                    <a:lnTo>
                      <a:pt x="1389" y="181"/>
                    </a:lnTo>
                    <a:lnTo>
                      <a:pt x="1431" y="174"/>
                    </a:lnTo>
                    <a:lnTo>
                      <a:pt x="1464" y="167"/>
                    </a:lnTo>
                    <a:lnTo>
                      <a:pt x="1479" y="169"/>
                    </a:lnTo>
                    <a:lnTo>
                      <a:pt x="1486" y="174"/>
                    </a:lnTo>
                    <a:lnTo>
                      <a:pt x="1489" y="181"/>
                    </a:lnTo>
                    <a:lnTo>
                      <a:pt x="1489" y="192"/>
                    </a:lnTo>
                    <a:lnTo>
                      <a:pt x="1484" y="203"/>
                    </a:lnTo>
                    <a:lnTo>
                      <a:pt x="1469" y="227"/>
                    </a:lnTo>
                    <a:lnTo>
                      <a:pt x="1453" y="251"/>
                    </a:lnTo>
                    <a:lnTo>
                      <a:pt x="1433" y="272"/>
                    </a:lnTo>
                    <a:lnTo>
                      <a:pt x="1408" y="292"/>
                    </a:lnTo>
                    <a:lnTo>
                      <a:pt x="1377" y="311"/>
                    </a:lnTo>
                    <a:lnTo>
                      <a:pt x="1339" y="327"/>
                    </a:lnTo>
                    <a:lnTo>
                      <a:pt x="1293" y="341"/>
                    </a:lnTo>
                    <a:lnTo>
                      <a:pt x="1239" y="352"/>
                    </a:lnTo>
                    <a:lnTo>
                      <a:pt x="1177" y="360"/>
                    </a:lnTo>
                    <a:lnTo>
                      <a:pt x="1175" y="372"/>
                    </a:lnTo>
                    <a:lnTo>
                      <a:pt x="1171" y="387"/>
                    </a:lnTo>
                    <a:lnTo>
                      <a:pt x="1166" y="398"/>
                    </a:lnTo>
                    <a:lnTo>
                      <a:pt x="1155" y="409"/>
                    </a:lnTo>
                    <a:lnTo>
                      <a:pt x="1140" y="418"/>
                    </a:lnTo>
                    <a:lnTo>
                      <a:pt x="1122" y="423"/>
                    </a:lnTo>
                    <a:lnTo>
                      <a:pt x="1099" y="429"/>
                    </a:lnTo>
                    <a:lnTo>
                      <a:pt x="1069" y="429"/>
                    </a:lnTo>
                    <a:lnTo>
                      <a:pt x="1035" y="425"/>
                    </a:lnTo>
                    <a:lnTo>
                      <a:pt x="993" y="418"/>
                    </a:lnTo>
                    <a:lnTo>
                      <a:pt x="944" y="407"/>
                    </a:lnTo>
                    <a:lnTo>
                      <a:pt x="944" y="414"/>
                    </a:lnTo>
                    <a:lnTo>
                      <a:pt x="944" y="421"/>
                    </a:lnTo>
                    <a:lnTo>
                      <a:pt x="944" y="431"/>
                    </a:lnTo>
                    <a:lnTo>
                      <a:pt x="944" y="440"/>
                    </a:lnTo>
                    <a:lnTo>
                      <a:pt x="942" y="449"/>
                    </a:lnTo>
                    <a:lnTo>
                      <a:pt x="939" y="458"/>
                    </a:lnTo>
                    <a:lnTo>
                      <a:pt x="933" y="465"/>
                    </a:lnTo>
                    <a:lnTo>
                      <a:pt x="922" y="474"/>
                    </a:lnTo>
                    <a:lnTo>
                      <a:pt x="909" y="480"/>
                    </a:lnTo>
                    <a:lnTo>
                      <a:pt x="889" y="483"/>
                    </a:lnTo>
                    <a:lnTo>
                      <a:pt x="864" y="485"/>
                    </a:lnTo>
                    <a:lnTo>
                      <a:pt x="833" y="483"/>
                    </a:lnTo>
                    <a:lnTo>
                      <a:pt x="795" y="480"/>
                    </a:lnTo>
                    <a:lnTo>
                      <a:pt x="748" y="471"/>
                    </a:lnTo>
                    <a:lnTo>
                      <a:pt x="733" y="505"/>
                    </a:lnTo>
                    <a:lnTo>
                      <a:pt x="715" y="529"/>
                    </a:lnTo>
                    <a:lnTo>
                      <a:pt x="697" y="545"/>
                    </a:lnTo>
                    <a:lnTo>
                      <a:pt x="677" y="554"/>
                    </a:lnTo>
                    <a:lnTo>
                      <a:pt x="655" y="560"/>
                    </a:lnTo>
                    <a:lnTo>
                      <a:pt x="633" y="560"/>
                    </a:lnTo>
                    <a:lnTo>
                      <a:pt x="611" y="556"/>
                    </a:lnTo>
                    <a:lnTo>
                      <a:pt x="591" y="551"/>
                    </a:lnTo>
                    <a:lnTo>
                      <a:pt x="569" y="545"/>
                    </a:lnTo>
                    <a:lnTo>
                      <a:pt x="549" y="540"/>
                    </a:lnTo>
                    <a:lnTo>
                      <a:pt x="533" y="536"/>
                    </a:lnTo>
                    <a:lnTo>
                      <a:pt x="517" y="534"/>
                    </a:lnTo>
                    <a:lnTo>
                      <a:pt x="499" y="565"/>
                    </a:lnTo>
                    <a:lnTo>
                      <a:pt x="479" y="585"/>
                    </a:lnTo>
                    <a:lnTo>
                      <a:pt x="455" y="596"/>
                    </a:lnTo>
                    <a:lnTo>
                      <a:pt x="429" y="601"/>
                    </a:lnTo>
                    <a:lnTo>
                      <a:pt x="402" y="603"/>
                    </a:lnTo>
                    <a:lnTo>
                      <a:pt x="375" y="600"/>
                    </a:lnTo>
                    <a:lnTo>
                      <a:pt x="348" y="592"/>
                    </a:lnTo>
                    <a:lnTo>
                      <a:pt x="322" y="585"/>
                    </a:lnTo>
                    <a:lnTo>
                      <a:pt x="297" y="576"/>
                    </a:lnTo>
                    <a:lnTo>
                      <a:pt x="275" y="569"/>
                    </a:lnTo>
                    <a:lnTo>
                      <a:pt x="257" y="563"/>
                    </a:lnTo>
                    <a:lnTo>
                      <a:pt x="228" y="592"/>
                    </a:lnTo>
                    <a:lnTo>
                      <a:pt x="199" y="612"/>
                    </a:lnTo>
                    <a:lnTo>
                      <a:pt x="168" y="620"/>
                    </a:lnTo>
                    <a:lnTo>
                      <a:pt x="137" y="621"/>
                    </a:lnTo>
                    <a:lnTo>
                      <a:pt x="104" y="614"/>
                    </a:lnTo>
                    <a:lnTo>
                      <a:pt x="71" y="605"/>
                    </a:lnTo>
                    <a:lnTo>
                      <a:pt x="37" y="591"/>
                    </a:lnTo>
                    <a:lnTo>
                      <a:pt x="0" y="576"/>
                    </a:lnTo>
                    <a:lnTo>
                      <a:pt x="4" y="274"/>
                    </a:lnTo>
                    <a:lnTo>
                      <a:pt x="42" y="269"/>
                    </a:lnTo>
                    <a:lnTo>
                      <a:pt x="77" y="256"/>
                    </a:lnTo>
                    <a:lnTo>
                      <a:pt x="106" y="238"/>
                    </a:lnTo>
                    <a:lnTo>
                      <a:pt x="133" y="216"/>
                    </a:lnTo>
                    <a:lnTo>
                      <a:pt x="159" y="191"/>
                    </a:lnTo>
                    <a:lnTo>
                      <a:pt x="182" y="161"/>
                    </a:lnTo>
                    <a:lnTo>
                      <a:pt x="208" y="132"/>
                    </a:lnTo>
                    <a:lnTo>
                      <a:pt x="233" y="103"/>
                    </a:lnTo>
                    <a:lnTo>
                      <a:pt x="262" y="76"/>
                    </a:lnTo>
                    <a:lnTo>
                      <a:pt x="295" y="52"/>
                    </a:lnTo>
                    <a:lnTo>
                      <a:pt x="333" y="31"/>
                    </a:lnTo>
                    <a:lnTo>
                      <a:pt x="377" y="16"/>
                    </a:lnTo>
                    <a:lnTo>
                      <a:pt x="411" y="7"/>
                    </a:lnTo>
                    <a:lnTo>
                      <a:pt x="453" y="1"/>
                    </a:lnTo>
                    <a:lnTo>
                      <a:pt x="4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95" name="Freeform 27">
                <a:extLst>
                  <a:ext uri="{FF2B5EF4-FFF2-40B4-BE49-F238E27FC236}">
                    <a16:creationId xmlns:a16="http://schemas.microsoft.com/office/drawing/2014/main" id="{128C298D-42DD-454C-9129-1F0DE52DAFB3}"/>
                  </a:ext>
                </a:extLst>
              </p:cNvPr>
              <p:cNvSpPr>
                <a:spLocks noEditPoints="1"/>
              </p:cNvSpPr>
              <p:nvPr/>
            </p:nvSpPr>
            <p:spPr bwMode="auto">
              <a:xfrm>
                <a:off x="3419872" y="2274221"/>
                <a:ext cx="1925638" cy="3692538"/>
              </a:xfrm>
              <a:custGeom>
                <a:avLst/>
                <a:gdLst>
                  <a:gd name="T0" fmla="*/ 673 w 1213"/>
                  <a:gd name="T1" fmla="*/ 1963 h 2416"/>
                  <a:gd name="T2" fmla="*/ 674 w 1213"/>
                  <a:gd name="T3" fmla="*/ 2032 h 2416"/>
                  <a:gd name="T4" fmla="*/ 682 w 1213"/>
                  <a:gd name="T5" fmla="*/ 2170 h 2416"/>
                  <a:gd name="T6" fmla="*/ 753 w 1213"/>
                  <a:gd name="T7" fmla="*/ 2340 h 2416"/>
                  <a:gd name="T8" fmla="*/ 724 w 1213"/>
                  <a:gd name="T9" fmla="*/ 2341 h 2416"/>
                  <a:gd name="T10" fmla="*/ 624 w 1213"/>
                  <a:gd name="T11" fmla="*/ 2161 h 2416"/>
                  <a:gd name="T12" fmla="*/ 622 w 1213"/>
                  <a:gd name="T13" fmla="*/ 2007 h 2416"/>
                  <a:gd name="T14" fmla="*/ 573 w 1213"/>
                  <a:gd name="T15" fmla="*/ 980 h 2416"/>
                  <a:gd name="T16" fmla="*/ 662 w 1213"/>
                  <a:gd name="T17" fmla="*/ 1029 h 2416"/>
                  <a:gd name="T18" fmla="*/ 604 w 1213"/>
                  <a:gd name="T19" fmla="*/ 1089 h 2416"/>
                  <a:gd name="T20" fmla="*/ 558 w 1213"/>
                  <a:gd name="T21" fmla="*/ 1212 h 2416"/>
                  <a:gd name="T22" fmla="*/ 640 w 1213"/>
                  <a:gd name="T23" fmla="*/ 1354 h 2416"/>
                  <a:gd name="T24" fmla="*/ 796 w 1213"/>
                  <a:gd name="T25" fmla="*/ 1463 h 2416"/>
                  <a:gd name="T26" fmla="*/ 936 w 1213"/>
                  <a:gd name="T27" fmla="*/ 1585 h 2416"/>
                  <a:gd name="T28" fmla="*/ 956 w 1213"/>
                  <a:gd name="T29" fmla="*/ 1714 h 2416"/>
                  <a:gd name="T30" fmla="*/ 887 w 1213"/>
                  <a:gd name="T31" fmla="*/ 1836 h 2416"/>
                  <a:gd name="T32" fmla="*/ 829 w 1213"/>
                  <a:gd name="T33" fmla="*/ 1869 h 2416"/>
                  <a:gd name="T34" fmla="*/ 816 w 1213"/>
                  <a:gd name="T35" fmla="*/ 1860 h 2416"/>
                  <a:gd name="T36" fmla="*/ 864 w 1213"/>
                  <a:gd name="T37" fmla="*/ 1736 h 2416"/>
                  <a:gd name="T38" fmla="*/ 831 w 1213"/>
                  <a:gd name="T39" fmla="*/ 1596 h 2416"/>
                  <a:gd name="T40" fmla="*/ 711 w 1213"/>
                  <a:gd name="T41" fmla="*/ 1509 h 2416"/>
                  <a:gd name="T42" fmla="*/ 589 w 1213"/>
                  <a:gd name="T43" fmla="*/ 1429 h 2416"/>
                  <a:gd name="T44" fmla="*/ 494 w 1213"/>
                  <a:gd name="T45" fmla="*/ 1314 h 2416"/>
                  <a:gd name="T46" fmla="*/ 449 w 1213"/>
                  <a:gd name="T47" fmla="*/ 1185 h 2416"/>
                  <a:gd name="T48" fmla="*/ 511 w 1213"/>
                  <a:gd name="T49" fmla="*/ 1043 h 2416"/>
                  <a:gd name="T50" fmla="*/ 418 w 1213"/>
                  <a:gd name="T51" fmla="*/ 1 h 2416"/>
                  <a:gd name="T52" fmla="*/ 544 w 1213"/>
                  <a:gd name="T53" fmla="*/ 38 h 2416"/>
                  <a:gd name="T54" fmla="*/ 585 w 1213"/>
                  <a:gd name="T55" fmla="*/ 129 h 2416"/>
                  <a:gd name="T56" fmla="*/ 524 w 1213"/>
                  <a:gd name="T57" fmla="*/ 170 h 2416"/>
                  <a:gd name="T58" fmla="*/ 407 w 1213"/>
                  <a:gd name="T59" fmla="*/ 160 h 2416"/>
                  <a:gd name="T60" fmla="*/ 278 w 1213"/>
                  <a:gd name="T61" fmla="*/ 116 h 2416"/>
                  <a:gd name="T62" fmla="*/ 154 w 1213"/>
                  <a:gd name="T63" fmla="*/ 101 h 2416"/>
                  <a:gd name="T64" fmla="*/ 105 w 1213"/>
                  <a:gd name="T65" fmla="*/ 174 h 2416"/>
                  <a:gd name="T66" fmla="*/ 205 w 1213"/>
                  <a:gd name="T67" fmla="*/ 270 h 2416"/>
                  <a:gd name="T68" fmla="*/ 398 w 1213"/>
                  <a:gd name="T69" fmla="*/ 327 h 2416"/>
                  <a:gd name="T70" fmla="*/ 631 w 1213"/>
                  <a:gd name="T71" fmla="*/ 360 h 2416"/>
                  <a:gd name="T72" fmla="*/ 858 w 1213"/>
                  <a:gd name="T73" fmla="*/ 387 h 2416"/>
                  <a:gd name="T74" fmla="*/ 1029 w 1213"/>
                  <a:gd name="T75" fmla="*/ 429 h 2416"/>
                  <a:gd name="T76" fmla="*/ 1133 w 1213"/>
                  <a:gd name="T77" fmla="*/ 494 h 2416"/>
                  <a:gd name="T78" fmla="*/ 1207 w 1213"/>
                  <a:gd name="T79" fmla="*/ 605 h 2416"/>
                  <a:gd name="T80" fmla="*/ 1180 w 1213"/>
                  <a:gd name="T81" fmla="*/ 743 h 2416"/>
                  <a:gd name="T82" fmla="*/ 1071 w 1213"/>
                  <a:gd name="T83" fmla="*/ 854 h 2416"/>
                  <a:gd name="T84" fmla="*/ 829 w 1213"/>
                  <a:gd name="T85" fmla="*/ 892 h 2416"/>
                  <a:gd name="T86" fmla="*/ 934 w 1213"/>
                  <a:gd name="T87" fmla="*/ 818 h 2416"/>
                  <a:gd name="T88" fmla="*/ 1009 w 1213"/>
                  <a:gd name="T89" fmla="*/ 772 h 2416"/>
                  <a:gd name="T90" fmla="*/ 1018 w 1213"/>
                  <a:gd name="T91" fmla="*/ 758 h 2416"/>
                  <a:gd name="T92" fmla="*/ 1044 w 1213"/>
                  <a:gd name="T93" fmla="*/ 723 h 2416"/>
                  <a:gd name="T94" fmla="*/ 1027 w 1213"/>
                  <a:gd name="T95" fmla="*/ 600 h 2416"/>
                  <a:gd name="T96" fmla="*/ 898 w 1213"/>
                  <a:gd name="T97" fmla="*/ 512 h 2416"/>
                  <a:gd name="T98" fmla="*/ 665 w 1213"/>
                  <a:gd name="T99" fmla="*/ 480 h 2416"/>
                  <a:gd name="T100" fmla="*/ 396 w 1213"/>
                  <a:gd name="T101" fmla="*/ 441 h 2416"/>
                  <a:gd name="T102" fmla="*/ 113 w 1213"/>
                  <a:gd name="T103" fmla="*/ 316 h 2416"/>
                  <a:gd name="T104" fmla="*/ 33 w 1213"/>
                  <a:gd name="T105" fmla="*/ 245 h 2416"/>
                  <a:gd name="T106" fmla="*/ 5 w 1213"/>
                  <a:gd name="T107" fmla="*/ 129 h 2416"/>
                  <a:gd name="T108" fmla="*/ 85 w 1213"/>
                  <a:gd name="T109" fmla="*/ 41 h 2416"/>
                  <a:gd name="T110" fmla="*/ 213 w 1213"/>
                  <a:gd name="T111" fmla="*/ 12 h 2416"/>
                  <a:gd name="T112" fmla="*/ 324 w 1213"/>
                  <a:gd name="T113" fmla="*/ 3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13" h="2416">
                    <a:moveTo>
                      <a:pt x="656" y="1932"/>
                    </a:moveTo>
                    <a:lnTo>
                      <a:pt x="673" y="1932"/>
                    </a:lnTo>
                    <a:lnTo>
                      <a:pt x="673" y="1940"/>
                    </a:lnTo>
                    <a:lnTo>
                      <a:pt x="673" y="1963"/>
                    </a:lnTo>
                    <a:lnTo>
                      <a:pt x="674" y="1981"/>
                    </a:lnTo>
                    <a:lnTo>
                      <a:pt x="674" y="1998"/>
                    </a:lnTo>
                    <a:lnTo>
                      <a:pt x="674" y="2014"/>
                    </a:lnTo>
                    <a:lnTo>
                      <a:pt x="674" y="2032"/>
                    </a:lnTo>
                    <a:lnTo>
                      <a:pt x="676" y="2054"/>
                    </a:lnTo>
                    <a:lnTo>
                      <a:pt x="676" y="2083"/>
                    </a:lnTo>
                    <a:lnTo>
                      <a:pt x="676" y="2120"/>
                    </a:lnTo>
                    <a:lnTo>
                      <a:pt x="682" y="2170"/>
                    </a:lnTo>
                    <a:lnTo>
                      <a:pt x="693" y="2216"/>
                    </a:lnTo>
                    <a:lnTo>
                      <a:pt x="709" y="2260"/>
                    </a:lnTo>
                    <a:lnTo>
                      <a:pt x="727" y="2300"/>
                    </a:lnTo>
                    <a:lnTo>
                      <a:pt x="753" y="2340"/>
                    </a:lnTo>
                    <a:lnTo>
                      <a:pt x="778" y="2378"/>
                    </a:lnTo>
                    <a:lnTo>
                      <a:pt x="805" y="2416"/>
                    </a:lnTo>
                    <a:lnTo>
                      <a:pt x="762" y="2381"/>
                    </a:lnTo>
                    <a:lnTo>
                      <a:pt x="724" y="2341"/>
                    </a:lnTo>
                    <a:lnTo>
                      <a:pt x="691" y="2298"/>
                    </a:lnTo>
                    <a:lnTo>
                      <a:pt x="664" y="2254"/>
                    </a:lnTo>
                    <a:lnTo>
                      <a:pt x="640" y="2207"/>
                    </a:lnTo>
                    <a:lnTo>
                      <a:pt x="624" y="2161"/>
                    </a:lnTo>
                    <a:lnTo>
                      <a:pt x="614" y="2116"/>
                    </a:lnTo>
                    <a:lnTo>
                      <a:pt x="609" y="2074"/>
                    </a:lnTo>
                    <a:lnTo>
                      <a:pt x="613" y="2036"/>
                    </a:lnTo>
                    <a:lnTo>
                      <a:pt x="622" y="2007"/>
                    </a:lnTo>
                    <a:lnTo>
                      <a:pt x="631" y="1980"/>
                    </a:lnTo>
                    <a:lnTo>
                      <a:pt x="644" y="1956"/>
                    </a:lnTo>
                    <a:lnTo>
                      <a:pt x="656" y="1932"/>
                    </a:lnTo>
                    <a:close/>
                    <a:moveTo>
                      <a:pt x="573" y="980"/>
                    </a:moveTo>
                    <a:lnTo>
                      <a:pt x="604" y="992"/>
                    </a:lnTo>
                    <a:lnTo>
                      <a:pt x="636" y="1007"/>
                    </a:lnTo>
                    <a:lnTo>
                      <a:pt x="665" y="1020"/>
                    </a:lnTo>
                    <a:lnTo>
                      <a:pt x="662" y="1029"/>
                    </a:lnTo>
                    <a:lnTo>
                      <a:pt x="660" y="1043"/>
                    </a:lnTo>
                    <a:lnTo>
                      <a:pt x="656" y="1052"/>
                    </a:lnTo>
                    <a:lnTo>
                      <a:pt x="629" y="1067"/>
                    </a:lnTo>
                    <a:lnTo>
                      <a:pt x="604" y="1089"/>
                    </a:lnTo>
                    <a:lnTo>
                      <a:pt x="584" y="1114"/>
                    </a:lnTo>
                    <a:lnTo>
                      <a:pt x="567" y="1145"/>
                    </a:lnTo>
                    <a:lnTo>
                      <a:pt x="560" y="1178"/>
                    </a:lnTo>
                    <a:lnTo>
                      <a:pt x="558" y="1212"/>
                    </a:lnTo>
                    <a:lnTo>
                      <a:pt x="565" y="1249"/>
                    </a:lnTo>
                    <a:lnTo>
                      <a:pt x="582" y="1285"/>
                    </a:lnTo>
                    <a:lnTo>
                      <a:pt x="609" y="1321"/>
                    </a:lnTo>
                    <a:lnTo>
                      <a:pt x="640" y="1354"/>
                    </a:lnTo>
                    <a:lnTo>
                      <a:pt x="676" y="1385"/>
                    </a:lnTo>
                    <a:lnTo>
                      <a:pt x="714" y="1410"/>
                    </a:lnTo>
                    <a:lnTo>
                      <a:pt x="754" y="1438"/>
                    </a:lnTo>
                    <a:lnTo>
                      <a:pt x="796" y="1463"/>
                    </a:lnTo>
                    <a:lnTo>
                      <a:pt x="834" y="1489"/>
                    </a:lnTo>
                    <a:lnTo>
                      <a:pt x="873" y="1518"/>
                    </a:lnTo>
                    <a:lnTo>
                      <a:pt x="907" y="1549"/>
                    </a:lnTo>
                    <a:lnTo>
                      <a:pt x="936" y="1585"/>
                    </a:lnTo>
                    <a:lnTo>
                      <a:pt x="953" y="1614"/>
                    </a:lnTo>
                    <a:lnTo>
                      <a:pt x="962" y="1647"/>
                    </a:lnTo>
                    <a:lnTo>
                      <a:pt x="962" y="1680"/>
                    </a:lnTo>
                    <a:lnTo>
                      <a:pt x="956" y="1714"/>
                    </a:lnTo>
                    <a:lnTo>
                      <a:pt x="945" y="1749"/>
                    </a:lnTo>
                    <a:lnTo>
                      <a:pt x="931" y="1781"/>
                    </a:lnTo>
                    <a:lnTo>
                      <a:pt x="911" y="1810"/>
                    </a:lnTo>
                    <a:lnTo>
                      <a:pt x="887" y="1836"/>
                    </a:lnTo>
                    <a:lnTo>
                      <a:pt x="862" y="1856"/>
                    </a:lnTo>
                    <a:lnTo>
                      <a:pt x="833" y="1872"/>
                    </a:lnTo>
                    <a:lnTo>
                      <a:pt x="833" y="1870"/>
                    </a:lnTo>
                    <a:lnTo>
                      <a:pt x="829" y="1869"/>
                    </a:lnTo>
                    <a:lnTo>
                      <a:pt x="825" y="1867"/>
                    </a:lnTo>
                    <a:lnTo>
                      <a:pt x="822" y="1863"/>
                    </a:lnTo>
                    <a:lnTo>
                      <a:pt x="818" y="1861"/>
                    </a:lnTo>
                    <a:lnTo>
                      <a:pt x="816" y="1860"/>
                    </a:lnTo>
                    <a:lnTo>
                      <a:pt x="816" y="1827"/>
                    </a:lnTo>
                    <a:lnTo>
                      <a:pt x="816" y="1792"/>
                    </a:lnTo>
                    <a:lnTo>
                      <a:pt x="844" y="1767"/>
                    </a:lnTo>
                    <a:lnTo>
                      <a:pt x="864" y="1736"/>
                    </a:lnTo>
                    <a:lnTo>
                      <a:pt x="882" y="1700"/>
                    </a:lnTo>
                    <a:lnTo>
                      <a:pt x="869" y="1660"/>
                    </a:lnTo>
                    <a:lnTo>
                      <a:pt x="853" y="1625"/>
                    </a:lnTo>
                    <a:lnTo>
                      <a:pt x="831" y="1596"/>
                    </a:lnTo>
                    <a:lnTo>
                      <a:pt x="804" y="1570"/>
                    </a:lnTo>
                    <a:lnTo>
                      <a:pt x="774" y="1547"/>
                    </a:lnTo>
                    <a:lnTo>
                      <a:pt x="744" y="1527"/>
                    </a:lnTo>
                    <a:lnTo>
                      <a:pt x="711" y="1509"/>
                    </a:lnTo>
                    <a:lnTo>
                      <a:pt x="678" y="1490"/>
                    </a:lnTo>
                    <a:lnTo>
                      <a:pt x="647" y="1470"/>
                    </a:lnTo>
                    <a:lnTo>
                      <a:pt x="616" y="1450"/>
                    </a:lnTo>
                    <a:lnTo>
                      <a:pt x="589" y="1429"/>
                    </a:lnTo>
                    <a:lnTo>
                      <a:pt x="560" y="1400"/>
                    </a:lnTo>
                    <a:lnTo>
                      <a:pt x="534" y="1369"/>
                    </a:lnTo>
                    <a:lnTo>
                      <a:pt x="509" y="1336"/>
                    </a:lnTo>
                    <a:lnTo>
                      <a:pt x="494" y="1314"/>
                    </a:lnTo>
                    <a:lnTo>
                      <a:pt x="478" y="1287"/>
                    </a:lnTo>
                    <a:lnTo>
                      <a:pt x="465" y="1254"/>
                    </a:lnTo>
                    <a:lnTo>
                      <a:pt x="454" y="1220"/>
                    </a:lnTo>
                    <a:lnTo>
                      <a:pt x="449" y="1185"/>
                    </a:lnTo>
                    <a:lnTo>
                      <a:pt x="453" y="1149"/>
                    </a:lnTo>
                    <a:lnTo>
                      <a:pt x="465" y="1112"/>
                    </a:lnTo>
                    <a:lnTo>
                      <a:pt x="485" y="1076"/>
                    </a:lnTo>
                    <a:lnTo>
                      <a:pt x="511" y="1043"/>
                    </a:lnTo>
                    <a:lnTo>
                      <a:pt x="538" y="1012"/>
                    </a:lnTo>
                    <a:lnTo>
                      <a:pt x="573" y="980"/>
                    </a:lnTo>
                    <a:close/>
                    <a:moveTo>
                      <a:pt x="380" y="0"/>
                    </a:moveTo>
                    <a:lnTo>
                      <a:pt x="418" y="1"/>
                    </a:lnTo>
                    <a:lnTo>
                      <a:pt x="454" y="7"/>
                    </a:lnTo>
                    <a:lnTo>
                      <a:pt x="487" y="14"/>
                    </a:lnTo>
                    <a:lnTo>
                      <a:pt x="518" y="23"/>
                    </a:lnTo>
                    <a:lnTo>
                      <a:pt x="544" y="38"/>
                    </a:lnTo>
                    <a:lnTo>
                      <a:pt x="564" y="54"/>
                    </a:lnTo>
                    <a:lnTo>
                      <a:pt x="578" y="74"/>
                    </a:lnTo>
                    <a:lnTo>
                      <a:pt x="585" y="100"/>
                    </a:lnTo>
                    <a:lnTo>
                      <a:pt x="585" y="129"/>
                    </a:lnTo>
                    <a:lnTo>
                      <a:pt x="576" y="138"/>
                    </a:lnTo>
                    <a:lnTo>
                      <a:pt x="562" y="150"/>
                    </a:lnTo>
                    <a:lnTo>
                      <a:pt x="545" y="161"/>
                    </a:lnTo>
                    <a:lnTo>
                      <a:pt x="524" y="170"/>
                    </a:lnTo>
                    <a:lnTo>
                      <a:pt x="496" y="176"/>
                    </a:lnTo>
                    <a:lnTo>
                      <a:pt x="467" y="176"/>
                    </a:lnTo>
                    <a:lnTo>
                      <a:pt x="433" y="169"/>
                    </a:lnTo>
                    <a:lnTo>
                      <a:pt x="407" y="160"/>
                    </a:lnTo>
                    <a:lnTo>
                      <a:pt x="378" y="149"/>
                    </a:lnTo>
                    <a:lnTo>
                      <a:pt x="345" y="138"/>
                    </a:lnTo>
                    <a:lnTo>
                      <a:pt x="313" y="127"/>
                    </a:lnTo>
                    <a:lnTo>
                      <a:pt x="278" y="116"/>
                    </a:lnTo>
                    <a:lnTo>
                      <a:pt x="245" y="109"/>
                    </a:lnTo>
                    <a:lnTo>
                      <a:pt x="213" y="103"/>
                    </a:lnTo>
                    <a:lnTo>
                      <a:pt x="182" y="100"/>
                    </a:lnTo>
                    <a:lnTo>
                      <a:pt x="154" y="101"/>
                    </a:lnTo>
                    <a:lnTo>
                      <a:pt x="133" y="109"/>
                    </a:lnTo>
                    <a:lnTo>
                      <a:pt x="114" y="121"/>
                    </a:lnTo>
                    <a:lnTo>
                      <a:pt x="102" y="140"/>
                    </a:lnTo>
                    <a:lnTo>
                      <a:pt x="105" y="174"/>
                    </a:lnTo>
                    <a:lnTo>
                      <a:pt x="120" y="203"/>
                    </a:lnTo>
                    <a:lnTo>
                      <a:pt x="142" y="229"/>
                    </a:lnTo>
                    <a:lnTo>
                      <a:pt x="171" y="250"/>
                    </a:lnTo>
                    <a:lnTo>
                      <a:pt x="205" y="270"/>
                    </a:lnTo>
                    <a:lnTo>
                      <a:pt x="247" y="289"/>
                    </a:lnTo>
                    <a:lnTo>
                      <a:pt x="293" y="303"/>
                    </a:lnTo>
                    <a:lnTo>
                      <a:pt x="344" y="316"/>
                    </a:lnTo>
                    <a:lnTo>
                      <a:pt x="398" y="327"/>
                    </a:lnTo>
                    <a:lnTo>
                      <a:pt x="454" y="336"/>
                    </a:lnTo>
                    <a:lnTo>
                      <a:pt x="513" y="345"/>
                    </a:lnTo>
                    <a:lnTo>
                      <a:pt x="571" y="352"/>
                    </a:lnTo>
                    <a:lnTo>
                      <a:pt x="631" y="360"/>
                    </a:lnTo>
                    <a:lnTo>
                      <a:pt x="691" y="365"/>
                    </a:lnTo>
                    <a:lnTo>
                      <a:pt x="749" y="372"/>
                    </a:lnTo>
                    <a:lnTo>
                      <a:pt x="805" y="380"/>
                    </a:lnTo>
                    <a:lnTo>
                      <a:pt x="858" y="387"/>
                    </a:lnTo>
                    <a:lnTo>
                      <a:pt x="907" y="394"/>
                    </a:lnTo>
                    <a:lnTo>
                      <a:pt x="954" y="405"/>
                    </a:lnTo>
                    <a:lnTo>
                      <a:pt x="994" y="416"/>
                    </a:lnTo>
                    <a:lnTo>
                      <a:pt x="1029" y="429"/>
                    </a:lnTo>
                    <a:lnTo>
                      <a:pt x="1053" y="440"/>
                    </a:lnTo>
                    <a:lnTo>
                      <a:pt x="1080" y="454"/>
                    </a:lnTo>
                    <a:lnTo>
                      <a:pt x="1105" y="472"/>
                    </a:lnTo>
                    <a:lnTo>
                      <a:pt x="1133" y="494"/>
                    </a:lnTo>
                    <a:lnTo>
                      <a:pt x="1156" y="518"/>
                    </a:lnTo>
                    <a:lnTo>
                      <a:pt x="1178" y="543"/>
                    </a:lnTo>
                    <a:lnTo>
                      <a:pt x="1196" y="572"/>
                    </a:lnTo>
                    <a:lnTo>
                      <a:pt x="1207" y="605"/>
                    </a:lnTo>
                    <a:lnTo>
                      <a:pt x="1213" y="638"/>
                    </a:lnTo>
                    <a:lnTo>
                      <a:pt x="1209" y="674"/>
                    </a:lnTo>
                    <a:lnTo>
                      <a:pt x="1196" y="712"/>
                    </a:lnTo>
                    <a:lnTo>
                      <a:pt x="1180" y="743"/>
                    </a:lnTo>
                    <a:lnTo>
                      <a:pt x="1162" y="770"/>
                    </a:lnTo>
                    <a:lnTo>
                      <a:pt x="1142" y="794"/>
                    </a:lnTo>
                    <a:lnTo>
                      <a:pt x="1116" y="816"/>
                    </a:lnTo>
                    <a:lnTo>
                      <a:pt x="1071" y="854"/>
                    </a:lnTo>
                    <a:lnTo>
                      <a:pt x="1024" y="887"/>
                    </a:lnTo>
                    <a:lnTo>
                      <a:pt x="976" y="914"/>
                    </a:lnTo>
                    <a:lnTo>
                      <a:pt x="925" y="940"/>
                    </a:lnTo>
                    <a:lnTo>
                      <a:pt x="829" y="892"/>
                    </a:lnTo>
                    <a:lnTo>
                      <a:pt x="829" y="872"/>
                    </a:lnTo>
                    <a:lnTo>
                      <a:pt x="862" y="852"/>
                    </a:lnTo>
                    <a:lnTo>
                      <a:pt x="896" y="836"/>
                    </a:lnTo>
                    <a:lnTo>
                      <a:pt x="934" y="818"/>
                    </a:lnTo>
                    <a:lnTo>
                      <a:pt x="973" y="800"/>
                    </a:lnTo>
                    <a:lnTo>
                      <a:pt x="1005" y="776"/>
                    </a:lnTo>
                    <a:lnTo>
                      <a:pt x="1007" y="774"/>
                    </a:lnTo>
                    <a:lnTo>
                      <a:pt x="1009" y="772"/>
                    </a:lnTo>
                    <a:lnTo>
                      <a:pt x="1011" y="769"/>
                    </a:lnTo>
                    <a:lnTo>
                      <a:pt x="1013" y="765"/>
                    </a:lnTo>
                    <a:lnTo>
                      <a:pt x="1016" y="761"/>
                    </a:lnTo>
                    <a:lnTo>
                      <a:pt x="1018" y="758"/>
                    </a:lnTo>
                    <a:lnTo>
                      <a:pt x="1020" y="758"/>
                    </a:lnTo>
                    <a:lnTo>
                      <a:pt x="1024" y="758"/>
                    </a:lnTo>
                    <a:lnTo>
                      <a:pt x="1025" y="760"/>
                    </a:lnTo>
                    <a:lnTo>
                      <a:pt x="1044" y="723"/>
                    </a:lnTo>
                    <a:lnTo>
                      <a:pt x="1053" y="689"/>
                    </a:lnTo>
                    <a:lnTo>
                      <a:pt x="1053" y="656"/>
                    </a:lnTo>
                    <a:lnTo>
                      <a:pt x="1044" y="627"/>
                    </a:lnTo>
                    <a:lnTo>
                      <a:pt x="1027" y="600"/>
                    </a:lnTo>
                    <a:lnTo>
                      <a:pt x="1005" y="574"/>
                    </a:lnTo>
                    <a:lnTo>
                      <a:pt x="978" y="552"/>
                    </a:lnTo>
                    <a:lnTo>
                      <a:pt x="945" y="532"/>
                    </a:lnTo>
                    <a:lnTo>
                      <a:pt x="898" y="512"/>
                    </a:lnTo>
                    <a:lnTo>
                      <a:pt x="845" y="498"/>
                    </a:lnTo>
                    <a:lnTo>
                      <a:pt x="787" y="490"/>
                    </a:lnTo>
                    <a:lnTo>
                      <a:pt x="727" y="483"/>
                    </a:lnTo>
                    <a:lnTo>
                      <a:pt x="665" y="480"/>
                    </a:lnTo>
                    <a:lnTo>
                      <a:pt x="604" y="474"/>
                    </a:lnTo>
                    <a:lnTo>
                      <a:pt x="542" y="469"/>
                    </a:lnTo>
                    <a:lnTo>
                      <a:pt x="482" y="460"/>
                    </a:lnTo>
                    <a:lnTo>
                      <a:pt x="396" y="441"/>
                    </a:lnTo>
                    <a:lnTo>
                      <a:pt x="318" y="420"/>
                    </a:lnTo>
                    <a:lnTo>
                      <a:pt x="244" y="392"/>
                    </a:lnTo>
                    <a:lnTo>
                      <a:pt x="176" y="360"/>
                    </a:lnTo>
                    <a:lnTo>
                      <a:pt x="113" y="316"/>
                    </a:lnTo>
                    <a:lnTo>
                      <a:pt x="94" y="301"/>
                    </a:lnTo>
                    <a:lnTo>
                      <a:pt x="74" y="285"/>
                    </a:lnTo>
                    <a:lnTo>
                      <a:pt x="53" y="267"/>
                    </a:lnTo>
                    <a:lnTo>
                      <a:pt x="33" y="245"/>
                    </a:lnTo>
                    <a:lnTo>
                      <a:pt x="16" y="221"/>
                    </a:lnTo>
                    <a:lnTo>
                      <a:pt x="5" y="194"/>
                    </a:lnTo>
                    <a:lnTo>
                      <a:pt x="0" y="163"/>
                    </a:lnTo>
                    <a:lnTo>
                      <a:pt x="5" y="129"/>
                    </a:lnTo>
                    <a:lnTo>
                      <a:pt x="16" y="100"/>
                    </a:lnTo>
                    <a:lnTo>
                      <a:pt x="34" y="76"/>
                    </a:lnTo>
                    <a:lnTo>
                      <a:pt x="58" y="58"/>
                    </a:lnTo>
                    <a:lnTo>
                      <a:pt x="85" y="41"/>
                    </a:lnTo>
                    <a:lnTo>
                      <a:pt x="114" y="30"/>
                    </a:lnTo>
                    <a:lnTo>
                      <a:pt x="147" y="23"/>
                    </a:lnTo>
                    <a:lnTo>
                      <a:pt x="180" y="18"/>
                    </a:lnTo>
                    <a:lnTo>
                      <a:pt x="213" y="12"/>
                    </a:lnTo>
                    <a:lnTo>
                      <a:pt x="245" y="10"/>
                    </a:lnTo>
                    <a:lnTo>
                      <a:pt x="274" y="9"/>
                    </a:lnTo>
                    <a:lnTo>
                      <a:pt x="302" y="7"/>
                    </a:lnTo>
                    <a:lnTo>
                      <a:pt x="324" y="3"/>
                    </a:lnTo>
                    <a:lnTo>
                      <a:pt x="342" y="0"/>
                    </a:lnTo>
                    <a:lnTo>
                      <a:pt x="3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96" name="Freeform 45">
                <a:extLst>
                  <a:ext uri="{FF2B5EF4-FFF2-40B4-BE49-F238E27FC236}">
                    <a16:creationId xmlns:a16="http://schemas.microsoft.com/office/drawing/2014/main" id="{7F770A3B-8E72-47CD-9D37-E372CAC33534}"/>
                  </a:ext>
                </a:extLst>
              </p:cNvPr>
              <p:cNvSpPr>
                <a:spLocks noEditPoints="1"/>
              </p:cNvSpPr>
              <p:nvPr/>
            </p:nvSpPr>
            <p:spPr bwMode="auto">
              <a:xfrm>
                <a:off x="3841671" y="2252358"/>
                <a:ext cx="1951038" cy="3489266"/>
              </a:xfrm>
              <a:custGeom>
                <a:avLst/>
                <a:gdLst>
                  <a:gd name="T0" fmla="*/ 391 w 1229"/>
                  <a:gd name="T1" fmla="*/ 1534 h 2283"/>
                  <a:gd name="T2" fmla="*/ 371 w 1229"/>
                  <a:gd name="T3" fmla="*/ 1636 h 2283"/>
                  <a:gd name="T4" fmla="*/ 353 w 1229"/>
                  <a:gd name="T5" fmla="*/ 1749 h 2283"/>
                  <a:gd name="T6" fmla="*/ 416 w 1229"/>
                  <a:gd name="T7" fmla="*/ 1823 h 2283"/>
                  <a:gd name="T8" fmla="*/ 511 w 1229"/>
                  <a:gd name="T9" fmla="*/ 1894 h 2283"/>
                  <a:gd name="T10" fmla="*/ 586 w 1229"/>
                  <a:gd name="T11" fmla="*/ 1992 h 2283"/>
                  <a:gd name="T12" fmla="*/ 596 w 1229"/>
                  <a:gd name="T13" fmla="*/ 2154 h 2283"/>
                  <a:gd name="T14" fmla="*/ 535 w 1229"/>
                  <a:gd name="T15" fmla="*/ 2283 h 2283"/>
                  <a:gd name="T16" fmla="*/ 536 w 1229"/>
                  <a:gd name="T17" fmla="*/ 2091 h 2283"/>
                  <a:gd name="T18" fmla="*/ 480 w 1229"/>
                  <a:gd name="T19" fmla="*/ 1969 h 2283"/>
                  <a:gd name="T20" fmla="*/ 369 w 1229"/>
                  <a:gd name="T21" fmla="*/ 1874 h 2283"/>
                  <a:gd name="T22" fmla="*/ 269 w 1229"/>
                  <a:gd name="T23" fmla="*/ 1763 h 2283"/>
                  <a:gd name="T24" fmla="*/ 260 w 1229"/>
                  <a:gd name="T25" fmla="*/ 1627 h 2283"/>
                  <a:gd name="T26" fmla="*/ 351 w 1229"/>
                  <a:gd name="T27" fmla="*/ 1516 h 2283"/>
                  <a:gd name="T28" fmla="*/ 276 w 1229"/>
                  <a:gd name="T29" fmla="*/ 518 h 2283"/>
                  <a:gd name="T30" fmla="*/ 255 w 1229"/>
                  <a:gd name="T31" fmla="*/ 541 h 2283"/>
                  <a:gd name="T32" fmla="*/ 156 w 1229"/>
                  <a:gd name="T33" fmla="*/ 660 h 2283"/>
                  <a:gd name="T34" fmla="*/ 207 w 1229"/>
                  <a:gd name="T35" fmla="*/ 787 h 2283"/>
                  <a:gd name="T36" fmla="*/ 362 w 1229"/>
                  <a:gd name="T37" fmla="*/ 876 h 2283"/>
                  <a:gd name="T38" fmla="*/ 540 w 1229"/>
                  <a:gd name="T39" fmla="*/ 941 h 2283"/>
                  <a:gd name="T40" fmla="*/ 691 w 1229"/>
                  <a:gd name="T41" fmla="*/ 1034 h 2283"/>
                  <a:gd name="T42" fmla="*/ 760 w 1229"/>
                  <a:gd name="T43" fmla="*/ 1185 h 2283"/>
                  <a:gd name="T44" fmla="*/ 715 w 1229"/>
                  <a:gd name="T45" fmla="*/ 1332 h 2283"/>
                  <a:gd name="T46" fmla="*/ 627 w 1229"/>
                  <a:gd name="T47" fmla="*/ 1440 h 2283"/>
                  <a:gd name="T48" fmla="*/ 567 w 1229"/>
                  <a:gd name="T49" fmla="*/ 1460 h 2283"/>
                  <a:gd name="T50" fmla="*/ 582 w 1229"/>
                  <a:gd name="T51" fmla="*/ 1354 h 2283"/>
                  <a:gd name="T52" fmla="*/ 651 w 1229"/>
                  <a:gd name="T53" fmla="*/ 1223 h 2283"/>
                  <a:gd name="T54" fmla="*/ 596 w 1229"/>
                  <a:gd name="T55" fmla="*/ 1092 h 2283"/>
                  <a:gd name="T56" fmla="*/ 433 w 1229"/>
                  <a:gd name="T57" fmla="*/ 1007 h 2283"/>
                  <a:gd name="T58" fmla="*/ 273 w 1229"/>
                  <a:gd name="T59" fmla="*/ 940 h 2283"/>
                  <a:gd name="T60" fmla="*/ 111 w 1229"/>
                  <a:gd name="T61" fmla="*/ 841 h 2283"/>
                  <a:gd name="T62" fmla="*/ 11 w 1229"/>
                  <a:gd name="T63" fmla="*/ 718 h 2283"/>
                  <a:gd name="T64" fmla="*/ 26 w 1229"/>
                  <a:gd name="T65" fmla="*/ 571 h 2283"/>
                  <a:gd name="T66" fmla="*/ 864 w 1229"/>
                  <a:gd name="T67" fmla="*/ 1 h 2283"/>
                  <a:gd name="T68" fmla="*/ 1056 w 1229"/>
                  <a:gd name="T69" fmla="*/ 31 h 2283"/>
                  <a:gd name="T70" fmla="*/ 1206 w 1229"/>
                  <a:gd name="T71" fmla="*/ 101 h 2283"/>
                  <a:gd name="T72" fmla="*/ 1215 w 1229"/>
                  <a:gd name="T73" fmla="*/ 218 h 2283"/>
                  <a:gd name="T74" fmla="*/ 1135 w 1229"/>
                  <a:gd name="T75" fmla="*/ 311 h 2283"/>
                  <a:gd name="T76" fmla="*/ 1046 w 1229"/>
                  <a:gd name="T77" fmla="*/ 369 h 2283"/>
                  <a:gd name="T78" fmla="*/ 902 w 1229"/>
                  <a:gd name="T79" fmla="*/ 432 h 2283"/>
                  <a:gd name="T80" fmla="*/ 735 w 1229"/>
                  <a:gd name="T81" fmla="*/ 396 h 2283"/>
                  <a:gd name="T82" fmla="*/ 624 w 1229"/>
                  <a:gd name="T83" fmla="*/ 360 h 2283"/>
                  <a:gd name="T84" fmla="*/ 816 w 1229"/>
                  <a:gd name="T85" fmla="*/ 340 h 2283"/>
                  <a:gd name="T86" fmla="*/ 1020 w 1229"/>
                  <a:gd name="T87" fmla="*/ 280 h 2283"/>
                  <a:gd name="T88" fmla="*/ 1126 w 1229"/>
                  <a:gd name="T89" fmla="*/ 192 h 2283"/>
                  <a:gd name="T90" fmla="*/ 1107 w 1229"/>
                  <a:gd name="T91" fmla="*/ 127 h 2283"/>
                  <a:gd name="T92" fmla="*/ 1004 w 1229"/>
                  <a:gd name="T93" fmla="*/ 114 h 2283"/>
                  <a:gd name="T94" fmla="*/ 891 w 1229"/>
                  <a:gd name="T95" fmla="*/ 131 h 2283"/>
                  <a:gd name="T96" fmla="*/ 778 w 1229"/>
                  <a:gd name="T97" fmla="*/ 174 h 2283"/>
                  <a:gd name="T98" fmla="*/ 655 w 1229"/>
                  <a:gd name="T99" fmla="*/ 165 h 2283"/>
                  <a:gd name="T100" fmla="*/ 633 w 1229"/>
                  <a:gd name="T101" fmla="*/ 98 h 2283"/>
                  <a:gd name="T102" fmla="*/ 738 w 1229"/>
                  <a:gd name="T103" fmla="*/ 11 h 2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29" h="2283">
                    <a:moveTo>
                      <a:pt x="351" y="1516"/>
                    </a:moveTo>
                    <a:lnTo>
                      <a:pt x="367" y="1521"/>
                    </a:lnTo>
                    <a:lnTo>
                      <a:pt x="382" y="1527"/>
                    </a:lnTo>
                    <a:lnTo>
                      <a:pt x="391" y="1534"/>
                    </a:lnTo>
                    <a:lnTo>
                      <a:pt x="396" y="1551"/>
                    </a:lnTo>
                    <a:lnTo>
                      <a:pt x="396" y="1572"/>
                    </a:lnTo>
                    <a:lnTo>
                      <a:pt x="395" y="1600"/>
                    </a:lnTo>
                    <a:lnTo>
                      <a:pt x="371" y="1636"/>
                    </a:lnTo>
                    <a:lnTo>
                      <a:pt x="356" y="1669"/>
                    </a:lnTo>
                    <a:lnTo>
                      <a:pt x="349" y="1698"/>
                    </a:lnTo>
                    <a:lnTo>
                      <a:pt x="347" y="1725"/>
                    </a:lnTo>
                    <a:lnTo>
                      <a:pt x="353" y="1749"/>
                    </a:lnTo>
                    <a:lnTo>
                      <a:pt x="364" y="1769"/>
                    </a:lnTo>
                    <a:lnTo>
                      <a:pt x="378" y="1789"/>
                    </a:lnTo>
                    <a:lnTo>
                      <a:pt x="396" y="1807"/>
                    </a:lnTo>
                    <a:lnTo>
                      <a:pt x="416" y="1823"/>
                    </a:lnTo>
                    <a:lnTo>
                      <a:pt x="440" y="1841"/>
                    </a:lnTo>
                    <a:lnTo>
                      <a:pt x="464" y="1858"/>
                    </a:lnTo>
                    <a:lnTo>
                      <a:pt x="487" y="1876"/>
                    </a:lnTo>
                    <a:lnTo>
                      <a:pt x="511" y="1894"/>
                    </a:lnTo>
                    <a:lnTo>
                      <a:pt x="535" y="1914"/>
                    </a:lnTo>
                    <a:lnTo>
                      <a:pt x="555" y="1934"/>
                    </a:lnTo>
                    <a:lnTo>
                      <a:pt x="571" y="1960"/>
                    </a:lnTo>
                    <a:lnTo>
                      <a:pt x="586" y="1992"/>
                    </a:lnTo>
                    <a:lnTo>
                      <a:pt x="596" y="2031"/>
                    </a:lnTo>
                    <a:lnTo>
                      <a:pt x="602" y="2071"/>
                    </a:lnTo>
                    <a:lnTo>
                      <a:pt x="602" y="2112"/>
                    </a:lnTo>
                    <a:lnTo>
                      <a:pt x="596" y="2154"/>
                    </a:lnTo>
                    <a:lnTo>
                      <a:pt x="587" y="2194"/>
                    </a:lnTo>
                    <a:lnTo>
                      <a:pt x="575" y="2231"/>
                    </a:lnTo>
                    <a:lnTo>
                      <a:pt x="556" y="2260"/>
                    </a:lnTo>
                    <a:lnTo>
                      <a:pt x="535" y="2283"/>
                    </a:lnTo>
                    <a:lnTo>
                      <a:pt x="536" y="2231"/>
                    </a:lnTo>
                    <a:lnTo>
                      <a:pt x="538" y="2180"/>
                    </a:lnTo>
                    <a:lnTo>
                      <a:pt x="540" y="2134"/>
                    </a:lnTo>
                    <a:lnTo>
                      <a:pt x="536" y="2091"/>
                    </a:lnTo>
                    <a:lnTo>
                      <a:pt x="529" y="2049"/>
                    </a:lnTo>
                    <a:lnTo>
                      <a:pt x="515" y="2011"/>
                    </a:lnTo>
                    <a:lnTo>
                      <a:pt x="500" y="1991"/>
                    </a:lnTo>
                    <a:lnTo>
                      <a:pt x="480" y="1969"/>
                    </a:lnTo>
                    <a:lnTo>
                      <a:pt x="456" y="1947"/>
                    </a:lnTo>
                    <a:lnTo>
                      <a:pt x="429" y="1923"/>
                    </a:lnTo>
                    <a:lnTo>
                      <a:pt x="400" y="1900"/>
                    </a:lnTo>
                    <a:lnTo>
                      <a:pt x="369" y="1874"/>
                    </a:lnTo>
                    <a:lnTo>
                      <a:pt x="340" y="1849"/>
                    </a:lnTo>
                    <a:lnTo>
                      <a:pt x="313" y="1821"/>
                    </a:lnTo>
                    <a:lnTo>
                      <a:pt x="289" y="1794"/>
                    </a:lnTo>
                    <a:lnTo>
                      <a:pt x="269" y="1763"/>
                    </a:lnTo>
                    <a:lnTo>
                      <a:pt x="255" y="1732"/>
                    </a:lnTo>
                    <a:lnTo>
                      <a:pt x="247" y="1700"/>
                    </a:lnTo>
                    <a:lnTo>
                      <a:pt x="249" y="1663"/>
                    </a:lnTo>
                    <a:lnTo>
                      <a:pt x="260" y="1627"/>
                    </a:lnTo>
                    <a:lnTo>
                      <a:pt x="284" y="1587"/>
                    </a:lnTo>
                    <a:lnTo>
                      <a:pt x="304" y="1561"/>
                    </a:lnTo>
                    <a:lnTo>
                      <a:pt x="327" y="1538"/>
                    </a:lnTo>
                    <a:lnTo>
                      <a:pt x="351" y="1516"/>
                    </a:lnTo>
                    <a:close/>
                    <a:moveTo>
                      <a:pt x="95" y="491"/>
                    </a:moveTo>
                    <a:lnTo>
                      <a:pt x="264" y="516"/>
                    </a:lnTo>
                    <a:lnTo>
                      <a:pt x="267" y="518"/>
                    </a:lnTo>
                    <a:lnTo>
                      <a:pt x="276" y="518"/>
                    </a:lnTo>
                    <a:lnTo>
                      <a:pt x="289" y="516"/>
                    </a:lnTo>
                    <a:lnTo>
                      <a:pt x="298" y="516"/>
                    </a:lnTo>
                    <a:lnTo>
                      <a:pt x="304" y="520"/>
                    </a:lnTo>
                    <a:lnTo>
                      <a:pt x="255" y="541"/>
                    </a:lnTo>
                    <a:lnTo>
                      <a:pt x="216" y="569"/>
                    </a:lnTo>
                    <a:lnTo>
                      <a:pt x="187" y="596"/>
                    </a:lnTo>
                    <a:lnTo>
                      <a:pt x="167" y="627"/>
                    </a:lnTo>
                    <a:lnTo>
                      <a:pt x="156" y="660"/>
                    </a:lnTo>
                    <a:lnTo>
                      <a:pt x="155" y="692"/>
                    </a:lnTo>
                    <a:lnTo>
                      <a:pt x="162" y="723"/>
                    </a:lnTo>
                    <a:lnTo>
                      <a:pt x="180" y="756"/>
                    </a:lnTo>
                    <a:lnTo>
                      <a:pt x="207" y="787"/>
                    </a:lnTo>
                    <a:lnTo>
                      <a:pt x="242" y="814"/>
                    </a:lnTo>
                    <a:lnTo>
                      <a:pt x="278" y="838"/>
                    </a:lnTo>
                    <a:lnTo>
                      <a:pt x="320" y="858"/>
                    </a:lnTo>
                    <a:lnTo>
                      <a:pt x="362" y="876"/>
                    </a:lnTo>
                    <a:lnTo>
                      <a:pt x="406" y="892"/>
                    </a:lnTo>
                    <a:lnTo>
                      <a:pt x="451" y="909"/>
                    </a:lnTo>
                    <a:lnTo>
                      <a:pt x="496" y="925"/>
                    </a:lnTo>
                    <a:lnTo>
                      <a:pt x="540" y="941"/>
                    </a:lnTo>
                    <a:lnTo>
                      <a:pt x="582" y="960"/>
                    </a:lnTo>
                    <a:lnTo>
                      <a:pt x="622" y="981"/>
                    </a:lnTo>
                    <a:lnTo>
                      <a:pt x="658" y="1005"/>
                    </a:lnTo>
                    <a:lnTo>
                      <a:pt x="691" y="1034"/>
                    </a:lnTo>
                    <a:lnTo>
                      <a:pt x="720" y="1069"/>
                    </a:lnTo>
                    <a:lnTo>
                      <a:pt x="744" y="1107"/>
                    </a:lnTo>
                    <a:lnTo>
                      <a:pt x="756" y="1145"/>
                    </a:lnTo>
                    <a:lnTo>
                      <a:pt x="760" y="1185"/>
                    </a:lnTo>
                    <a:lnTo>
                      <a:pt x="758" y="1223"/>
                    </a:lnTo>
                    <a:lnTo>
                      <a:pt x="749" y="1261"/>
                    </a:lnTo>
                    <a:lnTo>
                      <a:pt x="735" y="1298"/>
                    </a:lnTo>
                    <a:lnTo>
                      <a:pt x="715" y="1332"/>
                    </a:lnTo>
                    <a:lnTo>
                      <a:pt x="695" y="1365"/>
                    </a:lnTo>
                    <a:lnTo>
                      <a:pt x="671" y="1394"/>
                    </a:lnTo>
                    <a:lnTo>
                      <a:pt x="649" y="1418"/>
                    </a:lnTo>
                    <a:lnTo>
                      <a:pt x="627" y="1440"/>
                    </a:lnTo>
                    <a:lnTo>
                      <a:pt x="607" y="1454"/>
                    </a:lnTo>
                    <a:lnTo>
                      <a:pt x="591" y="1463"/>
                    </a:lnTo>
                    <a:lnTo>
                      <a:pt x="578" y="1467"/>
                    </a:lnTo>
                    <a:lnTo>
                      <a:pt x="567" y="1460"/>
                    </a:lnTo>
                    <a:lnTo>
                      <a:pt x="555" y="1451"/>
                    </a:lnTo>
                    <a:lnTo>
                      <a:pt x="544" y="1443"/>
                    </a:lnTo>
                    <a:lnTo>
                      <a:pt x="547" y="1383"/>
                    </a:lnTo>
                    <a:lnTo>
                      <a:pt x="582" y="1354"/>
                    </a:lnTo>
                    <a:lnTo>
                      <a:pt x="611" y="1323"/>
                    </a:lnTo>
                    <a:lnTo>
                      <a:pt x="633" y="1291"/>
                    </a:lnTo>
                    <a:lnTo>
                      <a:pt x="646" y="1258"/>
                    </a:lnTo>
                    <a:lnTo>
                      <a:pt x="651" y="1223"/>
                    </a:lnTo>
                    <a:lnTo>
                      <a:pt x="649" y="1189"/>
                    </a:lnTo>
                    <a:lnTo>
                      <a:pt x="640" y="1154"/>
                    </a:lnTo>
                    <a:lnTo>
                      <a:pt x="622" y="1121"/>
                    </a:lnTo>
                    <a:lnTo>
                      <a:pt x="596" y="1092"/>
                    </a:lnTo>
                    <a:lnTo>
                      <a:pt x="562" y="1063"/>
                    </a:lnTo>
                    <a:lnTo>
                      <a:pt x="518" y="1040"/>
                    </a:lnTo>
                    <a:lnTo>
                      <a:pt x="467" y="1020"/>
                    </a:lnTo>
                    <a:lnTo>
                      <a:pt x="433" y="1007"/>
                    </a:lnTo>
                    <a:lnTo>
                      <a:pt x="396" y="994"/>
                    </a:lnTo>
                    <a:lnTo>
                      <a:pt x="356" y="978"/>
                    </a:lnTo>
                    <a:lnTo>
                      <a:pt x="315" y="960"/>
                    </a:lnTo>
                    <a:lnTo>
                      <a:pt x="273" y="940"/>
                    </a:lnTo>
                    <a:lnTo>
                      <a:pt x="229" y="918"/>
                    </a:lnTo>
                    <a:lnTo>
                      <a:pt x="187" y="894"/>
                    </a:lnTo>
                    <a:lnTo>
                      <a:pt x="149" y="869"/>
                    </a:lnTo>
                    <a:lnTo>
                      <a:pt x="111" y="841"/>
                    </a:lnTo>
                    <a:lnTo>
                      <a:pt x="78" y="812"/>
                    </a:lnTo>
                    <a:lnTo>
                      <a:pt x="51" y="783"/>
                    </a:lnTo>
                    <a:lnTo>
                      <a:pt x="27" y="751"/>
                    </a:lnTo>
                    <a:lnTo>
                      <a:pt x="11" y="718"/>
                    </a:lnTo>
                    <a:lnTo>
                      <a:pt x="2" y="683"/>
                    </a:lnTo>
                    <a:lnTo>
                      <a:pt x="0" y="647"/>
                    </a:lnTo>
                    <a:lnTo>
                      <a:pt x="7" y="609"/>
                    </a:lnTo>
                    <a:lnTo>
                      <a:pt x="26" y="571"/>
                    </a:lnTo>
                    <a:lnTo>
                      <a:pt x="55" y="532"/>
                    </a:lnTo>
                    <a:lnTo>
                      <a:pt x="95" y="491"/>
                    </a:lnTo>
                    <a:close/>
                    <a:moveTo>
                      <a:pt x="822" y="0"/>
                    </a:moveTo>
                    <a:lnTo>
                      <a:pt x="864" y="1"/>
                    </a:lnTo>
                    <a:lnTo>
                      <a:pt x="909" y="5"/>
                    </a:lnTo>
                    <a:lnTo>
                      <a:pt x="958" y="11"/>
                    </a:lnTo>
                    <a:lnTo>
                      <a:pt x="1007" y="18"/>
                    </a:lnTo>
                    <a:lnTo>
                      <a:pt x="1056" y="31"/>
                    </a:lnTo>
                    <a:lnTo>
                      <a:pt x="1102" y="43"/>
                    </a:lnTo>
                    <a:lnTo>
                      <a:pt x="1144" y="60"/>
                    </a:lnTo>
                    <a:lnTo>
                      <a:pt x="1178" y="80"/>
                    </a:lnTo>
                    <a:lnTo>
                      <a:pt x="1206" y="101"/>
                    </a:lnTo>
                    <a:lnTo>
                      <a:pt x="1224" y="127"/>
                    </a:lnTo>
                    <a:lnTo>
                      <a:pt x="1229" y="158"/>
                    </a:lnTo>
                    <a:lnTo>
                      <a:pt x="1226" y="189"/>
                    </a:lnTo>
                    <a:lnTo>
                      <a:pt x="1215" y="218"/>
                    </a:lnTo>
                    <a:lnTo>
                      <a:pt x="1198" y="245"/>
                    </a:lnTo>
                    <a:lnTo>
                      <a:pt x="1176" y="271"/>
                    </a:lnTo>
                    <a:lnTo>
                      <a:pt x="1156" y="292"/>
                    </a:lnTo>
                    <a:lnTo>
                      <a:pt x="1135" y="311"/>
                    </a:lnTo>
                    <a:lnTo>
                      <a:pt x="1118" y="325"/>
                    </a:lnTo>
                    <a:lnTo>
                      <a:pt x="1100" y="336"/>
                    </a:lnTo>
                    <a:lnTo>
                      <a:pt x="1076" y="351"/>
                    </a:lnTo>
                    <a:lnTo>
                      <a:pt x="1046" y="369"/>
                    </a:lnTo>
                    <a:lnTo>
                      <a:pt x="1011" y="385"/>
                    </a:lnTo>
                    <a:lnTo>
                      <a:pt x="975" y="403"/>
                    </a:lnTo>
                    <a:lnTo>
                      <a:pt x="936" y="420"/>
                    </a:lnTo>
                    <a:lnTo>
                      <a:pt x="902" y="432"/>
                    </a:lnTo>
                    <a:lnTo>
                      <a:pt x="867" y="443"/>
                    </a:lnTo>
                    <a:lnTo>
                      <a:pt x="838" y="447"/>
                    </a:lnTo>
                    <a:lnTo>
                      <a:pt x="787" y="421"/>
                    </a:lnTo>
                    <a:lnTo>
                      <a:pt x="735" y="396"/>
                    </a:lnTo>
                    <a:lnTo>
                      <a:pt x="711" y="387"/>
                    </a:lnTo>
                    <a:lnTo>
                      <a:pt x="678" y="378"/>
                    </a:lnTo>
                    <a:lnTo>
                      <a:pt x="647" y="369"/>
                    </a:lnTo>
                    <a:lnTo>
                      <a:pt x="624" y="360"/>
                    </a:lnTo>
                    <a:lnTo>
                      <a:pt x="664" y="358"/>
                    </a:lnTo>
                    <a:lnTo>
                      <a:pt x="711" y="354"/>
                    </a:lnTo>
                    <a:lnTo>
                      <a:pt x="762" y="349"/>
                    </a:lnTo>
                    <a:lnTo>
                      <a:pt x="816" y="340"/>
                    </a:lnTo>
                    <a:lnTo>
                      <a:pt x="871" y="327"/>
                    </a:lnTo>
                    <a:lnTo>
                      <a:pt x="924" y="314"/>
                    </a:lnTo>
                    <a:lnTo>
                      <a:pt x="975" y="298"/>
                    </a:lnTo>
                    <a:lnTo>
                      <a:pt x="1020" y="280"/>
                    </a:lnTo>
                    <a:lnTo>
                      <a:pt x="1060" y="260"/>
                    </a:lnTo>
                    <a:lnTo>
                      <a:pt x="1091" y="238"/>
                    </a:lnTo>
                    <a:lnTo>
                      <a:pt x="1111" y="214"/>
                    </a:lnTo>
                    <a:lnTo>
                      <a:pt x="1126" y="192"/>
                    </a:lnTo>
                    <a:lnTo>
                      <a:pt x="1131" y="172"/>
                    </a:lnTo>
                    <a:lnTo>
                      <a:pt x="1129" y="154"/>
                    </a:lnTo>
                    <a:lnTo>
                      <a:pt x="1120" y="138"/>
                    </a:lnTo>
                    <a:lnTo>
                      <a:pt x="1107" y="127"/>
                    </a:lnTo>
                    <a:lnTo>
                      <a:pt x="1089" y="120"/>
                    </a:lnTo>
                    <a:lnTo>
                      <a:pt x="1066" y="114"/>
                    </a:lnTo>
                    <a:lnTo>
                      <a:pt x="1036" y="112"/>
                    </a:lnTo>
                    <a:lnTo>
                      <a:pt x="1004" y="114"/>
                    </a:lnTo>
                    <a:lnTo>
                      <a:pt x="969" y="116"/>
                    </a:lnTo>
                    <a:lnTo>
                      <a:pt x="938" y="120"/>
                    </a:lnTo>
                    <a:lnTo>
                      <a:pt x="911" y="125"/>
                    </a:lnTo>
                    <a:lnTo>
                      <a:pt x="891" y="131"/>
                    </a:lnTo>
                    <a:lnTo>
                      <a:pt x="878" y="134"/>
                    </a:lnTo>
                    <a:lnTo>
                      <a:pt x="847" y="154"/>
                    </a:lnTo>
                    <a:lnTo>
                      <a:pt x="813" y="167"/>
                    </a:lnTo>
                    <a:lnTo>
                      <a:pt x="778" y="174"/>
                    </a:lnTo>
                    <a:lnTo>
                      <a:pt x="742" y="178"/>
                    </a:lnTo>
                    <a:lnTo>
                      <a:pt x="709" y="178"/>
                    </a:lnTo>
                    <a:lnTo>
                      <a:pt x="680" y="172"/>
                    </a:lnTo>
                    <a:lnTo>
                      <a:pt x="655" y="165"/>
                    </a:lnTo>
                    <a:lnTo>
                      <a:pt x="636" y="152"/>
                    </a:lnTo>
                    <a:lnTo>
                      <a:pt x="627" y="140"/>
                    </a:lnTo>
                    <a:lnTo>
                      <a:pt x="626" y="120"/>
                    </a:lnTo>
                    <a:lnTo>
                      <a:pt x="633" y="98"/>
                    </a:lnTo>
                    <a:lnTo>
                      <a:pt x="647" y="74"/>
                    </a:lnTo>
                    <a:lnTo>
                      <a:pt x="669" y="51"/>
                    </a:lnTo>
                    <a:lnTo>
                      <a:pt x="700" y="29"/>
                    </a:lnTo>
                    <a:lnTo>
                      <a:pt x="738" y="11"/>
                    </a:lnTo>
                    <a:lnTo>
                      <a:pt x="758" y="5"/>
                    </a:lnTo>
                    <a:lnTo>
                      <a:pt x="786" y="1"/>
                    </a:lnTo>
                    <a:lnTo>
                      <a:pt x="8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97" name="Freeform 18">
                <a:extLst>
                  <a:ext uri="{FF2B5EF4-FFF2-40B4-BE49-F238E27FC236}">
                    <a16:creationId xmlns:a16="http://schemas.microsoft.com/office/drawing/2014/main" id="{6ECB69C1-D825-49B3-9786-DAC4CDF0F59D}"/>
                  </a:ext>
                </a:extLst>
              </p:cNvPr>
              <p:cNvSpPr>
                <a:spLocks/>
              </p:cNvSpPr>
              <p:nvPr/>
            </p:nvSpPr>
            <p:spPr bwMode="auto">
              <a:xfrm flipH="1">
                <a:off x="2062550" y="1142826"/>
                <a:ext cx="2363788" cy="985838"/>
              </a:xfrm>
              <a:custGeom>
                <a:avLst/>
                <a:gdLst>
                  <a:gd name="T0" fmla="*/ 548 w 1489"/>
                  <a:gd name="T1" fmla="*/ 1 h 621"/>
                  <a:gd name="T2" fmla="*/ 640 w 1489"/>
                  <a:gd name="T3" fmla="*/ 16 h 621"/>
                  <a:gd name="T4" fmla="*/ 722 w 1489"/>
                  <a:gd name="T5" fmla="*/ 51 h 621"/>
                  <a:gd name="T6" fmla="*/ 786 w 1489"/>
                  <a:gd name="T7" fmla="*/ 80 h 621"/>
                  <a:gd name="T8" fmla="*/ 842 w 1489"/>
                  <a:gd name="T9" fmla="*/ 101 h 621"/>
                  <a:gd name="T10" fmla="*/ 900 w 1489"/>
                  <a:gd name="T11" fmla="*/ 123 h 621"/>
                  <a:gd name="T12" fmla="*/ 973 w 1489"/>
                  <a:gd name="T13" fmla="*/ 151 h 621"/>
                  <a:gd name="T14" fmla="*/ 1064 w 1489"/>
                  <a:gd name="T15" fmla="*/ 180 h 621"/>
                  <a:gd name="T16" fmla="*/ 1171 w 1489"/>
                  <a:gd name="T17" fmla="*/ 192 h 621"/>
                  <a:gd name="T18" fmla="*/ 1286 w 1489"/>
                  <a:gd name="T19" fmla="*/ 192 h 621"/>
                  <a:gd name="T20" fmla="*/ 1389 w 1489"/>
                  <a:gd name="T21" fmla="*/ 181 h 621"/>
                  <a:gd name="T22" fmla="*/ 1464 w 1489"/>
                  <a:gd name="T23" fmla="*/ 167 h 621"/>
                  <a:gd name="T24" fmla="*/ 1486 w 1489"/>
                  <a:gd name="T25" fmla="*/ 174 h 621"/>
                  <a:gd name="T26" fmla="*/ 1489 w 1489"/>
                  <a:gd name="T27" fmla="*/ 192 h 621"/>
                  <a:gd name="T28" fmla="*/ 1469 w 1489"/>
                  <a:gd name="T29" fmla="*/ 227 h 621"/>
                  <a:gd name="T30" fmla="*/ 1433 w 1489"/>
                  <a:gd name="T31" fmla="*/ 272 h 621"/>
                  <a:gd name="T32" fmla="*/ 1377 w 1489"/>
                  <a:gd name="T33" fmla="*/ 311 h 621"/>
                  <a:gd name="T34" fmla="*/ 1293 w 1489"/>
                  <a:gd name="T35" fmla="*/ 341 h 621"/>
                  <a:gd name="T36" fmla="*/ 1177 w 1489"/>
                  <a:gd name="T37" fmla="*/ 360 h 621"/>
                  <a:gd name="T38" fmla="*/ 1171 w 1489"/>
                  <a:gd name="T39" fmla="*/ 387 h 621"/>
                  <a:gd name="T40" fmla="*/ 1155 w 1489"/>
                  <a:gd name="T41" fmla="*/ 409 h 621"/>
                  <a:gd name="T42" fmla="*/ 1122 w 1489"/>
                  <a:gd name="T43" fmla="*/ 423 h 621"/>
                  <a:gd name="T44" fmla="*/ 1069 w 1489"/>
                  <a:gd name="T45" fmla="*/ 429 h 621"/>
                  <a:gd name="T46" fmla="*/ 993 w 1489"/>
                  <a:gd name="T47" fmla="*/ 418 h 621"/>
                  <a:gd name="T48" fmla="*/ 944 w 1489"/>
                  <a:gd name="T49" fmla="*/ 414 h 621"/>
                  <a:gd name="T50" fmla="*/ 944 w 1489"/>
                  <a:gd name="T51" fmla="*/ 431 h 621"/>
                  <a:gd name="T52" fmla="*/ 942 w 1489"/>
                  <a:gd name="T53" fmla="*/ 449 h 621"/>
                  <a:gd name="T54" fmla="*/ 933 w 1489"/>
                  <a:gd name="T55" fmla="*/ 465 h 621"/>
                  <a:gd name="T56" fmla="*/ 909 w 1489"/>
                  <a:gd name="T57" fmla="*/ 480 h 621"/>
                  <a:gd name="T58" fmla="*/ 864 w 1489"/>
                  <a:gd name="T59" fmla="*/ 485 h 621"/>
                  <a:gd name="T60" fmla="*/ 795 w 1489"/>
                  <a:gd name="T61" fmla="*/ 480 h 621"/>
                  <a:gd name="T62" fmla="*/ 733 w 1489"/>
                  <a:gd name="T63" fmla="*/ 505 h 621"/>
                  <a:gd name="T64" fmla="*/ 697 w 1489"/>
                  <a:gd name="T65" fmla="*/ 545 h 621"/>
                  <a:gd name="T66" fmla="*/ 655 w 1489"/>
                  <a:gd name="T67" fmla="*/ 560 h 621"/>
                  <a:gd name="T68" fmla="*/ 611 w 1489"/>
                  <a:gd name="T69" fmla="*/ 556 h 621"/>
                  <a:gd name="T70" fmla="*/ 569 w 1489"/>
                  <a:gd name="T71" fmla="*/ 545 h 621"/>
                  <a:gd name="T72" fmla="*/ 533 w 1489"/>
                  <a:gd name="T73" fmla="*/ 536 h 621"/>
                  <a:gd name="T74" fmla="*/ 499 w 1489"/>
                  <a:gd name="T75" fmla="*/ 565 h 621"/>
                  <a:gd name="T76" fmla="*/ 455 w 1489"/>
                  <a:gd name="T77" fmla="*/ 596 h 621"/>
                  <a:gd name="T78" fmla="*/ 402 w 1489"/>
                  <a:gd name="T79" fmla="*/ 603 h 621"/>
                  <a:gd name="T80" fmla="*/ 348 w 1489"/>
                  <a:gd name="T81" fmla="*/ 592 h 621"/>
                  <a:gd name="T82" fmla="*/ 297 w 1489"/>
                  <a:gd name="T83" fmla="*/ 576 h 621"/>
                  <a:gd name="T84" fmla="*/ 257 w 1489"/>
                  <a:gd name="T85" fmla="*/ 563 h 621"/>
                  <a:gd name="T86" fmla="*/ 199 w 1489"/>
                  <a:gd name="T87" fmla="*/ 612 h 621"/>
                  <a:gd name="T88" fmla="*/ 137 w 1489"/>
                  <a:gd name="T89" fmla="*/ 621 h 621"/>
                  <a:gd name="T90" fmla="*/ 71 w 1489"/>
                  <a:gd name="T91" fmla="*/ 605 h 621"/>
                  <a:gd name="T92" fmla="*/ 0 w 1489"/>
                  <a:gd name="T93" fmla="*/ 576 h 621"/>
                  <a:gd name="T94" fmla="*/ 42 w 1489"/>
                  <a:gd name="T95" fmla="*/ 269 h 621"/>
                  <a:gd name="T96" fmla="*/ 106 w 1489"/>
                  <a:gd name="T97" fmla="*/ 238 h 621"/>
                  <a:gd name="T98" fmla="*/ 159 w 1489"/>
                  <a:gd name="T99" fmla="*/ 191 h 621"/>
                  <a:gd name="T100" fmla="*/ 208 w 1489"/>
                  <a:gd name="T101" fmla="*/ 132 h 621"/>
                  <a:gd name="T102" fmla="*/ 262 w 1489"/>
                  <a:gd name="T103" fmla="*/ 76 h 621"/>
                  <a:gd name="T104" fmla="*/ 333 w 1489"/>
                  <a:gd name="T105" fmla="*/ 31 h 621"/>
                  <a:gd name="T106" fmla="*/ 411 w 1489"/>
                  <a:gd name="T107" fmla="*/ 7 h 621"/>
                  <a:gd name="T108" fmla="*/ 499 w 1489"/>
                  <a:gd name="T109" fmla="*/ 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621">
                    <a:moveTo>
                      <a:pt x="499" y="0"/>
                    </a:moveTo>
                    <a:lnTo>
                      <a:pt x="548" y="1"/>
                    </a:lnTo>
                    <a:lnTo>
                      <a:pt x="595" y="7"/>
                    </a:lnTo>
                    <a:lnTo>
                      <a:pt x="640" y="16"/>
                    </a:lnTo>
                    <a:lnTo>
                      <a:pt x="682" y="32"/>
                    </a:lnTo>
                    <a:lnTo>
                      <a:pt x="722" y="51"/>
                    </a:lnTo>
                    <a:lnTo>
                      <a:pt x="757" y="67"/>
                    </a:lnTo>
                    <a:lnTo>
                      <a:pt x="786" y="80"/>
                    </a:lnTo>
                    <a:lnTo>
                      <a:pt x="815" y="91"/>
                    </a:lnTo>
                    <a:lnTo>
                      <a:pt x="842" y="101"/>
                    </a:lnTo>
                    <a:lnTo>
                      <a:pt x="869" y="112"/>
                    </a:lnTo>
                    <a:lnTo>
                      <a:pt x="900" y="123"/>
                    </a:lnTo>
                    <a:lnTo>
                      <a:pt x="933" y="136"/>
                    </a:lnTo>
                    <a:lnTo>
                      <a:pt x="973" y="151"/>
                    </a:lnTo>
                    <a:lnTo>
                      <a:pt x="1020" y="167"/>
                    </a:lnTo>
                    <a:lnTo>
                      <a:pt x="1064" y="180"/>
                    </a:lnTo>
                    <a:lnTo>
                      <a:pt x="1115" y="189"/>
                    </a:lnTo>
                    <a:lnTo>
                      <a:pt x="1171" y="192"/>
                    </a:lnTo>
                    <a:lnTo>
                      <a:pt x="1228" y="194"/>
                    </a:lnTo>
                    <a:lnTo>
                      <a:pt x="1286" y="192"/>
                    </a:lnTo>
                    <a:lnTo>
                      <a:pt x="1340" y="189"/>
                    </a:lnTo>
                    <a:lnTo>
                      <a:pt x="1389" y="181"/>
                    </a:lnTo>
                    <a:lnTo>
                      <a:pt x="1431" y="174"/>
                    </a:lnTo>
                    <a:lnTo>
                      <a:pt x="1464" y="167"/>
                    </a:lnTo>
                    <a:lnTo>
                      <a:pt x="1479" y="169"/>
                    </a:lnTo>
                    <a:lnTo>
                      <a:pt x="1486" y="174"/>
                    </a:lnTo>
                    <a:lnTo>
                      <a:pt x="1489" y="181"/>
                    </a:lnTo>
                    <a:lnTo>
                      <a:pt x="1489" y="192"/>
                    </a:lnTo>
                    <a:lnTo>
                      <a:pt x="1484" y="203"/>
                    </a:lnTo>
                    <a:lnTo>
                      <a:pt x="1469" y="227"/>
                    </a:lnTo>
                    <a:lnTo>
                      <a:pt x="1453" y="251"/>
                    </a:lnTo>
                    <a:lnTo>
                      <a:pt x="1433" y="272"/>
                    </a:lnTo>
                    <a:lnTo>
                      <a:pt x="1408" y="292"/>
                    </a:lnTo>
                    <a:lnTo>
                      <a:pt x="1377" y="311"/>
                    </a:lnTo>
                    <a:lnTo>
                      <a:pt x="1339" y="327"/>
                    </a:lnTo>
                    <a:lnTo>
                      <a:pt x="1293" y="341"/>
                    </a:lnTo>
                    <a:lnTo>
                      <a:pt x="1239" y="352"/>
                    </a:lnTo>
                    <a:lnTo>
                      <a:pt x="1177" y="360"/>
                    </a:lnTo>
                    <a:lnTo>
                      <a:pt x="1175" y="372"/>
                    </a:lnTo>
                    <a:lnTo>
                      <a:pt x="1171" y="387"/>
                    </a:lnTo>
                    <a:lnTo>
                      <a:pt x="1166" y="398"/>
                    </a:lnTo>
                    <a:lnTo>
                      <a:pt x="1155" y="409"/>
                    </a:lnTo>
                    <a:lnTo>
                      <a:pt x="1140" y="418"/>
                    </a:lnTo>
                    <a:lnTo>
                      <a:pt x="1122" y="423"/>
                    </a:lnTo>
                    <a:lnTo>
                      <a:pt x="1099" y="429"/>
                    </a:lnTo>
                    <a:lnTo>
                      <a:pt x="1069" y="429"/>
                    </a:lnTo>
                    <a:lnTo>
                      <a:pt x="1035" y="425"/>
                    </a:lnTo>
                    <a:lnTo>
                      <a:pt x="993" y="418"/>
                    </a:lnTo>
                    <a:lnTo>
                      <a:pt x="944" y="407"/>
                    </a:lnTo>
                    <a:lnTo>
                      <a:pt x="944" y="414"/>
                    </a:lnTo>
                    <a:lnTo>
                      <a:pt x="944" y="421"/>
                    </a:lnTo>
                    <a:lnTo>
                      <a:pt x="944" y="431"/>
                    </a:lnTo>
                    <a:lnTo>
                      <a:pt x="944" y="440"/>
                    </a:lnTo>
                    <a:lnTo>
                      <a:pt x="942" y="449"/>
                    </a:lnTo>
                    <a:lnTo>
                      <a:pt x="939" y="458"/>
                    </a:lnTo>
                    <a:lnTo>
                      <a:pt x="933" y="465"/>
                    </a:lnTo>
                    <a:lnTo>
                      <a:pt x="922" y="474"/>
                    </a:lnTo>
                    <a:lnTo>
                      <a:pt x="909" y="480"/>
                    </a:lnTo>
                    <a:lnTo>
                      <a:pt x="889" y="483"/>
                    </a:lnTo>
                    <a:lnTo>
                      <a:pt x="864" y="485"/>
                    </a:lnTo>
                    <a:lnTo>
                      <a:pt x="833" y="483"/>
                    </a:lnTo>
                    <a:lnTo>
                      <a:pt x="795" y="480"/>
                    </a:lnTo>
                    <a:lnTo>
                      <a:pt x="748" y="471"/>
                    </a:lnTo>
                    <a:lnTo>
                      <a:pt x="733" y="505"/>
                    </a:lnTo>
                    <a:lnTo>
                      <a:pt x="715" y="529"/>
                    </a:lnTo>
                    <a:lnTo>
                      <a:pt x="697" y="545"/>
                    </a:lnTo>
                    <a:lnTo>
                      <a:pt x="677" y="554"/>
                    </a:lnTo>
                    <a:lnTo>
                      <a:pt x="655" y="560"/>
                    </a:lnTo>
                    <a:lnTo>
                      <a:pt x="633" y="560"/>
                    </a:lnTo>
                    <a:lnTo>
                      <a:pt x="611" y="556"/>
                    </a:lnTo>
                    <a:lnTo>
                      <a:pt x="591" y="551"/>
                    </a:lnTo>
                    <a:lnTo>
                      <a:pt x="569" y="545"/>
                    </a:lnTo>
                    <a:lnTo>
                      <a:pt x="549" y="540"/>
                    </a:lnTo>
                    <a:lnTo>
                      <a:pt x="533" y="536"/>
                    </a:lnTo>
                    <a:lnTo>
                      <a:pt x="517" y="534"/>
                    </a:lnTo>
                    <a:lnTo>
                      <a:pt x="499" y="565"/>
                    </a:lnTo>
                    <a:lnTo>
                      <a:pt x="479" y="585"/>
                    </a:lnTo>
                    <a:lnTo>
                      <a:pt x="455" y="596"/>
                    </a:lnTo>
                    <a:lnTo>
                      <a:pt x="429" y="601"/>
                    </a:lnTo>
                    <a:lnTo>
                      <a:pt x="402" y="603"/>
                    </a:lnTo>
                    <a:lnTo>
                      <a:pt x="375" y="600"/>
                    </a:lnTo>
                    <a:lnTo>
                      <a:pt x="348" y="592"/>
                    </a:lnTo>
                    <a:lnTo>
                      <a:pt x="322" y="585"/>
                    </a:lnTo>
                    <a:lnTo>
                      <a:pt x="297" y="576"/>
                    </a:lnTo>
                    <a:lnTo>
                      <a:pt x="275" y="569"/>
                    </a:lnTo>
                    <a:lnTo>
                      <a:pt x="257" y="563"/>
                    </a:lnTo>
                    <a:lnTo>
                      <a:pt x="228" y="592"/>
                    </a:lnTo>
                    <a:lnTo>
                      <a:pt x="199" y="612"/>
                    </a:lnTo>
                    <a:lnTo>
                      <a:pt x="168" y="620"/>
                    </a:lnTo>
                    <a:lnTo>
                      <a:pt x="137" y="621"/>
                    </a:lnTo>
                    <a:lnTo>
                      <a:pt x="104" y="614"/>
                    </a:lnTo>
                    <a:lnTo>
                      <a:pt x="71" y="605"/>
                    </a:lnTo>
                    <a:lnTo>
                      <a:pt x="37" y="591"/>
                    </a:lnTo>
                    <a:lnTo>
                      <a:pt x="0" y="576"/>
                    </a:lnTo>
                    <a:lnTo>
                      <a:pt x="4" y="274"/>
                    </a:lnTo>
                    <a:lnTo>
                      <a:pt x="42" y="269"/>
                    </a:lnTo>
                    <a:lnTo>
                      <a:pt x="77" y="256"/>
                    </a:lnTo>
                    <a:lnTo>
                      <a:pt x="106" y="238"/>
                    </a:lnTo>
                    <a:lnTo>
                      <a:pt x="133" y="216"/>
                    </a:lnTo>
                    <a:lnTo>
                      <a:pt x="159" y="191"/>
                    </a:lnTo>
                    <a:lnTo>
                      <a:pt x="182" y="161"/>
                    </a:lnTo>
                    <a:lnTo>
                      <a:pt x="208" y="132"/>
                    </a:lnTo>
                    <a:lnTo>
                      <a:pt x="233" y="103"/>
                    </a:lnTo>
                    <a:lnTo>
                      <a:pt x="262" y="76"/>
                    </a:lnTo>
                    <a:lnTo>
                      <a:pt x="295" y="52"/>
                    </a:lnTo>
                    <a:lnTo>
                      <a:pt x="333" y="31"/>
                    </a:lnTo>
                    <a:lnTo>
                      <a:pt x="377" y="16"/>
                    </a:lnTo>
                    <a:lnTo>
                      <a:pt x="411" y="7"/>
                    </a:lnTo>
                    <a:lnTo>
                      <a:pt x="453" y="1"/>
                    </a:lnTo>
                    <a:lnTo>
                      <a:pt x="4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98" name="Freeform 54">
                <a:extLst>
                  <a:ext uri="{FF2B5EF4-FFF2-40B4-BE49-F238E27FC236}">
                    <a16:creationId xmlns:a16="http://schemas.microsoft.com/office/drawing/2014/main" id="{C03A5604-D7B1-457F-B824-FF3C0BA24069}"/>
                  </a:ext>
                </a:extLst>
              </p:cNvPr>
              <p:cNvSpPr>
                <a:spLocks noEditPoints="1"/>
              </p:cNvSpPr>
              <p:nvPr/>
            </p:nvSpPr>
            <p:spPr bwMode="auto">
              <a:xfrm>
                <a:off x="4366556" y="1001048"/>
                <a:ext cx="460794" cy="5174720"/>
              </a:xfrm>
              <a:custGeom>
                <a:avLst/>
                <a:gdLst>
                  <a:gd name="T0" fmla="*/ 147 w 300"/>
                  <a:gd name="T1" fmla="*/ 3238 h 3369"/>
                  <a:gd name="T2" fmla="*/ 184 w 300"/>
                  <a:gd name="T3" fmla="*/ 3277 h 3369"/>
                  <a:gd name="T4" fmla="*/ 180 w 300"/>
                  <a:gd name="T5" fmla="*/ 3309 h 3369"/>
                  <a:gd name="T6" fmla="*/ 167 w 300"/>
                  <a:gd name="T7" fmla="*/ 3360 h 3369"/>
                  <a:gd name="T8" fmla="*/ 136 w 300"/>
                  <a:gd name="T9" fmla="*/ 3340 h 3369"/>
                  <a:gd name="T10" fmla="*/ 124 w 300"/>
                  <a:gd name="T11" fmla="*/ 3251 h 3369"/>
                  <a:gd name="T12" fmla="*/ 142 w 300"/>
                  <a:gd name="T13" fmla="*/ 2813 h 3369"/>
                  <a:gd name="T14" fmla="*/ 184 w 300"/>
                  <a:gd name="T15" fmla="*/ 2884 h 3369"/>
                  <a:gd name="T16" fmla="*/ 195 w 300"/>
                  <a:gd name="T17" fmla="*/ 2986 h 3369"/>
                  <a:gd name="T18" fmla="*/ 191 w 300"/>
                  <a:gd name="T19" fmla="*/ 3087 h 3369"/>
                  <a:gd name="T20" fmla="*/ 184 w 300"/>
                  <a:gd name="T21" fmla="*/ 3140 h 3369"/>
                  <a:gd name="T22" fmla="*/ 156 w 300"/>
                  <a:gd name="T23" fmla="*/ 3082 h 3369"/>
                  <a:gd name="T24" fmla="*/ 120 w 300"/>
                  <a:gd name="T25" fmla="*/ 2986 h 3369"/>
                  <a:gd name="T26" fmla="*/ 120 w 300"/>
                  <a:gd name="T27" fmla="*/ 2857 h 3369"/>
                  <a:gd name="T28" fmla="*/ 124 w 300"/>
                  <a:gd name="T29" fmla="*/ 2386 h 3369"/>
                  <a:gd name="T30" fmla="*/ 196 w 300"/>
                  <a:gd name="T31" fmla="*/ 2449 h 3369"/>
                  <a:gd name="T32" fmla="*/ 193 w 300"/>
                  <a:gd name="T33" fmla="*/ 2666 h 3369"/>
                  <a:gd name="T34" fmla="*/ 182 w 300"/>
                  <a:gd name="T35" fmla="*/ 2658 h 3369"/>
                  <a:gd name="T36" fmla="*/ 171 w 300"/>
                  <a:gd name="T37" fmla="*/ 2649 h 3369"/>
                  <a:gd name="T38" fmla="*/ 136 w 300"/>
                  <a:gd name="T39" fmla="*/ 2626 h 3369"/>
                  <a:gd name="T40" fmla="*/ 113 w 300"/>
                  <a:gd name="T41" fmla="*/ 1866 h 3369"/>
                  <a:gd name="T42" fmla="*/ 200 w 300"/>
                  <a:gd name="T43" fmla="*/ 1931 h 3369"/>
                  <a:gd name="T44" fmla="*/ 200 w 300"/>
                  <a:gd name="T45" fmla="*/ 2067 h 3369"/>
                  <a:gd name="T46" fmla="*/ 198 w 300"/>
                  <a:gd name="T47" fmla="*/ 2215 h 3369"/>
                  <a:gd name="T48" fmla="*/ 138 w 300"/>
                  <a:gd name="T49" fmla="*/ 2213 h 3369"/>
                  <a:gd name="T50" fmla="*/ 113 w 300"/>
                  <a:gd name="T51" fmla="*/ 1866 h 3369"/>
                  <a:gd name="T52" fmla="*/ 204 w 300"/>
                  <a:gd name="T53" fmla="*/ 1709 h 3369"/>
                  <a:gd name="T54" fmla="*/ 144 w 300"/>
                  <a:gd name="T55" fmla="*/ 1693 h 3369"/>
                  <a:gd name="T56" fmla="*/ 104 w 300"/>
                  <a:gd name="T57" fmla="*/ 1357 h 3369"/>
                  <a:gd name="T58" fmla="*/ 224 w 300"/>
                  <a:gd name="T59" fmla="*/ 20 h 3369"/>
                  <a:gd name="T60" fmla="*/ 287 w 300"/>
                  <a:gd name="T61" fmla="*/ 89 h 3369"/>
                  <a:gd name="T62" fmla="*/ 298 w 300"/>
                  <a:gd name="T63" fmla="*/ 173 h 3369"/>
                  <a:gd name="T64" fmla="*/ 260 w 300"/>
                  <a:gd name="T65" fmla="*/ 242 h 3369"/>
                  <a:gd name="T66" fmla="*/ 222 w 300"/>
                  <a:gd name="T67" fmla="*/ 377 h 3369"/>
                  <a:gd name="T68" fmla="*/ 218 w 300"/>
                  <a:gd name="T69" fmla="*/ 640 h 3369"/>
                  <a:gd name="T70" fmla="*/ 216 w 300"/>
                  <a:gd name="T71" fmla="*/ 880 h 3369"/>
                  <a:gd name="T72" fmla="*/ 213 w 300"/>
                  <a:gd name="T73" fmla="*/ 1166 h 3369"/>
                  <a:gd name="T74" fmla="*/ 96 w 300"/>
                  <a:gd name="T75" fmla="*/ 958 h 3369"/>
                  <a:gd name="T76" fmla="*/ 87 w 300"/>
                  <a:gd name="T77" fmla="*/ 637 h 3369"/>
                  <a:gd name="T78" fmla="*/ 82 w 300"/>
                  <a:gd name="T79" fmla="*/ 380 h 3369"/>
                  <a:gd name="T80" fmla="*/ 31 w 300"/>
                  <a:gd name="T81" fmla="*/ 237 h 3369"/>
                  <a:gd name="T82" fmla="*/ 0 w 300"/>
                  <a:gd name="T83" fmla="*/ 155 h 3369"/>
                  <a:gd name="T84" fmla="*/ 18 w 300"/>
                  <a:gd name="T85" fmla="*/ 73 h 3369"/>
                  <a:gd name="T86" fmla="*/ 85 w 300"/>
                  <a:gd name="T87" fmla="*/ 15 h 3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0" h="3369">
                    <a:moveTo>
                      <a:pt x="127" y="3220"/>
                    </a:moveTo>
                    <a:lnTo>
                      <a:pt x="136" y="3227"/>
                    </a:lnTo>
                    <a:lnTo>
                      <a:pt x="147" y="3238"/>
                    </a:lnTo>
                    <a:lnTo>
                      <a:pt x="160" y="3251"/>
                    </a:lnTo>
                    <a:lnTo>
                      <a:pt x="173" y="3266"/>
                    </a:lnTo>
                    <a:lnTo>
                      <a:pt x="184" y="3277"/>
                    </a:lnTo>
                    <a:lnTo>
                      <a:pt x="182" y="3282"/>
                    </a:lnTo>
                    <a:lnTo>
                      <a:pt x="182" y="3293"/>
                    </a:lnTo>
                    <a:lnTo>
                      <a:pt x="180" y="3309"/>
                    </a:lnTo>
                    <a:lnTo>
                      <a:pt x="178" y="3327"/>
                    </a:lnTo>
                    <a:lnTo>
                      <a:pt x="175" y="3346"/>
                    </a:lnTo>
                    <a:lnTo>
                      <a:pt x="167" y="3360"/>
                    </a:lnTo>
                    <a:lnTo>
                      <a:pt x="156" y="3369"/>
                    </a:lnTo>
                    <a:lnTo>
                      <a:pt x="147" y="3358"/>
                    </a:lnTo>
                    <a:lnTo>
                      <a:pt x="136" y="3340"/>
                    </a:lnTo>
                    <a:lnTo>
                      <a:pt x="129" y="3313"/>
                    </a:lnTo>
                    <a:lnTo>
                      <a:pt x="125" y="3282"/>
                    </a:lnTo>
                    <a:lnTo>
                      <a:pt x="124" y="3251"/>
                    </a:lnTo>
                    <a:lnTo>
                      <a:pt x="127" y="3220"/>
                    </a:lnTo>
                    <a:close/>
                    <a:moveTo>
                      <a:pt x="120" y="2800"/>
                    </a:moveTo>
                    <a:lnTo>
                      <a:pt x="142" y="2813"/>
                    </a:lnTo>
                    <a:lnTo>
                      <a:pt x="160" y="2833"/>
                    </a:lnTo>
                    <a:lnTo>
                      <a:pt x="173" y="2857"/>
                    </a:lnTo>
                    <a:lnTo>
                      <a:pt x="184" y="2884"/>
                    </a:lnTo>
                    <a:lnTo>
                      <a:pt x="189" y="2917"/>
                    </a:lnTo>
                    <a:lnTo>
                      <a:pt x="193" y="2949"/>
                    </a:lnTo>
                    <a:lnTo>
                      <a:pt x="195" y="2986"/>
                    </a:lnTo>
                    <a:lnTo>
                      <a:pt x="195" y="3020"/>
                    </a:lnTo>
                    <a:lnTo>
                      <a:pt x="195" y="3055"/>
                    </a:lnTo>
                    <a:lnTo>
                      <a:pt x="191" y="3087"/>
                    </a:lnTo>
                    <a:lnTo>
                      <a:pt x="189" y="3118"/>
                    </a:lnTo>
                    <a:lnTo>
                      <a:pt x="187" y="3146"/>
                    </a:lnTo>
                    <a:lnTo>
                      <a:pt x="184" y="3140"/>
                    </a:lnTo>
                    <a:lnTo>
                      <a:pt x="176" y="3127"/>
                    </a:lnTo>
                    <a:lnTo>
                      <a:pt x="167" y="3107"/>
                    </a:lnTo>
                    <a:lnTo>
                      <a:pt x="156" y="3082"/>
                    </a:lnTo>
                    <a:lnTo>
                      <a:pt x="144" y="3053"/>
                    </a:lnTo>
                    <a:lnTo>
                      <a:pt x="131" y="3020"/>
                    </a:lnTo>
                    <a:lnTo>
                      <a:pt x="120" y="2986"/>
                    </a:lnTo>
                    <a:lnTo>
                      <a:pt x="120" y="2944"/>
                    </a:lnTo>
                    <a:lnTo>
                      <a:pt x="120" y="2904"/>
                    </a:lnTo>
                    <a:lnTo>
                      <a:pt x="120" y="2857"/>
                    </a:lnTo>
                    <a:lnTo>
                      <a:pt x="120" y="2800"/>
                    </a:lnTo>
                    <a:close/>
                    <a:moveTo>
                      <a:pt x="116" y="2386"/>
                    </a:moveTo>
                    <a:lnTo>
                      <a:pt x="124" y="2386"/>
                    </a:lnTo>
                    <a:lnTo>
                      <a:pt x="151" y="2407"/>
                    </a:lnTo>
                    <a:lnTo>
                      <a:pt x="176" y="2427"/>
                    </a:lnTo>
                    <a:lnTo>
                      <a:pt x="196" y="2449"/>
                    </a:lnTo>
                    <a:lnTo>
                      <a:pt x="195" y="2520"/>
                    </a:lnTo>
                    <a:lnTo>
                      <a:pt x="193" y="2593"/>
                    </a:lnTo>
                    <a:lnTo>
                      <a:pt x="193" y="2666"/>
                    </a:lnTo>
                    <a:lnTo>
                      <a:pt x="189" y="2664"/>
                    </a:lnTo>
                    <a:lnTo>
                      <a:pt x="185" y="2662"/>
                    </a:lnTo>
                    <a:lnTo>
                      <a:pt x="182" y="2658"/>
                    </a:lnTo>
                    <a:lnTo>
                      <a:pt x="178" y="2655"/>
                    </a:lnTo>
                    <a:lnTo>
                      <a:pt x="175" y="2653"/>
                    </a:lnTo>
                    <a:lnTo>
                      <a:pt x="171" y="2649"/>
                    </a:lnTo>
                    <a:lnTo>
                      <a:pt x="167" y="2649"/>
                    </a:lnTo>
                    <a:lnTo>
                      <a:pt x="151" y="2637"/>
                    </a:lnTo>
                    <a:lnTo>
                      <a:pt x="136" y="2626"/>
                    </a:lnTo>
                    <a:lnTo>
                      <a:pt x="120" y="2613"/>
                    </a:lnTo>
                    <a:lnTo>
                      <a:pt x="116" y="2386"/>
                    </a:lnTo>
                    <a:close/>
                    <a:moveTo>
                      <a:pt x="113" y="1866"/>
                    </a:moveTo>
                    <a:lnTo>
                      <a:pt x="156" y="1884"/>
                    </a:lnTo>
                    <a:lnTo>
                      <a:pt x="200" y="1902"/>
                    </a:lnTo>
                    <a:lnTo>
                      <a:pt x="200" y="1931"/>
                    </a:lnTo>
                    <a:lnTo>
                      <a:pt x="200" y="1971"/>
                    </a:lnTo>
                    <a:lnTo>
                      <a:pt x="202" y="2018"/>
                    </a:lnTo>
                    <a:lnTo>
                      <a:pt x="200" y="2067"/>
                    </a:lnTo>
                    <a:lnTo>
                      <a:pt x="200" y="2118"/>
                    </a:lnTo>
                    <a:lnTo>
                      <a:pt x="200" y="2169"/>
                    </a:lnTo>
                    <a:lnTo>
                      <a:pt x="198" y="2215"/>
                    </a:lnTo>
                    <a:lnTo>
                      <a:pt x="196" y="2253"/>
                    </a:lnTo>
                    <a:lnTo>
                      <a:pt x="169" y="2233"/>
                    </a:lnTo>
                    <a:lnTo>
                      <a:pt x="138" y="2213"/>
                    </a:lnTo>
                    <a:lnTo>
                      <a:pt x="113" y="2193"/>
                    </a:lnTo>
                    <a:lnTo>
                      <a:pt x="113" y="2029"/>
                    </a:lnTo>
                    <a:lnTo>
                      <a:pt x="113" y="1866"/>
                    </a:lnTo>
                    <a:close/>
                    <a:moveTo>
                      <a:pt x="104" y="1357"/>
                    </a:moveTo>
                    <a:lnTo>
                      <a:pt x="207" y="1362"/>
                    </a:lnTo>
                    <a:lnTo>
                      <a:pt x="204" y="1709"/>
                    </a:lnTo>
                    <a:lnTo>
                      <a:pt x="180" y="1706"/>
                    </a:lnTo>
                    <a:lnTo>
                      <a:pt x="160" y="1700"/>
                    </a:lnTo>
                    <a:lnTo>
                      <a:pt x="144" y="1693"/>
                    </a:lnTo>
                    <a:lnTo>
                      <a:pt x="127" y="1684"/>
                    </a:lnTo>
                    <a:lnTo>
                      <a:pt x="107" y="1677"/>
                    </a:lnTo>
                    <a:lnTo>
                      <a:pt x="104" y="1357"/>
                    </a:lnTo>
                    <a:close/>
                    <a:moveTo>
                      <a:pt x="156" y="0"/>
                    </a:moveTo>
                    <a:lnTo>
                      <a:pt x="193" y="7"/>
                    </a:lnTo>
                    <a:lnTo>
                      <a:pt x="224" y="20"/>
                    </a:lnTo>
                    <a:lnTo>
                      <a:pt x="251" y="38"/>
                    </a:lnTo>
                    <a:lnTo>
                      <a:pt x="271" y="62"/>
                    </a:lnTo>
                    <a:lnTo>
                      <a:pt x="287" y="89"/>
                    </a:lnTo>
                    <a:lnTo>
                      <a:pt x="296" y="120"/>
                    </a:lnTo>
                    <a:lnTo>
                      <a:pt x="300" y="153"/>
                    </a:lnTo>
                    <a:lnTo>
                      <a:pt x="298" y="173"/>
                    </a:lnTo>
                    <a:lnTo>
                      <a:pt x="289" y="197"/>
                    </a:lnTo>
                    <a:lnTo>
                      <a:pt x="276" y="220"/>
                    </a:lnTo>
                    <a:lnTo>
                      <a:pt x="260" y="242"/>
                    </a:lnTo>
                    <a:lnTo>
                      <a:pt x="244" y="260"/>
                    </a:lnTo>
                    <a:lnTo>
                      <a:pt x="224" y="273"/>
                    </a:lnTo>
                    <a:lnTo>
                      <a:pt x="222" y="377"/>
                    </a:lnTo>
                    <a:lnTo>
                      <a:pt x="222" y="471"/>
                    </a:lnTo>
                    <a:lnTo>
                      <a:pt x="220" y="557"/>
                    </a:lnTo>
                    <a:lnTo>
                      <a:pt x="218" y="640"/>
                    </a:lnTo>
                    <a:lnTo>
                      <a:pt x="218" y="718"/>
                    </a:lnTo>
                    <a:lnTo>
                      <a:pt x="216" y="798"/>
                    </a:lnTo>
                    <a:lnTo>
                      <a:pt x="216" y="880"/>
                    </a:lnTo>
                    <a:lnTo>
                      <a:pt x="215" y="967"/>
                    </a:lnTo>
                    <a:lnTo>
                      <a:pt x="213" y="1062"/>
                    </a:lnTo>
                    <a:lnTo>
                      <a:pt x="213" y="1166"/>
                    </a:lnTo>
                    <a:lnTo>
                      <a:pt x="100" y="1153"/>
                    </a:lnTo>
                    <a:lnTo>
                      <a:pt x="98" y="1051"/>
                    </a:lnTo>
                    <a:lnTo>
                      <a:pt x="96" y="958"/>
                    </a:lnTo>
                    <a:lnTo>
                      <a:pt x="95" y="873"/>
                    </a:lnTo>
                    <a:lnTo>
                      <a:pt x="93" y="793"/>
                    </a:lnTo>
                    <a:lnTo>
                      <a:pt x="87" y="637"/>
                    </a:lnTo>
                    <a:lnTo>
                      <a:pt x="85" y="557"/>
                    </a:lnTo>
                    <a:lnTo>
                      <a:pt x="84" y="471"/>
                    </a:lnTo>
                    <a:lnTo>
                      <a:pt x="82" y="380"/>
                    </a:lnTo>
                    <a:lnTo>
                      <a:pt x="80" y="277"/>
                    </a:lnTo>
                    <a:lnTo>
                      <a:pt x="53" y="258"/>
                    </a:lnTo>
                    <a:lnTo>
                      <a:pt x="31" y="237"/>
                    </a:lnTo>
                    <a:lnTo>
                      <a:pt x="16" y="211"/>
                    </a:lnTo>
                    <a:lnTo>
                      <a:pt x="5" y="184"/>
                    </a:lnTo>
                    <a:lnTo>
                      <a:pt x="0" y="155"/>
                    </a:lnTo>
                    <a:lnTo>
                      <a:pt x="0" y="127"/>
                    </a:lnTo>
                    <a:lnTo>
                      <a:pt x="7" y="98"/>
                    </a:lnTo>
                    <a:lnTo>
                      <a:pt x="18" y="73"/>
                    </a:lnTo>
                    <a:lnTo>
                      <a:pt x="35" y="49"/>
                    </a:lnTo>
                    <a:lnTo>
                      <a:pt x="56" y="29"/>
                    </a:lnTo>
                    <a:lnTo>
                      <a:pt x="85" y="15"/>
                    </a:lnTo>
                    <a:lnTo>
                      <a:pt x="118" y="4"/>
                    </a:lnTo>
                    <a:lnTo>
                      <a:pt x="1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grpSp>
        <p:sp>
          <p:nvSpPr>
            <p:cNvPr id="86" name="Oval 19">
              <a:extLst>
                <a:ext uri="{FF2B5EF4-FFF2-40B4-BE49-F238E27FC236}">
                  <a16:creationId xmlns:a16="http://schemas.microsoft.com/office/drawing/2014/main" id="{C7375531-F86A-4D1A-9B4F-9B7767347969}"/>
                </a:ext>
              </a:extLst>
            </p:cNvPr>
            <p:cNvSpPr/>
            <p:nvPr/>
          </p:nvSpPr>
          <p:spPr>
            <a:xfrm rot="7840081">
              <a:off x="5220968" y="21654"/>
              <a:ext cx="262540" cy="223955"/>
            </a:xfrm>
            <a:custGeom>
              <a:avLst/>
              <a:gdLst/>
              <a:ahLst/>
              <a:cxnLst/>
              <a:rect l="l" t="t" r="r" b="b"/>
              <a:pathLst>
                <a:path w="4290840" h="3660228">
                  <a:moveTo>
                    <a:pt x="2325835" y="1430901"/>
                  </a:moveTo>
                  <a:cubicBezTo>
                    <a:pt x="2336670" y="1441414"/>
                    <a:pt x="2351639" y="1447919"/>
                    <a:pt x="2368172" y="1447919"/>
                  </a:cubicBezTo>
                  <a:cubicBezTo>
                    <a:pt x="2401241" y="1447919"/>
                    <a:pt x="2428048" y="1421905"/>
                    <a:pt x="2428048" y="1389815"/>
                  </a:cubicBezTo>
                  <a:lnTo>
                    <a:pt x="2428048" y="290423"/>
                  </a:lnTo>
                  <a:cubicBezTo>
                    <a:pt x="2428048" y="258334"/>
                    <a:pt x="2401241" y="232319"/>
                    <a:pt x="2368173" y="232320"/>
                  </a:cubicBezTo>
                  <a:cubicBezTo>
                    <a:pt x="2335105" y="232319"/>
                    <a:pt x="2308298" y="258334"/>
                    <a:pt x="2308298" y="290424"/>
                  </a:cubicBezTo>
                  <a:lnTo>
                    <a:pt x="2308298" y="1389814"/>
                  </a:lnTo>
                  <a:cubicBezTo>
                    <a:pt x="2308297" y="1405860"/>
                    <a:pt x="2314999" y="1420385"/>
                    <a:pt x="2325835" y="1430901"/>
                  </a:cubicBezTo>
                  <a:close/>
                  <a:moveTo>
                    <a:pt x="1712446" y="1346642"/>
                  </a:moveTo>
                  <a:cubicBezTo>
                    <a:pt x="1591450" y="1204364"/>
                    <a:pt x="1518764" y="1021961"/>
                    <a:pt x="1518764" y="823084"/>
                  </a:cubicBezTo>
                  <a:cubicBezTo>
                    <a:pt x="1518764" y="368507"/>
                    <a:pt x="1898505" y="1"/>
                    <a:pt x="2366939" y="0"/>
                  </a:cubicBezTo>
                  <a:cubicBezTo>
                    <a:pt x="2835373" y="1"/>
                    <a:pt x="3215115" y="368508"/>
                    <a:pt x="3215114" y="823084"/>
                  </a:cubicBezTo>
                  <a:cubicBezTo>
                    <a:pt x="3215114" y="1277660"/>
                    <a:pt x="2835373" y="1646168"/>
                    <a:pt x="2366939" y="1646167"/>
                  </a:cubicBezTo>
                  <a:cubicBezTo>
                    <a:pt x="2132723" y="1646167"/>
                    <a:pt x="1920679" y="1554040"/>
                    <a:pt x="1767189" y="1405093"/>
                  </a:cubicBezTo>
                  <a:cubicBezTo>
                    <a:pt x="1748003" y="1386474"/>
                    <a:pt x="1729732" y="1366968"/>
                    <a:pt x="1712446" y="1346642"/>
                  </a:cubicBezTo>
                  <a:close/>
                  <a:moveTo>
                    <a:pt x="2442785" y="3276067"/>
                  </a:moveTo>
                  <a:cubicBezTo>
                    <a:pt x="2452539" y="3288725"/>
                    <a:pt x="2467121" y="3297661"/>
                    <a:pt x="2484220" y="3299876"/>
                  </a:cubicBezTo>
                  <a:lnTo>
                    <a:pt x="3567493" y="3440235"/>
                  </a:lnTo>
                  <a:cubicBezTo>
                    <a:pt x="3601691" y="3444665"/>
                    <a:pt x="3633005" y="3420535"/>
                    <a:pt x="3637436" y="3386337"/>
                  </a:cubicBezTo>
                  <a:lnTo>
                    <a:pt x="3638507" y="3378082"/>
                  </a:lnTo>
                  <a:cubicBezTo>
                    <a:pt x="3642938" y="3343884"/>
                    <a:pt x="3618808" y="3312570"/>
                    <a:pt x="3584610" y="3308139"/>
                  </a:cubicBezTo>
                  <a:cubicBezTo>
                    <a:pt x="3223518" y="3261353"/>
                    <a:pt x="2862428" y="3214566"/>
                    <a:pt x="2501336" y="3167780"/>
                  </a:cubicBezTo>
                  <a:cubicBezTo>
                    <a:pt x="2467138" y="3163349"/>
                    <a:pt x="2435824" y="3187479"/>
                    <a:pt x="2431392" y="3221677"/>
                  </a:cubicBezTo>
                  <a:lnTo>
                    <a:pt x="2430323" y="3229933"/>
                  </a:lnTo>
                  <a:cubicBezTo>
                    <a:pt x="2428107" y="3247032"/>
                    <a:pt x="2433032" y="3263410"/>
                    <a:pt x="2442785" y="3276067"/>
                  </a:cubicBezTo>
                  <a:close/>
                  <a:moveTo>
                    <a:pt x="2077965" y="3502921"/>
                  </a:moveTo>
                  <a:cubicBezTo>
                    <a:pt x="2211151" y="3366898"/>
                    <a:pt x="2317658" y="3113548"/>
                    <a:pt x="2352262" y="2815726"/>
                  </a:cubicBezTo>
                  <a:cubicBezTo>
                    <a:pt x="2386865" y="2517903"/>
                    <a:pt x="2341165" y="2247898"/>
                    <a:pt x="2242534" y="2086510"/>
                  </a:cubicBezTo>
                  <a:lnTo>
                    <a:pt x="3638641" y="2239266"/>
                  </a:lnTo>
                  <a:cubicBezTo>
                    <a:pt x="4041695" y="2283368"/>
                    <a:pt x="4331596" y="2636192"/>
                    <a:pt x="4286150" y="3027324"/>
                  </a:cubicBezTo>
                  <a:cubicBezTo>
                    <a:pt x="4240705" y="3418455"/>
                    <a:pt x="3877125" y="3699778"/>
                    <a:pt x="3474071" y="3655676"/>
                  </a:cubicBezTo>
                  <a:close/>
                  <a:moveTo>
                    <a:pt x="554154" y="3094005"/>
                  </a:moveTo>
                  <a:cubicBezTo>
                    <a:pt x="563899" y="3106651"/>
                    <a:pt x="578469" y="3115580"/>
                    <a:pt x="595552" y="3117793"/>
                  </a:cubicBezTo>
                  <a:lnTo>
                    <a:pt x="1844342" y="3279597"/>
                  </a:lnTo>
                  <a:cubicBezTo>
                    <a:pt x="1878509" y="3284024"/>
                    <a:pt x="1909796" y="3259914"/>
                    <a:pt x="1914223" y="3225747"/>
                  </a:cubicBezTo>
                  <a:lnTo>
                    <a:pt x="1915292" y="3217498"/>
                  </a:lnTo>
                  <a:cubicBezTo>
                    <a:pt x="1919719" y="3183330"/>
                    <a:pt x="1895610" y="3152043"/>
                    <a:pt x="1861442" y="3147616"/>
                  </a:cubicBezTo>
                  <a:lnTo>
                    <a:pt x="612653" y="2985812"/>
                  </a:lnTo>
                  <a:cubicBezTo>
                    <a:pt x="578485" y="2981385"/>
                    <a:pt x="547198" y="3005495"/>
                    <a:pt x="542771" y="3039662"/>
                  </a:cubicBezTo>
                  <a:lnTo>
                    <a:pt x="541702" y="3047911"/>
                  </a:lnTo>
                  <a:cubicBezTo>
                    <a:pt x="539489" y="3064995"/>
                    <a:pt x="544409" y="3081359"/>
                    <a:pt x="554154" y="3094005"/>
                  </a:cubicBezTo>
                  <a:close/>
                  <a:moveTo>
                    <a:pt x="160256" y="3083028"/>
                  </a:moveTo>
                  <a:cubicBezTo>
                    <a:pt x="43080" y="2940417"/>
                    <a:pt x="-18033" y="2754428"/>
                    <a:pt x="4690" y="2558864"/>
                  </a:cubicBezTo>
                  <a:cubicBezTo>
                    <a:pt x="50134" y="2167732"/>
                    <a:pt x="413715" y="1886409"/>
                    <a:pt x="816769" y="1930509"/>
                  </a:cubicBezTo>
                  <a:lnTo>
                    <a:pt x="2159669" y="2077444"/>
                  </a:lnTo>
                  <a:cubicBezTo>
                    <a:pt x="2252567" y="2248534"/>
                    <a:pt x="2291731" y="2517583"/>
                    <a:pt x="2258286" y="2805444"/>
                  </a:cubicBezTo>
                  <a:cubicBezTo>
                    <a:pt x="2224840" y="3093304"/>
                    <a:pt x="2124922" y="3347135"/>
                    <a:pt x="1995098" y="3493855"/>
                  </a:cubicBezTo>
                  <a:lnTo>
                    <a:pt x="652198" y="3346920"/>
                  </a:lnTo>
                  <a:cubicBezTo>
                    <a:pt x="450671" y="3324868"/>
                    <a:pt x="277431" y="3225638"/>
                    <a:pt x="160256" y="30830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latin typeface="Arial" pitchFamily="34" charset="0"/>
                <a:cs typeface="Arial" pitchFamily="34" charset="0"/>
              </a:endParaRPr>
            </a:p>
          </p:txBody>
        </p:sp>
        <p:sp>
          <p:nvSpPr>
            <p:cNvPr id="87" name="Round Same Side Corner Rectangle 3">
              <a:extLst>
                <a:ext uri="{FF2B5EF4-FFF2-40B4-BE49-F238E27FC236}">
                  <a16:creationId xmlns:a16="http://schemas.microsoft.com/office/drawing/2014/main" id="{74977F66-66AB-4681-8579-CB275BDE1343}"/>
                </a:ext>
              </a:extLst>
            </p:cNvPr>
            <p:cNvSpPr/>
            <p:nvPr/>
          </p:nvSpPr>
          <p:spPr>
            <a:xfrm>
              <a:off x="4099789" y="53492"/>
              <a:ext cx="313419" cy="205786"/>
            </a:xfrm>
            <a:custGeom>
              <a:avLst/>
              <a:gdLst/>
              <a:ahLst/>
              <a:cxnLst/>
              <a:rect l="l" t="t" r="r" b="b"/>
              <a:pathLst>
                <a:path w="3948136" h="2592287">
                  <a:moveTo>
                    <a:pt x="658036" y="1188131"/>
                  </a:moveTo>
                  <a:lnTo>
                    <a:pt x="1067865" y="1188131"/>
                  </a:lnTo>
                  <a:cubicBezTo>
                    <a:pt x="1127518" y="1188131"/>
                    <a:pt x="1175877" y="1236490"/>
                    <a:pt x="1175877" y="1296143"/>
                  </a:cubicBezTo>
                  <a:lnTo>
                    <a:pt x="1175877" y="1404155"/>
                  </a:lnTo>
                  <a:lnTo>
                    <a:pt x="550024" y="1404155"/>
                  </a:lnTo>
                  <a:lnTo>
                    <a:pt x="550024" y="1296143"/>
                  </a:lnTo>
                  <a:cubicBezTo>
                    <a:pt x="550024" y="1236490"/>
                    <a:pt x="598383" y="1188131"/>
                    <a:pt x="658036" y="1188131"/>
                  </a:cubicBezTo>
                  <a:close/>
                  <a:moveTo>
                    <a:pt x="1643930" y="756083"/>
                  </a:moveTo>
                  <a:lnTo>
                    <a:pt x="3084090" y="756083"/>
                  </a:lnTo>
                  <a:cubicBezTo>
                    <a:pt x="3263050" y="756083"/>
                    <a:pt x="3408126" y="901159"/>
                    <a:pt x="3408126" y="1080119"/>
                  </a:cubicBezTo>
                  <a:lnTo>
                    <a:pt x="3408126" y="1404155"/>
                  </a:lnTo>
                  <a:lnTo>
                    <a:pt x="1319894" y="1404155"/>
                  </a:lnTo>
                  <a:lnTo>
                    <a:pt x="1319894" y="1080119"/>
                  </a:lnTo>
                  <a:cubicBezTo>
                    <a:pt x="1319894" y="901159"/>
                    <a:pt x="1464970" y="756083"/>
                    <a:pt x="1643930" y="756083"/>
                  </a:cubicBezTo>
                  <a:close/>
                  <a:moveTo>
                    <a:pt x="869386" y="585928"/>
                  </a:moveTo>
                  <a:cubicBezTo>
                    <a:pt x="1011160" y="585928"/>
                    <a:pt x="1126090" y="700858"/>
                    <a:pt x="1126090" y="842632"/>
                  </a:cubicBezTo>
                  <a:cubicBezTo>
                    <a:pt x="1126090" y="984406"/>
                    <a:pt x="1011160" y="1099336"/>
                    <a:pt x="869386" y="1099336"/>
                  </a:cubicBezTo>
                  <a:cubicBezTo>
                    <a:pt x="727612" y="1099336"/>
                    <a:pt x="612682" y="984406"/>
                    <a:pt x="612682" y="842632"/>
                  </a:cubicBezTo>
                  <a:cubicBezTo>
                    <a:pt x="612682" y="700858"/>
                    <a:pt x="727612" y="585928"/>
                    <a:pt x="869386" y="585928"/>
                  </a:cubicBezTo>
                  <a:close/>
                  <a:moveTo>
                    <a:pt x="130829" y="0"/>
                  </a:moveTo>
                  <a:lnTo>
                    <a:pt x="337171" y="0"/>
                  </a:lnTo>
                  <a:cubicBezTo>
                    <a:pt x="409426" y="0"/>
                    <a:pt x="468000" y="58574"/>
                    <a:pt x="468000" y="130829"/>
                  </a:cubicBezTo>
                  <a:lnTo>
                    <a:pt x="468000" y="1512169"/>
                  </a:lnTo>
                  <a:lnTo>
                    <a:pt x="3480134" y="1512169"/>
                  </a:lnTo>
                  <a:lnTo>
                    <a:pt x="3480134" y="743121"/>
                  </a:lnTo>
                  <a:cubicBezTo>
                    <a:pt x="3480134" y="670866"/>
                    <a:pt x="3538708" y="612292"/>
                    <a:pt x="3610963" y="612292"/>
                  </a:cubicBezTo>
                  <a:lnTo>
                    <a:pt x="3817305" y="612292"/>
                  </a:lnTo>
                  <a:cubicBezTo>
                    <a:pt x="3889560" y="612292"/>
                    <a:pt x="3948134" y="670866"/>
                    <a:pt x="3948134" y="743121"/>
                  </a:cubicBezTo>
                  <a:lnTo>
                    <a:pt x="3948134" y="1512169"/>
                  </a:lnTo>
                  <a:lnTo>
                    <a:pt x="3948136" y="1512169"/>
                  </a:lnTo>
                  <a:lnTo>
                    <a:pt x="3948136" y="1980169"/>
                  </a:lnTo>
                  <a:lnTo>
                    <a:pt x="3948134" y="1980169"/>
                  </a:lnTo>
                  <a:lnTo>
                    <a:pt x="3948134" y="2592287"/>
                  </a:lnTo>
                  <a:lnTo>
                    <a:pt x="3480134" y="2592287"/>
                  </a:lnTo>
                  <a:lnTo>
                    <a:pt x="3480134" y="1980169"/>
                  </a:lnTo>
                  <a:lnTo>
                    <a:pt x="468000" y="1980169"/>
                  </a:lnTo>
                  <a:lnTo>
                    <a:pt x="468000" y="2592287"/>
                  </a:lnTo>
                  <a:lnTo>
                    <a:pt x="0" y="2592287"/>
                  </a:lnTo>
                  <a:lnTo>
                    <a:pt x="0" y="130829"/>
                  </a:lnTo>
                  <a:cubicBezTo>
                    <a:pt x="0" y="58574"/>
                    <a:pt x="58574" y="0"/>
                    <a:pt x="13082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8" name="Freeform 36">
              <a:extLst>
                <a:ext uri="{FF2B5EF4-FFF2-40B4-BE49-F238E27FC236}">
                  <a16:creationId xmlns:a16="http://schemas.microsoft.com/office/drawing/2014/main" id="{CBB4D6DF-9648-4CA9-961E-66717844E6FC}"/>
                </a:ext>
              </a:extLst>
            </p:cNvPr>
            <p:cNvSpPr>
              <a:spLocks noEditPoints="1"/>
            </p:cNvSpPr>
            <p:nvPr/>
          </p:nvSpPr>
          <p:spPr bwMode="auto">
            <a:xfrm>
              <a:off x="5836172" y="550811"/>
              <a:ext cx="271140" cy="292344"/>
            </a:xfrm>
            <a:custGeom>
              <a:avLst/>
              <a:gdLst>
                <a:gd name="T0" fmla="*/ 1409 w 3363"/>
                <a:gd name="T1" fmla="*/ 1886 h 3626"/>
                <a:gd name="T2" fmla="*/ 1554 w 3363"/>
                <a:gd name="T3" fmla="*/ 2044 h 3626"/>
                <a:gd name="T4" fmla="*/ 972 w 3363"/>
                <a:gd name="T5" fmla="*/ 2917 h 3626"/>
                <a:gd name="T6" fmla="*/ 852 w 3363"/>
                <a:gd name="T7" fmla="*/ 3126 h 3626"/>
                <a:gd name="T8" fmla="*/ 820 w 3363"/>
                <a:gd name="T9" fmla="*/ 3247 h 3626"/>
                <a:gd name="T10" fmla="*/ 836 w 3363"/>
                <a:gd name="T11" fmla="*/ 3317 h 3626"/>
                <a:gd name="T12" fmla="*/ 850 w 3363"/>
                <a:gd name="T13" fmla="*/ 3389 h 3626"/>
                <a:gd name="T14" fmla="*/ 829 w 3363"/>
                <a:gd name="T15" fmla="*/ 3475 h 3626"/>
                <a:gd name="T16" fmla="*/ 761 w 3363"/>
                <a:gd name="T17" fmla="*/ 3557 h 3626"/>
                <a:gd name="T18" fmla="*/ 656 w 3363"/>
                <a:gd name="T19" fmla="*/ 3607 h 3626"/>
                <a:gd name="T20" fmla="*/ 538 w 3363"/>
                <a:gd name="T21" fmla="*/ 3626 h 3626"/>
                <a:gd name="T22" fmla="*/ 436 w 3363"/>
                <a:gd name="T23" fmla="*/ 3602 h 3626"/>
                <a:gd name="T24" fmla="*/ 374 w 3363"/>
                <a:gd name="T25" fmla="*/ 3520 h 3626"/>
                <a:gd name="T26" fmla="*/ 358 w 3363"/>
                <a:gd name="T27" fmla="*/ 3413 h 3626"/>
                <a:gd name="T28" fmla="*/ 361 w 3363"/>
                <a:gd name="T29" fmla="*/ 3322 h 3626"/>
                <a:gd name="T30" fmla="*/ 338 w 3363"/>
                <a:gd name="T31" fmla="*/ 3238 h 3626"/>
                <a:gd name="T32" fmla="*/ 278 w 3363"/>
                <a:gd name="T33" fmla="*/ 3184 h 3626"/>
                <a:gd name="T34" fmla="*/ 198 w 3363"/>
                <a:gd name="T35" fmla="*/ 3138 h 3626"/>
                <a:gd name="T36" fmla="*/ 112 w 3363"/>
                <a:gd name="T37" fmla="*/ 3095 h 3626"/>
                <a:gd name="T38" fmla="*/ 41 w 3363"/>
                <a:gd name="T39" fmla="*/ 3040 h 3626"/>
                <a:gd name="T40" fmla="*/ 1 w 3363"/>
                <a:gd name="T41" fmla="*/ 2964 h 3626"/>
                <a:gd name="T42" fmla="*/ 12 w 3363"/>
                <a:gd name="T43" fmla="*/ 2855 h 3626"/>
                <a:gd name="T44" fmla="*/ 74 w 3363"/>
                <a:gd name="T45" fmla="*/ 2747 h 3626"/>
                <a:gd name="T46" fmla="*/ 170 w 3363"/>
                <a:gd name="T47" fmla="*/ 2702 h 3626"/>
                <a:gd name="T48" fmla="*/ 289 w 3363"/>
                <a:gd name="T49" fmla="*/ 2684 h 3626"/>
                <a:gd name="T50" fmla="*/ 412 w 3363"/>
                <a:gd name="T51" fmla="*/ 2660 h 3626"/>
                <a:gd name="T52" fmla="*/ 585 w 3363"/>
                <a:gd name="T53" fmla="*/ 2573 h 3626"/>
                <a:gd name="T54" fmla="*/ 760 w 3363"/>
                <a:gd name="T55" fmla="*/ 2437 h 3626"/>
                <a:gd name="T56" fmla="*/ 941 w 3363"/>
                <a:gd name="T57" fmla="*/ 2282 h 3626"/>
                <a:gd name="T58" fmla="*/ 1136 w 3363"/>
                <a:gd name="T59" fmla="*/ 2066 h 3626"/>
                <a:gd name="T60" fmla="*/ 1316 w 3363"/>
                <a:gd name="T61" fmla="*/ 1831 h 3626"/>
                <a:gd name="T62" fmla="*/ 2690 w 3363"/>
                <a:gd name="T63" fmla="*/ 9 h 3626"/>
                <a:gd name="T64" fmla="*/ 2761 w 3363"/>
                <a:gd name="T65" fmla="*/ 57 h 3626"/>
                <a:gd name="T66" fmla="*/ 2796 w 3363"/>
                <a:gd name="T67" fmla="*/ 138 h 3626"/>
                <a:gd name="T68" fmla="*/ 2814 w 3363"/>
                <a:gd name="T69" fmla="*/ 249 h 3626"/>
                <a:gd name="T70" fmla="*/ 2905 w 3363"/>
                <a:gd name="T71" fmla="*/ 282 h 3626"/>
                <a:gd name="T72" fmla="*/ 2990 w 3363"/>
                <a:gd name="T73" fmla="*/ 238 h 3626"/>
                <a:gd name="T74" fmla="*/ 3081 w 3363"/>
                <a:gd name="T75" fmla="*/ 184 h 3626"/>
                <a:gd name="T76" fmla="*/ 3200 w 3363"/>
                <a:gd name="T77" fmla="*/ 189 h 3626"/>
                <a:gd name="T78" fmla="*/ 3296 w 3363"/>
                <a:gd name="T79" fmla="*/ 255 h 3626"/>
                <a:gd name="T80" fmla="*/ 3354 w 3363"/>
                <a:gd name="T81" fmla="*/ 366 h 3626"/>
                <a:gd name="T82" fmla="*/ 3356 w 3363"/>
                <a:gd name="T83" fmla="*/ 526 h 3626"/>
                <a:gd name="T84" fmla="*/ 3301 w 3363"/>
                <a:gd name="T85" fmla="*/ 624 h 3626"/>
                <a:gd name="T86" fmla="*/ 3205 w 3363"/>
                <a:gd name="T87" fmla="*/ 680 h 3626"/>
                <a:gd name="T88" fmla="*/ 3094 w 3363"/>
                <a:gd name="T89" fmla="*/ 689 h 3626"/>
                <a:gd name="T90" fmla="*/ 2994 w 3363"/>
                <a:gd name="T91" fmla="*/ 644 h 3626"/>
                <a:gd name="T92" fmla="*/ 2883 w 3363"/>
                <a:gd name="T93" fmla="*/ 575 h 3626"/>
                <a:gd name="T94" fmla="*/ 2712 w 3363"/>
                <a:gd name="T95" fmla="*/ 607 h 3626"/>
                <a:gd name="T96" fmla="*/ 2570 w 3363"/>
                <a:gd name="T97" fmla="*/ 695 h 3626"/>
                <a:gd name="T98" fmla="*/ 2454 w 3363"/>
                <a:gd name="T99" fmla="*/ 815 h 3626"/>
                <a:gd name="T100" fmla="*/ 2354 w 3363"/>
                <a:gd name="T101" fmla="*/ 949 h 3626"/>
                <a:gd name="T102" fmla="*/ 2267 w 3363"/>
                <a:gd name="T103" fmla="*/ 1073 h 3626"/>
                <a:gd name="T104" fmla="*/ 1698 w 3363"/>
                <a:gd name="T105" fmla="*/ 1762 h 3626"/>
                <a:gd name="T106" fmla="*/ 1465 w 3363"/>
                <a:gd name="T107" fmla="*/ 1769 h 3626"/>
                <a:gd name="T108" fmla="*/ 1625 w 3363"/>
                <a:gd name="T109" fmla="*/ 1426 h 3626"/>
                <a:gd name="T110" fmla="*/ 1823 w 3363"/>
                <a:gd name="T111" fmla="*/ 1177 h 3626"/>
                <a:gd name="T112" fmla="*/ 2390 w 3363"/>
                <a:gd name="T113" fmla="*/ 369 h 3626"/>
                <a:gd name="T114" fmla="*/ 2416 w 3363"/>
                <a:gd name="T115" fmla="*/ 304 h 3626"/>
                <a:gd name="T116" fmla="*/ 2405 w 3363"/>
                <a:gd name="T117" fmla="*/ 231 h 3626"/>
                <a:gd name="T118" fmla="*/ 2400 w 3363"/>
                <a:gd name="T119" fmla="*/ 157 h 3626"/>
                <a:gd name="T120" fmla="*/ 2440 w 3363"/>
                <a:gd name="T121" fmla="*/ 82 h 3626"/>
                <a:gd name="T122" fmla="*/ 2610 w 3363"/>
                <a:gd name="T123" fmla="*/ 0 h 3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63" h="3626">
                  <a:moveTo>
                    <a:pt x="1316" y="1831"/>
                  </a:moveTo>
                  <a:lnTo>
                    <a:pt x="1345" y="1926"/>
                  </a:lnTo>
                  <a:lnTo>
                    <a:pt x="1409" y="1886"/>
                  </a:lnTo>
                  <a:lnTo>
                    <a:pt x="1429" y="1946"/>
                  </a:lnTo>
                  <a:lnTo>
                    <a:pt x="1552" y="1929"/>
                  </a:lnTo>
                  <a:lnTo>
                    <a:pt x="1554" y="2044"/>
                  </a:lnTo>
                  <a:lnTo>
                    <a:pt x="1283" y="2446"/>
                  </a:lnTo>
                  <a:lnTo>
                    <a:pt x="1012" y="2853"/>
                  </a:lnTo>
                  <a:lnTo>
                    <a:pt x="972" y="2917"/>
                  </a:lnTo>
                  <a:lnTo>
                    <a:pt x="929" y="2984"/>
                  </a:lnTo>
                  <a:lnTo>
                    <a:pt x="887" y="3053"/>
                  </a:lnTo>
                  <a:lnTo>
                    <a:pt x="852" y="3126"/>
                  </a:lnTo>
                  <a:lnTo>
                    <a:pt x="825" y="3197"/>
                  </a:lnTo>
                  <a:lnTo>
                    <a:pt x="820" y="3224"/>
                  </a:lnTo>
                  <a:lnTo>
                    <a:pt x="820" y="3247"/>
                  </a:lnTo>
                  <a:lnTo>
                    <a:pt x="823" y="3271"/>
                  </a:lnTo>
                  <a:lnTo>
                    <a:pt x="829" y="3295"/>
                  </a:lnTo>
                  <a:lnTo>
                    <a:pt x="836" y="3317"/>
                  </a:lnTo>
                  <a:lnTo>
                    <a:pt x="841" y="3340"/>
                  </a:lnTo>
                  <a:lnTo>
                    <a:pt x="847" y="3364"/>
                  </a:lnTo>
                  <a:lnTo>
                    <a:pt x="850" y="3389"/>
                  </a:lnTo>
                  <a:lnTo>
                    <a:pt x="849" y="3415"/>
                  </a:lnTo>
                  <a:lnTo>
                    <a:pt x="841" y="3444"/>
                  </a:lnTo>
                  <a:lnTo>
                    <a:pt x="829" y="3475"/>
                  </a:lnTo>
                  <a:lnTo>
                    <a:pt x="809" y="3509"/>
                  </a:lnTo>
                  <a:lnTo>
                    <a:pt x="789" y="3533"/>
                  </a:lnTo>
                  <a:lnTo>
                    <a:pt x="761" y="3557"/>
                  </a:lnTo>
                  <a:lnTo>
                    <a:pt x="729" y="3577"/>
                  </a:lnTo>
                  <a:lnTo>
                    <a:pt x="694" y="3593"/>
                  </a:lnTo>
                  <a:lnTo>
                    <a:pt x="656" y="3607"/>
                  </a:lnTo>
                  <a:lnTo>
                    <a:pt x="616" y="3617"/>
                  </a:lnTo>
                  <a:lnTo>
                    <a:pt x="576" y="3624"/>
                  </a:lnTo>
                  <a:lnTo>
                    <a:pt x="538" y="3626"/>
                  </a:lnTo>
                  <a:lnTo>
                    <a:pt x="501" y="3622"/>
                  </a:lnTo>
                  <a:lnTo>
                    <a:pt x="467" y="3615"/>
                  </a:lnTo>
                  <a:lnTo>
                    <a:pt x="436" y="3602"/>
                  </a:lnTo>
                  <a:lnTo>
                    <a:pt x="412" y="3586"/>
                  </a:lnTo>
                  <a:lnTo>
                    <a:pt x="392" y="3560"/>
                  </a:lnTo>
                  <a:lnTo>
                    <a:pt x="374" y="3520"/>
                  </a:lnTo>
                  <a:lnTo>
                    <a:pt x="363" y="3482"/>
                  </a:lnTo>
                  <a:lnTo>
                    <a:pt x="358" y="3446"/>
                  </a:lnTo>
                  <a:lnTo>
                    <a:pt x="358" y="3413"/>
                  </a:lnTo>
                  <a:lnTo>
                    <a:pt x="358" y="3382"/>
                  </a:lnTo>
                  <a:lnTo>
                    <a:pt x="361" y="3351"/>
                  </a:lnTo>
                  <a:lnTo>
                    <a:pt x="361" y="3322"/>
                  </a:lnTo>
                  <a:lnTo>
                    <a:pt x="358" y="3291"/>
                  </a:lnTo>
                  <a:lnTo>
                    <a:pt x="349" y="3262"/>
                  </a:lnTo>
                  <a:lnTo>
                    <a:pt x="338" y="3238"/>
                  </a:lnTo>
                  <a:lnTo>
                    <a:pt x="321" y="3218"/>
                  </a:lnTo>
                  <a:lnTo>
                    <a:pt x="301" y="3200"/>
                  </a:lnTo>
                  <a:lnTo>
                    <a:pt x="278" y="3184"/>
                  </a:lnTo>
                  <a:lnTo>
                    <a:pt x="252" y="3167"/>
                  </a:lnTo>
                  <a:lnTo>
                    <a:pt x="225" y="3153"/>
                  </a:lnTo>
                  <a:lnTo>
                    <a:pt x="198" y="3138"/>
                  </a:lnTo>
                  <a:lnTo>
                    <a:pt x="169" y="3126"/>
                  </a:lnTo>
                  <a:lnTo>
                    <a:pt x="140" y="3111"/>
                  </a:lnTo>
                  <a:lnTo>
                    <a:pt x="112" y="3095"/>
                  </a:lnTo>
                  <a:lnTo>
                    <a:pt x="87" y="3078"/>
                  </a:lnTo>
                  <a:lnTo>
                    <a:pt x="61" y="3060"/>
                  </a:lnTo>
                  <a:lnTo>
                    <a:pt x="41" y="3040"/>
                  </a:lnTo>
                  <a:lnTo>
                    <a:pt x="23" y="3017"/>
                  </a:lnTo>
                  <a:lnTo>
                    <a:pt x="10" y="2991"/>
                  </a:lnTo>
                  <a:lnTo>
                    <a:pt x="1" y="2964"/>
                  </a:lnTo>
                  <a:lnTo>
                    <a:pt x="0" y="2931"/>
                  </a:lnTo>
                  <a:lnTo>
                    <a:pt x="1" y="2895"/>
                  </a:lnTo>
                  <a:lnTo>
                    <a:pt x="12" y="2855"/>
                  </a:lnTo>
                  <a:lnTo>
                    <a:pt x="29" y="2809"/>
                  </a:lnTo>
                  <a:lnTo>
                    <a:pt x="49" y="2775"/>
                  </a:lnTo>
                  <a:lnTo>
                    <a:pt x="74" y="2747"/>
                  </a:lnTo>
                  <a:lnTo>
                    <a:pt x="101" y="2727"/>
                  </a:lnTo>
                  <a:lnTo>
                    <a:pt x="134" y="2713"/>
                  </a:lnTo>
                  <a:lnTo>
                    <a:pt x="170" y="2702"/>
                  </a:lnTo>
                  <a:lnTo>
                    <a:pt x="209" y="2695"/>
                  </a:lnTo>
                  <a:lnTo>
                    <a:pt x="247" y="2689"/>
                  </a:lnTo>
                  <a:lnTo>
                    <a:pt x="289" y="2684"/>
                  </a:lnTo>
                  <a:lnTo>
                    <a:pt x="330" y="2678"/>
                  </a:lnTo>
                  <a:lnTo>
                    <a:pt x="372" y="2671"/>
                  </a:lnTo>
                  <a:lnTo>
                    <a:pt x="412" y="2660"/>
                  </a:lnTo>
                  <a:lnTo>
                    <a:pt x="469" y="2640"/>
                  </a:lnTo>
                  <a:lnTo>
                    <a:pt x="527" y="2609"/>
                  </a:lnTo>
                  <a:lnTo>
                    <a:pt x="585" y="2573"/>
                  </a:lnTo>
                  <a:lnTo>
                    <a:pt x="643" y="2529"/>
                  </a:lnTo>
                  <a:lnTo>
                    <a:pt x="701" y="2484"/>
                  </a:lnTo>
                  <a:lnTo>
                    <a:pt x="760" y="2437"/>
                  </a:lnTo>
                  <a:lnTo>
                    <a:pt x="816" y="2389"/>
                  </a:lnTo>
                  <a:lnTo>
                    <a:pt x="869" y="2346"/>
                  </a:lnTo>
                  <a:lnTo>
                    <a:pt x="941" y="2282"/>
                  </a:lnTo>
                  <a:lnTo>
                    <a:pt x="1009" y="2215"/>
                  </a:lnTo>
                  <a:lnTo>
                    <a:pt x="1074" y="2142"/>
                  </a:lnTo>
                  <a:lnTo>
                    <a:pt x="1136" y="2066"/>
                  </a:lnTo>
                  <a:lnTo>
                    <a:pt x="1196" y="1989"/>
                  </a:lnTo>
                  <a:lnTo>
                    <a:pt x="1252" y="1913"/>
                  </a:lnTo>
                  <a:lnTo>
                    <a:pt x="1316" y="1831"/>
                  </a:lnTo>
                  <a:close/>
                  <a:moveTo>
                    <a:pt x="2610" y="0"/>
                  </a:moveTo>
                  <a:lnTo>
                    <a:pt x="2654" y="2"/>
                  </a:lnTo>
                  <a:lnTo>
                    <a:pt x="2690" y="9"/>
                  </a:lnTo>
                  <a:lnTo>
                    <a:pt x="2720" y="20"/>
                  </a:lnTo>
                  <a:lnTo>
                    <a:pt x="2743" y="37"/>
                  </a:lnTo>
                  <a:lnTo>
                    <a:pt x="2761" y="57"/>
                  </a:lnTo>
                  <a:lnTo>
                    <a:pt x="2776" y="80"/>
                  </a:lnTo>
                  <a:lnTo>
                    <a:pt x="2787" y="107"/>
                  </a:lnTo>
                  <a:lnTo>
                    <a:pt x="2796" y="138"/>
                  </a:lnTo>
                  <a:lnTo>
                    <a:pt x="2803" y="173"/>
                  </a:lnTo>
                  <a:lnTo>
                    <a:pt x="2809" y="209"/>
                  </a:lnTo>
                  <a:lnTo>
                    <a:pt x="2814" y="249"/>
                  </a:lnTo>
                  <a:lnTo>
                    <a:pt x="2841" y="266"/>
                  </a:lnTo>
                  <a:lnTo>
                    <a:pt x="2872" y="278"/>
                  </a:lnTo>
                  <a:lnTo>
                    <a:pt x="2905" y="282"/>
                  </a:lnTo>
                  <a:lnTo>
                    <a:pt x="2940" y="278"/>
                  </a:lnTo>
                  <a:lnTo>
                    <a:pt x="2976" y="266"/>
                  </a:lnTo>
                  <a:lnTo>
                    <a:pt x="2990" y="238"/>
                  </a:lnTo>
                  <a:lnTo>
                    <a:pt x="3016" y="215"/>
                  </a:lnTo>
                  <a:lnTo>
                    <a:pt x="3047" y="197"/>
                  </a:lnTo>
                  <a:lnTo>
                    <a:pt x="3081" y="184"/>
                  </a:lnTo>
                  <a:lnTo>
                    <a:pt x="3120" y="177"/>
                  </a:lnTo>
                  <a:lnTo>
                    <a:pt x="3160" y="178"/>
                  </a:lnTo>
                  <a:lnTo>
                    <a:pt x="3200" y="189"/>
                  </a:lnTo>
                  <a:lnTo>
                    <a:pt x="3234" y="206"/>
                  </a:lnTo>
                  <a:lnTo>
                    <a:pt x="3267" y="227"/>
                  </a:lnTo>
                  <a:lnTo>
                    <a:pt x="3296" y="255"/>
                  </a:lnTo>
                  <a:lnTo>
                    <a:pt x="3320" y="287"/>
                  </a:lnTo>
                  <a:lnTo>
                    <a:pt x="3340" y="324"/>
                  </a:lnTo>
                  <a:lnTo>
                    <a:pt x="3354" y="366"/>
                  </a:lnTo>
                  <a:lnTo>
                    <a:pt x="3361" y="415"/>
                  </a:lnTo>
                  <a:lnTo>
                    <a:pt x="3363" y="467"/>
                  </a:lnTo>
                  <a:lnTo>
                    <a:pt x="3356" y="526"/>
                  </a:lnTo>
                  <a:lnTo>
                    <a:pt x="3343" y="562"/>
                  </a:lnTo>
                  <a:lnTo>
                    <a:pt x="3325" y="597"/>
                  </a:lnTo>
                  <a:lnTo>
                    <a:pt x="3301" y="624"/>
                  </a:lnTo>
                  <a:lnTo>
                    <a:pt x="3272" y="647"/>
                  </a:lnTo>
                  <a:lnTo>
                    <a:pt x="3241" y="667"/>
                  </a:lnTo>
                  <a:lnTo>
                    <a:pt x="3205" y="680"/>
                  </a:lnTo>
                  <a:lnTo>
                    <a:pt x="3169" y="689"/>
                  </a:lnTo>
                  <a:lnTo>
                    <a:pt x="3132" y="693"/>
                  </a:lnTo>
                  <a:lnTo>
                    <a:pt x="3094" y="689"/>
                  </a:lnTo>
                  <a:lnTo>
                    <a:pt x="3058" y="680"/>
                  </a:lnTo>
                  <a:lnTo>
                    <a:pt x="3025" y="666"/>
                  </a:lnTo>
                  <a:lnTo>
                    <a:pt x="2994" y="644"/>
                  </a:lnTo>
                  <a:lnTo>
                    <a:pt x="2969" y="617"/>
                  </a:lnTo>
                  <a:lnTo>
                    <a:pt x="2947" y="582"/>
                  </a:lnTo>
                  <a:lnTo>
                    <a:pt x="2883" y="575"/>
                  </a:lnTo>
                  <a:lnTo>
                    <a:pt x="2821" y="578"/>
                  </a:lnTo>
                  <a:lnTo>
                    <a:pt x="2765" y="589"/>
                  </a:lnTo>
                  <a:lnTo>
                    <a:pt x="2712" y="607"/>
                  </a:lnTo>
                  <a:lnTo>
                    <a:pt x="2661" y="631"/>
                  </a:lnTo>
                  <a:lnTo>
                    <a:pt x="2614" y="660"/>
                  </a:lnTo>
                  <a:lnTo>
                    <a:pt x="2570" y="695"/>
                  </a:lnTo>
                  <a:lnTo>
                    <a:pt x="2529" y="731"/>
                  </a:lnTo>
                  <a:lnTo>
                    <a:pt x="2490" y="773"/>
                  </a:lnTo>
                  <a:lnTo>
                    <a:pt x="2454" y="815"/>
                  </a:lnTo>
                  <a:lnTo>
                    <a:pt x="2420" y="858"/>
                  </a:lnTo>
                  <a:lnTo>
                    <a:pt x="2385" y="904"/>
                  </a:lnTo>
                  <a:lnTo>
                    <a:pt x="2354" y="949"/>
                  </a:lnTo>
                  <a:lnTo>
                    <a:pt x="2325" y="993"/>
                  </a:lnTo>
                  <a:lnTo>
                    <a:pt x="2296" y="1035"/>
                  </a:lnTo>
                  <a:lnTo>
                    <a:pt x="2267" y="1073"/>
                  </a:lnTo>
                  <a:lnTo>
                    <a:pt x="2060" y="1326"/>
                  </a:lnTo>
                  <a:lnTo>
                    <a:pt x="1692" y="1844"/>
                  </a:lnTo>
                  <a:lnTo>
                    <a:pt x="1698" y="1762"/>
                  </a:lnTo>
                  <a:lnTo>
                    <a:pt x="1565" y="1793"/>
                  </a:lnTo>
                  <a:lnTo>
                    <a:pt x="1541" y="1713"/>
                  </a:lnTo>
                  <a:lnTo>
                    <a:pt x="1465" y="1769"/>
                  </a:lnTo>
                  <a:lnTo>
                    <a:pt x="1441" y="1669"/>
                  </a:lnTo>
                  <a:lnTo>
                    <a:pt x="1534" y="1549"/>
                  </a:lnTo>
                  <a:lnTo>
                    <a:pt x="1625" y="1426"/>
                  </a:lnTo>
                  <a:lnTo>
                    <a:pt x="1689" y="1338"/>
                  </a:lnTo>
                  <a:lnTo>
                    <a:pt x="1756" y="1257"/>
                  </a:lnTo>
                  <a:lnTo>
                    <a:pt x="1823" y="1177"/>
                  </a:lnTo>
                  <a:lnTo>
                    <a:pt x="1890" y="1093"/>
                  </a:lnTo>
                  <a:lnTo>
                    <a:pt x="2183" y="689"/>
                  </a:lnTo>
                  <a:lnTo>
                    <a:pt x="2390" y="369"/>
                  </a:lnTo>
                  <a:lnTo>
                    <a:pt x="2405" y="349"/>
                  </a:lnTo>
                  <a:lnTo>
                    <a:pt x="2412" y="327"/>
                  </a:lnTo>
                  <a:lnTo>
                    <a:pt x="2416" y="304"/>
                  </a:lnTo>
                  <a:lnTo>
                    <a:pt x="2414" y="280"/>
                  </a:lnTo>
                  <a:lnTo>
                    <a:pt x="2410" y="257"/>
                  </a:lnTo>
                  <a:lnTo>
                    <a:pt x="2405" y="231"/>
                  </a:lnTo>
                  <a:lnTo>
                    <a:pt x="2401" y="207"/>
                  </a:lnTo>
                  <a:lnTo>
                    <a:pt x="2400" y="182"/>
                  </a:lnTo>
                  <a:lnTo>
                    <a:pt x="2400" y="157"/>
                  </a:lnTo>
                  <a:lnTo>
                    <a:pt x="2407" y="131"/>
                  </a:lnTo>
                  <a:lnTo>
                    <a:pt x="2420" y="106"/>
                  </a:lnTo>
                  <a:lnTo>
                    <a:pt x="2440" y="82"/>
                  </a:lnTo>
                  <a:lnTo>
                    <a:pt x="2470" y="57"/>
                  </a:lnTo>
                  <a:lnTo>
                    <a:pt x="2510" y="33"/>
                  </a:lnTo>
                  <a:lnTo>
                    <a:pt x="261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ko-KR" altLang="en-US" sz="2701"/>
            </a:p>
          </p:txBody>
        </p:sp>
        <p:sp>
          <p:nvSpPr>
            <p:cNvPr id="89" name="Oval 19">
              <a:extLst>
                <a:ext uri="{FF2B5EF4-FFF2-40B4-BE49-F238E27FC236}">
                  <a16:creationId xmlns:a16="http://schemas.microsoft.com/office/drawing/2014/main" id="{B9C37C1B-F8A9-48AD-ABA4-C1BD4BDD0F95}"/>
                </a:ext>
              </a:extLst>
            </p:cNvPr>
            <p:cNvSpPr/>
            <p:nvPr/>
          </p:nvSpPr>
          <p:spPr>
            <a:xfrm rot="7840081">
              <a:off x="3586804" y="1467179"/>
              <a:ext cx="262540" cy="223955"/>
            </a:xfrm>
            <a:custGeom>
              <a:avLst/>
              <a:gdLst/>
              <a:ahLst/>
              <a:cxnLst/>
              <a:rect l="l" t="t" r="r" b="b"/>
              <a:pathLst>
                <a:path w="4290840" h="3660228">
                  <a:moveTo>
                    <a:pt x="2325835" y="1430901"/>
                  </a:moveTo>
                  <a:cubicBezTo>
                    <a:pt x="2336670" y="1441414"/>
                    <a:pt x="2351639" y="1447919"/>
                    <a:pt x="2368172" y="1447919"/>
                  </a:cubicBezTo>
                  <a:cubicBezTo>
                    <a:pt x="2401241" y="1447919"/>
                    <a:pt x="2428048" y="1421905"/>
                    <a:pt x="2428048" y="1389815"/>
                  </a:cubicBezTo>
                  <a:lnTo>
                    <a:pt x="2428048" y="290423"/>
                  </a:lnTo>
                  <a:cubicBezTo>
                    <a:pt x="2428048" y="258334"/>
                    <a:pt x="2401241" y="232319"/>
                    <a:pt x="2368173" y="232320"/>
                  </a:cubicBezTo>
                  <a:cubicBezTo>
                    <a:pt x="2335105" y="232319"/>
                    <a:pt x="2308298" y="258334"/>
                    <a:pt x="2308298" y="290424"/>
                  </a:cubicBezTo>
                  <a:lnTo>
                    <a:pt x="2308298" y="1389814"/>
                  </a:lnTo>
                  <a:cubicBezTo>
                    <a:pt x="2308297" y="1405860"/>
                    <a:pt x="2314999" y="1420385"/>
                    <a:pt x="2325835" y="1430901"/>
                  </a:cubicBezTo>
                  <a:close/>
                  <a:moveTo>
                    <a:pt x="1712446" y="1346642"/>
                  </a:moveTo>
                  <a:cubicBezTo>
                    <a:pt x="1591450" y="1204364"/>
                    <a:pt x="1518764" y="1021961"/>
                    <a:pt x="1518764" y="823084"/>
                  </a:cubicBezTo>
                  <a:cubicBezTo>
                    <a:pt x="1518764" y="368507"/>
                    <a:pt x="1898505" y="1"/>
                    <a:pt x="2366939" y="0"/>
                  </a:cubicBezTo>
                  <a:cubicBezTo>
                    <a:pt x="2835373" y="1"/>
                    <a:pt x="3215115" y="368508"/>
                    <a:pt x="3215114" y="823084"/>
                  </a:cubicBezTo>
                  <a:cubicBezTo>
                    <a:pt x="3215114" y="1277660"/>
                    <a:pt x="2835373" y="1646168"/>
                    <a:pt x="2366939" y="1646167"/>
                  </a:cubicBezTo>
                  <a:cubicBezTo>
                    <a:pt x="2132723" y="1646167"/>
                    <a:pt x="1920679" y="1554040"/>
                    <a:pt x="1767189" y="1405093"/>
                  </a:cubicBezTo>
                  <a:cubicBezTo>
                    <a:pt x="1748003" y="1386474"/>
                    <a:pt x="1729732" y="1366968"/>
                    <a:pt x="1712446" y="1346642"/>
                  </a:cubicBezTo>
                  <a:close/>
                  <a:moveTo>
                    <a:pt x="2442785" y="3276067"/>
                  </a:moveTo>
                  <a:cubicBezTo>
                    <a:pt x="2452539" y="3288725"/>
                    <a:pt x="2467121" y="3297661"/>
                    <a:pt x="2484220" y="3299876"/>
                  </a:cubicBezTo>
                  <a:lnTo>
                    <a:pt x="3567493" y="3440235"/>
                  </a:lnTo>
                  <a:cubicBezTo>
                    <a:pt x="3601691" y="3444665"/>
                    <a:pt x="3633005" y="3420535"/>
                    <a:pt x="3637436" y="3386337"/>
                  </a:cubicBezTo>
                  <a:lnTo>
                    <a:pt x="3638507" y="3378082"/>
                  </a:lnTo>
                  <a:cubicBezTo>
                    <a:pt x="3642938" y="3343884"/>
                    <a:pt x="3618808" y="3312570"/>
                    <a:pt x="3584610" y="3308139"/>
                  </a:cubicBezTo>
                  <a:cubicBezTo>
                    <a:pt x="3223518" y="3261353"/>
                    <a:pt x="2862428" y="3214566"/>
                    <a:pt x="2501336" y="3167780"/>
                  </a:cubicBezTo>
                  <a:cubicBezTo>
                    <a:pt x="2467138" y="3163349"/>
                    <a:pt x="2435824" y="3187479"/>
                    <a:pt x="2431392" y="3221677"/>
                  </a:cubicBezTo>
                  <a:lnTo>
                    <a:pt x="2430323" y="3229933"/>
                  </a:lnTo>
                  <a:cubicBezTo>
                    <a:pt x="2428107" y="3247032"/>
                    <a:pt x="2433032" y="3263410"/>
                    <a:pt x="2442785" y="3276067"/>
                  </a:cubicBezTo>
                  <a:close/>
                  <a:moveTo>
                    <a:pt x="2077965" y="3502921"/>
                  </a:moveTo>
                  <a:cubicBezTo>
                    <a:pt x="2211151" y="3366898"/>
                    <a:pt x="2317658" y="3113548"/>
                    <a:pt x="2352262" y="2815726"/>
                  </a:cubicBezTo>
                  <a:cubicBezTo>
                    <a:pt x="2386865" y="2517903"/>
                    <a:pt x="2341165" y="2247898"/>
                    <a:pt x="2242534" y="2086510"/>
                  </a:cubicBezTo>
                  <a:lnTo>
                    <a:pt x="3638641" y="2239266"/>
                  </a:lnTo>
                  <a:cubicBezTo>
                    <a:pt x="4041695" y="2283368"/>
                    <a:pt x="4331596" y="2636192"/>
                    <a:pt x="4286150" y="3027324"/>
                  </a:cubicBezTo>
                  <a:cubicBezTo>
                    <a:pt x="4240705" y="3418455"/>
                    <a:pt x="3877125" y="3699778"/>
                    <a:pt x="3474071" y="3655676"/>
                  </a:cubicBezTo>
                  <a:close/>
                  <a:moveTo>
                    <a:pt x="554154" y="3094005"/>
                  </a:moveTo>
                  <a:cubicBezTo>
                    <a:pt x="563899" y="3106651"/>
                    <a:pt x="578469" y="3115580"/>
                    <a:pt x="595552" y="3117793"/>
                  </a:cubicBezTo>
                  <a:lnTo>
                    <a:pt x="1844342" y="3279597"/>
                  </a:lnTo>
                  <a:cubicBezTo>
                    <a:pt x="1878509" y="3284024"/>
                    <a:pt x="1909796" y="3259914"/>
                    <a:pt x="1914223" y="3225747"/>
                  </a:cubicBezTo>
                  <a:lnTo>
                    <a:pt x="1915292" y="3217498"/>
                  </a:lnTo>
                  <a:cubicBezTo>
                    <a:pt x="1919719" y="3183330"/>
                    <a:pt x="1895610" y="3152043"/>
                    <a:pt x="1861442" y="3147616"/>
                  </a:cubicBezTo>
                  <a:lnTo>
                    <a:pt x="612653" y="2985812"/>
                  </a:lnTo>
                  <a:cubicBezTo>
                    <a:pt x="578485" y="2981385"/>
                    <a:pt x="547198" y="3005495"/>
                    <a:pt x="542771" y="3039662"/>
                  </a:cubicBezTo>
                  <a:lnTo>
                    <a:pt x="541702" y="3047911"/>
                  </a:lnTo>
                  <a:cubicBezTo>
                    <a:pt x="539489" y="3064995"/>
                    <a:pt x="544409" y="3081359"/>
                    <a:pt x="554154" y="3094005"/>
                  </a:cubicBezTo>
                  <a:close/>
                  <a:moveTo>
                    <a:pt x="160256" y="3083028"/>
                  </a:moveTo>
                  <a:cubicBezTo>
                    <a:pt x="43080" y="2940417"/>
                    <a:pt x="-18033" y="2754428"/>
                    <a:pt x="4690" y="2558864"/>
                  </a:cubicBezTo>
                  <a:cubicBezTo>
                    <a:pt x="50134" y="2167732"/>
                    <a:pt x="413715" y="1886409"/>
                    <a:pt x="816769" y="1930509"/>
                  </a:cubicBezTo>
                  <a:lnTo>
                    <a:pt x="2159669" y="2077444"/>
                  </a:lnTo>
                  <a:cubicBezTo>
                    <a:pt x="2252567" y="2248534"/>
                    <a:pt x="2291731" y="2517583"/>
                    <a:pt x="2258286" y="2805444"/>
                  </a:cubicBezTo>
                  <a:cubicBezTo>
                    <a:pt x="2224840" y="3093304"/>
                    <a:pt x="2124922" y="3347135"/>
                    <a:pt x="1995098" y="3493855"/>
                  </a:cubicBezTo>
                  <a:lnTo>
                    <a:pt x="652198" y="3346920"/>
                  </a:lnTo>
                  <a:cubicBezTo>
                    <a:pt x="450671" y="3324868"/>
                    <a:pt x="277431" y="3225638"/>
                    <a:pt x="160256" y="30830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latin typeface="Arial" pitchFamily="34" charset="0"/>
                <a:cs typeface="Arial" pitchFamily="34" charset="0"/>
              </a:endParaRPr>
            </a:p>
          </p:txBody>
        </p:sp>
        <p:sp>
          <p:nvSpPr>
            <p:cNvPr id="90" name="Oval 12287">
              <a:extLst>
                <a:ext uri="{FF2B5EF4-FFF2-40B4-BE49-F238E27FC236}">
                  <a16:creationId xmlns:a16="http://schemas.microsoft.com/office/drawing/2014/main" id="{A377721E-E48C-4A19-81A9-72DB12437466}"/>
                </a:ext>
              </a:extLst>
            </p:cNvPr>
            <p:cNvSpPr/>
            <p:nvPr/>
          </p:nvSpPr>
          <p:spPr>
            <a:xfrm>
              <a:off x="4229581" y="2162779"/>
              <a:ext cx="282062" cy="281027"/>
            </a:xfrm>
            <a:custGeom>
              <a:avLst/>
              <a:gdLst/>
              <a:ahLst/>
              <a:cxnLst/>
              <a:rect l="l" t="t" r="r" b="b"/>
              <a:pathLst>
                <a:path w="3960440" h="3945921">
                  <a:moveTo>
                    <a:pt x="1598844" y="0"/>
                  </a:moveTo>
                  <a:cubicBezTo>
                    <a:pt x="1857342" y="0"/>
                    <a:pt x="2066896" y="209554"/>
                    <a:pt x="2066896" y="468052"/>
                  </a:cubicBezTo>
                  <a:cubicBezTo>
                    <a:pt x="2066896" y="646802"/>
                    <a:pt x="1966694" y="802149"/>
                    <a:pt x="1818364" y="879058"/>
                  </a:cubicBezTo>
                  <a:lnTo>
                    <a:pt x="1965948" y="1429850"/>
                  </a:lnTo>
                  <a:cubicBezTo>
                    <a:pt x="2234183" y="1439289"/>
                    <a:pt x="2449559" y="1654793"/>
                    <a:pt x="2458766" y="1923094"/>
                  </a:cubicBezTo>
                  <a:lnTo>
                    <a:pt x="3052787" y="2082261"/>
                  </a:lnTo>
                  <a:cubicBezTo>
                    <a:pt x="3115207" y="1899813"/>
                    <a:pt x="3288586" y="1769556"/>
                    <a:pt x="3492388" y="1769556"/>
                  </a:cubicBezTo>
                  <a:cubicBezTo>
                    <a:pt x="3750886" y="1769556"/>
                    <a:pt x="3960440" y="1979110"/>
                    <a:pt x="3960440" y="2237608"/>
                  </a:cubicBezTo>
                  <a:cubicBezTo>
                    <a:pt x="3960440" y="2496106"/>
                    <a:pt x="3750886" y="2705660"/>
                    <a:pt x="3492388" y="2705660"/>
                  </a:cubicBezTo>
                  <a:cubicBezTo>
                    <a:pt x="3255123" y="2705660"/>
                    <a:pt x="3059091" y="2529117"/>
                    <a:pt x="3030620" y="2299941"/>
                  </a:cubicBezTo>
                  <a:lnTo>
                    <a:pt x="2422827" y="2137084"/>
                  </a:lnTo>
                  <a:cubicBezTo>
                    <a:pt x="2374914" y="2257246"/>
                    <a:pt x="2282973" y="2354960"/>
                    <a:pt x="2166800" y="2410258"/>
                  </a:cubicBezTo>
                  <a:lnTo>
                    <a:pt x="2329067" y="3015847"/>
                  </a:lnTo>
                  <a:cubicBezTo>
                    <a:pt x="2559464" y="3043136"/>
                    <a:pt x="2737303" y="3239734"/>
                    <a:pt x="2737303" y="3477869"/>
                  </a:cubicBezTo>
                  <a:cubicBezTo>
                    <a:pt x="2737303" y="3736367"/>
                    <a:pt x="2527749" y="3945921"/>
                    <a:pt x="2269251" y="3945921"/>
                  </a:cubicBezTo>
                  <a:cubicBezTo>
                    <a:pt x="2010753" y="3945921"/>
                    <a:pt x="1801199" y="3736367"/>
                    <a:pt x="1801199" y="3477869"/>
                  </a:cubicBezTo>
                  <a:cubicBezTo>
                    <a:pt x="1801199" y="3274904"/>
                    <a:pt x="1930388" y="3102113"/>
                    <a:pt x="2111643" y="3038969"/>
                  </a:cubicBezTo>
                  <a:lnTo>
                    <a:pt x="1956503" y="2459980"/>
                  </a:lnTo>
                  <a:cubicBezTo>
                    <a:pt x="1952432" y="2460875"/>
                    <a:pt x="1948330" y="2460923"/>
                    <a:pt x="1944216" y="2460923"/>
                  </a:cubicBezTo>
                  <a:cubicBezTo>
                    <a:pt x="1742647" y="2460923"/>
                    <a:pt x="1568040" y="2345487"/>
                    <a:pt x="1484865" y="2176122"/>
                  </a:cubicBezTo>
                  <a:lnTo>
                    <a:pt x="930415" y="2324686"/>
                  </a:lnTo>
                  <a:cubicBezTo>
                    <a:pt x="904712" y="2556716"/>
                    <a:pt x="707355" y="2736304"/>
                    <a:pt x="468052" y="2736304"/>
                  </a:cubicBezTo>
                  <a:cubicBezTo>
                    <a:pt x="209554" y="2736304"/>
                    <a:pt x="0" y="2526750"/>
                    <a:pt x="0" y="2268252"/>
                  </a:cubicBezTo>
                  <a:cubicBezTo>
                    <a:pt x="0" y="2009754"/>
                    <a:pt x="209554" y="1800200"/>
                    <a:pt x="468052" y="1800200"/>
                  </a:cubicBezTo>
                  <a:cubicBezTo>
                    <a:pt x="669892" y="1800200"/>
                    <a:pt x="841893" y="1927961"/>
                    <a:pt x="906009" y="2107606"/>
                  </a:cubicBezTo>
                  <a:lnTo>
                    <a:pt x="1429897" y="1967231"/>
                  </a:lnTo>
                  <a:cubicBezTo>
                    <a:pt x="1427753" y="1959679"/>
                    <a:pt x="1427584" y="1952005"/>
                    <a:pt x="1427584" y="1944291"/>
                  </a:cubicBezTo>
                  <a:cubicBezTo>
                    <a:pt x="1427584" y="1727054"/>
                    <a:pt x="1561663" y="1541133"/>
                    <a:pt x="1751891" y="1465536"/>
                  </a:cubicBezTo>
                  <a:lnTo>
                    <a:pt x="1609736" y="935006"/>
                  </a:lnTo>
                  <a:cubicBezTo>
                    <a:pt x="1606130" y="936062"/>
                    <a:pt x="1602492" y="936104"/>
                    <a:pt x="1598844" y="936104"/>
                  </a:cubicBezTo>
                  <a:cubicBezTo>
                    <a:pt x="1340346" y="936104"/>
                    <a:pt x="1130792" y="726550"/>
                    <a:pt x="1130792" y="468052"/>
                  </a:cubicBezTo>
                  <a:cubicBezTo>
                    <a:pt x="1130792" y="209554"/>
                    <a:pt x="1340346" y="0"/>
                    <a:pt x="15988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1" name="Parallelogram 8">
              <a:extLst>
                <a:ext uri="{FF2B5EF4-FFF2-40B4-BE49-F238E27FC236}">
                  <a16:creationId xmlns:a16="http://schemas.microsoft.com/office/drawing/2014/main" id="{1AFB9642-ECF9-4FE5-9B03-243282BF3D7A}"/>
                </a:ext>
              </a:extLst>
            </p:cNvPr>
            <p:cNvSpPr/>
            <p:nvPr/>
          </p:nvSpPr>
          <p:spPr>
            <a:xfrm>
              <a:off x="4912032" y="1041811"/>
              <a:ext cx="273280" cy="166694"/>
            </a:xfrm>
            <a:custGeom>
              <a:avLst/>
              <a:gdLst/>
              <a:ahLst/>
              <a:cxnLst/>
              <a:rect l="l" t="t" r="r" b="b"/>
              <a:pathLst>
                <a:path w="3990895" h="3087182">
                  <a:moveTo>
                    <a:pt x="1740403" y="2573711"/>
                  </a:moveTo>
                  <a:cubicBezTo>
                    <a:pt x="1526257" y="2580937"/>
                    <a:pt x="1290256" y="2583516"/>
                    <a:pt x="1065139" y="2579843"/>
                  </a:cubicBezTo>
                  <a:lnTo>
                    <a:pt x="1065139" y="2871158"/>
                  </a:lnTo>
                  <a:lnTo>
                    <a:pt x="1740403" y="2871158"/>
                  </a:lnTo>
                  <a:close/>
                  <a:moveTo>
                    <a:pt x="3583963" y="1148535"/>
                  </a:moveTo>
                  <a:cubicBezTo>
                    <a:pt x="3442121" y="1148535"/>
                    <a:pt x="3324432" y="1262284"/>
                    <a:pt x="3303071" y="1411513"/>
                  </a:cubicBezTo>
                  <a:lnTo>
                    <a:pt x="3604802" y="1436594"/>
                  </a:lnTo>
                  <a:cubicBezTo>
                    <a:pt x="3607651" y="1483680"/>
                    <a:pt x="3627953" y="1483631"/>
                    <a:pt x="3630802" y="1530717"/>
                  </a:cubicBezTo>
                  <a:lnTo>
                    <a:pt x="3339635" y="1623071"/>
                  </a:lnTo>
                  <a:cubicBezTo>
                    <a:pt x="3388511" y="1715368"/>
                    <a:pt x="3479714" y="1776813"/>
                    <a:pt x="3583963" y="1776813"/>
                  </a:cubicBezTo>
                  <a:cubicBezTo>
                    <a:pt x="3741685" y="1776813"/>
                    <a:pt x="3869544" y="1636168"/>
                    <a:pt x="3869544" y="1462674"/>
                  </a:cubicBezTo>
                  <a:cubicBezTo>
                    <a:pt x="3869544" y="1289180"/>
                    <a:pt x="3741685" y="1148535"/>
                    <a:pt x="3583963" y="1148535"/>
                  </a:cubicBezTo>
                  <a:close/>
                  <a:moveTo>
                    <a:pt x="1942038" y="765538"/>
                  </a:moveTo>
                  <a:cubicBezTo>
                    <a:pt x="1858825" y="765538"/>
                    <a:pt x="1791368" y="832995"/>
                    <a:pt x="1791368" y="916208"/>
                  </a:cubicBezTo>
                  <a:lnTo>
                    <a:pt x="1791368" y="1175206"/>
                  </a:lnTo>
                  <a:lnTo>
                    <a:pt x="1596655" y="1175206"/>
                  </a:lnTo>
                  <a:cubicBezTo>
                    <a:pt x="1505121" y="1175206"/>
                    <a:pt x="1430918" y="1249409"/>
                    <a:pt x="1430918" y="1340943"/>
                  </a:cubicBezTo>
                  <a:lnTo>
                    <a:pt x="1430918" y="1369861"/>
                  </a:lnTo>
                  <a:cubicBezTo>
                    <a:pt x="1430918" y="1461395"/>
                    <a:pt x="1505121" y="1535598"/>
                    <a:pt x="1596655" y="1535598"/>
                  </a:cubicBezTo>
                  <a:lnTo>
                    <a:pt x="1791368" y="1535598"/>
                  </a:lnTo>
                  <a:lnTo>
                    <a:pt x="1791368" y="1768249"/>
                  </a:lnTo>
                  <a:cubicBezTo>
                    <a:pt x="1791368" y="1851462"/>
                    <a:pt x="1858825" y="1918919"/>
                    <a:pt x="1942038" y="1918919"/>
                  </a:cubicBezTo>
                  <a:lnTo>
                    <a:pt x="1968327" y="1918919"/>
                  </a:lnTo>
                  <a:cubicBezTo>
                    <a:pt x="2051540" y="1918919"/>
                    <a:pt x="2118997" y="1851462"/>
                    <a:pt x="2118997" y="1768249"/>
                  </a:cubicBezTo>
                  <a:lnTo>
                    <a:pt x="2118997" y="1535598"/>
                  </a:lnTo>
                  <a:lnTo>
                    <a:pt x="2313709" y="1535598"/>
                  </a:lnTo>
                  <a:cubicBezTo>
                    <a:pt x="2377432" y="1535598"/>
                    <a:pt x="2432756" y="1499636"/>
                    <a:pt x="2458635" y="1445923"/>
                  </a:cubicBezTo>
                  <a:lnTo>
                    <a:pt x="2460889" y="1424521"/>
                  </a:lnTo>
                  <a:lnTo>
                    <a:pt x="2465213" y="1420689"/>
                  </a:lnTo>
                  <a:lnTo>
                    <a:pt x="2471533" y="1306607"/>
                  </a:lnTo>
                  <a:cubicBezTo>
                    <a:pt x="2459663" y="1231205"/>
                    <a:pt x="2393226" y="1175206"/>
                    <a:pt x="2313709" y="1175206"/>
                  </a:cubicBezTo>
                  <a:lnTo>
                    <a:pt x="2118997" y="1175206"/>
                  </a:lnTo>
                  <a:lnTo>
                    <a:pt x="2118997" y="916208"/>
                  </a:lnTo>
                  <a:cubicBezTo>
                    <a:pt x="2118997" y="832995"/>
                    <a:pt x="2051540" y="765538"/>
                    <a:pt x="1968327" y="765538"/>
                  </a:cubicBezTo>
                  <a:close/>
                  <a:moveTo>
                    <a:pt x="1226605" y="630723"/>
                  </a:moveTo>
                  <a:cubicBezTo>
                    <a:pt x="838390" y="598973"/>
                    <a:pt x="590161" y="1384786"/>
                    <a:pt x="585832" y="1535598"/>
                  </a:cubicBezTo>
                  <a:lnTo>
                    <a:pt x="1226028" y="1522898"/>
                  </a:lnTo>
                  <a:cubicBezTo>
                    <a:pt x="1226221" y="1225506"/>
                    <a:pt x="1226412" y="928115"/>
                    <a:pt x="1226605" y="630723"/>
                  </a:cubicBezTo>
                  <a:close/>
                  <a:moveTo>
                    <a:pt x="1740403" y="0"/>
                  </a:moveTo>
                  <a:lnTo>
                    <a:pt x="1871327" y="0"/>
                  </a:lnTo>
                  <a:lnTo>
                    <a:pt x="1871327" y="90089"/>
                  </a:lnTo>
                  <a:lnTo>
                    <a:pt x="3425865" y="90089"/>
                  </a:lnTo>
                  <a:lnTo>
                    <a:pt x="3425865" y="270089"/>
                  </a:lnTo>
                  <a:lnTo>
                    <a:pt x="1871327" y="270089"/>
                  </a:lnTo>
                  <a:lnTo>
                    <a:pt x="1871327" y="427547"/>
                  </a:lnTo>
                  <a:cubicBezTo>
                    <a:pt x="2156809" y="438659"/>
                    <a:pt x="2415168" y="481953"/>
                    <a:pt x="2487431" y="551123"/>
                  </a:cubicBezTo>
                  <a:cubicBezTo>
                    <a:pt x="2638328" y="637553"/>
                    <a:pt x="2742817" y="987481"/>
                    <a:pt x="2780551" y="1368079"/>
                  </a:cubicBezTo>
                  <a:lnTo>
                    <a:pt x="3165273" y="1400059"/>
                  </a:lnTo>
                  <a:cubicBezTo>
                    <a:pt x="3190861" y="1176596"/>
                    <a:pt x="3364791" y="1004519"/>
                    <a:pt x="3575259" y="1004519"/>
                  </a:cubicBezTo>
                  <a:cubicBezTo>
                    <a:pt x="3804809" y="1004519"/>
                    <a:pt x="3990895" y="1209214"/>
                    <a:pt x="3990895" y="1461719"/>
                  </a:cubicBezTo>
                  <a:cubicBezTo>
                    <a:pt x="3990895" y="1714224"/>
                    <a:pt x="3804809" y="1918919"/>
                    <a:pt x="3575259" y="1918919"/>
                  </a:cubicBezTo>
                  <a:cubicBezTo>
                    <a:pt x="3412624" y="1918919"/>
                    <a:pt x="3271807" y="1816170"/>
                    <a:pt x="3205139" y="1665732"/>
                  </a:cubicBezTo>
                  <a:lnTo>
                    <a:pt x="2796520" y="1795340"/>
                  </a:lnTo>
                  <a:cubicBezTo>
                    <a:pt x="2783205" y="2186453"/>
                    <a:pt x="2688635" y="2514652"/>
                    <a:pt x="2490527" y="2506536"/>
                  </a:cubicBezTo>
                  <a:cubicBezTo>
                    <a:pt x="2438297" y="2531587"/>
                    <a:pt x="2205857" y="2554006"/>
                    <a:pt x="1904505" y="2567479"/>
                  </a:cubicBezTo>
                  <a:lnTo>
                    <a:pt x="1904505" y="2871158"/>
                  </a:lnTo>
                  <a:lnTo>
                    <a:pt x="2689643" y="2871158"/>
                  </a:lnTo>
                  <a:cubicBezTo>
                    <a:pt x="2749296" y="2871158"/>
                    <a:pt x="2797655" y="2919517"/>
                    <a:pt x="2797655" y="2979170"/>
                  </a:cubicBezTo>
                  <a:cubicBezTo>
                    <a:pt x="2797655" y="3038823"/>
                    <a:pt x="2749296" y="3087182"/>
                    <a:pt x="2689643" y="3087182"/>
                  </a:cubicBezTo>
                  <a:lnTo>
                    <a:pt x="457395" y="3087182"/>
                  </a:lnTo>
                  <a:lnTo>
                    <a:pt x="430555" y="3081994"/>
                  </a:lnTo>
                  <a:lnTo>
                    <a:pt x="427761" y="3087182"/>
                  </a:lnTo>
                  <a:lnTo>
                    <a:pt x="366119" y="3053981"/>
                  </a:lnTo>
                  <a:cubicBezTo>
                    <a:pt x="365594" y="3054050"/>
                    <a:pt x="365174" y="3053869"/>
                    <a:pt x="364754" y="3053685"/>
                  </a:cubicBezTo>
                  <a:lnTo>
                    <a:pt x="64754" y="2922467"/>
                  </a:lnTo>
                  <a:cubicBezTo>
                    <a:pt x="10101" y="2898562"/>
                    <a:pt x="-14826" y="2834876"/>
                    <a:pt x="9079" y="2780223"/>
                  </a:cubicBezTo>
                  <a:cubicBezTo>
                    <a:pt x="27008" y="2739232"/>
                    <a:pt x="67313" y="2714963"/>
                    <a:pt x="109402" y="2715476"/>
                  </a:cubicBezTo>
                  <a:cubicBezTo>
                    <a:pt x="123432" y="2715647"/>
                    <a:pt x="137660" y="2718571"/>
                    <a:pt x="151323" y="2724547"/>
                  </a:cubicBezTo>
                  <a:lnTo>
                    <a:pt x="439379" y="2850541"/>
                  </a:lnTo>
                  <a:lnTo>
                    <a:pt x="493513" y="2871158"/>
                  </a:lnTo>
                  <a:lnTo>
                    <a:pt x="921139" y="2871158"/>
                  </a:lnTo>
                  <a:lnTo>
                    <a:pt x="921139" y="2576699"/>
                  </a:lnTo>
                  <a:lnTo>
                    <a:pt x="936415" y="2576699"/>
                  </a:lnTo>
                  <a:cubicBezTo>
                    <a:pt x="497926" y="2565212"/>
                    <a:pt x="127915" y="2527380"/>
                    <a:pt x="86500" y="2449386"/>
                  </a:cubicBezTo>
                  <a:cubicBezTo>
                    <a:pt x="-44935" y="2322713"/>
                    <a:pt x="-80455" y="1751442"/>
                    <a:pt x="377076" y="1584573"/>
                  </a:cubicBezTo>
                  <a:cubicBezTo>
                    <a:pt x="427628" y="1274829"/>
                    <a:pt x="742960" y="651754"/>
                    <a:pt x="991911" y="524245"/>
                  </a:cubicBezTo>
                  <a:cubicBezTo>
                    <a:pt x="1112248" y="450334"/>
                    <a:pt x="1428043" y="418134"/>
                    <a:pt x="1740403" y="422848"/>
                  </a:cubicBezTo>
                  <a:lnTo>
                    <a:pt x="1740403" y="270089"/>
                  </a:lnTo>
                  <a:lnTo>
                    <a:pt x="185865" y="270089"/>
                  </a:lnTo>
                  <a:lnTo>
                    <a:pt x="185865" y="90089"/>
                  </a:lnTo>
                  <a:lnTo>
                    <a:pt x="1740403" y="9008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2" name="Parallelogram 8">
              <a:extLst>
                <a:ext uri="{FF2B5EF4-FFF2-40B4-BE49-F238E27FC236}">
                  <a16:creationId xmlns:a16="http://schemas.microsoft.com/office/drawing/2014/main" id="{18375353-3718-44BC-9FA2-A26491B2C1C0}"/>
                </a:ext>
              </a:extLst>
            </p:cNvPr>
            <p:cNvSpPr/>
            <p:nvPr/>
          </p:nvSpPr>
          <p:spPr>
            <a:xfrm>
              <a:off x="4118225" y="1037486"/>
              <a:ext cx="273280" cy="166694"/>
            </a:xfrm>
            <a:custGeom>
              <a:avLst/>
              <a:gdLst/>
              <a:ahLst/>
              <a:cxnLst/>
              <a:rect l="l" t="t" r="r" b="b"/>
              <a:pathLst>
                <a:path w="3990895" h="3087182">
                  <a:moveTo>
                    <a:pt x="1740403" y="2573711"/>
                  </a:moveTo>
                  <a:cubicBezTo>
                    <a:pt x="1526257" y="2580937"/>
                    <a:pt x="1290256" y="2583516"/>
                    <a:pt x="1065139" y="2579843"/>
                  </a:cubicBezTo>
                  <a:lnTo>
                    <a:pt x="1065139" y="2871158"/>
                  </a:lnTo>
                  <a:lnTo>
                    <a:pt x="1740403" y="2871158"/>
                  </a:lnTo>
                  <a:close/>
                  <a:moveTo>
                    <a:pt x="3583963" y="1148535"/>
                  </a:moveTo>
                  <a:cubicBezTo>
                    <a:pt x="3442121" y="1148535"/>
                    <a:pt x="3324432" y="1262284"/>
                    <a:pt x="3303071" y="1411513"/>
                  </a:cubicBezTo>
                  <a:lnTo>
                    <a:pt x="3604802" y="1436594"/>
                  </a:lnTo>
                  <a:cubicBezTo>
                    <a:pt x="3607651" y="1483680"/>
                    <a:pt x="3627953" y="1483631"/>
                    <a:pt x="3630802" y="1530717"/>
                  </a:cubicBezTo>
                  <a:lnTo>
                    <a:pt x="3339635" y="1623071"/>
                  </a:lnTo>
                  <a:cubicBezTo>
                    <a:pt x="3388511" y="1715368"/>
                    <a:pt x="3479714" y="1776813"/>
                    <a:pt x="3583963" y="1776813"/>
                  </a:cubicBezTo>
                  <a:cubicBezTo>
                    <a:pt x="3741685" y="1776813"/>
                    <a:pt x="3869544" y="1636168"/>
                    <a:pt x="3869544" y="1462674"/>
                  </a:cubicBezTo>
                  <a:cubicBezTo>
                    <a:pt x="3869544" y="1289180"/>
                    <a:pt x="3741685" y="1148535"/>
                    <a:pt x="3583963" y="1148535"/>
                  </a:cubicBezTo>
                  <a:close/>
                  <a:moveTo>
                    <a:pt x="1942038" y="765538"/>
                  </a:moveTo>
                  <a:cubicBezTo>
                    <a:pt x="1858825" y="765538"/>
                    <a:pt x="1791368" y="832995"/>
                    <a:pt x="1791368" y="916208"/>
                  </a:cubicBezTo>
                  <a:lnTo>
                    <a:pt x="1791368" y="1175206"/>
                  </a:lnTo>
                  <a:lnTo>
                    <a:pt x="1596655" y="1175206"/>
                  </a:lnTo>
                  <a:cubicBezTo>
                    <a:pt x="1505121" y="1175206"/>
                    <a:pt x="1430918" y="1249409"/>
                    <a:pt x="1430918" y="1340943"/>
                  </a:cubicBezTo>
                  <a:lnTo>
                    <a:pt x="1430918" y="1369861"/>
                  </a:lnTo>
                  <a:cubicBezTo>
                    <a:pt x="1430918" y="1461395"/>
                    <a:pt x="1505121" y="1535598"/>
                    <a:pt x="1596655" y="1535598"/>
                  </a:cubicBezTo>
                  <a:lnTo>
                    <a:pt x="1791368" y="1535598"/>
                  </a:lnTo>
                  <a:lnTo>
                    <a:pt x="1791368" y="1768249"/>
                  </a:lnTo>
                  <a:cubicBezTo>
                    <a:pt x="1791368" y="1851462"/>
                    <a:pt x="1858825" y="1918919"/>
                    <a:pt x="1942038" y="1918919"/>
                  </a:cubicBezTo>
                  <a:lnTo>
                    <a:pt x="1968327" y="1918919"/>
                  </a:lnTo>
                  <a:cubicBezTo>
                    <a:pt x="2051540" y="1918919"/>
                    <a:pt x="2118997" y="1851462"/>
                    <a:pt x="2118997" y="1768249"/>
                  </a:cubicBezTo>
                  <a:lnTo>
                    <a:pt x="2118997" y="1535598"/>
                  </a:lnTo>
                  <a:lnTo>
                    <a:pt x="2313709" y="1535598"/>
                  </a:lnTo>
                  <a:cubicBezTo>
                    <a:pt x="2377432" y="1535598"/>
                    <a:pt x="2432756" y="1499636"/>
                    <a:pt x="2458635" y="1445923"/>
                  </a:cubicBezTo>
                  <a:lnTo>
                    <a:pt x="2460889" y="1424521"/>
                  </a:lnTo>
                  <a:lnTo>
                    <a:pt x="2465213" y="1420689"/>
                  </a:lnTo>
                  <a:lnTo>
                    <a:pt x="2471533" y="1306607"/>
                  </a:lnTo>
                  <a:cubicBezTo>
                    <a:pt x="2459663" y="1231205"/>
                    <a:pt x="2393226" y="1175206"/>
                    <a:pt x="2313709" y="1175206"/>
                  </a:cubicBezTo>
                  <a:lnTo>
                    <a:pt x="2118997" y="1175206"/>
                  </a:lnTo>
                  <a:lnTo>
                    <a:pt x="2118997" y="916208"/>
                  </a:lnTo>
                  <a:cubicBezTo>
                    <a:pt x="2118997" y="832995"/>
                    <a:pt x="2051540" y="765538"/>
                    <a:pt x="1968327" y="765538"/>
                  </a:cubicBezTo>
                  <a:close/>
                  <a:moveTo>
                    <a:pt x="1226605" y="630723"/>
                  </a:moveTo>
                  <a:cubicBezTo>
                    <a:pt x="838390" y="598973"/>
                    <a:pt x="590161" y="1384786"/>
                    <a:pt x="585832" y="1535598"/>
                  </a:cubicBezTo>
                  <a:lnTo>
                    <a:pt x="1226028" y="1522898"/>
                  </a:lnTo>
                  <a:cubicBezTo>
                    <a:pt x="1226221" y="1225506"/>
                    <a:pt x="1226412" y="928115"/>
                    <a:pt x="1226605" y="630723"/>
                  </a:cubicBezTo>
                  <a:close/>
                  <a:moveTo>
                    <a:pt x="1740403" y="0"/>
                  </a:moveTo>
                  <a:lnTo>
                    <a:pt x="1871327" y="0"/>
                  </a:lnTo>
                  <a:lnTo>
                    <a:pt x="1871327" y="90089"/>
                  </a:lnTo>
                  <a:lnTo>
                    <a:pt x="3425865" y="90089"/>
                  </a:lnTo>
                  <a:lnTo>
                    <a:pt x="3425865" y="270089"/>
                  </a:lnTo>
                  <a:lnTo>
                    <a:pt x="1871327" y="270089"/>
                  </a:lnTo>
                  <a:lnTo>
                    <a:pt x="1871327" y="427547"/>
                  </a:lnTo>
                  <a:cubicBezTo>
                    <a:pt x="2156809" y="438659"/>
                    <a:pt x="2415168" y="481953"/>
                    <a:pt x="2487431" y="551123"/>
                  </a:cubicBezTo>
                  <a:cubicBezTo>
                    <a:pt x="2638328" y="637553"/>
                    <a:pt x="2742817" y="987481"/>
                    <a:pt x="2780551" y="1368079"/>
                  </a:cubicBezTo>
                  <a:lnTo>
                    <a:pt x="3165273" y="1400059"/>
                  </a:lnTo>
                  <a:cubicBezTo>
                    <a:pt x="3190861" y="1176596"/>
                    <a:pt x="3364791" y="1004519"/>
                    <a:pt x="3575259" y="1004519"/>
                  </a:cubicBezTo>
                  <a:cubicBezTo>
                    <a:pt x="3804809" y="1004519"/>
                    <a:pt x="3990895" y="1209214"/>
                    <a:pt x="3990895" y="1461719"/>
                  </a:cubicBezTo>
                  <a:cubicBezTo>
                    <a:pt x="3990895" y="1714224"/>
                    <a:pt x="3804809" y="1918919"/>
                    <a:pt x="3575259" y="1918919"/>
                  </a:cubicBezTo>
                  <a:cubicBezTo>
                    <a:pt x="3412624" y="1918919"/>
                    <a:pt x="3271807" y="1816170"/>
                    <a:pt x="3205139" y="1665732"/>
                  </a:cubicBezTo>
                  <a:lnTo>
                    <a:pt x="2796520" y="1795340"/>
                  </a:lnTo>
                  <a:cubicBezTo>
                    <a:pt x="2783205" y="2186453"/>
                    <a:pt x="2688635" y="2514652"/>
                    <a:pt x="2490527" y="2506536"/>
                  </a:cubicBezTo>
                  <a:cubicBezTo>
                    <a:pt x="2438297" y="2531587"/>
                    <a:pt x="2205857" y="2554006"/>
                    <a:pt x="1904505" y="2567479"/>
                  </a:cubicBezTo>
                  <a:lnTo>
                    <a:pt x="1904505" y="2871158"/>
                  </a:lnTo>
                  <a:lnTo>
                    <a:pt x="2689643" y="2871158"/>
                  </a:lnTo>
                  <a:cubicBezTo>
                    <a:pt x="2749296" y="2871158"/>
                    <a:pt x="2797655" y="2919517"/>
                    <a:pt x="2797655" y="2979170"/>
                  </a:cubicBezTo>
                  <a:cubicBezTo>
                    <a:pt x="2797655" y="3038823"/>
                    <a:pt x="2749296" y="3087182"/>
                    <a:pt x="2689643" y="3087182"/>
                  </a:cubicBezTo>
                  <a:lnTo>
                    <a:pt x="457395" y="3087182"/>
                  </a:lnTo>
                  <a:lnTo>
                    <a:pt x="430555" y="3081994"/>
                  </a:lnTo>
                  <a:lnTo>
                    <a:pt x="427761" y="3087182"/>
                  </a:lnTo>
                  <a:lnTo>
                    <a:pt x="366119" y="3053981"/>
                  </a:lnTo>
                  <a:cubicBezTo>
                    <a:pt x="365594" y="3054050"/>
                    <a:pt x="365174" y="3053869"/>
                    <a:pt x="364754" y="3053685"/>
                  </a:cubicBezTo>
                  <a:lnTo>
                    <a:pt x="64754" y="2922467"/>
                  </a:lnTo>
                  <a:cubicBezTo>
                    <a:pt x="10101" y="2898562"/>
                    <a:pt x="-14826" y="2834876"/>
                    <a:pt x="9079" y="2780223"/>
                  </a:cubicBezTo>
                  <a:cubicBezTo>
                    <a:pt x="27008" y="2739232"/>
                    <a:pt x="67313" y="2714963"/>
                    <a:pt x="109402" y="2715476"/>
                  </a:cubicBezTo>
                  <a:cubicBezTo>
                    <a:pt x="123432" y="2715647"/>
                    <a:pt x="137660" y="2718571"/>
                    <a:pt x="151323" y="2724547"/>
                  </a:cubicBezTo>
                  <a:lnTo>
                    <a:pt x="439379" y="2850541"/>
                  </a:lnTo>
                  <a:lnTo>
                    <a:pt x="493513" y="2871158"/>
                  </a:lnTo>
                  <a:lnTo>
                    <a:pt x="921139" y="2871158"/>
                  </a:lnTo>
                  <a:lnTo>
                    <a:pt x="921139" y="2576699"/>
                  </a:lnTo>
                  <a:lnTo>
                    <a:pt x="936415" y="2576699"/>
                  </a:lnTo>
                  <a:cubicBezTo>
                    <a:pt x="497926" y="2565212"/>
                    <a:pt x="127915" y="2527380"/>
                    <a:pt x="86500" y="2449386"/>
                  </a:cubicBezTo>
                  <a:cubicBezTo>
                    <a:pt x="-44935" y="2322713"/>
                    <a:pt x="-80455" y="1751442"/>
                    <a:pt x="377076" y="1584573"/>
                  </a:cubicBezTo>
                  <a:cubicBezTo>
                    <a:pt x="427628" y="1274829"/>
                    <a:pt x="742960" y="651754"/>
                    <a:pt x="991911" y="524245"/>
                  </a:cubicBezTo>
                  <a:cubicBezTo>
                    <a:pt x="1112248" y="450334"/>
                    <a:pt x="1428043" y="418134"/>
                    <a:pt x="1740403" y="422848"/>
                  </a:cubicBezTo>
                  <a:lnTo>
                    <a:pt x="1740403" y="270089"/>
                  </a:lnTo>
                  <a:lnTo>
                    <a:pt x="185865" y="270089"/>
                  </a:lnTo>
                  <a:lnTo>
                    <a:pt x="185865" y="90089"/>
                  </a:lnTo>
                  <a:lnTo>
                    <a:pt x="1740403" y="9008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3" name="Rounded Rectangle 8">
              <a:extLst>
                <a:ext uri="{FF2B5EF4-FFF2-40B4-BE49-F238E27FC236}">
                  <a16:creationId xmlns:a16="http://schemas.microsoft.com/office/drawing/2014/main" id="{F21F4706-2269-4A6F-B3ED-D504FA6B9FA1}"/>
                </a:ext>
              </a:extLst>
            </p:cNvPr>
            <p:cNvSpPr/>
            <p:nvPr/>
          </p:nvSpPr>
          <p:spPr>
            <a:xfrm>
              <a:off x="3935401" y="1256727"/>
              <a:ext cx="262075" cy="197747"/>
            </a:xfrm>
            <a:custGeom>
              <a:avLst/>
              <a:gdLst/>
              <a:ahLst/>
              <a:cxnLst/>
              <a:rect l="l" t="t" r="r" b="b"/>
              <a:pathLst>
                <a:path w="3960440" h="2988329">
                  <a:moveTo>
                    <a:pt x="1906134" y="1614050"/>
                  </a:moveTo>
                  <a:cubicBezTo>
                    <a:pt x="1848735" y="1614050"/>
                    <a:pt x="1802205" y="1659775"/>
                    <a:pt x="1802205" y="1716180"/>
                  </a:cubicBezTo>
                  <a:lnTo>
                    <a:pt x="1802205" y="1952130"/>
                  </a:lnTo>
                  <a:lnTo>
                    <a:pt x="1562097" y="1952130"/>
                  </a:lnTo>
                  <a:cubicBezTo>
                    <a:pt x="1504698" y="1952130"/>
                    <a:pt x="1458167" y="1997855"/>
                    <a:pt x="1458167" y="2054260"/>
                  </a:cubicBezTo>
                  <a:lnTo>
                    <a:pt x="1458167" y="2188080"/>
                  </a:lnTo>
                  <a:cubicBezTo>
                    <a:pt x="1458167" y="2244485"/>
                    <a:pt x="1504698" y="2290210"/>
                    <a:pt x="1562097" y="2290210"/>
                  </a:cubicBezTo>
                  <a:lnTo>
                    <a:pt x="1802205" y="2290210"/>
                  </a:lnTo>
                  <a:lnTo>
                    <a:pt x="1802205" y="2526160"/>
                  </a:lnTo>
                  <a:cubicBezTo>
                    <a:pt x="1802205" y="2582565"/>
                    <a:pt x="1848735" y="2628290"/>
                    <a:pt x="1906134" y="2628290"/>
                  </a:cubicBezTo>
                  <a:lnTo>
                    <a:pt x="2042312" y="2628290"/>
                  </a:lnTo>
                  <a:cubicBezTo>
                    <a:pt x="2099711" y="2628290"/>
                    <a:pt x="2146242" y="2582565"/>
                    <a:pt x="2146242" y="2526160"/>
                  </a:cubicBezTo>
                  <a:lnTo>
                    <a:pt x="2146242" y="2290210"/>
                  </a:lnTo>
                  <a:lnTo>
                    <a:pt x="2386349" y="2290210"/>
                  </a:lnTo>
                  <a:cubicBezTo>
                    <a:pt x="2443749" y="2290210"/>
                    <a:pt x="2490279" y="2244485"/>
                    <a:pt x="2490279" y="2188080"/>
                  </a:cubicBezTo>
                  <a:lnTo>
                    <a:pt x="2490279" y="2054260"/>
                  </a:lnTo>
                  <a:cubicBezTo>
                    <a:pt x="2490279" y="1997855"/>
                    <a:pt x="2443749" y="1952130"/>
                    <a:pt x="2386349" y="1952130"/>
                  </a:cubicBezTo>
                  <a:lnTo>
                    <a:pt x="2146242" y="1952130"/>
                  </a:lnTo>
                  <a:lnTo>
                    <a:pt x="2146242" y="1716180"/>
                  </a:lnTo>
                  <a:cubicBezTo>
                    <a:pt x="2146242" y="1659775"/>
                    <a:pt x="2099711" y="1614050"/>
                    <a:pt x="2042312" y="1614050"/>
                  </a:cubicBezTo>
                  <a:close/>
                  <a:moveTo>
                    <a:pt x="0" y="1368149"/>
                  </a:moveTo>
                  <a:lnTo>
                    <a:pt x="3960440" y="1368149"/>
                  </a:lnTo>
                  <a:lnTo>
                    <a:pt x="3960440" y="2489988"/>
                  </a:lnTo>
                  <a:cubicBezTo>
                    <a:pt x="3960440" y="2765214"/>
                    <a:pt x="3737325" y="2988329"/>
                    <a:pt x="3462099" y="2988329"/>
                  </a:cubicBezTo>
                  <a:lnTo>
                    <a:pt x="498341" y="2988329"/>
                  </a:lnTo>
                  <a:cubicBezTo>
                    <a:pt x="223115" y="2988329"/>
                    <a:pt x="0" y="2765214"/>
                    <a:pt x="0" y="2489988"/>
                  </a:cubicBezTo>
                  <a:close/>
                  <a:moveTo>
                    <a:pt x="1399199" y="277487"/>
                  </a:moveTo>
                  <a:cubicBezTo>
                    <a:pt x="1340514" y="277487"/>
                    <a:pt x="1292941" y="325060"/>
                    <a:pt x="1292941" y="383745"/>
                  </a:cubicBezTo>
                  <a:lnTo>
                    <a:pt x="1292941" y="684073"/>
                  </a:lnTo>
                  <a:lnTo>
                    <a:pt x="2667496" y="684073"/>
                  </a:lnTo>
                  <a:lnTo>
                    <a:pt x="2667496" y="383745"/>
                  </a:lnTo>
                  <a:cubicBezTo>
                    <a:pt x="2667496" y="325060"/>
                    <a:pt x="2619923" y="277487"/>
                    <a:pt x="2561238" y="277487"/>
                  </a:cubicBezTo>
                  <a:close/>
                  <a:moveTo>
                    <a:pt x="1139543" y="0"/>
                  </a:moveTo>
                  <a:lnTo>
                    <a:pt x="2820896" y="0"/>
                  </a:lnTo>
                  <a:cubicBezTo>
                    <a:pt x="2920320" y="0"/>
                    <a:pt x="3000919" y="80599"/>
                    <a:pt x="3000919" y="180023"/>
                  </a:cubicBezTo>
                  <a:lnTo>
                    <a:pt x="3000919" y="684073"/>
                  </a:lnTo>
                  <a:lnTo>
                    <a:pt x="3462099" y="684073"/>
                  </a:lnTo>
                  <a:cubicBezTo>
                    <a:pt x="3727111" y="684073"/>
                    <a:pt x="3943808" y="890935"/>
                    <a:pt x="3957387" y="1152125"/>
                  </a:cubicBezTo>
                  <a:lnTo>
                    <a:pt x="3053" y="1152125"/>
                  </a:lnTo>
                  <a:cubicBezTo>
                    <a:pt x="16632" y="890935"/>
                    <a:pt x="233329" y="684073"/>
                    <a:pt x="498341" y="684073"/>
                  </a:cubicBezTo>
                  <a:lnTo>
                    <a:pt x="959520" y="684073"/>
                  </a:lnTo>
                  <a:lnTo>
                    <a:pt x="959520" y="180023"/>
                  </a:lnTo>
                  <a:cubicBezTo>
                    <a:pt x="959520" y="80599"/>
                    <a:pt x="1040119" y="0"/>
                    <a:pt x="11395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rial" pitchFamily="34" charset="0"/>
                <a:cs typeface="Arial" pitchFamily="34" charset="0"/>
              </a:endParaRPr>
            </a:p>
          </p:txBody>
        </p:sp>
      </p:grpSp>
      <p:sp>
        <p:nvSpPr>
          <p:cNvPr id="114" name="Oval 113">
            <a:extLst>
              <a:ext uri="{FF2B5EF4-FFF2-40B4-BE49-F238E27FC236}">
                <a16:creationId xmlns:a16="http://schemas.microsoft.com/office/drawing/2014/main" id="{6AFBAC7B-E17A-446C-B760-72494A5F2EC1}"/>
              </a:ext>
            </a:extLst>
          </p:cNvPr>
          <p:cNvSpPr/>
          <p:nvPr/>
        </p:nvSpPr>
        <p:spPr>
          <a:xfrm>
            <a:off x="5629928" y="6221558"/>
            <a:ext cx="948541" cy="310325"/>
          </a:xfrm>
          <a:prstGeom prst="ellipse">
            <a:avLst/>
          </a:prstGeom>
          <a:solidFill>
            <a:schemeClr val="tx1">
              <a:lumMod val="75000"/>
              <a:lumOff val="25000"/>
              <a:alpha val="58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21" name="TextBox 28">
            <a:extLst>
              <a:ext uri="{FF2B5EF4-FFF2-40B4-BE49-F238E27FC236}">
                <a16:creationId xmlns:a16="http://schemas.microsoft.com/office/drawing/2014/main" id="{35309001-C67F-4738-8BFE-E441697C9B9C}"/>
              </a:ext>
            </a:extLst>
          </p:cNvPr>
          <p:cNvSpPr txBox="1"/>
          <p:nvPr/>
        </p:nvSpPr>
        <p:spPr>
          <a:xfrm>
            <a:off x="6740928" y="5097556"/>
            <a:ext cx="2673654" cy="584775"/>
          </a:xfrm>
          <a:prstGeom prst="rect">
            <a:avLst/>
          </a:prstGeom>
          <a:noFill/>
        </p:spPr>
        <p:txBody>
          <a:bodyPr wrap="square" rtlCol="0" anchor="ctr">
            <a:spAutoFit/>
          </a:bodyPr>
          <a:lstStyle/>
          <a:p>
            <a:pPr algn="ctr"/>
            <a:r>
              <a:rPr lang="en-US" altLang="ko-KR" sz="3200" b="1" dirty="0">
                <a:cs typeface="Arial" pitchFamily="34" charset="0"/>
              </a:rPr>
              <a:t>Pro-gnosis</a:t>
            </a:r>
            <a:endParaRPr lang="ko-KR" altLang="en-US" sz="3200" b="1" dirty="0">
              <a:cs typeface="Arial" pitchFamily="34" charset="0"/>
            </a:endParaRPr>
          </a:p>
        </p:txBody>
      </p:sp>
      <p:grpSp>
        <p:nvGrpSpPr>
          <p:cNvPr id="122" name="Group 30">
            <a:extLst>
              <a:ext uri="{FF2B5EF4-FFF2-40B4-BE49-F238E27FC236}">
                <a16:creationId xmlns:a16="http://schemas.microsoft.com/office/drawing/2014/main" id="{894DE1AD-82A2-4077-B0B6-F51AD02B344C}"/>
              </a:ext>
            </a:extLst>
          </p:cNvPr>
          <p:cNvGrpSpPr/>
          <p:nvPr/>
        </p:nvGrpSpPr>
        <p:grpSpPr>
          <a:xfrm>
            <a:off x="6201838" y="4197826"/>
            <a:ext cx="3994704" cy="523220"/>
            <a:chOff x="2551706" y="4372070"/>
            <a:chExt cx="2892946" cy="523220"/>
          </a:xfrm>
        </p:grpSpPr>
        <p:sp>
          <p:nvSpPr>
            <p:cNvPr id="123" name="TextBox 31">
              <a:extLst>
                <a:ext uri="{FF2B5EF4-FFF2-40B4-BE49-F238E27FC236}">
                  <a16:creationId xmlns:a16="http://schemas.microsoft.com/office/drawing/2014/main" id="{71241097-409B-4F72-A58B-3007F2258416}"/>
                </a:ext>
              </a:extLst>
            </p:cNvPr>
            <p:cNvSpPr txBox="1"/>
            <p:nvPr/>
          </p:nvSpPr>
          <p:spPr>
            <a:xfrm>
              <a:off x="2551706" y="4560313"/>
              <a:ext cx="2357002" cy="276999"/>
            </a:xfrm>
            <a:prstGeom prst="rect">
              <a:avLst/>
            </a:prstGeom>
            <a:noFill/>
          </p:spPr>
          <p:txBody>
            <a:bodyPr wrap="square" rtlCol="0">
              <a:spAutoFit/>
            </a:bodyPr>
            <a:lstStyle/>
            <a:p>
              <a:r>
                <a:rPr lang="en-US" altLang="ko-KR" sz="1200" dirty="0">
                  <a:solidFill>
                    <a:schemeClr val="bg1"/>
                  </a:solidFill>
                  <a:cs typeface="Arial" pitchFamily="34" charset="0"/>
                </a:rPr>
                <a:t> </a:t>
              </a:r>
              <a:endParaRPr lang="ko-KR" altLang="en-US" sz="1200" dirty="0">
                <a:solidFill>
                  <a:schemeClr val="bg1"/>
                </a:solidFill>
                <a:cs typeface="Arial" pitchFamily="34" charset="0"/>
              </a:endParaRPr>
            </a:p>
          </p:txBody>
        </p:sp>
        <p:sp>
          <p:nvSpPr>
            <p:cNvPr id="124" name="TextBox 32">
              <a:extLst>
                <a:ext uri="{FF2B5EF4-FFF2-40B4-BE49-F238E27FC236}">
                  <a16:creationId xmlns:a16="http://schemas.microsoft.com/office/drawing/2014/main" id="{EFA03ABA-1DA3-4FD7-A9A0-23B2C3C30A45}"/>
                </a:ext>
              </a:extLst>
            </p:cNvPr>
            <p:cNvSpPr txBox="1"/>
            <p:nvPr/>
          </p:nvSpPr>
          <p:spPr>
            <a:xfrm>
              <a:off x="2815658" y="4372070"/>
              <a:ext cx="2628994" cy="523220"/>
            </a:xfrm>
            <a:prstGeom prst="rect">
              <a:avLst/>
            </a:prstGeom>
            <a:noFill/>
          </p:spPr>
          <p:txBody>
            <a:bodyPr wrap="square" rtlCol="0">
              <a:spAutoFit/>
            </a:bodyPr>
            <a:lstStyle/>
            <a:p>
              <a:r>
                <a:rPr lang="en-US" altLang="ko-KR" sz="1400" dirty="0">
                  <a:solidFill>
                    <a:schemeClr val="bg1"/>
                  </a:solidFill>
                  <a:cs typeface="Arial" pitchFamily="34" charset="0"/>
                </a:rPr>
                <a:t>Information regarding </a:t>
              </a:r>
            </a:p>
            <a:p>
              <a:r>
                <a:rPr lang="en-US" altLang="ko-KR" sz="1400" b="1" dirty="0">
                  <a:solidFill>
                    <a:schemeClr val="bg1"/>
                  </a:solidFill>
                  <a:cs typeface="Arial" pitchFamily="34" charset="0"/>
                </a:rPr>
                <a:t>Future (evolution) of the clinical history</a:t>
              </a:r>
              <a:endParaRPr lang="ko-KR" altLang="en-US" sz="1400" b="1" dirty="0">
                <a:solidFill>
                  <a:schemeClr val="bg1"/>
                </a:solidFill>
                <a:cs typeface="Arial" pitchFamily="34" charset="0"/>
              </a:endParaRPr>
            </a:p>
          </p:txBody>
        </p:sp>
      </p:grpSp>
    </p:spTree>
    <p:extLst>
      <p:ext uri="{BB962C8B-B14F-4D97-AF65-F5344CB8AC3E}">
        <p14:creationId xmlns:p14="http://schemas.microsoft.com/office/powerpoint/2010/main" val="4080787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9C9BE9FC-FF85-4C10-8217-F134483F620A}"/>
              </a:ext>
            </a:extLst>
          </p:cNvPr>
          <p:cNvSpPr/>
          <p:nvPr/>
        </p:nvSpPr>
        <p:spPr>
          <a:xfrm>
            <a:off x="8658953" y="3447120"/>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Oval 3">
            <a:extLst>
              <a:ext uri="{FF2B5EF4-FFF2-40B4-BE49-F238E27FC236}">
                <a16:creationId xmlns:a16="http://schemas.microsoft.com/office/drawing/2014/main" id="{3EB9319B-9F16-4D41-90A9-26875C7F5F96}"/>
              </a:ext>
            </a:extLst>
          </p:cNvPr>
          <p:cNvSpPr/>
          <p:nvPr/>
        </p:nvSpPr>
        <p:spPr>
          <a:xfrm>
            <a:off x="8124077" y="1725515"/>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TextBox 4">
            <a:extLst>
              <a:ext uri="{FF2B5EF4-FFF2-40B4-BE49-F238E27FC236}">
                <a16:creationId xmlns:a16="http://schemas.microsoft.com/office/drawing/2014/main" id="{2F9859E0-FF77-4CF3-8145-C3F87F2BCCFB}"/>
              </a:ext>
            </a:extLst>
          </p:cNvPr>
          <p:cNvSpPr txBox="1"/>
          <p:nvPr/>
        </p:nvSpPr>
        <p:spPr>
          <a:xfrm>
            <a:off x="8031789" y="1940691"/>
            <a:ext cx="1098976" cy="461665"/>
          </a:xfrm>
          <a:prstGeom prst="rect">
            <a:avLst/>
          </a:prstGeom>
          <a:noFill/>
        </p:spPr>
        <p:txBody>
          <a:bodyPr wrap="square" rtlCol="0">
            <a:spAutoFit/>
          </a:bodyPr>
          <a:lstStyle/>
          <a:p>
            <a:pPr algn="ctr"/>
            <a:r>
              <a:rPr lang="en-US" altLang="ko-KR" sz="1200" b="1" dirty="0">
                <a:solidFill>
                  <a:schemeClr val="bg1"/>
                </a:solidFill>
                <a:cs typeface="Arial" pitchFamily="34" charset="0"/>
              </a:rPr>
              <a:t>Exploratory analysis</a:t>
            </a:r>
            <a:endParaRPr lang="ko-KR" altLang="en-US" sz="1200" b="1" dirty="0">
              <a:solidFill>
                <a:schemeClr val="bg1"/>
              </a:solidFill>
              <a:cs typeface="Arial" pitchFamily="34" charset="0"/>
            </a:endParaRPr>
          </a:p>
        </p:txBody>
      </p:sp>
      <p:sp>
        <p:nvSpPr>
          <p:cNvPr id="6" name="TextBox 5">
            <a:extLst>
              <a:ext uri="{FF2B5EF4-FFF2-40B4-BE49-F238E27FC236}">
                <a16:creationId xmlns:a16="http://schemas.microsoft.com/office/drawing/2014/main" id="{5485BEE5-0872-422F-8563-18D6F72CD2A3}"/>
              </a:ext>
            </a:extLst>
          </p:cNvPr>
          <p:cNvSpPr txBox="1"/>
          <p:nvPr/>
        </p:nvSpPr>
        <p:spPr>
          <a:xfrm>
            <a:off x="8624302" y="3680167"/>
            <a:ext cx="1012926" cy="400110"/>
          </a:xfrm>
          <a:prstGeom prst="rect">
            <a:avLst/>
          </a:prstGeom>
          <a:noFill/>
        </p:spPr>
        <p:txBody>
          <a:bodyPr wrap="square" rtlCol="0">
            <a:spAutoFit/>
          </a:bodyPr>
          <a:lstStyle/>
          <a:p>
            <a:pPr algn="ctr"/>
            <a:r>
              <a:rPr lang="en-US" altLang="ko-KR" sz="1000" b="1" dirty="0">
                <a:solidFill>
                  <a:schemeClr val="bg1"/>
                </a:solidFill>
                <a:cs typeface="Arial" pitchFamily="34" charset="0"/>
              </a:rPr>
              <a:t>Classification Models</a:t>
            </a:r>
            <a:endParaRPr lang="ko-KR" altLang="en-US" sz="1000" b="1" dirty="0">
              <a:solidFill>
                <a:schemeClr val="bg1"/>
              </a:solidFill>
              <a:cs typeface="Arial" pitchFamily="34" charset="0"/>
            </a:endParaRPr>
          </a:p>
        </p:txBody>
      </p:sp>
      <p:sp>
        <p:nvSpPr>
          <p:cNvPr id="7" name="Oval 6">
            <a:extLst>
              <a:ext uri="{FF2B5EF4-FFF2-40B4-BE49-F238E27FC236}">
                <a16:creationId xmlns:a16="http://schemas.microsoft.com/office/drawing/2014/main" id="{3F67E5B0-2474-4A88-9D20-DC884EB355CA}"/>
              </a:ext>
            </a:extLst>
          </p:cNvPr>
          <p:cNvSpPr/>
          <p:nvPr/>
        </p:nvSpPr>
        <p:spPr>
          <a:xfrm>
            <a:off x="3188431" y="1792531"/>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Oval 7">
            <a:extLst>
              <a:ext uri="{FF2B5EF4-FFF2-40B4-BE49-F238E27FC236}">
                <a16:creationId xmlns:a16="http://schemas.microsoft.com/office/drawing/2014/main" id="{BE758F7E-0351-442B-B458-E3DBD7E8ADBB}"/>
              </a:ext>
            </a:extLst>
          </p:cNvPr>
          <p:cNvSpPr/>
          <p:nvPr/>
        </p:nvSpPr>
        <p:spPr>
          <a:xfrm>
            <a:off x="2520121" y="3548836"/>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Oval 8">
            <a:extLst>
              <a:ext uri="{FF2B5EF4-FFF2-40B4-BE49-F238E27FC236}">
                <a16:creationId xmlns:a16="http://schemas.microsoft.com/office/drawing/2014/main" id="{E472282F-0328-484E-8A7B-866B9E52B020}"/>
              </a:ext>
            </a:extLst>
          </p:cNvPr>
          <p:cNvSpPr/>
          <p:nvPr/>
        </p:nvSpPr>
        <p:spPr>
          <a:xfrm>
            <a:off x="3167694" y="5143717"/>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Oval 9">
            <a:extLst>
              <a:ext uri="{FF2B5EF4-FFF2-40B4-BE49-F238E27FC236}">
                <a16:creationId xmlns:a16="http://schemas.microsoft.com/office/drawing/2014/main" id="{019F0079-35A9-4993-A3B4-DF15635682A4}"/>
              </a:ext>
            </a:extLst>
          </p:cNvPr>
          <p:cNvSpPr/>
          <p:nvPr/>
        </p:nvSpPr>
        <p:spPr>
          <a:xfrm>
            <a:off x="8149232" y="5114124"/>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Pie 14">
            <a:extLst>
              <a:ext uri="{FF2B5EF4-FFF2-40B4-BE49-F238E27FC236}">
                <a16:creationId xmlns:a16="http://schemas.microsoft.com/office/drawing/2014/main" id="{2B8E4C53-C29F-4FCF-B1B0-51CE6BD28381}"/>
              </a:ext>
            </a:extLst>
          </p:cNvPr>
          <p:cNvSpPr/>
          <p:nvPr/>
        </p:nvSpPr>
        <p:spPr>
          <a:xfrm rot="10800000">
            <a:off x="5629787" y="2958144"/>
            <a:ext cx="1700620" cy="1735451"/>
          </a:xfrm>
          <a:prstGeom prst="pie">
            <a:avLst>
              <a:gd name="adj1" fmla="val 0"/>
              <a:gd name="adj2" fmla="val 1804808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Pie 15">
            <a:extLst>
              <a:ext uri="{FF2B5EF4-FFF2-40B4-BE49-F238E27FC236}">
                <a16:creationId xmlns:a16="http://schemas.microsoft.com/office/drawing/2014/main" id="{FBA71B46-9CA3-47AC-B964-B6F945DB1600}"/>
              </a:ext>
            </a:extLst>
          </p:cNvPr>
          <p:cNvSpPr/>
          <p:nvPr/>
        </p:nvSpPr>
        <p:spPr>
          <a:xfrm>
            <a:off x="4786733" y="2958145"/>
            <a:ext cx="1702740" cy="1714270"/>
          </a:xfrm>
          <a:custGeom>
            <a:avLst/>
            <a:gdLst>
              <a:gd name="connsiteX0" fmla="*/ 1430440 w 1430440"/>
              <a:gd name="connsiteY0" fmla="*/ 715220 h 1430440"/>
              <a:gd name="connsiteX1" fmla="*/ 901155 w 1430440"/>
              <a:gd name="connsiteY1" fmla="*/ 1405849 h 1430440"/>
              <a:gd name="connsiteX2" fmla="*/ 96675 w 1430440"/>
              <a:gd name="connsiteY2" fmla="*/ 1074305 h 1430440"/>
              <a:gd name="connsiteX3" fmla="*/ 207679 w 1430440"/>
              <a:gd name="connsiteY3" fmla="*/ 211294 h 1430440"/>
              <a:gd name="connsiteX4" fmla="*/ 1069875 w 1430440"/>
              <a:gd name="connsiteY4" fmla="*/ 94125 h 1430440"/>
              <a:gd name="connsiteX5" fmla="*/ 715220 w 1430440"/>
              <a:gd name="connsiteY5" fmla="*/ 715220 h 1430440"/>
              <a:gd name="connsiteX6" fmla="*/ 1430440 w 1430440"/>
              <a:gd name="connsiteY6" fmla="*/ 715220 h 1430440"/>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0456" h="1430521">
                <a:moveTo>
                  <a:pt x="1430456" y="715237"/>
                </a:moveTo>
                <a:cubicBezTo>
                  <a:pt x="1430456" y="1038633"/>
                  <a:pt x="1213448" y="1321793"/>
                  <a:pt x="901171" y="1405866"/>
                </a:cubicBezTo>
                <a:cubicBezTo>
                  <a:pt x="588894" y="1489939"/>
                  <a:pt x="259055" y="1354005"/>
                  <a:pt x="96691" y="1074322"/>
                </a:cubicBezTo>
                <a:cubicBezTo>
                  <a:pt x="-65674" y="794639"/>
                  <a:pt x="-20162" y="440802"/>
                  <a:pt x="207695" y="211311"/>
                </a:cubicBezTo>
                <a:cubicBezTo>
                  <a:pt x="435552" y="-18180"/>
                  <a:pt x="789055" y="-66220"/>
                  <a:pt x="1069891" y="94142"/>
                </a:cubicBezTo>
                <a:cubicBezTo>
                  <a:pt x="749268" y="310698"/>
                  <a:pt x="726297" y="584404"/>
                  <a:pt x="715236" y="715237"/>
                </a:cubicBezTo>
                <a:lnTo>
                  <a:pt x="1430456" y="7152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3" name="직사각형 113">
            <a:extLst>
              <a:ext uri="{FF2B5EF4-FFF2-40B4-BE49-F238E27FC236}">
                <a16:creationId xmlns:a16="http://schemas.microsoft.com/office/drawing/2014/main" id="{56DA15D1-ADC6-4569-B089-AD892CE79CA7}"/>
              </a:ext>
            </a:extLst>
          </p:cNvPr>
          <p:cNvSpPr>
            <a:spLocks noChangeArrowheads="1"/>
          </p:cNvSpPr>
          <p:nvPr/>
        </p:nvSpPr>
        <p:spPr bwMode="auto">
          <a:xfrm>
            <a:off x="4966685" y="3895727"/>
            <a:ext cx="1170747" cy="584775"/>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600" b="1" dirty="0">
                <a:solidFill>
                  <a:schemeClr val="bg1"/>
                </a:solidFill>
                <a:cs typeface="Arial" charset="0"/>
              </a:rPr>
              <a:t>Chemical Analysis</a:t>
            </a:r>
            <a:endParaRPr lang="ko-KR" altLang="en-US" sz="1600" dirty="0">
              <a:solidFill>
                <a:schemeClr val="bg1"/>
              </a:solidFill>
            </a:endParaRPr>
          </a:p>
        </p:txBody>
      </p:sp>
      <p:sp>
        <p:nvSpPr>
          <p:cNvPr id="14" name="직사각형 113">
            <a:extLst>
              <a:ext uri="{FF2B5EF4-FFF2-40B4-BE49-F238E27FC236}">
                <a16:creationId xmlns:a16="http://schemas.microsoft.com/office/drawing/2014/main" id="{5887C41A-6DE0-4E6F-AFDF-763525E21D2B}"/>
              </a:ext>
            </a:extLst>
          </p:cNvPr>
          <p:cNvSpPr>
            <a:spLocks noChangeArrowheads="1"/>
          </p:cNvSpPr>
          <p:nvPr/>
        </p:nvSpPr>
        <p:spPr bwMode="auto">
          <a:xfrm>
            <a:off x="5928737" y="3156820"/>
            <a:ext cx="1231768" cy="646331"/>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b="1" dirty="0">
                <a:solidFill>
                  <a:schemeClr val="bg1"/>
                </a:solidFill>
                <a:cs typeface="Arial" charset="0"/>
              </a:rPr>
              <a:t>Data Analysis</a:t>
            </a:r>
            <a:endParaRPr lang="ko-KR" altLang="en-US" dirty="0">
              <a:solidFill>
                <a:schemeClr val="bg1"/>
              </a:solidFill>
            </a:endParaRPr>
          </a:p>
        </p:txBody>
      </p:sp>
      <p:sp>
        <p:nvSpPr>
          <p:cNvPr id="15" name="TextBox 14">
            <a:extLst>
              <a:ext uri="{FF2B5EF4-FFF2-40B4-BE49-F238E27FC236}">
                <a16:creationId xmlns:a16="http://schemas.microsoft.com/office/drawing/2014/main" id="{88BCF490-AC6A-453B-9E81-7BBC5708BBDA}"/>
              </a:ext>
            </a:extLst>
          </p:cNvPr>
          <p:cNvSpPr txBox="1"/>
          <p:nvPr/>
        </p:nvSpPr>
        <p:spPr>
          <a:xfrm>
            <a:off x="8043931" y="5355280"/>
            <a:ext cx="1125001" cy="461665"/>
          </a:xfrm>
          <a:prstGeom prst="rect">
            <a:avLst/>
          </a:prstGeom>
          <a:noFill/>
        </p:spPr>
        <p:txBody>
          <a:bodyPr wrap="square" rtlCol="0">
            <a:spAutoFit/>
          </a:bodyPr>
          <a:lstStyle/>
          <a:p>
            <a:pPr algn="ctr"/>
            <a:r>
              <a:rPr lang="en-US" altLang="ko-KR" sz="1200" b="1" dirty="0">
                <a:solidFill>
                  <a:schemeClr val="bg1"/>
                </a:solidFill>
                <a:cs typeface="Arial" pitchFamily="34" charset="0"/>
              </a:rPr>
              <a:t>Biomarker Discovery</a:t>
            </a:r>
            <a:endParaRPr lang="ko-KR" altLang="en-US" sz="1200" b="1" dirty="0">
              <a:solidFill>
                <a:schemeClr val="bg1"/>
              </a:solidFill>
              <a:cs typeface="Arial" pitchFamily="34" charset="0"/>
            </a:endParaRPr>
          </a:p>
        </p:txBody>
      </p:sp>
      <p:sp>
        <p:nvSpPr>
          <p:cNvPr id="16" name="TextBox 15">
            <a:extLst>
              <a:ext uri="{FF2B5EF4-FFF2-40B4-BE49-F238E27FC236}">
                <a16:creationId xmlns:a16="http://schemas.microsoft.com/office/drawing/2014/main" id="{ACEC80D2-7E8C-418D-B786-DC73706C38F7}"/>
              </a:ext>
            </a:extLst>
          </p:cNvPr>
          <p:cNvSpPr txBox="1"/>
          <p:nvPr/>
        </p:nvSpPr>
        <p:spPr>
          <a:xfrm>
            <a:off x="3197262" y="5462419"/>
            <a:ext cx="864095"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CE</a:t>
            </a:r>
            <a:endParaRPr lang="ko-KR" altLang="en-US" sz="1200" b="1" dirty="0">
              <a:solidFill>
                <a:schemeClr val="bg1"/>
              </a:solidFill>
              <a:cs typeface="Arial" pitchFamily="34" charset="0"/>
            </a:endParaRPr>
          </a:p>
        </p:txBody>
      </p:sp>
      <p:sp>
        <p:nvSpPr>
          <p:cNvPr id="17" name="TextBox 16">
            <a:extLst>
              <a:ext uri="{FF2B5EF4-FFF2-40B4-BE49-F238E27FC236}">
                <a16:creationId xmlns:a16="http://schemas.microsoft.com/office/drawing/2014/main" id="{FB0722CD-6DCF-4E40-BB12-8112E7CE1373}"/>
              </a:ext>
            </a:extLst>
          </p:cNvPr>
          <p:cNvSpPr txBox="1"/>
          <p:nvPr/>
        </p:nvSpPr>
        <p:spPr>
          <a:xfrm>
            <a:off x="2458020" y="3723260"/>
            <a:ext cx="1051258" cy="553998"/>
          </a:xfrm>
          <a:prstGeom prst="rect">
            <a:avLst/>
          </a:prstGeom>
          <a:noFill/>
        </p:spPr>
        <p:txBody>
          <a:bodyPr wrap="square" rtlCol="0">
            <a:spAutoFit/>
          </a:bodyPr>
          <a:lstStyle/>
          <a:p>
            <a:pPr algn="ctr"/>
            <a:r>
              <a:rPr lang="en-US" altLang="ko-KR" sz="1000" b="1" dirty="0">
                <a:solidFill>
                  <a:schemeClr val="bg1"/>
                </a:solidFill>
                <a:cs typeface="Arial" pitchFamily="34" charset="0"/>
              </a:rPr>
              <a:t>Hyphenated Mass Spectrometry</a:t>
            </a:r>
            <a:endParaRPr lang="ko-KR" altLang="en-US" sz="1000" b="1" dirty="0">
              <a:solidFill>
                <a:schemeClr val="bg1"/>
              </a:solidFill>
              <a:cs typeface="Arial" pitchFamily="34" charset="0"/>
            </a:endParaRPr>
          </a:p>
        </p:txBody>
      </p:sp>
      <p:sp>
        <p:nvSpPr>
          <p:cNvPr id="18" name="TextBox 17">
            <a:extLst>
              <a:ext uri="{FF2B5EF4-FFF2-40B4-BE49-F238E27FC236}">
                <a16:creationId xmlns:a16="http://schemas.microsoft.com/office/drawing/2014/main" id="{3955F344-4688-4413-93E2-D348958AD811}"/>
              </a:ext>
            </a:extLst>
          </p:cNvPr>
          <p:cNvSpPr txBox="1"/>
          <p:nvPr/>
        </p:nvSpPr>
        <p:spPr>
          <a:xfrm>
            <a:off x="3217999" y="2111233"/>
            <a:ext cx="864095"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NMR</a:t>
            </a:r>
            <a:endParaRPr lang="ko-KR" altLang="en-US" sz="1200" b="1" dirty="0">
              <a:solidFill>
                <a:schemeClr val="bg1"/>
              </a:solidFill>
              <a:cs typeface="Arial" pitchFamily="34" charset="0"/>
            </a:endParaRPr>
          </a:p>
        </p:txBody>
      </p:sp>
      <p:cxnSp>
        <p:nvCxnSpPr>
          <p:cNvPr id="19" name="Straight Arrow Connector 18">
            <a:extLst>
              <a:ext uri="{FF2B5EF4-FFF2-40B4-BE49-F238E27FC236}">
                <a16:creationId xmlns:a16="http://schemas.microsoft.com/office/drawing/2014/main" id="{C7321FA2-1A2C-430F-AA66-2A615E8D78CA}"/>
              </a:ext>
            </a:extLst>
          </p:cNvPr>
          <p:cNvCxnSpPr>
            <a:cxnSpLocks/>
          </p:cNvCxnSpPr>
          <p:nvPr/>
        </p:nvCxnSpPr>
        <p:spPr>
          <a:xfrm flipH="1" flipV="1">
            <a:off x="4102832" y="2514896"/>
            <a:ext cx="855922" cy="696474"/>
          </a:xfrm>
          <a:prstGeom prst="straightConnector1">
            <a:avLst/>
          </a:prstGeom>
          <a:ln w="2540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1126C09-633A-40B1-AD93-517A243ACF21}"/>
              </a:ext>
            </a:extLst>
          </p:cNvPr>
          <p:cNvCxnSpPr>
            <a:cxnSpLocks/>
          </p:cNvCxnSpPr>
          <p:nvPr/>
        </p:nvCxnSpPr>
        <p:spPr>
          <a:xfrm flipH="1">
            <a:off x="3526103" y="3954092"/>
            <a:ext cx="1205747" cy="35681"/>
          </a:xfrm>
          <a:prstGeom prst="straightConnector1">
            <a:avLst/>
          </a:prstGeom>
          <a:ln w="2540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A59548C-2249-4FE0-BF49-D9D81D6D6260}"/>
              </a:ext>
            </a:extLst>
          </p:cNvPr>
          <p:cNvCxnSpPr>
            <a:cxnSpLocks/>
          </p:cNvCxnSpPr>
          <p:nvPr/>
        </p:nvCxnSpPr>
        <p:spPr>
          <a:xfrm flipH="1">
            <a:off x="4198035" y="4586008"/>
            <a:ext cx="896509" cy="950119"/>
          </a:xfrm>
          <a:prstGeom prst="straightConnector1">
            <a:avLst/>
          </a:prstGeom>
          <a:ln w="2540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0684F97-EAC6-42D4-AAB5-A14C79E309B8}"/>
              </a:ext>
            </a:extLst>
          </p:cNvPr>
          <p:cNvCxnSpPr>
            <a:cxnSpLocks/>
          </p:cNvCxnSpPr>
          <p:nvPr/>
        </p:nvCxnSpPr>
        <p:spPr>
          <a:xfrm flipV="1">
            <a:off x="7173374" y="2402832"/>
            <a:ext cx="916651" cy="808538"/>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DFD9730-D77D-43DA-8D75-2A646E17E0DC}"/>
              </a:ext>
            </a:extLst>
          </p:cNvPr>
          <p:cNvCxnSpPr>
            <a:cxnSpLocks/>
          </p:cNvCxnSpPr>
          <p:nvPr/>
        </p:nvCxnSpPr>
        <p:spPr>
          <a:xfrm flipV="1">
            <a:off x="7330407" y="3956794"/>
            <a:ext cx="1158306" cy="15138"/>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F4B8C17-3BBF-4E68-8EE9-FA5904D6194A}"/>
              </a:ext>
            </a:extLst>
          </p:cNvPr>
          <p:cNvCxnSpPr>
            <a:cxnSpLocks/>
          </p:cNvCxnSpPr>
          <p:nvPr/>
        </p:nvCxnSpPr>
        <p:spPr>
          <a:xfrm>
            <a:off x="7050481" y="4586008"/>
            <a:ext cx="1039544" cy="950119"/>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32E69C3A-18C9-444D-AB90-BC1B47D42C2C}"/>
              </a:ext>
            </a:extLst>
          </p:cNvPr>
          <p:cNvSpPr txBox="1"/>
          <p:nvPr/>
        </p:nvSpPr>
        <p:spPr>
          <a:xfrm>
            <a:off x="9116153" y="1736617"/>
            <a:ext cx="2674794" cy="830997"/>
          </a:xfrm>
          <a:prstGeom prst="rect">
            <a:avLst/>
          </a:prstGeom>
          <a:noFill/>
        </p:spPr>
        <p:txBody>
          <a:bodyPr wrap="square" rtlCol="0">
            <a:spAutoFit/>
          </a:bodyPr>
          <a:lstStyle/>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Fold change</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Volcano plot</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Principal Component Analysis</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a:t>
            </a:r>
            <a:endParaRPr lang="ko-KR" altLang="en-US" sz="1200" dirty="0">
              <a:solidFill>
                <a:schemeClr val="tx1">
                  <a:lumMod val="75000"/>
                  <a:lumOff val="25000"/>
                </a:schemeClr>
              </a:solidFill>
              <a:cs typeface="Arial" pitchFamily="34" charset="0"/>
            </a:endParaRPr>
          </a:p>
        </p:txBody>
      </p:sp>
      <p:grpSp>
        <p:nvGrpSpPr>
          <p:cNvPr id="34" name="Group 33">
            <a:extLst>
              <a:ext uri="{FF2B5EF4-FFF2-40B4-BE49-F238E27FC236}">
                <a16:creationId xmlns:a16="http://schemas.microsoft.com/office/drawing/2014/main" id="{F0700964-33F0-4295-93A2-08DD94EC1357}"/>
              </a:ext>
            </a:extLst>
          </p:cNvPr>
          <p:cNvGrpSpPr/>
          <p:nvPr/>
        </p:nvGrpSpPr>
        <p:grpSpPr>
          <a:xfrm>
            <a:off x="658573" y="1511343"/>
            <a:ext cx="2489035" cy="1292662"/>
            <a:chOff x="2551705" y="4283314"/>
            <a:chExt cx="2357003" cy="1292662"/>
          </a:xfrm>
        </p:grpSpPr>
        <p:sp>
          <p:nvSpPr>
            <p:cNvPr id="35" name="TextBox 34">
              <a:extLst>
                <a:ext uri="{FF2B5EF4-FFF2-40B4-BE49-F238E27FC236}">
                  <a16:creationId xmlns:a16="http://schemas.microsoft.com/office/drawing/2014/main" id="{EDE140FC-634E-4958-82FF-BE2AF7711353}"/>
                </a:ext>
              </a:extLst>
            </p:cNvPr>
            <p:cNvSpPr txBox="1"/>
            <p:nvPr/>
          </p:nvSpPr>
          <p:spPr>
            <a:xfrm>
              <a:off x="2551706" y="4560313"/>
              <a:ext cx="2357002" cy="1015663"/>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Low sensitivity</a:t>
              </a:r>
            </a:p>
            <a:p>
              <a:pPr algn="r"/>
              <a:r>
                <a:rPr lang="en-US" altLang="ko-KR" sz="1200" dirty="0">
                  <a:solidFill>
                    <a:schemeClr val="tx1">
                      <a:lumMod val="75000"/>
                      <a:lumOff val="25000"/>
                    </a:schemeClr>
                  </a:solidFill>
                  <a:cs typeface="Arial" pitchFamily="34" charset="0"/>
                </a:rPr>
                <a:t>Elevated costs</a:t>
              </a:r>
            </a:p>
            <a:p>
              <a:pPr algn="r"/>
              <a:endParaRPr lang="en-US" altLang="ko-KR" sz="1200" dirty="0">
                <a:solidFill>
                  <a:schemeClr val="tx1">
                    <a:lumMod val="75000"/>
                    <a:lumOff val="25000"/>
                  </a:schemeClr>
                </a:solidFill>
                <a:cs typeface="Arial" pitchFamily="34" charset="0"/>
              </a:endParaRPr>
            </a:p>
            <a:p>
              <a:pPr algn="r"/>
              <a:r>
                <a:rPr lang="en-US" altLang="ko-KR" sz="1200" dirty="0">
                  <a:solidFill>
                    <a:schemeClr val="tx1">
                      <a:lumMod val="75000"/>
                      <a:lumOff val="25000"/>
                    </a:schemeClr>
                  </a:solidFill>
                  <a:cs typeface="Arial" pitchFamily="34" charset="0"/>
                </a:rPr>
                <a:t> Non-destructive</a:t>
              </a:r>
            </a:p>
            <a:p>
              <a:pPr algn="r"/>
              <a:r>
                <a:rPr lang="en-US" altLang="ko-KR" sz="1200" dirty="0">
                  <a:solidFill>
                    <a:schemeClr val="tx1">
                      <a:lumMod val="75000"/>
                      <a:lumOff val="25000"/>
                    </a:schemeClr>
                  </a:solidFill>
                  <a:cs typeface="Arial" pitchFamily="34" charset="0"/>
                </a:rPr>
                <a:t>High resolution</a:t>
              </a:r>
              <a:endParaRPr lang="ko-KR" altLang="en-US" sz="1200" dirty="0">
                <a:solidFill>
                  <a:schemeClr val="tx1">
                    <a:lumMod val="75000"/>
                    <a:lumOff val="25000"/>
                  </a:schemeClr>
                </a:solidFill>
                <a:cs typeface="Arial" pitchFamily="34" charset="0"/>
              </a:endParaRPr>
            </a:p>
          </p:txBody>
        </p:sp>
        <p:sp>
          <p:nvSpPr>
            <p:cNvPr id="36" name="TextBox 35">
              <a:extLst>
                <a:ext uri="{FF2B5EF4-FFF2-40B4-BE49-F238E27FC236}">
                  <a16:creationId xmlns:a16="http://schemas.microsoft.com/office/drawing/2014/main" id="{3D4FB653-DCF3-4755-A76B-CDB4B9156E88}"/>
                </a:ext>
              </a:extLst>
            </p:cNvPr>
            <p:cNvSpPr txBox="1"/>
            <p:nvPr/>
          </p:nvSpPr>
          <p:spPr>
            <a:xfrm>
              <a:off x="2551705" y="4283314"/>
              <a:ext cx="2336966" cy="307777"/>
            </a:xfrm>
            <a:prstGeom prst="rect">
              <a:avLst/>
            </a:prstGeom>
            <a:noFill/>
          </p:spPr>
          <p:txBody>
            <a:bodyPr wrap="square" rtlCol="0">
              <a:spAutoFit/>
            </a:bodyPr>
            <a:lstStyle/>
            <a:p>
              <a:pPr algn="r"/>
              <a:endParaRPr lang="ko-KR" altLang="en-US" sz="1400" dirty="0">
                <a:solidFill>
                  <a:schemeClr val="tx1">
                    <a:lumMod val="75000"/>
                    <a:lumOff val="25000"/>
                  </a:schemeClr>
                </a:solidFill>
                <a:cs typeface="Arial" pitchFamily="34" charset="0"/>
              </a:endParaRPr>
            </a:p>
          </p:txBody>
        </p:sp>
      </p:grpSp>
      <p:sp>
        <p:nvSpPr>
          <p:cNvPr id="43" name="Smiley Face 14">
            <a:extLst>
              <a:ext uri="{FF2B5EF4-FFF2-40B4-BE49-F238E27FC236}">
                <a16:creationId xmlns:a16="http://schemas.microsoft.com/office/drawing/2014/main" id="{B5104E84-1773-4FFB-B997-E0E00405ED16}"/>
              </a:ext>
            </a:extLst>
          </p:cNvPr>
          <p:cNvSpPr/>
          <p:nvPr/>
        </p:nvSpPr>
        <p:spPr>
          <a:xfrm>
            <a:off x="1528212" y="2405064"/>
            <a:ext cx="360000" cy="360000"/>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5" name="Smiley Face 12">
            <a:extLst>
              <a:ext uri="{FF2B5EF4-FFF2-40B4-BE49-F238E27FC236}">
                <a16:creationId xmlns:a16="http://schemas.microsoft.com/office/drawing/2014/main" id="{EC67D30C-4C99-4B34-8521-161E442B6EE2}"/>
              </a:ext>
            </a:extLst>
          </p:cNvPr>
          <p:cNvSpPr/>
          <p:nvPr/>
        </p:nvSpPr>
        <p:spPr>
          <a:xfrm>
            <a:off x="1543091" y="1838268"/>
            <a:ext cx="360000" cy="360000"/>
          </a:xfrm>
          <a:custGeom>
            <a:avLst/>
            <a:gdLst/>
            <a:ahLst/>
            <a:cxnLst/>
            <a:rect l="l" t="t" r="r" b="b"/>
            <a:pathLst>
              <a:path w="3240000" h="3240000">
                <a:moveTo>
                  <a:pt x="1613470" y="2077417"/>
                </a:moveTo>
                <a:cubicBezTo>
                  <a:pt x="1358886" y="2080042"/>
                  <a:pt x="1130625" y="2234862"/>
                  <a:pt x="1034031" y="2470424"/>
                </a:cubicBezTo>
                <a:lnTo>
                  <a:pt x="1213303" y="2543936"/>
                </a:lnTo>
                <a:cubicBezTo>
                  <a:pt x="1280345" y="2380442"/>
                  <a:pt x="1438772" y="2272988"/>
                  <a:pt x="1615468" y="2271166"/>
                </a:cubicBezTo>
                <a:cubicBezTo>
                  <a:pt x="1792164" y="2269344"/>
                  <a:pt x="1952774" y="2373507"/>
                  <a:pt x="2023173" y="2535584"/>
                </a:cubicBezTo>
                <a:lnTo>
                  <a:pt x="2200891" y="2458391"/>
                </a:lnTo>
                <a:cubicBezTo>
                  <a:pt x="2099460" y="2224871"/>
                  <a:pt x="1868054" y="2074792"/>
                  <a:pt x="1613470" y="2077417"/>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9" y="72832"/>
                </a:lnTo>
                <a:lnTo>
                  <a:pt x="2250577" y="127308"/>
                </a:lnTo>
                <a:lnTo>
                  <a:pt x="2392188" y="195525"/>
                </a:lnTo>
                <a:lnTo>
                  <a:pt x="2525758" y="276671"/>
                </a:lnTo>
                <a:lnTo>
                  <a:pt x="2650471" y="369929"/>
                </a:lnTo>
                <a:lnTo>
                  <a:pt x="2765513" y="474487"/>
                </a:lnTo>
                <a:lnTo>
                  <a:pt x="2870071" y="589530"/>
                </a:lnTo>
                <a:lnTo>
                  <a:pt x="2963330"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30" y="2525758"/>
                </a:lnTo>
                <a:lnTo>
                  <a:pt x="2870071" y="2650471"/>
                </a:lnTo>
                <a:lnTo>
                  <a:pt x="2765513" y="2765513"/>
                </a:lnTo>
                <a:lnTo>
                  <a:pt x="2650471" y="2870071"/>
                </a:lnTo>
                <a:lnTo>
                  <a:pt x="2525758" y="2963330"/>
                </a:lnTo>
                <a:lnTo>
                  <a:pt x="2392188" y="3044475"/>
                </a:lnTo>
                <a:lnTo>
                  <a:pt x="2250577" y="3112693"/>
                </a:lnTo>
                <a:lnTo>
                  <a:pt x="2101739" y="3167168"/>
                </a:lnTo>
                <a:lnTo>
                  <a:pt x="1946487" y="3207088"/>
                </a:lnTo>
                <a:lnTo>
                  <a:pt x="1785636" y="3231636"/>
                </a:lnTo>
                <a:cubicBezTo>
                  <a:pt x="1731176" y="3237167"/>
                  <a:pt x="1675919" y="3240000"/>
                  <a:pt x="1620000" y="3240000"/>
                </a:cubicBezTo>
                <a:cubicBezTo>
                  <a:pt x="1508163"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4" y="3019536"/>
                  <a:pt x="757335" y="2992442"/>
                  <a:pt x="714243" y="2963330"/>
                </a:cubicBezTo>
                <a:cubicBezTo>
                  <a:pt x="671151" y="2934217"/>
                  <a:pt x="629534" y="2903086"/>
                  <a:pt x="589530" y="2870071"/>
                </a:cubicBezTo>
                <a:cubicBezTo>
                  <a:pt x="549525" y="2837056"/>
                  <a:pt x="511133" y="2802158"/>
                  <a:pt x="474487" y="2765513"/>
                </a:cubicBezTo>
                <a:cubicBezTo>
                  <a:pt x="437842" y="2728868"/>
                  <a:pt x="402944" y="2690475"/>
                  <a:pt x="369930" y="2650471"/>
                </a:cubicBezTo>
                <a:cubicBezTo>
                  <a:pt x="336915" y="2610466"/>
                  <a:pt x="305783" y="2568850"/>
                  <a:pt x="276671" y="2525758"/>
                </a:cubicBezTo>
                <a:cubicBezTo>
                  <a:pt x="247558" y="2482665"/>
                  <a:pt x="220465" y="2438097"/>
                  <a:pt x="195526" y="2392188"/>
                </a:cubicBezTo>
                <a:cubicBezTo>
                  <a:pt x="170586" y="2346280"/>
                  <a:pt x="147802" y="2299031"/>
                  <a:pt x="127308" y="2250577"/>
                </a:cubicBezTo>
                <a:cubicBezTo>
                  <a:pt x="106814" y="2202124"/>
                  <a:pt x="88610" y="2152466"/>
                  <a:pt x="72832" y="2101739"/>
                </a:cubicBezTo>
                <a:cubicBezTo>
                  <a:pt x="57055"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5" y="1188989"/>
                  <a:pt x="72832" y="1138262"/>
                </a:cubicBezTo>
                <a:cubicBezTo>
                  <a:pt x="88610" y="1087535"/>
                  <a:pt x="106814" y="1037877"/>
                  <a:pt x="127308" y="989423"/>
                </a:cubicBezTo>
                <a:cubicBezTo>
                  <a:pt x="147802" y="940970"/>
                  <a:pt x="170586" y="893721"/>
                  <a:pt x="195526" y="847812"/>
                </a:cubicBezTo>
                <a:cubicBezTo>
                  <a:pt x="220465" y="801904"/>
                  <a:pt x="247558" y="757335"/>
                  <a:pt x="276671" y="714243"/>
                </a:cubicBezTo>
                <a:cubicBezTo>
                  <a:pt x="305783" y="671151"/>
                  <a:pt x="336915" y="629534"/>
                  <a:pt x="369930" y="589530"/>
                </a:cubicBezTo>
                <a:cubicBezTo>
                  <a:pt x="402944" y="549525"/>
                  <a:pt x="437842" y="511133"/>
                  <a:pt x="474487" y="474487"/>
                </a:cubicBezTo>
                <a:cubicBezTo>
                  <a:pt x="511133" y="437842"/>
                  <a:pt x="549525" y="402944"/>
                  <a:pt x="589530" y="369929"/>
                </a:cubicBezTo>
                <a:cubicBezTo>
                  <a:pt x="629534" y="336915"/>
                  <a:pt x="671151" y="305783"/>
                  <a:pt x="714243" y="276671"/>
                </a:cubicBezTo>
                <a:cubicBezTo>
                  <a:pt x="757335" y="247558"/>
                  <a:pt x="801904"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6" name="Group 33">
            <a:extLst>
              <a:ext uri="{FF2B5EF4-FFF2-40B4-BE49-F238E27FC236}">
                <a16:creationId xmlns:a16="http://schemas.microsoft.com/office/drawing/2014/main" id="{DEEE02E9-87AB-4A51-A5BC-90355A17CDA5}"/>
              </a:ext>
            </a:extLst>
          </p:cNvPr>
          <p:cNvGrpSpPr/>
          <p:nvPr/>
        </p:nvGrpSpPr>
        <p:grpSpPr>
          <a:xfrm>
            <a:off x="-25469" y="3251105"/>
            <a:ext cx="2489035" cy="1477328"/>
            <a:chOff x="2551705" y="4283314"/>
            <a:chExt cx="2357003" cy="1477328"/>
          </a:xfrm>
        </p:grpSpPr>
        <p:sp>
          <p:nvSpPr>
            <p:cNvPr id="47" name="TextBox 34">
              <a:extLst>
                <a:ext uri="{FF2B5EF4-FFF2-40B4-BE49-F238E27FC236}">
                  <a16:creationId xmlns:a16="http://schemas.microsoft.com/office/drawing/2014/main" id="{07C1D0CB-EB66-4683-868D-24758FB5CB8C}"/>
                </a:ext>
              </a:extLst>
            </p:cNvPr>
            <p:cNvSpPr txBox="1"/>
            <p:nvPr/>
          </p:nvSpPr>
          <p:spPr>
            <a:xfrm>
              <a:off x="2551706" y="4560313"/>
              <a:ext cx="2357002" cy="1200329"/>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Destructive</a:t>
              </a:r>
            </a:p>
            <a:p>
              <a:pPr algn="r"/>
              <a:r>
                <a:rPr lang="en-US" altLang="ko-KR" sz="1200" dirty="0">
                  <a:solidFill>
                    <a:schemeClr val="tx1">
                      <a:lumMod val="75000"/>
                      <a:lumOff val="25000"/>
                    </a:schemeClr>
                  </a:solidFill>
                  <a:cs typeface="Arial" pitchFamily="34" charset="0"/>
                </a:rPr>
                <a:t>Elevated skills </a:t>
              </a:r>
            </a:p>
            <a:p>
              <a:pPr algn="r"/>
              <a:r>
                <a:rPr lang="en-US" altLang="ko-KR" sz="1200" dirty="0">
                  <a:solidFill>
                    <a:schemeClr val="tx1">
                      <a:lumMod val="75000"/>
                      <a:lumOff val="25000"/>
                    </a:schemeClr>
                  </a:solidFill>
                  <a:cs typeface="Arial" pitchFamily="34" charset="0"/>
                </a:rPr>
                <a:t>required</a:t>
              </a:r>
            </a:p>
            <a:p>
              <a:pPr algn="r"/>
              <a:endParaRPr lang="en-US" altLang="ko-KR" sz="1200" dirty="0">
                <a:solidFill>
                  <a:schemeClr val="tx1">
                    <a:lumMod val="75000"/>
                    <a:lumOff val="25000"/>
                  </a:schemeClr>
                </a:solidFill>
                <a:cs typeface="Arial" pitchFamily="34" charset="0"/>
              </a:endParaRPr>
            </a:p>
            <a:p>
              <a:pPr algn="r"/>
              <a:r>
                <a:rPr lang="en-US" altLang="ko-KR" sz="1200" dirty="0">
                  <a:solidFill>
                    <a:schemeClr val="tx1">
                      <a:lumMod val="75000"/>
                      <a:lumOff val="25000"/>
                    </a:schemeClr>
                  </a:solidFill>
                  <a:cs typeface="Arial" pitchFamily="34" charset="0"/>
                </a:rPr>
                <a:t>High sensitivity</a:t>
              </a:r>
            </a:p>
            <a:p>
              <a:pPr algn="r"/>
              <a:r>
                <a:rPr lang="en-US" altLang="ko-KR" sz="1200" dirty="0">
                  <a:solidFill>
                    <a:schemeClr val="tx1">
                      <a:lumMod val="75000"/>
                      <a:lumOff val="25000"/>
                    </a:schemeClr>
                  </a:solidFill>
                  <a:cs typeface="Arial" pitchFamily="34" charset="0"/>
                </a:rPr>
                <a:t>High resolution</a:t>
              </a:r>
              <a:endParaRPr lang="ko-KR" altLang="en-US" sz="1200" dirty="0">
                <a:solidFill>
                  <a:schemeClr val="tx1">
                    <a:lumMod val="75000"/>
                    <a:lumOff val="25000"/>
                  </a:schemeClr>
                </a:solidFill>
                <a:cs typeface="Arial" pitchFamily="34" charset="0"/>
              </a:endParaRPr>
            </a:p>
          </p:txBody>
        </p:sp>
        <p:sp>
          <p:nvSpPr>
            <p:cNvPr id="48" name="TextBox 35">
              <a:extLst>
                <a:ext uri="{FF2B5EF4-FFF2-40B4-BE49-F238E27FC236}">
                  <a16:creationId xmlns:a16="http://schemas.microsoft.com/office/drawing/2014/main" id="{A554893F-AFDD-4A44-8569-55E7074544EC}"/>
                </a:ext>
              </a:extLst>
            </p:cNvPr>
            <p:cNvSpPr txBox="1"/>
            <p:nvPr/>
          </p:nvSpPr>
          <p:spPr>
            <a:xfrm>
              <a:off x="2551705" y="4283314"/>
              <a:ext cx="2336966" cy="307777"/>
            </a:xfrm>
            <a:prstGeom prst="rect">
              <a:avLst/>
            </a:prstGeom>
            <a:noFill/>
          </p:spPr>
          <p:txBody>
            <a:bodyPr wrap="square" rtlCol="0">
              <a:spAutoFit/>
            </a:bodyPr>
            <a:lstStyle/>
            <a:p>
              <a:pPr algn="r"/>
              <a:endParaRPr lang="ko-KR" altLang="en-US" sz="1400" dirty="0">
                <a:solidFill>
                  <a:schemeClr val="tx1">
                    <a:lumMod val="75000"/>
                    <a:lumOff val="25000"/>
                  </a:schemeClr>
                </a:solidFill>
                <a:cs typeface="Arial" pitchFamily="34" charset="0"/>
              </a:endParaRPr>
            </a:p>
          </p:txBody>
        </p:sp>
      </p:grpSp>
      <p:sp>
        <p:nvSpPr>
          <p:cNvPr id="49" name="Smiley Face 14">
            <a:extLst>
              <a:ext uri="{FF2B5EF4-FFF2-40B4-BE49-F238E27FC236}">
                <a16:creationId xmlns:a16="http://schemas.microsoft.com/office/drawing/2014/main" id="{575B8F98-2044-4621-A66A-D11E2079A813}"/>
              </a:ext>
            </a:extLst>
          </p:cNvPr>
          <p:cNvSpPr/>
          <p:nvPr/>
        </p:nvSpPr>
        <p:spPr>
          <a:xfrm>
            <a:off x="846071" y="4300502"/>
            <a:ext cx="360000" cy="360000"/>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0" name="Smiley Face 12">
            <a:extLst>
              <a:ext uri="{FF2B5EF4-FFF2-40B4-BE49-F238E27FC236}">
                <a16:creationId xmlns:a16="http://schemas.microsoft.com/office/drawing/2014/main" id="{AF2DCB40-23D4-4BFF-B2A0-B62C6AB74ED1}"/>
              </a:ext>
            </a:extLst>
          </p:cNvPr>
          <p:cNvSpPr/>
          <p:nvPr/>
        </p:nvSpPr>
        <p:spPr>
          <a:xfrm>
            <a:off x="949474" y="3643411"/>
            <a:ext cx="360000" cy="360000"/>
          </a:xfrm>
          <a:custGeom>
            <a:avLst/>
            <a:gdLst/>
            <a:ahLst/>
            <a:cxnLst/>
            <a:rect l="l" t="t" r="r" b="b"/>
            <a:pathLst>
              <a:path w="3240000" h="3240000">
                <a:moveTo>
                  <a:pt x="1613470" y="2077417"/>
                </a:moveTo>
                <a:cubicBezTo>
                  <a:pt x="1358886" y="2080042"/>
                  <a:pt x="1130625" y="2234862"/>
                  <a:pt x="1034031" y="2470424"/>
                </a:cubicBezTo>
                <a:lnTo>
                  <a:pt x="1213303" y="2543936"/>
                </a:lnTo>
                <a:cubicBezTo>
                  <a:pt x="1280345" y="2380442"/>
                  <a:pt x="1438772" y="2272988"/>
                  <a:pt x="1615468" y="2271166"/>
                </a:cubicBezTo>
                <a:cubicBezTo>
                  <a:pt x="1792164" y="2269344"/>
                  <a:pt x="1952774" y="2373507"/>
                  <a:pt x="2023173" y="2535584"/>
                </a:cubicBezTo>
                <a:lnTo>
                  <a:pt x="2200891" y="2458391"/>
                </a:lnTo>
                <a:cubicBezTo>
                  <a:pt x="2099460" y="2224871"/>
                  <a:pt x="1868054" y="2074792"/>
                  <a:pt x="1613470" y="2077417"/>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9" y="72832"/>
                </a:lnTo>
                <a:lnTo>
                  <a:pt x="2250577" y="127308"/>
                </a:lnTo>
                <a:lnTo>
                  <a:pt x="2392188" y="195525"/>
                </a:lnTo>
                <a:lnTo>
                  <a:pt x="2525758" y="276671"/>
                </a:lnTo>
                <a:lnTo>
                  <a:pt x="2650471" y="369929"/>
                </a:lnTo>
                <a:lnTo>
                  <a:pt x="2765513" y="474487"/>
                </a:lnTo>
                <a:lnTo>
                  <a:pt x="2870071" y="589530"/>
                </a:lnTo>
                <a:lnTo>
                  <a:pt x="2963330"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30" y="2525758"/>
                </a:lnTo>
                <a:lnTo>
                  <a:pt x="2870071" y="2650471"/>
                </a:lnTo>
                <a:lnTo>
                  <a:pt x="2765513" y="2765513"/>
                </a:lnTo>
                <a:lnTo>
                  <a:pt x="2650471" y="2870071"/>
                </a:lnTo>
                <a:lnTo>
                  <a:pt x="2525758" y="2963330"/>
                </a:lnTo>
                <a:lnTo>
                  <a:pt x="2392188" y="3044475"/>
                </a:lnTo>
                <a:lnTo>
                  <a:pt x="2250577" y="3112693"/>
                </a:lnTo>
                <a:lnTo>
                  <a:pt x="2101739" y="3167168"/>
                </a:lnTo>
                <a:lnTo>
                  <a:pt x="1946487" y="3207088"/>
                </a:lnTo>
                <a:lnTo>
                  <a:pt x="1785636" y="3231636"/>
                </a:lnTo>
                <a:cubicBezTo>
                  <a:pt x="1731176" y="3237167"/>
                  <a:pt x="1675919" y="3240000"/>
                  <a:pt x="1620000" y="3240000"/>
                </a:cubicBezTo>
                <a:cubicBezTo>
                  <a:pt x="1508163"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4" y="3019536"/>
                  <a:pt x="757335" y="2992442"/>
                  <a:pt x="714243" y="2963330"/>
                </a:cubicBezTo>
                <a:cubicBezTo>
                  <a:pt x="671151" y="2934217"/>
                  <a:pt x="629534" y="2903086"/>
                  <a:pt x="589530" y="2870071"/>
                </a:cubicBezTo>
                <a:cubicBezTo>
                  <a:pt x="549525" y="2837056"/>
                  <a:pt x="511133" y="2802158"/>
                  <a:pt x="474487" y="2765513"/>
                </a:cubicBezTo>
                <a:cubicBezTo>
                  <a:pt x="437842" y="2728868"/>
                  <a:pt x="402944" y="2690475"/>
                  <a:pt x="369930" y="2650471"/>
                </a:cubicBezTo>
                <a:cubicBezTo>
                  <a:pt x="336915" y="2610466"/>
                  <a:pt x="305783" y="2568850"/>
                  <a:pt x="276671" y="2525758"/>
                </a:cubicBezTo>
                <a:cubicBezTo>
                  <a:pt x="247558" y="2482665"/>
                  <a:pt x="220465" y="2438097"/>
                  <a:pt x="195526" y="2392188"/>
                </a:cubicBezTo>
                <a:cubicBezTo>
                  <a:pt x="170586" y="2346280"/>
                  <a:pt x="147802" y="2299031"/>
                  <a:pt x="127308" y="2250577"/>
                </a:cubicBezTo>
                <a:cubicBezTo>
                  <a:pt x="106814" y="2202124"/>
                  <a:pt x="88610" y="2152466"/>
                  <a:pt x="72832" y="2101739"/>
                </a:cubicBezTo>
                <a:cubicBezTo>
                  <a:pt x="57055"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5" y="1188989"/>
                  <a:pt x="72832" y="1138262"/>
                </a:cubicBezTo>
                <a:cubicBezTo>
                  <a:pt x="88610" y="1087535"/>
                  <a:pt x="106814" y="1037877"/>
                  <a:pt x="127308" y="989423"/>
                </a:cubicBezTo>
                <a:cubicBezTo>
                  <a:pt x="147802" y="940970"/>
                  <a:pt x="170586" y="893721"/>
                  <a:pt x="195526" y="847812"/>
                </a:cubicBezTo>
                <a:cubicBezTo>
                  <a:pt x="220465" y="801904"/>
                  <a:pt x="247558" y="757335"/>
                  <a:pt x="276671" y="714243"/>
                </a:cubicBezTo>
                <a:cubicBezTo>
                  <a:pt x="305783" y="671151"/>
                  <a:pt x="336915" y="629534"/>
                  <a:pt x="369930" y="589530"/>
                </a:cubicBezTo>
                <a:cubicBezTo>
                  <a:pt x="402944" y="549525"/>
                  <a:pt x="437842" y="511133"/>
                  <a:pt x="474487" y="474487"/>
                </a:cubicBezTo>
                <a:cubicBezTo>
                  <a:pt x="511133" y="437842"/>
                  <a:pt x="549525" y="402944"/>
                  <a:pt x="589530" y="369929"/>
                </a:cubicBezTo>
                <a:cubicBezTo>
                  <a:pt x="629534" y="336915"/>
                  <a:pt x="671151" y="305783"/>
                  <a:pt x="714243" y="276671"/>
                </a:cubicBezTo>
                <a:cubicBezTo>
                  <a:pt x="757335" y="247558"/>
                  <a:pt x="801904"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51" name="Group 33">
            <a:extLst>
              <a:ext uri="{FF2B5EF4-FFF2-40B4-BE49-F238E27FC236}">
                <a16:creationId xmlns:a16="http://schemas.microsoft.com/office/drawing/2014/main" id="{FBBF00B4-8823-4C89-A64B-FD884F452DF9}"/>
              </a:ext>
            </a:extLst>
          </p:cNvPr>
          <p:cNvGrpSpPr/>
          <p:nvPr/>
        </p:nvGrpSpPr>
        <p:grpSpPr>
          <a:xfrm>
            <a:off x="570873" y="4924993"/>
            <a:ext cx="2489035" cy="1292662"/>
            <a:chOff x="2551705" y="4283314"/>
            <a:chExt cx="2357003" cy="1292662"/>
          </a:xfrm>
        </p:grpSpPr>
        <p:sp>
          <p:nvSpPr>
            <p:cNvPr id="52" name="TextBox 34">
              <a:extLst>
                <a:ext uri="{FF2B5EF4-FFF2-40B4-BE49-F238E27FC236}">
                  <a16:creationId xmlns:a16="http://schemas.microsoft.com/office/drawing/2014/main" id="{EFDF395B-1178-4122-BF2D-85945F499E6A}"/>
                </a:ext>
              </a:extLst>
            </p:cNvPr>
            <p:cNvSpPr txBox="1"/>
            <p:nvPr/>
          </p:nvSpPr>
          <p:spPr>
            <a:xfrm>
              <a:off x="2551706" y="4560313"/>
              <a:ext cx="2357002" cy="1015663"/>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Low sensitivity</a:t>
              </a:r>
            </a:p>
            <a:p>
              <a:pPr algn="r"/>
              <a:r>
                <a:rPr lang="en-US" altLang="ko-KR" sz="1200" dirty="0">
                  <a:solidFill>
                    <a:schemeClr val="tx1">
                      <a:lumMod val="75000"/>
                      <a:lumOff val="25000"/>
                    </a:schemeClr>
                  </a:solidFill>
                  <a:cs typeface="Arial" pitchFamily="34" charset="0"/>
                </a:rPr>
                <a:t>Low resolution</a:t>
              </a:r>
            </a:p>
            <a:p>
              <a:pPr algn="r"/>
              <a:endParaRPr lang="en-US" altLang="ko-KR" sz="1200" dirty="0">
                <a:solidFill>
                  <a:schemeClr val="tx1">
                    <a:lumMod val="75000"/>
                    <a:lumOff val="25000"/>
                  </a:schemeClr>
                </a:solidFill>
                <a:cs typeface="Arial" pitchFamily="34" charset="0"/>
              </a:endParaRPr>
            </a:p>
            <a:p>
              <a:pPr algn="r"/>
              <a:r>
                <a:rPr lang="en-US" altLang="ko-KR" sz="1200" dirty="0">
                  <a:solidFill>
                    <a:schemeClr val="tx1">
                      <a:lumMod val="75000"/>
                      <a:lumOff val="25000"/>
                    </a:schemeClr>
                  </a:solidFill>
                  <a:cs typeface="Arial" pitchFamily="34" charset="0"/>
                </a:rPr>
                <a:t>Low cost</a:t>
              </a:r>
            </a:p>
            <a:p>
              <a:pPr algn="r"/>
              <a:endParaRPr lang="ko-KR" altLang="en-US" sz="1200" dirty="0">
                <a:solidFill>
                  <a:schemeClr val="tx1">
                    <a:lumMod val="75000"/>
                    <a:lumOff val="25000"/>
                  </a:schemeClr>
                </a:solidFill>
                <a:cs typeface="Arial" pitchFamily="34" charset="0"/>
              </a:endParaRPr>
            </a:p>
          </p:txBody>
        </p:sp>
        <p:sp>
          <p:nvSpPr>
            <p:cNvPr id="53" name="TextBox 35">
              <a:extLst>
                <a:ext uri="{FF2B5EF4-FFF2-40B4-BE49-F238E27FC236}">
                  <a16:creationId xmlns:a16="http://schemas.microsoft.com/office/drawing/2014/main" id="{3574E240-CE0D-4525-B07A-9C5BA474302F}"/>
                </a:ext>
              </a:extLst>
            </p:cNvPr>
            <p:cNvSpPr txBox="1"/>
            <p:nvPr/>
          </p:nvSpPr>
          <p:spPr>
            <a:xfrm>
              <a:off x="2551705" y="4283314"/>
              <a:ext cx="2336966" cy="307777"/>
            </a:xfrm>
            <a:prstGeom prst="rect">
              <a:avLst/>
            </a:prstGeom>
            <a:noFill/>
          </p:spPr>
          <p:txBody>
            <a:bodyPr wrap="square" rtlCol="0">
              <a:spAutoFit/>
            </a:bodyPr>
            <a:lstStyle/>
            <a:p>
              <a:pPr algn="r"/>
              <a:endParaRPr lang="ko-KR" altLang="en-US" sz="1400" dirty="0">
                <a:solidFill>
                  <a:schemeClr val="tx1">
                    <a:lumMod val="75000"/>
                    <a:lumOff val="25000"/>
                  </a:schemeClr>
                </a:solidFill>
                <a:cs typeface="Arial" pitchFamily="34" charset="0"/>
              </a:endParaRPr>
            </a:p>
          </p:txBody>
        </p:sp>
      </p:grpSp>
      <p:sp>
        <p:nvSpPr>
          <p:cNvPr id="54" name="Smiley Face 14">
            <a:extLst>
              <a:ext uri="{FF2B5EF4-FFF2-40B4-BE49-F238E27FC236}">
                <a16:creationId xmlns:a16="http://schemas.microsoft.com/office/drawing/2014/main" id="{5F9A1D30-96CF-4A47-BE7B-256D5FAD8BAD}"/>
              </a:ext>
            </a:extLst>
          </p:cNvPr>
          <p:cNvSpPr/>
          <p:nvPr/>
        </p:nvSpPr>
        <p:spPr>
          <a:xfrm>
            <a:off x="1880662" y="5709823"/>
            <a:ext cx="360000" cy="360000"/>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5" name="Smiley Face 12">
            <a:extLst>
              <a:ext uri="{FF2B5EF4-FFF2-40B4-BE49-F238E27FC236}">
                <a16:creationId xmlns:a16="http://schemas.microsoft.com/office/drawing/2014/main" id="{787A3CAD-D910-45B6-B08D-2F14C04DF470}"/>
              </a:ext>
            </a:extLst>
          </p:cNvPr>
          <p:cNvSpPr/>
          <p:nvPr/>
        </p:nvSpPr>
        <p:spPr>
          <a:xfrm>
            <a:off x="1455391" y="5240690"/>
            <a:ext cx="360000" cy="360000"/>
          </a:xfrm>
          <a:custGeom>
            <a:avLst/>
            <a:gdLst/>
            <a:ahLst/>
            <a:cxnLst/>
            <a:rect l="l" t="t" r="r" b="b"/>
            <a:pathLst>
              <a:path w="3240000" h="3240000">
                <a:moveTo>
                  <a:pt x="1613470" y="2077417"/>
                </a:moveTo>
                <a:cubicBezTo>
                  <a:pt x="1358886" y="2080042"/>
                  <a:pt x="1130625" y="2234862"/>
                  <a:pt x="1034031" y="2470424"/>
                </a:cubicBezTo>
                <a:lnTo>
                  <a:pt x="1213303" y="2543936"/>
                </a:lnTo>
                <a:cubicBezTo>
                  <a:pt x="1280345" y="2380442"/>
                  <a:pt x="1438772" y="2272988"/>
                  <a:pt x="1615468" y="2271166"/>
                </a:cubicBezTo>
                <a:cubicBezTo>
                  <a:pt x="1792164" y="2269344"/>
                  <a:pt x="1952774" y="2373507"/>
                  <a:pt x="2023173" y="2535584"/>
                </a:cubicBezTo>
                <a:lnTo>
                  <a:pt x="2200891" y="2458391"/>
                </a:lnTo>
                <a:cubicBezTo>
                  <a:pt x="2099460" y="2224871"/>
                  <a:pt x="1868054" y="2074792"/>
                  <a:pt x="1613470" y="2077417"/>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9" y="72832"/>
                </a:lnTo>
                <a:lnTo>
                  <a:pt x="2250577" y="127308"/>
                </a:lnTo>
                <a:lnTo>
                  <a:pt x="2392188" y="195525"/>
                </a:lnTo>
                <a:lnTo>
                  <a:pt x="2525758" y="276671"/>
                </a:lnTo>
                <a:lnTo>
                  <a:pt x="2650471" y="369929"/>
                </a:lnTo>
                <a:lnTo>
                  <a:pt x="2765513" y="474487"/>
                </a:lnTo>
                <a:lnTo>
                  <a:pt x="2870071" y="589530"/>
                </a:lnTo>
                <a:lnTo>
                  <a:pt x="2963330"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30" y="2525758"/>
                </a:lnTo>
                <a:lnTo>
                  <a:pt x="2870071" y="2650471"/>
                </a:lnTo>
                <a:lnTo>
                  <a:pt x="2765513" y="2765513"/>
                </a:lnTo>
                <a:lnTo>
                  <a:pt x="2650471" y="2870071"/>
                </a:lnTo>
                <a:lnTo>
                  <a:pt x="2525758" y="2963330"/>
                </a:lnTo>
                <a:lnTo>
                  <a:pt x="2392188" y="3044475"/>
                </a:lnTo>
                <a:lnTo>
                  <a:pt x="2250577" y="3112693"/>
                </a:lnTo>
                <a:lnTo>
                  <a:pt x="2101739" y="3167168"/>
                </a:lnTo>
                <a:lnTo>
                  <a:pt x="1946487" y="3207088"/>
                </a:lnTo>
                <a:lnTo>
                  <a:pt x="1785636" y="3231636"/>
                </a:lnTo>
                <a:cubicBezTo>
                  <a:pt x="1731176" y="3237167"/>
                  <a:pt x="1675919" y="3240000"/>
                  <a:pt x="1620000" y="3240000"/>
                </a:cubicBezTo>
                <a:cubicBezTo>
                  <a:pt x="1508163"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4" y="3019536"/>
                  <a:pt x="757335" y="2992442"/>
                  <a:pt x="714243" y="2963330"/>
                </a:cubicBezTo>
                <a:cubicBezTo>
                  <a:pt x="671151" y="2934217"/>
                  <a:pt x="629534" y="2903086"/>
                  <a:pt x="589530" y="2870071"/>
                </a:cubicBezTo>
                <a:cubicBezTo>
                  <a:pt x="549525" y="2837056"/>
                  <a:pt x="511133" y="2802158"/>
                  <a:pt x="474487" y="2765513"/>
                </a:cubicBezTo>
                <a:cubicBezTo>
                  <a:pt x="437842" y="2728868"/>
                  <a:pt x="402944" y="2690475"/>
                  <a:pt x="369930" y="2650471"/>
                </a:cubicBezTo>
                <a:cubicBezTo>
                  <a:pt x="336915" y="2610466"/>
                  <a:pt x="305783" y="2568850"/>
                  <a:pt x="276671" y="2525758"/>
                </a:cubicBezTo>
                <a:cubicBezTo>
                  <a:pt x="247558" y="2482665"/>
                  <a:pt x="220465" y="2438097"/>
                  <a:pt x="195526" y="2392188"/>
                </a:cubicBezTo>
                <a:cubicBezTo>
                  <a:pt x="170586" y="2346280"/>
                  <a:pt x="147802" y="2299031"/>
                  <a:pt x="127308" y="2250577"/>
                </a:cubicBezTo>
                <a:cubicBezTo>
                  <a:pt x="106814" y="2202124"/>
                  <a:pt x="88610" y="2152466"/>
                  <a:pt x="72832" y="2101739"/>
                </a:cubicBezTo>
                <a:cubicBezTo>
                  <a:pt x="57055"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5" y="1188989"/>
                  <a:pt x="72832" y="1138262"/>
                </a:cubicBezTo>
                <a:cubicBezTo>
                  <a:pt x="88610" y="1087535"/>
                  <a:pt x="106814" y="1037877"/>
                  <a:pt x="127308" y="989423"/>
                </a:cubicBezTo>
                <a:cubicBezTo>
                  <a:pt x="147802" y="940970"/>
                  <a:pt x="170586" y="893721"/>
                  <a:pt x="195526" y="847812"/>
                </a:cubicBezTo>
                <a:cubicBezTo>
                  <a:pt x="220465" y="801904"/>
                  <a:pt x="247558" y="757335"/>
                  <a:pt x="276671" y="714243"/>
                </a:cubicBezTo>
                <a:cubicBezTo>
                  <a:pt x="305783" y="671151"/>
                  <a:pt x="336915" y="629534"/>
                  <a:pt x="369930" y="589530"/>
                </a:cubicBezTo>
                <a:cubicBezTo>
                  <a:pt x="402944" y="549525"/>
                  <a:pt x="437842" y="511133"/>
                  <a:pt x="474487" y="474487"/>
                </a:cubicBezTo>
                <a:cubicBezTo>
                  <a:pt x="511133" y="437842"/>
                  <a:pt x="549525" y="402944"/>
                  <a:pt x="589530" y="369929"/>
                </a:cubicBezTo>
                <a:cubicBezTo>
                  <a:pt x="629534" y="336915"/>
                  <a:pt x="671151" y="305783"/>
                  <a:pt x="714243" y="276671"/>
                </a:cubicBezTo>
                <a:cubicBezTo>
                  <a:pt x="757335" y="247558"/>
                  <a:pt x="801904"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56" name="Immagine 55">
            <a:extLst>
              <a:ext uri="{FF2B5EF4-FFF2-40B4-BE49-F238E27FC236}">
                <a16:creationId xmlns:a16="http://schemas.microsoft.com/office/drawing/2014/main" id="{4AE34682-3F3A-470F-A241-74B62736A5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7165" y="2780800"/>
            <a:ext cx="1005797" cy="1099422"/>
          </a:xfrm>
          <a:prstGeom prst="rect">
            <a:avLst/>
          </a:prstGeom>
        </p:spPr>
      </p:pic>
      <p:pic>
        <p:nvPicPr>
          <p:cNvPr id="58" name="Immagine 57" descr="Immagine che contiene interni, pavimento, edificio, finestra&#10;&#10;Descrizione generata automaticamente">
            <a:extLst>
              <a:ext uri="{FF2B5EF4-FFF2-40B4-BE49-F238E27FC236}">
                <a16:creationId xmlns:a16="http://schemas.microsoft.com/office/drawing/2014/main" id="{8991650C-6E06-411F-BEC9-75A425A2B8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3723" y="4253138"/>
            <a:ext cx="880084" cy="790700"/>
          </a:xfrm>
          <a:prstGeom prst="rect">
            <a:avLst/>
          </a:prstGeom>
        </p:spPr>
      </p:pic>
      <p:pic>
        <p:nvPicPr>
          <p:cNvPr id="60" name="Immagine 59" descr="Immagine che contiene interni, tavolo, edificio, pavimento&#10;&#10;Descrizione generata automaticamente">
            <a:extLst>
              <a:ext uri="{FF2B5EF4-FFF2-40B4-BE49-F238E27FC236}">
                <a16:creationId xmlns:a16="http://schemas.microsoft.com/office/drawing/2014/main" id="{54463057-0FC1-4A91-8427-8BCE429560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7489" y="1609756"/>
            <a:ext cx="1317194" cy="948380"/>
          </a:xfrm>
          <a:prstGeom prst="rect">
            <a:avLst/>
          </a:prstGeom>
        </p:spPr>
      </p:pic>
      <p:sp>
        <p:nvSpPr>
          <p:cNvPr id="63" name="TextBox 25">
            <a:extLst>
              <a:ext uri="{FF2B5EF4-FFF2-40B4-BE49-F238E27FC236}">
                <a16:creationId xmlns:a16="http://schemas.microsoft.com/office/drawing/2014/main" id="{73067AED-D078-4238-A5A4-67962B51A7D8}"/>
              </a:ext>
            </a:extLst>
          </p:cNvPr>
          <p:cNvSpPr txBox="1"/>
          <p:nvPr/>
        </p:nvSpPr>
        <p:spPr>
          <a:xfrm>
            <a:off x="9593726" y="3372390"/>
            <a:ext cx="2674794" cy="1015663"/>
          </a:xfrm>
          <a:prstGeom prst="rect">
            <a:avLst/>
          </a:prstGeom>
          <a:noFill/>
        </p:spPr>
        <p:txBody>
          <a:bodyPr wrap="square" rtlCol="0">
            <a:spAutoFit/>
          </a:bodyPr>
          <a:lstStyle/>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DT</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PLS-DA</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SVM</a:t>
            </a:r>
          </a:p>
          <a:p>
            <a:pPr marL="171450" indent="-171450">
              <a:buFont typeface="Arial" panose="020B0604020202020204" pitchFamily="34" charset="0"/>
              <a:buChar char="•"/>
            </a:pPr>
            <a:r>
              <a:rPr lang="it-IT" altLang="ko-KR" sz="1200" dirty="0" err="1">
                <a:solidFill>
                  <a:schemeClr val="tx1">
                    <a:lumMod val="75000"/>
                    <a:lumOff val="25000"/>
                  </a:schemeClr>
                </a:solidFill>
                <a:cs typeface="Arial" pitchFamily="34" charset="0"/>
              </a:rPr>
              <a:t>aNN</a:t>
            </a:r>
            <a:endParaRPr lang="it-IT" altLang="ko-KR" sz="1200" dirty="0">
              <a:solidFill>
                <a:schemeClr val="tx1">
                  <a:lumMod val="75000"/>
                  <a:lumOff val="25000"/>
                </a:schemeClr>
              </a:solidFill>
              <a:cs typeface="Arial" pitchFamily="34" charset="0"/>
            </a:endParaRPr>
          </a:p>
          <a:p>
            <a:pPr marL="171450" indent="-171450">
              <a:buFont typeface="Arial" panose="020B0604020202020204" pitchFamily="34" charset="0"/>
              <a:buChar char="•"/>
            </a:pPr>
            <a:r>
              <a:rPr lang="it-IT" altLang="ko-KR" sz="1200" dirty="0">
                <a:solidFill>
                  <a:schemeClr val="tx1">
                    <a:lumMod val="75000"/>
                    <a:lumOff val="25000"/>
                  </a:schemeClr>
                </a:solidFill>
                <a:cs typeface="Arial" pitchFamily="34" charset="0"/>
              </a:rPr>
              <a:t>…</a:t>
            </a:r>
            <a:endParaRPr lang="ko-KR" altLang="en-US" sz="1200" dirty="0">
              <a:solidFill>
                <a:schemeClr val="tx1">
                  <a:lumMod val="75000"/>
                  <a:lumOff val="25000"/>
                </a:schemeClr>
              </a:solidFill>
              <a:cs typeface="Arial" pitchFamily="34" charset="0"/>
            </a:endParaRPr>
          </a:p>
        </p:txBody>
      </p:sp>
      <p:sp>
        <p:nvSpPr>
          <p:cNvPr id="64" name="TextBox 25">
            <a:extLst>
              <a:ext uri="{FF2B5EF4-FFF2-40B4-BE49-F238E27FC236}">
                <a16:creationId xmlns:a16="http://schemas.microsoft.com/office/drawing/2014/main" id="{4EA1DE10-0BD2-4EEB-9C22-32C36FF0E915}"/>
              </a:ext>
            </a:extLst>
          </p:cNvPr>
          <p:cNvSpPr txBox="1"/>
          <p:nvPr/>
        </p:nvSpPr>
        <p:spPr>
          <a:xfrm>
            <a:off x="9168932" y="5170613"/>
            <a:ext cx="2674794" cy="830997"/>
          </a:xfrm>
          <a:prstGeom prst="rect">
            <a:avLst/>
          </a:prstGeom>
          <a:noFill/>
        </p:spPr>
        <p:txBody>
          <a:bodyPr wrap="square" rtlCol="0">
            <a:spAutoFit/>
          </a:bodyPr>
          <a:lstStyle/>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Feature selections</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ROC</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Time series analysis</a:t>
            </a:r>
          </a:p>
          <a:p>
            <a:pPr marL="171450" indent="-171450">
              <a:buFont typeface="Arial" panose="020B0604020202020204" pitchFamily="34" charset="0"/>
              <a:buChar char="•"/>
            </a:pPr>
            <a:r>
              <a:rPr lang="it-IT" altLang="ko-KR" sz="1200" dirty="0">
                <a:solidFill>
                  <a:schemeClr val="tx1">
                    <a:lumMod val="75000"/>
                    <a:lumOff val="25000"/>
                  </a:schemeClr>
                </a:solidFill>
                <a:cs typeface="Arial" pitchFamily="34" charset="0"/>
              </a:rPr>
              <a:t>…</a:t>
            </a:r>
            <a:endParaRPr lang="ko-KR" altLang="en-US" sz="1200" dirty="0">
              <a:solidFill>
                <a:schemeClr val="tx1">
                  <a:lumMod val="75000"/>
                  <a:lumOff val="25000"/>
                </a:schemeClr>
              </a:solidFill>
              <a:cs typeface="Arial" pitchFamily="34" charset="0"/>
            </a:endParaRPr>
          </a:p>
        </p:txBody>
      </p:sp>
      <p:pic>
        <p:nvPicPr>
          <p:cNvPr id="66" name="Immagine 65">
            <a:extLst>
              <a:ext uri="{FF2B5EF4-FFF2-40B4-BE49-F238E27FC236}">
                <a16:creationId xmlns:a16="http://schemas.microsoft.com/office/drawing/2014/main" id="{1A068E8A-3814-42B0-B9ED-9D024E7D4E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07554" y="5308421"/>
            <a:ext cx="988790" cy="957289"/>
          </a:xfrm>
          <a:prstGeom prst="rect">
            <a:avLst/>
          </a:prstGeom>
        </p:spPr>
      </p:pic>
      <p:pic>
        <p:nvPicPr>
          <p:cNvPr id="68" name="Immagine 67" descr="Immagine che contiene mappa, testo&#10;&#10;Descrizione generata automaticamente">
            <a:extLst>
              <a:ext uri="{FF2B5EF4-FFF2-40B4-BE49-F238E27FC236}">
                <a16:creationId xmlns:a16="http://schemas.microsoft.com/office/drawing/2014/main" id="{D22AE71E-3A28-4FBB-AAF4-2C7BE2A1760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29794" y="1658960"/>
            <a:ext cx="1694104" cy="991027"/>
          </a:xfrm>
          <a:prstGeom prst="rect">
            <a:avLst/>
          </a:prstGeom>
        </p:spPr>
      </p:pic>
      <p:pic>
        <p:nvPicPr>
          <p:cNvPr id="69" name="Immagine 68">
            <a:extLst>
              <a:ext uri="{FF2B5EF4-FFF2-40B4-BE49-F238E27FC236}">
                <a16:creationId xmlns:a16="http://schemas.microsoft.com/office/drawing/2014/main" id="{0014265F-1EC6-4C84-97D0-FF3642FB0F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77790" y="2834654"/>
            <a:ext cx="978718" cy="978718"/>
          </a:xfrm>
          <a:prstGeom prst="rect">
            <a:avLst/>
          </a:prstGeom>
        </p:spPr>
      </p:pic>
    </p:spTree>
    <p:extLst>
      <p:ext uri="{BB962C8B-B14F-4D97-AF65-F5344CB8AC3E}">
        <p14:creationId xmlns:p14="http://schemas.microsoft.com/office/powerpoint/2010/main" val="426358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5" grpId="0"/>
      <p:bldP spid="16" grpId="0"/>
      <p:bldP spid="17" grpId="0"/>
      <p:bldP spid="18" grpId="0"/>
      <p:bldP spid="26" grpId="0"/>
      <p:bldP spid="43" grpId="0" animBg="1"/>
      <p:bldP spid="45" grpId="0" animBg="1"/>
      <p:bldP spid="49" grpId="0" animBg="1"/>
      <p:bldP spid="50" grpId="0" animBg="1"/>
      <p:bldP spid="54" grpId="0" animBg="1"/>
      <p:bldP spid="55" grpId="0" animBg="1"/>
      <p:bldP spid="63" grpId="0"/>
      <p:bldP spid="6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Block Arc 15">
            <a:extLst>
              <a:ext uri="{FF2B5EF4-FFF2-40B4-BE49-F238E27FC236}">
                <a16:creationId xmlns:a16="http://schemas.microsoft.com/office/drawing/2014/main" id="{5D9435BF-688A-4DBE-AB35-59ED859C27A2}"/>
              </a:ext>
            </a:extLst>
          </p:cNvPr>
          <p:cNvSpPr/>
          <p:nvPr/>
        </p:nvSpPr>
        <p:spPr>
          <a:xfrm>
            <a:off x="3884865" y="2215846"/>
            <a:ext cx="4451847" cy="4451846"/>
          </a:xfrm>
          <a:prstGeom prst="blockArc">
            <a:avLst>
              <a:gd name="adj1" fmla="val 10800000"/>
              <a:gd name="adj2" fmla="val 21568928"/>
              <a:gd name="adj3" fmla="val 10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17" name="Block Arc 16">
            <a:extLst>
              <a:ext uri="{FF2B5EF4-FFF2-40B4-BE49-F238E27FC236}">
                <a16:creationId xmlns:a16="http://schemas.microsoft.com/office/drawing/2014/main" id="{AB39865D-2303-470B-9802-F4718873063F}"/>
              </a:ext>
            </a:extLst>
          </p:cNvPr>
          <p:cNvSpPr/>
          <p:nvPr/>
        </p:nvSpPr>
        <p:spPr>
          <a:xfrm>
            <a:off x="5055249" y="3386230"/>
            <a:ext cx="2111078" cy="2111078"/>
          </a:xfrm>
          <a:prstGeom prst="blockArc">
            <a:avLst>
              <a:gd name="adj1" fmla="val 10800000"/>
              <a:gd name="adj2" fmla="val 21560194"/>
              <a:gd name="adj3" fmla="val 24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18" name="Block Arc 17">
            <a:extLst>
              <a:ext uri="{FF2B5EF4-FFF2-40B4-BE49-F238E27FC236}">
                <a16:creationId xmlns:a16="http://schemas.microsoft.com/office/drawing/2014/main" id="{084D3FF7-EEF2-4CFA-9EA5-1EF1E8BABC30}"/>
              </a:ext>
            </a:extLst>
          </p:cNvPr>
          <p:cNvSpPr/>
          <p:nvPr/>
        </p:nvSpPr>
        <p:spPr>
          <a:xfrm>
            <a:off x="4481166" y="2812147"/>
            <a:ext cx="3259245" cy="3259244"/>
          </a:xfrm>
          <a:prstGeom prst="blockArc">
            <a:avLst>
              <a:gd name="adj1" fmla="val 10800000"/>
              <a:gd name="adj2" fmla="val 21581999"/>
              <a:gd name="adj3" fmla="val 165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19" name="Freeform 18">
            <a:extLst>
              <a:ext uri="{FF2B5EF4-FFF2-40B4-BE49-F238E27FC236}">
                <a16:creationId xmlns:a16="http://schemas.microsoft.com/office/drawing/2014/main" id="{C5E2B0AD-9674-437F-B6B8-07A2879B2C16}"/>
              </a:ext>
            </a:extLst>
          </p:cNvPr>
          <p:cNvSpPr>
            <a:spLocks/>
          </p:cNvSpPr>
          <p:nvPr/>
        </p:nvSpPr>
        <p:spPr bwMode="auto">
          <a:xfrm>
            <a:off x="6491831" y="4427424"/>
            <a:ext cx="2375551" cy="1765444"/>
          </a:xfrm>
          <a:custGeom>
            <a:avLst/>
            <a:gdLst/>
            <a:ahLst/>
            <a:cxnLst/>
            <a:rect l="l" t="t" r="r" b="b"/>
            <a:pathLst>
              <a:path w="2429161" h="1805286">
                <a:moveTo>
                  <a:pt x="284649" y="0"/>
                </a:moveTo>
                <a:lnTo>
                  <a:pt x="2426059" y="0"/>
                </a:lnTo>
                <a:lnTo>
                  <a:pt x="2427509" y="20116"/>
                </a:lnTo>
                <a:lnTo>
                  <a:pt x="2429161" y="101997"/>
                </a:lnTo>
                <a:lnTo>
                  <a:pt x="2424207" y="183024"/>
                </a:lnTo>
                <a:lnTo>
                  <a:pt x="2414298" y="262347"/>
                </a:lnTo>
                <a:lnTo>
                  <a:pt x="2396133" y="339963"/>
                </a:lnTo>
                <a:lnTo>
                  <a:pt x="2372189" y="406490"/>
                </a:lnTo>
                <a:lnTo>
                  <a:pt x="2343290" y="468754"/>
                </a:lnTo>
                <a:lnTo>
                  <a:pt x="2308612" y="525900"/>
                </a:lnTo>
                <a:lnTo>
                  <a:pt x="2273107" y="581340"/>
                </a:lnTo>
                <a:lnTo>
                  <a:pt x="2233474" y="635927"/>
                </a:lnTo>
                <a:lnTo>
                  <a:pt x="2194667" y="687103"/>
                </a:lnTo>
                <a:lnTo>
                  <a:pt x="2155860" y="739984"/>
                </a:lnTo>
                <a:lnTo>
                  <a:pt x="2117878" y="792865"/>
                </a:lnTo>
                <a:lnTo>
                  <a:pt x="2092282" y="835511"/>
                </a:lnTo>
                <a:lnTo>
                  <a:pt x="2071640" y="884128"/>
                </a:lnTo>
                <a:lnTo>
                  <a:pt x="2055126" y="935304"/>
                </a:lnTo>
                <a:lnTo>
                  <a:pt x="2041916" y="990743"/>
                </a:lnTo>
                <a:lnTo>
                  <a:pt x="2040264" y="1017184"/>
                </a:lnTo>
                <a:lnTo>
                  <a:pt x="2041916" y="1048742"/>
                </a:lnTo>
                <a:lnTo>
                  <a:pt x="2046044" y="1087124"/>
                </a:lnTo>
                <a:lnTo>
                  <a:pt x="2051824" y="1127211"/>
                </a:lnTo>
                <a:lnTo>
                  <a:pt x="2060906" y="1170710"/>
                </a:lnTo>
                <a:lnTo>
                  <a:pt x="2071640" y="1214210"/>
                </a:lnTo>
                <a:lnTo>
                  <a:pt x="2082374" y="1256003"/>
                </a:lnTo>
                <a:lnTo>
                  <a:pt x="2093934" y="1296090"/>
                </a:lnTo>
                <a:lnTo>
                  <a:pt x="2104667" y="1331913"/>
                </a:lnTo>
                <a:lnTo>
                  <a:pt x="2115401" y="1363471"/>
                </a:lnTo>
                <a:lnTo>
                  <a:pt x="2124484" y="1386500"/>
                </a:lnTo>
                <a:lnTo>
                  <a:pt x="2137695" y="1420618"/>
                </a:lnTo>
                <a:lnTo>
                  <a:pt x="2150080" y="1462410"/>
                </a:lnTo>
                <a:lnTo>
                  <a:pt x="2163291" y="1509322"/>
                </a:lnTo>
                <a:lnTo>
                  <a:pt x="2176502" y="1557085"/>
                </a:lnTo>
                <a:lnTo>
                  <a:pt x="2191364" y="1600584"/>
                </a:lnTo>
                <a:lnTo>
                  <a:pt x="2207052" y="1638966"/>
                </a:lnTo>
                <a:lnTo>
                  <a:pt x="2065860" y="1685877"/>
                </a:lnTo>
                <a:lnTo>
                  <a:pt x="1928797" y="1725964"/>
                </a:lnTo>
                <a:lnTo>
                  <a:pt x="1798339" y="1758376"/>
                </a:lnTo>
                <a:lnTo>
                  <a:pt x="1671183" y="1782257"/>
                </a:lnTo>
                <a:lnTo>
                  <a:pt x="1547331" y="1799316"/>
                </a:lnTo>
                <a:lnTo>
                  <a:pt x="1427607" y="1805286"/>
                </a:lnTo>
                <a:lnTo>
                  <a:pt x="1310360" y="1803580"/>
                </a:lnTo>
                <a:lnTo>
                  <a:pt x="1196416" y="1792492"/>
                </a:lnTo>
                <a:lnTo>
                  <a:pt x="1084123" y="1772875"/>
                </a:lnTo>
                <a:lnTo>
                  <a:pt x="1079169" y="1744728"/>
                </a:lnTo>
                <a:lnTo>
                  <a:pt x="1073389" y="1712317"/>
                </a:lnTo>
                <a:lnTo>
                  <a:pt x="1065957" y="1673083"/>
                </a:lnTo>
                <a:lnTo>
                  <a:pt x="1060178" y="1631289"/>
                </a:lnTo>
                <a:lnTo>
                  <a:pt x="1051921" y="1586084"/>
                </a:lnTo>
                <a:lnTo>
                  <a:pt x="1043664" y="1540027"/>
                </a:lnTo>
                <a:lnTo>
                  <a:pt x="1034581" y="1494821"/>
                </a:lnTo>
                <a:lnTo>
                  <a:pt x="1023848" y="1451323"/>
                </a:lnTo>
                <a:lnTo>
                  <a:pt x="1013114" y="1409529"/>
                </a:lnTo>
                <a:lnTo>
                  <a:pt x="999903" y="1372854"/>
                </a:lnTo>
                <a:lnTo>
                  <a:pt x="985867" y="1341295"/>
                </a:lnTo>
                <a:lnTo>
                  <a:pt x="971004" y="1316561"/>
                </a:lnTo>
                <a:lnTo>
                  <a:pt x="954491" y="1301208"/>
                </a:lnTo>
                <a:lnTo>
                  <a:pt x="936326" y="1293531"/>
                </a:lnTo>
                <a:lnTo>
                  <a:pt x="915684" y="1290120"/>
                </a:lnTo>
                <a:lnTo>
                  <a:pt x="891738" y="1291826"/>
                </a:lnTo>
                <a:lnTo>
                  <a:pt x="867794" y="1295238"/>
                </a:lnTo>
                <a:lnTo>
                  <a:pt x="845500" y="1301208"/>
                </a:lnTo>
                <a:lnTo>
                  <a:pt x="824032" y="1307178"/>
                </a:lnTo>
                <a:lnTo>
                  <a:pt x="804216" y="1313148"/>
                </a:lnTo>
                <a:lnTo>
                  <a:pt x="789354" y="1318266"/>
                </a:lnTo>
                <a:lnTo>
                  <a:pt x="753849" y="1330207"/>
                </a:lnTo>
                <a:lnTo>
                  <a:pt x="713391" y="1341295"/>
                </a:lnTo>
                <a:lnTo>
                  <a:pt x="667978" y="1350677"/>
                </a:lnTo>
                <a:lnTo>
                  <a:pt x="620089" y="1356648"/>
                </a:lnTo>
                <a:lnTo>
                  <a:pt x="572199" y="1361766"/>
                </a:lnTo>
                <a:lnTo>
                  <a:pt x="523484" y="1363471"/>
                </a:lnTo>
                <a:lnTo>
                  <a:pt x="477246" y="1360060"/>
                </a:lnTo>
                <a:lnTo>
                  <a:pt x="433484" y="1352383"/>
                </a:lnTo>
                <a:lnTo>
                  <a:pt x="409540" y="1346413"/>
                </a:lnTo>
                <a:lnTo>
                  <a:pt x="385595" y="1335325"/>
                </a:lnTo>
                <a:lnTo>
                  <a:pt x="361649" y="1322531"/>
                </a:lnTo>
                <a:lnTo>
                  <a:pt x="341007" y="1307178"/>
                </a:lnTo>
                <a:lnTo>
                  <a:pt x="319540" y="1288414"/>
                </a:lnTo>
                <a:lnTo>
                  <a:pt x="303026" y="1268797"/>
                </a:lnTo>
                <a:lnTo>
                  <a:pt x="291466" y="1244062"/>
                </a:lnTo>
                <a:lnTo>
                  <a:pt x="282384" y="1215915"/>
                </a:lnTo>
                <a:lnTo>
                  <a:pt x="279082" y="1185210"/>
                </a:lnTo>
                <a:lnTo>
                  <a:pt x="282384" y="1151093"/>
                </a:lnTo>
                <a:lnTo>
                  <a:pt x="286512" y="1127211"/>
                </a:lnTo>
                <a:lnTo>
                  <a:pt x="292293" y="1100771"/>
                </a:lnTo>
                <a:lnTo>
                  <a:pt x="298898" y="1073477"/>
                </a:lnTo>
                <a:lnTo>
                  <a:pt x="301375" y="1047036"/>
                </a:lnTo>
                <a:lnTo>
                  <a:pt x="301375" y="1018890"/>
                </a:lnTo>
                <a:lnTo>
                  <a:pt x="293943" y="994156"/>
                </a:lnTo>
                <a:lnTo>
                  <a:pt x="286512" y="980508"/>
                </a:lnTo>
                <a:lnTo>
                  <a:pt x="273301" y="967715"/>
                </a:lnTo>
                <a:lnTo>
                  <a:pt x="259265" y="958332"/>
                </a:lnTo>
                <a:lnTo>
                  <a:pt x="244402" y="950656"/>
                </a:lnTo>
                <a:lnTo>
                  <a:pt x="229540" y="939568"/>
                </a:lnTo>
                <a:lnTo>
                  <a:pt x="217981" y="927627"/>
                </a:lnTo>
                <a:lnTo>
                  <a:pt x="208899" y="912275"/>
                </a:lnTo>
                <a:lnTo>
                  <a:pt x="205595" y="895216"/>
                </a:lnTo>
                <a:lnTo>
                  <a:pt x="207247" y="878157"/>
                </a:lnTo>
                <a:lnTo>
                  <a:pt x="213026" y="861952"/>
                </a:lnTo>
                <a:lnTo>
                  <a:pt x="220458" y="848305"/>
                </a:lnTo>
                <a:lnTo>
                  <a:pt x="225412" y="834658"/>
                </a:lnTo>
                <a:lnTo>
                  <a:pt x="201467" y="817600"/>
                </a:lnTo>
                <a:lnTo>
                  <a:pt x="184953" y="800541"/>
                </a:lnTo>
                <a:lnTo>
                  <a:pt x="175871" y="783483"/>
                </a:lnTo>
                <a:lnTo>
                  <a:pt x="174219" y="764719"/>
                </a:lnTo>
                <a:lnTo>
                  <a:pt x="176696" y="747660"/>
                </a:lnTo>
                <a:lnTo>
                  <a:pt x="183302" y="728896"/>
                </a:lnTo>
                <a:lnTo>
                  <a:pt x="192384" y="710132"/>
                </a:lnTo>
                <a:lnTo>
                  <a:pt x="202293" y="691367"/>
                </a:lnTo>
                <a:lnTo>
                  <a:pt x="211375" y="671750"/>
                </a:lnTo>
                <a:lnTo>
                  <a:pt x="220458" y="652985"/>
                </a:lnTo>
                <a:lnTo>
                  <a:pt x="225412" y="632516"/>
                </a:lnTo>
                <a:lnTo>
                  <a:pt x="208899" y="617163"/>
                </a:lnTo>
                <a:lnTo>
                  <a:pt x="185779" y="605221"/>
                </a:lnTo>
                <a:lnTo>
                  <a:pt x="160183" y="594134"/>
                </a:lnTo>
                <a:lnTo>
                  <a:pt x="133761" y="584752"/>
                </a:lnTo>
                <a:lnTo>
                  <a:pt x="106513" y="575369"/>
                </a:lnTo>
                <a:lnTo>
                  <a:pt x="79266" y="565987"/>
                </a:lnTo>
                <a:lnTo>
                  <a:pt x="53670" y="554899"/>
                </a:lnTo>
                <a:lnTo>
                  <a:pt x="33028" y="542958"/>
                </a:lnTo>
                <a:lnTo>
                  <a:pt x="14863" y="525900"/>
                </a:lnTo>
                <a:lnTo>
                  <a:pt x="4129" y="505429"/>
                </a:lnTo>
                <a:lnTo>
                  <a:pt x="0" y="484106"/>
                </a:lnTo>
                <a:lnTo>
                  <a:pt x="3303" y="463637"/>
                </a:lnTo>
                <a:lnTo>
                  <a:pt x="10734" y="444872"/>
                </a:lnTo>
                <a:lnTo>
                  <a:pt x="22294" y="429519"/>
                </a:lnTo>
                <a:lnTo>
                  <a:pt x="36330" y="414167"/>
                </a:lnTo>
                <a:lnTo>
                  <a:pt x="49541" y="401373"/>
                </a:lnTo>
                <a:lnTo>
                  <a:pt x="60275" y="391138"/>
                </a:lnTo>
                <a:lnTo>
                  <a:pt x="91651" y="353609"/>
                </a:lnTo>
                <a:lnTo>
                  <a:pt x="124678" y="319492"/>
                </a:lnTo>
                <a:lnTo>
                  <a:pt x="157706" y="285375"/>
                </a:lnTo>
                <a:lnTo>
                  <a:pt x="189082" y="247846"/>
                </a:lnTo>
                <a:lnTo>
                  <a:pt x="218806" y="211171"/>
                </a:lnTo>
                <a:lnTo>
                  <a:pt x="246054" y="169378"/>
                </a:lnTo>
                <a:lnTo>
                  <a:pt x="268347" y="124173"/>
                </a:lnTo>
                <a:lnTo>
                  <a:pt x="280732" y="86644"/>
                </a:lnTo>
                <a:lnTo>
                  <a:pt x="284861" y="49968"/>
                </a:lnTo>
                <a:lnTo>
                  <a:pt x="284861" y="1073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20" name="Freeform 18">
            <a:extLst>
              <a:ext uri="{FF2B5EF4-FFF2-40B4-BE49-F238E27FC236}">
                <a16:creationId xmlns:a16="http://schemas.microsoft.com/office/drawing/2014/main" id="{263B4579-0D98-4AD5-B551-3A0FAD3CA1F2}"/>
              </a:ext>
            </a:extLst>
          </p:cNvPr>
          <p:cNvSpPr>
            <a:spLocks/>
          </p:cNvSpPr>
          <p:nvPr/>
        </p:nvSpPr>
        <p:spPr bwMode="auto">
          <a:xfrm flipH="1">
            <a:off x="3324625" y="4427424"/>
            <a:ext cx="2375551" cy="1765444"/>
          </a:xfrm>
          <a:custGeom>
            <a:avLst/>
            <a:gdLst/>
            <a:ahLst/>
            <a:cxnLst/>
            <a:rect l="l" t="t" r="r" b="b"/>
            <a:pathLst>
              <a:path w="2429161" h="1805286">
                <a:moveTo>
                  <a:pt x="284649" y="0"/>
                </a:moveTo>
                <a:lnTo>
                  <a:pt x="2426059" y="0"/>
                </a:lnTo>
                <a:lnTo>
                  <a:pt x="2427509" y="20116"/>
                </a:lnTo>
                <a:lnTo>
                  <a:pt x="2429161" y="101997"/>
                </a:lnTo>
                <a:lnTo>
                  <a:pt x="2424207" y="183024"/>
                </a:lnTo>
                <a:lnTo>
                  <a:pt x="2414298" y="262347"/>
                </a:lnTo>
                <a:lnTo>
                  <a:pt x="2396133" y="339963"/>
                </a:lnTo>
                <a:lnTo>
                  <a:pt x="2372189" y="406490"/>
                </a:lnTo>
                <a:lnTo>
                  <a:pt x="2343290" y="468754"/>
                </a:lnTo>
                <a:lnTo>
                  <a:pt x="2308612" y="525900"/>
                </a:lnTo>
                <a:lnTo>
                  <a:pt x="2273107" y="581340"/>
                </a:lnTo>
                <a:lnTo>
                  <a:pt x="2233474" y="635927"/>
                </a:lnTo>
                <a:lnTo>
                  <a:pt x="2194667" y="687103"/>
                </a:lnTo>
                <a:lnTo>
                  <a:pt x="2155860" y="739984"/>
                </a:lnTo>
                <a:lnTo>
                  <a:pt x="2117878" y="792865"/>
                </a:lnTo>
                <a:lnTo>
                  <a:pt x="2092282" y="835511"/>
                </a:lnTo>
                <a:lnTo>
                  <a:pt x="2071640" y="884128"/>
                </a:lnTo>
                <a:lnTo>
                  <a:pt x="2055126" y="935304"/>
                </a:lnTo>
                <a:lnTo>
                  <a:pt x="2041916" y="990743"/>
                </a:lnTo>
                <a:lnTo>
                  <a:pt x="2040264" y="1017184"/>
                </a:lnTo>
                <a:lnTo>
                  <a:pt x="2041916" y="1048742"/>
                </a:lnTo>
                <a:lnTo>
                  <a:pt x="2046044" y="1087124"/>
                </a:lnTo>
                <a:lnTo>
                  <a:pt x="2051824" y="1127211"/>
                </a:lnTo>
                <a:lnTo>
                  <a:pt x="2060906" y="1170710"/>
                </a:lnTo>
                <a:lnTo>
                  <a:pt x="2071640" y="1214210"/>
                </a:lnTo>
                <a:lnTo>
                  <a:pt x="2082374" y="1256003"/>
                </a:lnTo>
                <a:lnTo>
                  <a:pt x="2093934" y="1296090"/>
                </a:lnTo>
                <a:lnTo>
                  <a:pt x="2104667" y="1331913"/>
                </a:lnTo>
                <a:lnTo>
                  <a:pt x="2115401" y="1363471"/>
                </a:lnTo>
                <a:lnTo>
                  <a:pt x="2124484" y="1386500"/>
                </a:lnTo>
                <a:lnTo>
                  <a:pt x="2137695" y="1420618"/>
                </a:lnTo>
                <a:lnTo>
                  <a:pt x="2150080" y="1462410"/>
                </a:lnTo>
                <a:lnTo>
                  <a:pt x="2163291" y="1509322"/>
                </a:lnTo>
                <a:lnTo>
                  <a:pt x="2176502" y="1557085"/>
                </a:lnTo>
                <a:lnTo>
                  <a:pt x="2191364" y="1600584"/>
                </a:lnTo>
                <a:lnTo>
                  <a:pt x="2207052" y="1638966"/>
                </a:lnTo>
                <a:lnTo>
                  <a:pt x="2065860" y="1685877"/>
                </a:lnTo>
                <a:lnTo>
                  <a:pt x="1928797" y="1725964"/>
                </a:lnTo>
                <a:lnTo>
                  <a:pt x="1798339" y="1758376"/>
                </a:lnTo>
                <a:lnTo>
                  <a:pt x="1671183" y="1782257"/>
                </a:lnTo>
                <a:lnTo>
                  <a:pt x="1547331" y="1799316"/>
                </a:lnTo>
                <a:lnTo>
                  <a:pt x="1427607" y="1805286"/>
                </a:lnTo>
                <a:lnTo>
                  <a:pt x="1310360" y="1803580"/>
                </a:lnTo>
                <a:lnTo>
                  <a:pt x="1196416" y="1792492"/>
                </a:lnTo>
                <a:lnTo>
                  <a:pt x="1084123" y="1772875"/>
                </a:lnTo>
                <a:lnTo>
                  <a:pt x="1079169" y="1744728"/>
                </a:lnTo>
                <a:lnTo>
                  <a:pt x="1073389" y="1712317"/>
                </a:lnTo>
                <a:lnTo>
                  <a:pt x="1065957" y="1673083"/>
                </a:lnTo>
                <a:lnTo>
                  <a:pt x="1060178" y="1631289"/>
                </a:lnTo>
                <a:lnTo>
                  <a:pt x="1051921" y="1586084"/>
                </a:lnTo>
                <a:lnTo>
                  <a:pt x="1043664" y="1540027"/>
                </a:lnTo>
                <a:lnTo>
                  <a:pt x="1034581" y="1494821"/>
                </a:lnTo>
                <a:lnTo>
                  <a:pt x="1023848" y="1451323"/>
                </a:lnTo>
                <a:lnTo>
                  <a:pt x="1013114" y="1409529"/>
                </a:lnTo>
                <a:lnTo>
                  <a:pt x="999903" y="1372854"/>
                </a:lnTo>
                <a:lnTo>
                  <a:pt x="985867" y="1341295"/>
                </a:lnTo>
                <a:lnTo>
                  <a:pt x="971004" y="1316561"/>
                </a:lnTo>
                <a:lnTo>
                  <a:pt x="954491" y="1301208"/>
                </a:lnTo>
                <a:lnTo>
                  <a:pt x="936326" y="1293531"/>
                </a:lnTo>
                <a:lnTo>
                  <a:pt x="915684" y="1290120"/>
                </a:lnTo>
                <a:lnTo>
                  <a:pt x="891738" y="1291826"/>
                </a:lnTo>
                <a:lnTo>
                  <a:pt x="867794" y="1295238"/>
                </a:lnTo>
                <a:lnTo>
                  <a:pt x="845500" y="1301208"/>
                </a:lnTo>
                <a:lnTo>
                  <a:pt x="824032" y="1307178"/>
                </a:lnTo>
                <a:lnTo>
                  <a:pt x="804216" y="1313148"/>
                </a:lnTo>
                <a:lnTo>
                  <a:pt x="789354" y="1318266"/>
                </a:lnTo>
                <a:lnTo>
                  <a:pt x="753849" y="1330207"/>
                </a:lnTo>
                <a:lnTo>
                  <a:pt x="713391" y="1341295"/>
                </a:lnTo>
                <a:lnTo>
                  <a:pt x="667978" y="1350677"/>
                </a:lnTo>
                <a:lnTo>
                  <a:pt x="620089" y="1356648"/>
                </a:lnTo>
                <a:lnTo>
                  <a:pt x="572199" y="1361766"/>
                </a:lnTo>
                <a:lnTo>
                  <a:pt x="523484" y="1363471"/>
                </a:lnTo>
                <a:lnTo>
                  <a:pt x="477246" y="1360060"/>
                </a:lnTo>
                <a:lnTo>
                  <a:pt x="433484" y="1352383"/>
                </a:lnTo>
                <a:lnTo>
                  <a:pt x="409540" y="1346413"/>
                </a:lnTo>
                <a:lnTo>
                  <a:pt x="385595" y="1335325"/>
                </a:lnTo>
                <a:lnTo>
                  <a:pt x="361649" y="1322531"/>
                </a:lnTo>
                <a:lnTo>
                  <a:pt x="341007" y="1307178"/>
                </a:lnTo>
                <a:lnTo>
                  <a:pt x="319540" y="1288414"/>
                </a:lnTo>
                <a:lnTo>
                  <a:pt x="303026" y="1268797"/>
                </a:lnTo>
                <a:lnTo>
                  <a:pt x="291466" y="1244062"/>
                </a:lnTo>
                <a:lnTo>
                  <a:pt x="282384" y="1215915"/>
                </a:lnTo>
                <a:lnTo>
                  <a:pt x="279082" y="1185210"/>
                </a:lnTo>
                <a:lnTo>
                  <a:pt x="282384" y="1151093"/>
                </a:lnTo>
                <a:lnTo>
                  <a:pt x="286512" y="1127211"/>
                </a:lnTo>
                <a:lnTo>
                  <a:pt x="292293" y="1100771"/>
                </a:lnTo>
                <a:lnTo>
                  <a:pt x="298898" y="1073477"/>
                </a:lnTo>
                <a:lnTo>
                  <a:pt x="301375" y="1047036"/>
                </a:lnTo>
                <a:lnTo>
                  <a:pt x="301375" y="1018890"/>
                </a:lnTo>
                <a:lnTo>
                  <a:pt x="293943" y="994156"/>
                </a:lnTo>
                <a:lnTo>
                  <a:pt x="286512" y="980508"/>
                </a:lnTo>
                <a:lnTo>
                  <a:pt x="273301" y="967715"/>
                </a:lnTo>
                <a:lnTo>
                  <a:pt x="259265" y="958332"/>
                </a:lnTo>
                <a:lnTo>
                  <a:pt x="244402" y="950656"/>
                </a:lnTo>
                <a:lnTo>
                  <a:pt x="229540" y="939568"/>
                </a:lnTo>
                <a:lnTo>
                  <a:pt x="217981" y="927627"/>
                </a:lnTo>
                <a:lnTo>
                  <a:pt x="208899" y="912275"/>
                </a:lnTo>
                <a:lnTo>
                  <a:pt x="205595" y="895216"/>
                </a:lnTo>
                <a:lnTo>
                  <a:pt x="207247" y="878157"/>
                </a:lnTo>
                <a:lnTo>
                  <a:pt x="213026" y="861952"/>
                </a:lnTo>
                <a:lnTo>
                  <a:pt x="220458" y="848305"/>
                </a:lnTo>
                <a:lnTo>
                  <a:pt x="225412" y="834658"/>
                </a:lnTo>
                <a:lnTo>
                  <a:pt x="201467" y="817600"/>
                </a:lnTo>
                <a:lnTo>
                  <a:pt x="184953" y="800541"/>
                </a:lnTo>
                <a:lnTo>
                  <a:pt x="175871" y="783483"/>
                </a:lnTo>
                <a:lnTo>
                  <a:pt x="174219" y="764719"/>
                </a:lnTo>
                <a:lnTo>
                  <a:pt x="176696" y="747660"/>
                </a:lnTo>
                <a:lnTo>
                  <a:pt x="183302" y="728896"/>
                </a:lnTo>
                <a:lnTo>
                  <a:pt x="192384" y="710132"/>
                </a:lnTo>
                <a:lnTo>
                  <a:pt x="202293" y="691367"/>
                </a:lnTo>
                <a:lnTo>
                  <a:pt x="211375" y="671750"/>
                </a:lnTo>
                <a:lnTo>
                  <a:pt x="220458" y="652985"/>
                </a:lnTo>
                <a:lnTo>
                  <a:pt x="225412" y="632516"/>
                </a:lnTo>
                <a:lnTo>
                  <a:pt x="208899" y="617163"/>
                </a:lnTo>
                <a:lnTo>
                  <a:pt x="185779" y="605221"/>
                </a:lnTo>
                <a:lnTo>
                  <a:pt x="160183" y="594134"/>
                </a:lnTo>
                <a:lnTo>
                  <a:pt x="133761" y="584752"/>
                </a:lnTo>
                <a:lnTo>
                  <a:pt x="106513" y="575369"/>
                </a:lnTo>
                <a:lnTo>
                  <a:pt x="79266" y="565987"/>
                </a:lnTo>
                <a:lnTo>
                  <a:pt x="53670" y="554899"/>
                </a:lnTo>
                <a:lnTo>
                  <a:pt x="33028" y="542958"/>
                </a:lnTo>
                <a:lnTo>
                  <a:pt x="14863" y="525900"/>
                </a:lnTo>
                <a:lnTo>
                  <a:pt x="4129" y="505429"/>
                </a:lnTo>
                <a:lnTo>
                  <a:pt x="0" y="484106"/>
                </a:lnTo>
                <a:lnTo>
                  <a:pt x="3303" y="463637"/>
                </a:lnTo>
                <a:lnTo>
                  <a:pt x="10734" y="444872"/>
                </a:lnTo>
                <a:lnTo>
                  <a:pt x="22294" y="429519"/>
                </a:lnTo>
                <a:lnTo>
                  <a:pt x="36330" y="414167"/>
                </a:lnTo>
                <a:lnTo>
                  <a:pt x="49541" y="401373"/>
                </a:lnTo>
                <a:lnTo>
                  <a:pt x="60275" y="391138"/>
                </a:lnTo>
                <a:lnTo>
                  <a:pt x="91651" y="353609"/>
                </a:lnTo>
                <a:lnTo>
                  <a:pt x="124678" y="319492"/>
                </a:lnTo>
                <a:lnTo>
                  <a:pt x="157706" y="285375"/>
                </a:lnTo>
                <a:lnTo>
                  <a:pt x="189082" y="247846"/>
                </a:lnTo>
                <a:lnTo>
                  <a:pt x="218806" y="211171"/>
                </a:lnTo>
                <a:lnTo>
                  <a:pt x="246054" y="169378"/>
                </a:lnTo>
                <a:lnTo>
                  <a:pt x="268347" y="124173"/>
                </a:lnTo>
                <a:lnTo>
                  <a:pt x="280732" y="86644"/>
                </a:lnTo>
                <a:lnTo>
                  <a:pt x="284861" y="49968"/>
                </a:lnTo>
                <a:lnTo>
                  <a:pt x="284861" y="1073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21" name="Oval 20">
            <a:extLst>
              <a:ext uri="{FF2B5EF4-FFF2-40B4-BE49-F238E27FC236}">
                <a16:creationId xmlns:a16="http://schemas.microsoft.com/office/drawing/2014/main" id="{94EFB998-75BD-4AA3-9AAD-CF68D055E5CE}"/>
              </a:ext>
            </a:extLst>
          </p:cNvPr>
          <p:cNvSpPr/>
          <p:nvPr/>
        </p:nvSpPr>
        <p:spPr>
          <a:xfrm>
            <a:off x="7023976" y="3048697"/>
            <a:ext cx="439759" cy="439759"/>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2" name="Oval 21">
            <a:extLst>
              <a:ext uri="{FF2B5EF4-FFF2-40B4-BE49-F238E27FC236}">
                <a16:creationId xmlns:a16="http://schemas.microsoft.com/office/drawing/2014/main" id="{0FA02557-15FB-4149-A34F-92A5A271444B}"/>
              </a:ext>
            </a:extLst>
          </p:cNvPr>
          <p:cNvSpPr/>
          <p:nvPr/>
        </p:nvSpPr>
        <p:spPr>
          <a:xfrm>
            <a:off x="4876663" y="3041189"/>
            <a:ext cx="439759" cy="456514"/>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 name="Oval 22">
            <a:extLst>
              <a:ext uri="{FF2B5EF4-FFF2-40B4-BE49-F238E27FC236}">
                <a16:creationId xmlns:a16="http://schemas.microsoft.com/office/drawing/2014/main" id="{4CD93D60-31BF-48CC-9CBA-2887D54CC249}"/>
              </a:ext>
            </a:extLst>
          </p:cNvPr>
          <p:cNvSpPr/>
          <p:nvPr/>
        </p:nvSpPr>
        <p:spPr>
          <a:xfrm>
            <a:off x="6840340" y="2228058"/>
            <a:ext cx="439759" cy="45651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 name="Isosceles Triangle 41">
            <a:extLst>
              <a:ext uri="{FF2B5EF4-FFF2-40B4-BE49-F238E27FC236}">
                <a16:creationId xmlns:a16="http://schemas.microsoft.com/office/drawing/2014/main" id="{0B75878A-A0C2-4D00-B7FD-D32DF2626BE1}"/>
              </a:ext>
            </a:extLst>
          </p:cNvPr>
          <p:cNvSpPr/>
          <p:nvPr/>
        </p:nvSpPr>
        <p:spPr>
          <a:xfrm>
            <a:off x="6983146" y="2333571"/>
            <a:ext cx="170904" cy="245492"/>
          </a:xfrm>
          <a:custGeom>
            <a:avLst/>
            <a:gdLst>
              <a:gd name="connsiteX0" fmla="*/ 1367278 w 2736000"/>
              <a:gd name="connsiteY0" fmla="*/ 2273826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67278 w 2736000"/>
              <a:gd name="connsiteY5" fmla="*/ 2273826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273826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67278 w 2736000"/>
              <a:gd name="connsiteY5" fmla="*/ 2273826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54231 w 2736000"/>
              <a:gd name="connsiteY1" fmla="*/ 2567486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54231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54231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45026 w 2736000"/>
              <a:gd name="connsiteY1" fmla="*/ 2558281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45026 w 2736000"/>
              <a:gd name="connsiteY1" fmla="*/ 2558281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66505 w 2736000"/>
              <a:gd name="connsiteY1" fmla="*/ 257362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66505 w 2736000"/>
              <a:gd name="connsiteY1" fmla="*/ 257362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63436 w 2736000"/>
              <a:gd name="connsiteY1" fmla="*/ 2564418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32752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26615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26615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26615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2576 w 2736000"/>
              <a:gd name="connsiteY1" fmla="*/ 2576139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2576 w 2736000"/>
              <a:gd name="connsiteY1" fmla="*/ 2576139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736000" h="3930092">
                <a:moveTo>
                  <a:pt x="1367278" y="2418044"/>
                </a:moveTo>
                <a:cubicBezTo>
                  <a:pt x="1475622" y="2496498"/>
                  <a:pt x="1442256" y="2523346"/>
                  <a:pt x="1552576" y="2576139"/>
                </a:cubicBezTo>
                <a:cubicBezTo>
                  <a:pt x="1866725" y="2636040"/>
                  <a:pt x="2088000" y="3057033"/>
                  <a:pt x="2088000" y="3520946"/>
                </a:cubicBezTo>
                <a:lnTo>
                  <a:pt x="648080" y="3506285"/>
                </a:lnTo>
                <a:cubicBezTo>
                  <a:pt x="653073" y="3048089"/>
                  <a:pt x="871005" y="2673776"/>
                  <a:pt x="1182763" y="2571640"/>
                </a:cubicBezTo>
                <a:cubicBezTo>
                  <a:pt x="1280064" y="2508169"/>
                  <a:pt x="1254632" y="2499927"/>
                  <a:pt x="1367278" y="2418044"/>
                </a:cubicBezTo>
                <a:close/>
                <a:moveTo>
                  <a:pt x="648003" y="793859"/>
                </a:moveTo>
                <a:lnTo>
                  <a:pt x="2087849" y="808518"/>
                </a:lnTo>
                <a:cubicBezTo>
                  <a:pt x="2081743" y="1099400"/>
                  <a:pt x="1898532" y="1346081"/>
                  <a:pt x="1641214" y="1449982"/>
                </a:cubicBezTo>
                <a:cubicBezTo>
                  <a:pt x="1581100" y="1476031"/>
                  <a:pt x="1454311" y="1749732"/>
                  <a:pt x="1368003" y="1937706"/>
                </a:cubicBezTo>
                <a:cubicBezTo>
                  <a:pt x="1290978" y="1744554"/>
                  <a:pt x="1168712" y="1479962"/>
                  <a:pt x="1094068" y="1448735"/>
                </a:cubicBezTo>
                <a:cubicBezTo>
                  <a:pt x="831917" y="1343398"/>
                  <a:pt x="648003" y="1089607"/>
                  <a:pt x="648003" y="793859"/>
                </a:cubicBezTo>
                <a:close/>
                <a:moveTo>
                  <a:pt x="516625" y="299874"/>
                </a:moveTo>
                <a:lnTo>
                  <a:pt x="516625" y="449580"/>
                </a:lnTo>
                <a:cubicBezTo>
                  <a:pt x="516625" y="947043"/>
                  <a:pt x="728081" y="1374116"/>
                  <a:pt x="1029987" y="1557992"/>
                </a:cubicBezTo>
                <a:cubicBezTo>
                  <a:pt x="1152140" y="1645374"/>
                  <a:pt x="1146996" y="1879118"/>
                  <a:pt x="1146996" y="2057479"/>
                </a:cubicBezTo>
                <a:cubicBezTo>
                  <a:pt x="1146996" y="2199170"/>
                  <a:pt x="1165085" y="2330604"/>
                  <a:pt x="1055065" y="2431585"/>
                </a:cubicBezTo>
                <a:cubicBezTo>
                  <a:pt x="746548" y="2590263"/>
                  <a:pt x="539378" y="3004916"/>
                  <a:pt x="539378" y="3468615"/>
                </a:cubicBezTo>
                <a:lnTo>
                  <a:pt x="539378" y="3604591"/>
                </a:lnTo>
                <a:lnTo>
                  <a:pt x="2196077" y="3604591"/>
                </a:lnTo>
                <a:lnTo>
                  <a:pt x="2196077" y="3468615"/>
                </a:lnTo>
                <a:cubicBezTo>
                  <a:pt x="2196077" y="3023625"/>
                  <a:pt x="1980552" y="2629673"/>
                  <a:pt x="1695313" y="2440912"/>
                </a:cubicBezTo>
                <a:cubicBezTo>
                  <a:pt x="1597256" y="2355530"/>
                  <a:pt x="1621109" y="2199255"/>
                  <a:pt x="1617547" y="2049252"/>
                </a:cubicBezTo>
                <a:cubicBezTo>
                  <a:pt x="1614246" y="1910233"/>
                  <a:pt x="1594005" y="1638458"/>
                  <a:pt x="1719395" y="1540961"/>
                </a:cubicBezTo>
                <a:cubicBezTo>
                  <a:pt x="2008283" y="1349911"/>
                  <a:pt x="2207952" y="932979"/>
                  <a:pt x="2207952" y="449580"/>
                </a:cubicBezTo>
                <a:lnTo>
                  <a:pt x="2207952" y="299874"/>
                </a:lnTo>
                <a:lnTo>
                  <a:pt x="516625" y="299874"/>
                </a:lnTo>
                <a:close/>
                <a:moveTo>
                  <a:pt x="144000" y="0"/>
                </a:moveTo>
                <a:lnTo>
                  <a:pt x="2592000" y="0"/>
                </a:lnTo>
                <a:cubicBezTo>
                  <a:pt x="2671529" y="0"/>
                  <a:pt x="2736000" y="64471"/>
                  <a:pt x="2736000" y="144000"/>
                </a:cubicBezTo>
                <a:cubicBezTo>
                  <a:pt x="2736000" y="223529"/>
                  <a:pt x="2671529" y="288000"/>
                  <a:pt x="2592000" y="288000"/>
                </a:cubicBezTo>
                <a:lnTo>
                  <a:pt x="2396702" y="288000"/>
                </a:lnTo>
                <a:lnTo>
                  <a:pt x="2396702" y="413234"/>
                </a:lnTo>
                <a:cubicBezTo>
                  <a:pt x="2396702" y="964640"/>
                  <a:pt x="2159804" y="1441170"/>
                  <a:pt x="1815389" y="1665324"/>
                </a:cubicBezTo>
                <a:cubicBezTo>
                  <a:pt x="1718143" y="1767020"/>
                  <a:pt x="1749155" y="1822697"/>
                  <a:pt x="1753098" y="1974987"/>
                </a:cubicBezTo>
                <a:cubicBezTo>
                  <a:pt x="1757412" y="2141597"/>
                  <a:pt x="1739638" y="2200230"/>
                  <a:pt x="1825752" y="2312143"/>
                </a:cubicBezTo>
                <a:cubicBezTo>
                  <a:pt x="2164142" y="2539312"/>
                  <a:pt x="2395980" y="3011520"/>
                  <a:pt x="2395980" y="3557007"/>
                </a:cubicBezTo>
                <a:lnTo>
                  <a:pt x="2395980" y="3642092"/>
                </a:lnTo>
                <a:lnTo>
                  <a:pt x="2592000" y="3642092"/>
                </a:lnTo>
                <a:cubicBezTo>
                  <a:pt x="2671529" y="3642092"/>
                  <a:pt x="2736000" y="3706563"/>
                  <a:pt x="2736000" y="3786092"/>
                </a:cubicBezTo>
                <a:cubicBezTo>
                  <a:pt x="2736000" y="3865621"/>
                  <a:pt x="2671529" y="3930092"/>
                  <a:pt x="2592000" y="3930092"/>
                </a:cubicBezTo>
                <a:lnTo>
                  <a:pt x="144000" y="3930092"/>
                </a:lnTo>
                <a:cubicBezTo>
                  <a:pt x="64471" y="3930092"/>
                  <a:pt x="0" y="3865621"/>
                  <a:pt x="0" y="3786092"/>
                </a:cubicBezTo>
                <a:cubicBezTo>
                  <a:pt x="0" y="3706563"/>
                  <a:pt x="64471" y="3642092"/>
                  <a:pt x="144000" y="3642092"/>
                </a:cubicBezTo>
                <a:lnTo>
                  <a:pt x="338578" y="3642092"/>
                </a:lnTo>
                <a:lnTo>
                  <a:pt x="338578" y="3557007"/>
                </a:lnTo>
                <a:cubicBezTo>
                  <a:pt x="338578" y="2988551"/>
                  <a:pt x="590352" y="2499674"/>
                  <a:pt x="951672" y="2284199"/>
                </a:cubicBezTo>
                <a:cubicBezTo>
                  <a:pt x="1026597" y="2195332"/>
                  <a:pt x="1008559" y="2142287"/>
                  <a:pt x="1012216" y="1995181"/>
                </a:cubicBezTo>
                <a:cubicBezTo>
                  <a:pt x="1001243" y="1843296"/>
                  <a:pt x="1013640" y="1774963"/>
                  <a:pt x="943195" y="1693402"/>
                </a:cubicBezTo>
                <a:cubicBezTo>
                  <a:pt x="584785" y="1476413"/>
                  <a:pt x="339300" y="978710"/>
                  <a:pt x="339300" y="413234"/>
                </a:cubicBezTo>
                <a:lnTo>
                  <a:pt x="339300" y="288000"/>
                </a:lnTo>
                <a:lnTo>
                  <a:pt x="144000" y="288000"/>
                </a:lnTo>
                <a:cubicBezTo>
                  <a:pt x="64471" y="288000"/>
                  <a:pt x="0" y="223529"/>
                  <a:pt x="0" y="144000"/>
                </a:cubicBezTo>
                <a:cubicBezTo>
                  <a:pt x="0" y="64471"/>
                  <a:pt x="64471" y="0"/>
                  <a:pt x="144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5" name="Rounded Rectangle 29">
            <a:extLst>
              <a:ext uri="{FF2B5EF4-FFF2-40B4-BE49-F238E27FC236}">
                <a16:creationId xmlns:a16="http://schemas.microsoft.com/office/drawing/2014/main" id="{6CB72988-CDB7-416B-8AF5-7C64410BE1CE}"/>
              </a:ext>
            </a:extLst>
          </p:cNvPr>
          <p:cNvSpPr/>
          <p:nvPr/>
        </p:nvSpPr>
        <p:spPr>
          <a:xfrm>
            <a:off x="4976960" y="3152662"/>
            <a:ext cx="255920" cy="233568"/>
          </a:xfrm>
          <a:custGeom>
            <a:avLst/>
            <a:gdLst/>
            <a:ahLst/>
            <a:cxnLst/>
            <a:rect l="l" t="t" r="r" b="b"/>
            <a:pathLst>
              <a:path w="3912285" h="3570584">
                <a:moveTo>
                  <a:pt x="1735286" y="1923802"/>
                </a:moveTo>
                <a:cubicBezTo>
                  <a:pt x="1696807" y="1923802"/>
                  <a:pt x="1665614" y="1954995"/>
                  <a:pt x="1665614" y="1993474"/>
                </a:cubicBezTo>
                <a:lnTo>
                  <a:pt x="1665614" y="2272151"/>
                </a:lnTo>
                <a:cubicBezTo>
                  <a:pt x="1665614" y="2310630"/>
                  <a:pt x="1696807" y="2341823"/>
                  <a:pt x="1735286" y="2341823"/>
                </a:cubicBezTo>
                <a:lnTo>
                  <a:pt x="2120746" y="2341823"/>
                </a:lnTo>
                <a:cubicBezTo>
                  <a:pt x="2159225" y="2341823"/>
                  <a:pt x="2190418" y="2310630"/>
                  <a:pt x="2190418" y="2272151"/>
                </a:cubicBezTo>
                <a:lnTo>
                  <a:pt x="2190418" y="1993474"/>
                </a:lnTo>
                <a:cubicBezTo>
                  <a:pt x="2190418" y="1954995"/>
                  <a:pt x="2159225" y="1923802"/>
                  <a:pt x="2120746" y="1923802"/>
                </a:cubicBezTo>
                <a:close/>
                <a:moveTo>
                  <a:pt x="1562868" y="288032"/>
                </a:moveTo>
                <a:cubicBezTo>
                  <a:pt x="1509767" y="288032"/>
                  <a:pt x="1466720" y="331079"/>
                  <a:pt x="1466720" y="384180"/>
                </a:cubicBezTo>
                <a:lnTo>
                  <a:pt x="1466720" y="665962"/>
                </a:lnTo>
                <a:lnTo>
                  <a:pt x="2398596" y="665962"/>
                </a:lnTo>
                <a:lnTo>
                  <a:pt x="2398596" y="384180"/>
                </a:lnTo>
                <a:cubicBezTo>
                  <a:pt x="2398596" y="331079"/>
                  <a:pt x="2355549" y="288032"/>
                  <a:pt x="2302448" y="288032"/>
                </a:cubicBezTo>
                <a:close/>
                <a:moveTo>
                  <a:pt x="1328618" y="0"/>
                </a:moveTo>
                <a:lnTo>
                  <a:pt x="2528746" y="0"/>
                </a:lnTo>
                <a:cubicBezTo>
                  <a:pt x="2614913" y="0"/>
                  <a:pt x="2684766" y="69853"/>
                  <a:pt x="2684766" y="156020"/>
                </a:cubicBezTo>
                <a:lnTo>
                  <a:pt x="2684766" y="665962"/>
                </a:lnTo>
                <a:lnTo>
                  <a:pt x="3428172" y="665962"/>
                </a:lnTo>
                <a:cubicBezTo>
                  <a:pt x="3695540" y="665962"/>
                  <a:pt x="3912285" y="882707"/>
                  <a:pt x="3912285" y="1150075"/>
                </a:cubicBezTo>
                <a:lnTo>
                  <a:pt x="3912285" y="2061141"/>
                </a:lnTo>
                <a:lnTo>
                  <a:pt x="2398595" y="2061141"/>
                </a:lnTo>
                <a:lnTo>
                  <a:pt x="2398595" y="2204482"/>
                </a:lnTo>
                <a:lnTo>
                  <a:pt x="3912285" y="2204482"/>
                </a:lnTo>
                <a:lnTo>
                  <a:pt x="3912285" y="3086471"/>
                </a:lnTo>
                <a:cubicBezTo>
                  <a:pt x="3912285" y="3353839"/>
                  <a:pt x="3695540" y="3570584"/>
                  <a:pt x="3428172" y="3570584"/>
                </a:cubicBezTo>
                <a:lnTo>
                  <a:pt x="484113" y="3570584"/>
                </a:lnTo>
                <a:cubicBezTo>
                  <a:pt x="216745" y="3570584"/>
                  <a:pt x="0" y="3353839"/>
                  <a:pt x="0" y="3086471"/>
                </a:cubicBezTo>
                <a:lnTo>
                  <a:pt x="0" y="2204482"/>
                </a:lnTo>
                <a:lnTo>
                  <a:pt x="1495037" y="2204482"/>
                </a:lnTo>
                <a:lnTo>
                  <a:pt x="1495037" y="2061141"/>
                </a:lnTo>
                <a:lnTo>
                  <a:pt x="0" y="2061141"/>
                </a:lnTo>
                <a:lnTo>
                  <a:pt x="0" y="1150075"/>
                </a:lnTo>
                <a:cubicBezTo>
                  <a:pt x="0" y="882707"/>
                  <a:pt x="216745" y="665962"/>
                  <a:pt x="484113" y="665962"/>
                </a:cubicBezTo>
                <a:lnTo>
                  <a:pt x="1172598" y="665962"/>
                </a:lnTo>
                <a:lnTo>
                  <a:pt x="1172598" y="156020"/>
                </a:lnTo>
                <a:cubicBezTo>
                  <a:pt x="1172598" y="69853"/>
                  <a:pt x="1242451" y="0"/>
                  <a:pt x="1328618"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6" name="Rounded Rectangle 24">
            <a:extLst>
              <a:ext uri="{FF2B5EF4-FFF2-40B4-BE49-F238E27FC236}">
                <a16:creationId xmlns:a16="http://schemas.microsoft.com/office/drawing/2014/main" id="{84E284D4-66D9-4AB6-9C77-AE4CD9831BF6}"/>
              </a:ext>
            </a:extLst>
          </p:cNvPr>
          <p:cNvSpPr/>
          <p:nvPr/>
        </p:nvSpPr>
        <p:spPr>
          <a:xfrm>
            <a:off x="7128652" y="3172400"/>
            <a:ext cx="247162" cy="191240"/>
          </a:xfrm>
          <a:custGeom>
            <a:avLst/>
            <a:gdLst/>
            <a:ahLst/>
            <a:cxnLst/>
            <a:rect l="l" t="t" r="r" b="b"/>
            <a:pathLst>
              <a:path w="3960000" h="3064028">
                <a:moveTo>
                  <a:pt x="1955333" y="1285185"/>
                </a:moveTo>
                <a:cubicBezTo>
                  <a:pt x="2192176" y="1285185"/>
                  <a:pt x="2384176" y="1477185"/>
                  <a:pt x="2384176" y="1714028"/>
                </a:cubicBezTo>
                <a:cubicBezTo>
                  <a:pt x="2384176" y="1950871"/>
                  <a:pt x="2192176" y="2142871"/>
                  <a:pt x="1955333" y="2142871"/>
                </a:cubicBezTo>
                <a:cubicBezTo>
                  <a:pt x="1718490" y="2142871"/>
                  <a:pt x="1526490" y="1950871"/>
                  <a:pt x="1526490" y="1714028"/>
                </a:cubicBezTo>
                <a:cubicBezTo>
                  <a:pt x="1526490" y="1477185"/>
                  <a:pt x="1718490" y="1285185"/>
                  <a:pt x="1955333" y="1285185"/>
                </a:cubicBezTo>
                <a:close/>
                <a:moveTo>
                  <a:pt x="1955333" y="1074136"/>
                </a:moveTo>
                <a:cubicBezTo>
                  <a:pt x="1601930" y="1074136"/>
                  <a:pt x="1315441" y="1360625"/>
                  <a:pt x="1315441" y="1714028"/>
                </a:cubicBezTo>
                <a:cubicBezTo>
                  <a:pt x="1315441" y="2067431"/>
                  <a:pt x="1601930" y="2353920"/>
                  <a:pt x="1955333" y="2353920"/>
                </a:cubicBezTo>
                <a:cubicBezTo>
                  <a:pt x="2308736" y="2353920"/>
                  <a:pt x="2595225" y="2067431"/>
                  <a:pt x="2595225" y="1714028"/>
                </a:cubicBezTo>
                <a:cubicBezTo>
                  <a:pt x="2595225" y="1360625"/>
                  <a:pt x="2308736" y="1074136"/>
                  <a:pt x="1955333" y="1074136"/>
                </a:cubicBezTo>
                <a:close/>
                <a:moveTo>
                  <a:pt x="1955333" y="849503"/>
                </a:moveTo>
                <a:cubicBezTo>
                  <a:pt x="2432797" y="849503"/>
                  <a:pt x="2819858" y="1236564"/>
                  <a:pt x="2819858" y="1714028"/>
                </a:cubicBezTo>
                <a:cubicBezTo>
                  <a:pt x="2819858" y="2191492"/>
                  <a:pt x="2432797" y="2578553"/>
                  <a:pt x="1955333" y="2578553"/>
                </a:cubicBezTo>
                <a:cubicBezTo>
                  <a:pt x="1477869" y="2578553"/>
                  <a:pt x="1090808" y="2191492"/>
                  <a:pt x="1090808" y="1714028"/>
                </a:cubicBezTo>
                <a:cubicBezTo>
                  <a:pt x="1090808" y="1236564"/>
                  <a:pt x="1477869" y="849503"/>
                  <a:pt x="1955333" y="849503"/>
                </a:cubicBezTo>
                <a:close/>
                <a:moveTo>
                  <a:pt x="3253503" y="756254"/>
                </a:moveTo>
                <a:cubicBezTo>
                  <a:pt x="3162525" y="756254"/>
                  <a:pt x="3088773" y="830006"/>
                  <a:pt x="3088773" y="920984"/>
                </a:cubicBezTo>
                <a:cubicBezTo>
                  <a:pt x="3088773" y="1011962"/>
                  <a:pt x="3162525" y="1085714"/>
                  <a:pt x="3253503" y="1085714"/>
                </a:cubicBezTo>
                <a:cubicBezTo>
                  <a:pt x="3344481" y="1085714"/>
                  <a:pt x="3418233" y="1011962"/>
                  <a:pt x="3418233" y="920984"/>
                </a:cubicBezTo>
                <a:cubicBezTo>
                  <a:pt x="3418233" y="830006"/>
                  <a:pt x="3344481" y="756254"/>
                  <a:pt x="3253503" y="756254"/>
                </a:cubicBezTo>
                <a:close/>
                <a:moveTo>
                  <a:pt x="1955333" y="744677"/>
                </a:moveTo>
                <a:cubicBezTo>
                  <a:pt x="1419975" y="744677"/>
                  <a:pt x="985982" y="1178670"/>
                  <a:pt x="985982" y="1714028"/>
                </a:cubicBezTo>
                <a:cubicBezTo>
                  <a:pt x="985982" y="2249386"/>
                  <a:pt x="1419975" y="2683379"/>
                  <a:pt x="1955333" y="2683379"/>
                </a:cubicBezTo>
                <a:cubicBezTo>
                  <a:pt x="2490691" y="2683379"/>
                  <a:pt x="2924684" y="2249386"/>
                  <a:pt x="2924684" y="1714028"/>
                </a:cubicBezTo>
                <a:cubicBezTo>
                  <a:pt x="2924684" y="1178670"/>
                  <a:pt x="2490691" y="744677"/>
                  <a:pt x="1955333" y="744677"/>
                </a:cubicBezTo>
                <a:close/>
                <a:moveTo>
                  <a:pt x="1333922" y="0"/>
                </a:moveTo>
                <a:lnTo>
                  <a:pt x="2626078" y="0"/>
                </a:lnTo>
                <a:lnTo>
                  <a:pt x="2717085" y="364028"/>
                </a:lnTo>
                <a:lnTo>
                  <a:pt x="3699990" y="364028"/>
                </a:lnTo>
                <a:cubicBezTo>
                  <a:pt x="3843590" y="364028"/>
                  <a:pt x="3960000" y="480438"/>
                  <a:pt x="3960000" y="624038"/>
                </a:cubicBezTo>
                <a:lnTo>
                  <a:pt x="3960000" y="2804018"/>
                </a:lnTo>
                <a:cubicBezTo>
                  <a:pt x="3960000" y="2947618"/>
                  <a:pt x="3843590" y="3064028"/>
                  <a:pt x="3699990" y="3064028"/>
                </a:cubicBezTo>
                <a:lnTo>
                  <a:pt x="260010" y="3064028"/>
                </a:lnTo>
                <a:cubicBezTo>
                  <a:pt x="116410" y="3064028"/>
                  <a:pt x="0" y="2947618"/>
                  <a:pt x="0" y="2804018"/>
                </a:cubicBezTo>
                <a:lnTo>
                  <a:pt x="0" y="624038"/>
                </a:lnTo>
                <a:cubicBezTo>
                  <a:pt x="0" y="480438"/>
                  <a:pt x="116410" y="364028"/>
                  <a:pt x="260010" y="364028"/>
                </a:cubicBezTo>
                <a:lnTo>
                  <a:pt x="443165" y="364028"/>
                </a:lnTo>
                <a:lnTo>
                  <a:pt x="443165" y="237982"/>
                </a:lnTo>
                <a:cubicBezTo>
                  <a:pt x="443165" y="195266"/>
                  <a:pt x="477794" y="160637"/>
                  <a:pt x="520510" y="160637"/>
                </a:cubicBezTo>
                <a:lnTo>
                  <a:pt x="1049896" y="160637"/>
                </a:lnTo>
                <a:cubicBezTo>
                  <a:pt x="1092612" y="160637"/>
                  <a:pt x="1127241" y="195266"/>
                  <a:pt x="1127241" y="237982"/>
                </a:cubicBezTo>
                <a:lnTo>
                  <a:pt x="1127241" y="364028"/>
                </a:lnTo>
                <a:lnTo>
                  <a:pt x="1242915" y="364028"/>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27" name="Oval 26">
            <a:extLst>
              <a:ext uri="{FF2B5EF4-FFF2-40B4-BE49-F238E27FC236}">
                <a16:creationId xmlns:a16="http://schemas.microsoft.com/office/drawing/2014/main" id="{E607752E-5390-43D6-9E85-57085AF49FDA}"/>
              </a:ext>
            </a:extLst>
          </p:cNvPr>
          <p:cNvSpPr/>
          <p:nvPr/>
        </p:nvSpPr>
        <p:spPr>
          <a:xfrm>
            <a:off x="5101182" y="2215847"/>
            <a:ext cx="439759" cy="423521"/>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 name="Oval 27">
            <a:extLst>
              <a:ext uri="{FF2B5EF4-FFF2-40B4-BE49-F238E27FC236}">
                <a16:creationId xmlns:a16="http://schemas.microsoft.com/office/drawing/2014/main" id="{1053EBE0-C2ED-496B-8A46-B5E18C327E8B}"/>
              </a:ext>
            </a:extLst>
          </p:cNvPr>
          <p:cNvSpPr/>
          <p:nvPr/>
        </p:nvSpPr>
        <p:spPr>
          <a:xfrm>
            <a:off x="5890907" y="2600387"/>
            <a:ext cx="439759" cy="423521"/>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 name="Oval 28">
            <a:extLst>
              <a:ext uri="{FF2B5EF4-FFF2-40B4-BE49-F238E27FC236}">
                <a16:creationId xmlns:a16="http://schemas.microsoft.com/office/drawing/2014/main" id="{D7809619-B912-49B2-89F3-C4E6A8A70B47}"/>
              </a:ext>
            </a:extLst>
          </p:cNvPr>
          <p:cNvSpPr/>
          <p:nvPr/>
        </p:nvSpPr>
        <p:spPr>
          <a:xfrm>
            <a:off x="7433165" y="3805312"/>
            <a:ext cx="439759" cy="423521"/>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 name="Oval 29">
            <a:extLst>
              <a:ext uri="{FF2B5EF4-FFF2-40B4-BE49-F238E27FC236}">
                <a16:creationId xmlns:a16="http://schemas.microsoft.com/office/drawing/2014/main" id="{435032F8-8142-40F1-8565-E3E0A355C4B0}"/>
              </a:ext>
            </a:extLst>
          </p:cNvPr>
          <p:cNvSpPr/>
          <p:nvPr/>
        </p:nvSpPr>
        <p:spPr>
          <a:xfrm>
            <a:off x="4344586" y="3795810"/>
            <a:ext cx="439759" cy="423521"/>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1" name="Rectangle 15">
            <a:extLst>
              <a:ext uri="{FF2B5EF4-FFF2-40B4-BE49-F238E27FC236}">
                <a16:creationId xmlns:a16="http://schemas.microsoft.com/office/drawing/2014/main" id="{442DB8F2-4A57-49E1-96AE-4873C0DA8247}"/>
              </a:ext>
            </a:extLst>
          </p:cNvPr>
          <p:cNvSpPr/>
          <p:nvPr/>
        </p:nvSpPr>
        <p:spPr>
          <a:xfrm rot="14270044">
            <a:off x="7533923" y="3900984"/>
            <a:ext cx="222882" cy="232173"/>
          </a:xfrm>
          <a:custGeom>
            <a:avLst/>
            <a:gdLst/>
            <a:ahLst/>
            <a:cxnLst/>
            <a:rect l="l" t="t" r="r" b="b"/>
            <a:pathLst>
              <a:path w="4088964" h="4259405">
                <a:moveTo>
                  <a:pt x="1480605" y="2231940"/>
                </a:moveTo>
                <a:lnTo>
                  <a:pt x="1199818" y="2044620"/>
                </a:lnTo>
                <a:lnTo>
                  <a:pt x="761621" y="2687221"/>
                </a:lnTo>
                <a:cubicBezTo>
                  <a:pt x="501536" y="2652619"/>
                  <a:pt x="265323" y="2467912"/>
                  <a:pt x="39127" y="2272940"/>
                </a:cubicBezTo>
                <a:cubicBezTo>
                  <a:pt x="-80639" y="2070133"/>
                  <a:pt x="269496" y="1743507"/>
                  <a:pt x="374515" y="1494038"/>
                </a:cubicBezTo>
                <a:lnTo>
                  <a:pt x="93728" y="1306717"/>
                </a:lnTo>
                <a:lnTo>
                  <a:pt x="1091841" y="1312633"/>
                </a:lnTo>
                <a:close/>
                <a:moveTo>
                  <a:pt x="2759566" y="226796"/>
                </a:moveTo>
                <a:cubicBezTo>
                  <a:pt x="2331051" y="377379"/>
                  <a:pt x="2150002" y="492309"/>
                  <a:pt x="1991062" y="643648"/>
                </a:cubicBezTo>
                <a:lnTo>
                  <a:pt x="1463599" y="1446568"/>
                </a:lnTo>
                <a:lnTo>
                  <a:pt x="610317" y="909936"/>
                </a:lnTo>
                <a:cubicBezTo>
                  <a:pt x="810411" y="627556"/>
                  <a:pt x="1020899" y="239191"/>
                  <a:pt x="1244930" y="61882"/>
                </a:cubicBezTo>
                <a:cubicBezTo>
                  <a:pt x="1491876" y="-75367"/>
                  <a:pt x="1697752" y="31605"/>
                  <a:pt x="2759566" y="226796"/>
                </a:cubicBezTo>
                <a:close/>
                <a:moveTo>
                  <a:pt x="1722488" y="3820535"/>
                </a:moveTo>
                <a:cubicBezTo>
                  <a:pt x="1376925" y="3801485"/>
                  <a:pt x="936112" y="3830060"/>
                  <a:pt x="666750" y="3734810"/>
                </a:cubicBezTo>
                <a:cubicBezTo>
                  <a:pt x="419100" y="3598835"/>
                  <a:pt x="400050" y="3367610"/>
                  <a:pt x="0" y="2364860"/>
                </a:cubicBezTo>
                <a:cubicBezTo>
                  <a:pt x="355600" y="2647435"/>
                  <a:pt x="549276" y="2739510"/>
                  <a:pt x="762000" y="2793485"/>
                </a:cubicBezTo>
                <a:lnTo>
                  <a:pt x="1722487" y="2812535"/>
                </a:lnTo>
                <a:close/>
                <a:moveTo>
                  <a:pt x="3605396" y="869465"/>
                </a:moveTo>
                <a:lnTo>
                  <a:pt x="3069019" y="1711228"/>
                </a:lnTo>
                <a:lnTo>
                  <a:pt x="2083849" y="1550906"/>
                </a:lnTo>
                <a:lnTo>
                  <a:pt x="2391902" y="1412941"/>
                </a:lnTo>
                <a:lnTo>
                  <a:pt x="2081217" y="699900"/>
                </a:lnTo>
                <a:cubicBezTo>
                  <a:pt x="2248971" y="498156"/>
                  <a:pt x="2531081" y="396532"/>
                  <a:pt x="2816547" y="308854"/>
                </a:cubicBezTo>
                <a:cubicBezTo>
                  <a:pt x="3051986" y="315439"/>
                  <a:pt x="3142075" y="785719"/>
                  <a:pt x="3297344" y="1007430"/>
                </a:cubicBezTo>
                <a:close/>
                <a:moveTo>
                  <a:pt x="3222215" y="3788662"/>
                </a:moveTo>
                <a:cubicBezTo>
                  <a:pt x="3089072" y="3954283"/>
                  <a:pt x="2662122" y="3869088"/>
                  <a:pt x="2413930" y="3921936"/>
                </a:cubicBezTo>
                <a:lnTo>
                  <a:pt x="2420658" y="4259405"/>
                </a:lnTo>
                <a:lnTo>
                  <a:pt x="1855155" y="3436926"/>
                </a:lnTo>
                <a:lnTo>
                  <a:pt x="2387428" y="2592563"/>
                </a:lnTo>
                <a:lnTo>
                  <a:pt x="2394156" y="2930032"/>
                </a:lnTo>
                <a:lnTo>
                  <a:pt x="3171906" y="2922431"/>
                </a:lnTo>
                <a:cubicBezTo>
                  <a:pt x="3292132" y="3155642"/>
                  <a:pt x="3275533" y="3455038"/>
                  <a:pt x="3244786" y="3752078"/>
                </a:cubicBezTo>
                <a:cubicBezTo>
                  <a:pt x="3238662" y="3765464"/>
                  <a:pt x="3231091" y="3777620"/>
                  <a:pt x="3222215" y="3788662"/>
                </a:cubicBezTo>
                <a:close/>
                <a:moveTo>
                  <a:pt x="3948285" y="2834020"/>
                </a:moveTo>
                <a:cubicBezTo>
                  <a:pt x="3833022" y="3018741"/>
                  <a:pt x="3639730" y="3281008"/>
                  <a:pt x="3342579" y="3731662"/>
                </a:cubicBezTo>
                <a:cubicBezTo>
                  <a:pt x="3371271" y="3278367"/>
                  <a:pt x="3336159" y="3066813"/>
                  <a:pt x="3258895" y="2861397"/>
                </a:cubicBezTo>
                <a:lnTo>
                  <a:pt x="2725671" y="2062291"/>
                </a:lnTo>
                <a:lnTo>
                  <a:pt x="3552883" y="1486284"/>
                </a:lnTo>
                <a:cubicBezTo>
                  <a:pt x="3734716" y="1780754"/>
                  <a:pt x="4010062" y="2126176"/>
                  <a:pt x="4085819" y="2401657"/>
                </a:cubicBezTo>
                <a:cubicBezTo>
                  <a:pt x="4100783" y="2542124"/>
                  <a:pt x="4063549" y="2649298"/>
                  <a:pt x="3948285" y="283402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2" name="Isosceles Triangle 22">
            <a:extLst>
              <a:ext uri="{FF2B5EF4-FFF2-40B4-BE49-F238E27FC236}">
                <a16:creationId xmlns:a16="http://schemas.microsoft.com/office/drawing/2014/main" id="{936375E1-5C97-4E03-B16C-AEA7D3CDF465}"/>
              </a:ext>
            </a:extLst>
          </p:cNvPr>
          <p:cNvSpPr/>
          <p:nvPr/>
        </p:nvSpPr>
        <p:spPr>
          <a:xfrm rot="19800000">
            <a:off x="5200909" y="2307472"/>
            <a:ext cx="240308" cy="240267"/>
          </a:xfrm>
          <a:custGeom>
            <a:avLst/>
            <a:gdLst/>
            <a:ahLst/>
            <a:cxnLst/>
            <a:rect l="l" t="t" r="r" b="b"/>
            <a:pathLst>
              <a:path w="3948369" h="3947711">
                <a:moveTo>
                  <a:pt x="1024184" y="1327019"/>
                </a:moveTo>
                <a:cubicBezTo>
                  <a:pt x="953964" y="1286477"/>
                  <a:pt x="864174" y="1310536"/>
                  <a:pt x="823632" y="1380756"/>
                </a:cubicBezTo>
                <a:cubicBezTo>
                  <a:pt x="783091" y="1450976"/>
                  <a:pt x="807150" y="1540767"/>
                  <a:pt x="877370" y="1581308"/>
                </a:cubicBezTo>
                <a:cubicBezTo>
                  <a:pt x="947590" y="1621850"/>
                  <a:pt x="1037380" y="1597790"/>
                  <a:pt x="1077922" y="1527570"/>
                </a:cubicBezTo>
                <a:cubicBezTo>
                  <a:pt x="1118463" y="1457350"/>
                  <a:pt x="1094404" y="1367560"/>
                  <a:pt x="1024184" y="1327019"/>
                </a:cubicBezTo>
                <a:close/>
                <a:moveTo>
                  <a:pt x="3610643" y="2228121"/>
                </a:moveTo>
                <a:cubicBezTo>
                  <a:pt x="3600833" y="2220477"/>
                  <a:pt x="3589363" y="2214630"/>
                  <a:pt x="3576595" y="2211209"/>
                </a:cubicBezTo>
                <a:cubicBezTo>
                  <a:pt x="3525522" y="2197524"/>
                  <a:pt x="3473024" y="2227833"/>
                  <a:pt x="3459339" y="2278906"/>
                </a:cubicBezTo>
                <a:cubicBezTo>
                  <a:pt x="3445654" y="2329979"/>
                  <a:pt x="3475964" y="2382476"/>
                  <a:pt x="3527037" y="2396161"/>
                </a:cubicBezTo>
                <a:cubicBezTo>
                  <a:pt x="3578110" y="2409846"/>
                  <a:pt x="3630607" y="2379537"/>
                  <a:pt x="3644292" y="2328464"/>
                </a:cubicBezTo>
                <a:cubicBezTo>
                  <a:pt x="3654556" y="2290159"/>
                  <a:pt x="3640073" y="2251053"/>
                  <a:pt x="3610643" y="2228121"/>
                </a:cubicBezTo>
                <a:close/>
                <a:moveTo>
                  <a:pt x="3948369" y="2177025"/>
                </a:moveTo>
                <a:lnTo>
                  <a:pt x="3902391" y="2247588"/>
                </a:lnTo>
                <a:cubicBezTo>
                  <a:pt x="3840166" y="2207044"/>
                  <a:pt x="3769677" y="2184131"/>
                  <a:pt x="3697935" y="2180296"/>
                </a:cubicBezTo>
                <a:cubicBezTo>
                  <a:pt x="3737123" y="2226403"/>
                  <a:pt x="3753617" y="2290363"/>
                  <a:pt x="3736768" y="2353243"/>
                </a:cubicBezTo>
                <a:cubicBezTo>
                  <a:pt x="3709398" y="2455390"/>
                  <a:pt x="3604404" y="2516008"/>
                  <a:pt x="3502258" y="2488638"/>
                </a:cubicBezTo>
                <a:cubicBezTo>
                  <a:pt x="3400111" y="2461268"/>
                  <a:pt x="3339493" y="2356274"/>
                  <a:pt x="3366863" y="2254127"/>
                </a:cubicBezTo>
                <a:cubicBezTo>
                  <a:pt x="3381032" y="2201247"/>
                  <a:pt x="3416004" y="2159497"/>
                  <a:pt x="3460818" y="2135698"/>
                </a:cubicBezTo>
                <a:cubicBezTo>
                  <a:pt x="3436032" y="2129730"/>
                  <a:pt x="3409996" y="2129302"/>
                  <a:pt x="3383900" y="2133133"/>
                </a:cubicBezTo>
                <a:cubicBezTo>
                  <a:pt x="3331988" y="2140756"/>
                  <a:pt x="3285146" y="2164460"/>
                  <a:pt x="3249703" y="2200200"/>
                </a:cubicBezTo>
                <a:cubicBezTo>
                  <a:pt x="3299772" y="2410806"/>
                  <a:pt x="3262997" y="2663063"/>
                  <a:pt x="3111944" y="2983361"/>
                </a:cubicBezTo>
                <a:cubicBezTo>
                  <a:pt x="2900481" y="3337269"/>
                  <a:pt x="2604169" y="3479398"/>
                  <a:pt x="2264290" y="3473876"/>
                </a:cubicBezTo>
                <a:lnTo>
                  <a:pt x="1854414" y="3947711"/>
                </a:lnTo>
                <a:lnTo>
                  <a:pt x="1615515" y="3809782"/>
                </a:lnTo>
                <a:lnTo>
                  <a:pt x="1764774" y="3379707"/>
                </a:lnTo>
                <a:cubicBezTo>
                  <a:pt x="1587770" y="3319643"/>
                  <a:pt x="1405350" y="3232972"/>
                  <a:pt x="1221865" y="3127037"/>
                </a:cubicBezTo>
                <a:cubicBezTo>
                  <a:pt x="1120271" y="3068382"/>
                  <a:pt x="1025311" y="3004264"/>
                  <a:pt x="938291" y="2935309"/>
                </a:cubicBezTo>
                <a:lnTo>
                  <a:pt x="509476" y="3157353"/>
                </a:lnTo>
                <a:lnTo>
                  <a:pt x="247593" y="2999226"/>
                </a:lnTo>
                <a:lnTo>
                  <a:pt x="599626" y="2603610"/>
                </a:lnTo>
                <a:cubicBezTo>
                  <a:pt x="384783" y="2338553"/>
                  <a:pt x="289709" y="2193107"/>
                  <a:pt x="174176" y="1843897"/>
                </a:cubicBezTo>
                <a:lnTo>
                  <a:pt x="0" y="1381252"/>
                </a:lnTo>
                <a:lnTo>
                  <a:pt x="107522" y="1111013"/>
                </a:lnTo>
                <a:cubicBezTo>
                  <a:pt x="159316" y="1021302"/>
                  <a:pt x="259400" y="1099908"/>
                  <a:pt x="349113" y="1151702"/>
                </a:cubicBezTo>
                <a:lnTo>
                  <a:pt x="486246" y="1217020"/>
                </a:lnTo>
                <a:cubicBezTo>
                  <a:pt x="628225" y="1148493"/>
                  <a:pt x="768311" y="1094036"/>
                  <a:pt x="908721" y="1057007"/>
                </a:cubicBezTo>
                <a:cubicBezTo>
                  <a:pt x="1011476" y="947354"/>
                  <a:pt x="1021990" y="857768"/>
                  <a:pt x="976491" y="611195"/>
                </a:cubicBezTo>
                <a:cubicBezTo>
                  <a:pt x="1335325" y="817429"/>
                  <a:pt x="1326102" y="899150"/>
                  <a:pt x="1389221" y="1007976"/>
                </a:cubicBezTo>
                <a:cubicBezTo>
                  <a:pt x="1615807" y="1002289"/>
                  <a:pt x="1836555" y="1044211"/>
                  <a:pt x="2066828" y="1133629"/>
                </a:cubicBezTo>
                <a:cubicBezTo>
                  <a:pt x="2047082" y="1203277"/>
                  <a:pt x="2048342" y="1275855"/>
                  <a:pt x="2067080" y="1343672"/>
                </a:cubicBezTo>
                <a:cubicBezTo>
                  <a:pt x="2009772" y="1325329"/>
                  <a:pt x="1950048" y="1312156"/>
                  <a:pt x="1888409" y="1302802"/>
                </a:cubicBezTo>
                <a:lnTo>
                  <a:pt x="1831983" y="1466454"/>
                </a:lnTo>
                <a:cubicBezTo>
                  <a:pt x="2171713" y="1545279"/>
                  <a:pt x="2334158" y="1639067"/>
                  <a:pt x="2533793" y="1871644"/>
                </a:cubicBezTo>
                <a:lnTo>
                  <a:pt x="2655130" y="1752801"/>
                </a:lnTo>
                <a:cubicBezTo>
                  <a:pt x="2623271" y="1710443"/>
                  <a:pt x="2589631" y="1671169"/>
                  <a:pt x="2553401" y="1635762"/>
                </a:cubicBezTo>
                <a:cubicBezTo>
                  <a:pt x="2626342" y="1620812"/>
                  <a:pt x="2694472" y="1585039"/>
                  <a:pt x="2748239" y="1530606"/>
                </a:cubicBezTo>
                <a:cubicBezTo>
                  <a:pt x="2959801" y="1699876"/>
                  <a:pt x="3152007" y="1908367"/>
                  <a:pt x="3223775" y="2111154"/>
                </a:cubicBezTo>
                <a:cubicBezTo>
                  <a:pt x="3265103" y="2076949"/>
                  <a:pt x="3316077" y="2055387"/>
                  <a:pt x="3371292" y="2047279"/>
                </a:cubicBezTo>
                <a:cubicBezTo>
                  <a:pt x="3454199" y="2035105"/>
                  <a:pt x="3536665" y="2054733"/>
                  <a:pt x="3603728" y="2099347"/>
                </a:cubicBezTo>
                <a:cubicBezTo>
                  <a:pt x="3679156" y="2088543"/>
                  <a:pt x="3756158" y="2095770"/>
                  <a:pt x="3828792" y="2119628"/>
                </a:cubicBezTo>
                <a:cubicBezTo>
                  <a:pt x="3870454" y="2133311"/>
                  <a:pt x="3910678" y="2152466"/>
                  <a:pt x="3948369" y="2177025"/>
                </a:cubicBezTo>
                <a:close/>
                <a:moveTo>
                  <a:pt x="2661401" y="883270"/>
                </a:moveTo>
                <a:cubicBezTo>
                  <a:pt x="2838812" y="985699"/>
                  <a:pt x="2899598" y="1212554"/>
                  <a:pt x="2797170" y="1389966"/>
                </a:cubicBezTo>
                <a:cubicBezTo>
                  <a:pt x="2694741" y="1567377"/>
                  <a:pt x="2467885" y="1628163"/>
                  <a:pt x="2290474" y="1525735"/>
                </a:cubicBezTo>
                <a:cubicBezTo>
                  <a:pt x="2113063" y="1423306"/>
                  <a:pt x="2052277" y="1196450"/>
                  <a:pt x="2154705" y="1019039"/>
                </a:cubicBezTo>
                <a:cubicBezTo>
                  <a:pt x="2257134" y="841627"/>
                  <a:pt x="2483990" y="780842"/>
                  <a:pt x="2661401" y="883270"/>
                </a:cubicBezTo>
                <a:close/>
                <a:moveTo>
                  <a:pt x="2494139" y="49756"/>
                </a:moveTo>
                <a:cubicBezTo>
                  <a:pt x="2671551" y="152184"/>
                  <a:pt x="2732337" y="379040"/>
                  <a:pt x="2629908" y="556451"/>
                </a:cubicBezTo>
                <a:cubicBezTo>
                  <a:pt x="2527480" y="733863"/>
                  <a:pt x="2300624" y="794648"/>
                  <a:pt x="2123212" y="692220"/>
                </a:cubicBezTo>
                <a:cubicBezTo>
                  <a:pt x="1945801" y="589791"/>
                  <a:pt x="1885015" y="362936"/>
                  <a:pt x="1987444" y="185524"/>
                </a:cubicBezTo>
                <a:cubicBezTo>
                  <a:pt x="2089872" y="8113"/>
                  <a:pt x="2316728" y="-52673"/>
                  <a:pt x="2494139" y="497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3" name="Rectangle 1">
            <a:extLst>
              <a:ext uri="{FF2B5EF4-FFF2-40B4-BE49-F238E27FC236}">
                <a16:creationId xmlns:a16="http://schemas.microsoft.com/office/drawing/2014/main" id="{6F34D9EB-299D-47AA-8AB7-A79EA5B5D5B1}"/>
              </a:ext>
            </a:extLst>
          </p:cNvPr>
          <p:cNvSpPr/>
          <p:nvPr/>
        </p:nvSpPr>
        <p:spPr>
          <a:xfrm>
            <a:off x="6006919" y="2708477"/>
            <a:ext cx="207739" cy="207340"/>
          </a:xfrm>
          <a:custGeom>
            <a:avLst/>
            <a:gdLst/>
            <a:ahLst/>
            <a:cxnLst/>
            <a:rect l="l" t="t" r="r" b="b"/>
            <a:pathLst>
              <a:path w="4020621" h="4012920">
                <a:moveTo>
                  <a:pt x="780213" y="3724888"/>
                </a:moveTo>
                <a:lnTo>
                  <a:pt x="2868445" y="3724888"/>
                </a:lnTo>
                <a:lnTo>
                  <a:pt x="2868445" y="4012920"/>
                </a:lnTo>
                <a:lnTo>
                  <a:pt x="780213" y="4012920"/>
                </a:lnTo>
                <a:close/>
                <a:moveTo>
                  <a:pt x="4020621" y="2152587"/>
                </a:moveTo>
                <a:lnTo>
                  <a:pt x="4020621" y="3448731"/>
                </a:lnTo>
                <a:lnTo>
                  <a:pt x="3903908" y="3386593"/>
                </a:lnTo>
                <a:lnTo>
                  <a:pt x="3903908" y="2214725"/>
                </a:lnTo>
                <a:close/>
                <a:moveTo>
                  <a:pt x="1582587" y="1544569"/>
                </a:moveTo>
                <a:cubicBezTo>
                  <a:pt x="1525677" y="1652847"/>
                  <a:pt x="1434945" y="1739939"/>
                  <a:pt x="1324158" y="1792547"/>
                </a:cubicBezTo>
                <a:lnTo>
                  <a:pt x="1790243" y="1792547"/>
                </a:lnTo>
                <a:cubicBezTo>
                  <a:pt x="1708293" y="1721838"/>
                  <a:pt x="1638004" y="1638154"/>
                  <a:pt x="1582587" y="1544569"/>
                </a:cubicBezTo>
                <a:close/>
                <a:moveTo>
                  <a:pt x="1238323" y="1312673"/>
                </a:moveTo>
                <a:cubicBezTo>
                  <a:pt x="1173622" y="1312673"/>
                  <a:pt x="1121172" y="1365123"/>
                  <a:pt x="1121172" y="1429824"/>
                </a:cubicBezTo>
                <a:cubicBezTo>
                  <a:pt x="1121172" y="1494525"/>
                  <a:pt x="1173622" y="1546975"/>
                  <a:pt x="1238323" y="1546975"/>
                </a:cubicBezTo>
                <a:cubicBezTo>
                  <a:pt x="1303024" y="1546975"/>
                  <a:pt x="1355474" y="1494525"/>
                  <a:pt x="1355474" y="1429824"/>
                </a:cubicBezTo>
                <a:cubicBezTo>
                  <a:pt x="1355474" y="1365123"/>
                  <a:pt x="1303024" y="1312673"/>
                  <a:pt x="1238323" y="1312673"/>
                </a:cubicBezTo>
                <a:close/>
                <a:moveTo>
                  <a:pt x="870057" y="1312673"/>
                </a:moveTo>
                <a:cubicBezTo>
                  <a:pt x="805356" y="1312673"/>
                  <a:pt x="752906" y="1365123"/>
                  <a:pt x="752906" y="1429824"/>
                </a:cubicBezTo>
                <a:cubicBezTo>
                  <a:pt x="752906" y="1494525"/>
                  <a:pt x="805356" y="1546975"/>
                  <a:pt x="870057" y="1546975"/>
                </a:cubicBezTo>
                <a:cubicBezTo>
                  <a:pt x="934758" y="1546975"/>
                  <a:pt x="987208" y="1494525"/>
                  <a:pt x="987208" y="1429824"/>
                </a:cubicBezTo>
                <a:cubicBezTo>
                  <a:pt x="987208" y="1365123"/>
                  <a:pt x="934758" y="1312673"/>
                  <a:pt x="870057" y="1312673"/>
                </a:cubicBezTo>
                <a:close/>
                <a:moveTo>
                  <a:pt x="2775838" y="1127627"/>
                </a:moveTo>
                <a:cubicBezTo>
                  <a:pt x="2666578" y="1127627"/>
                  <a:pt x="2578006" y="1216199"/>
                  <a:pt x="2578006" y="1325459"/>
                </a:cubicBezTo>
                <a:cubicBezTo>
                  <a:pt x="2578006" y="1434719"/>
                  <a:pt x="2666578" y="1523291"/>
                  <a:pt x="2775838" y="1523291"/>
                </a:cubicBezTo>
                <a:cubicBezTo>
                  <a:pt x="2885098" y="1523291"/>
                  <a:pt x="2973670" y="1434719"/>
                  <a:pt x="2973670" y="1325459"/>
                </a:cubicBezTo>
                <a:cubicBezTo>
                  <a:pt x="2973670" y="1216199"/>
                  <a:pt x="2885098" y="1127627"/>
                  <a:pt x="2775838" y="1127627"/>
                </a:cubicBezTo>
                <a:close/>
                <a:moveTo>
                  <a:pt x="2153949" y="1127627"/>
                </a:moveTo>
                <a:cubicBezTo>
                  <a:pt x="2044689" y="1127627"/>
                  <a:pt x="1956117" y="1216199"/>
                  <a:pt x="1956117" y="1325459"/>
                </a:cubicBezTo>
                <a:cubicBezTo>
                  <a:pt x="1956117" y="1434719"/>
                  <a:pt x="2044689" y="1523291"/>
                  <a:pt x="2153949" y="1523291"/>
                </a:cubicBezTo>
                <a:cubicBezTo>
                  <a:pt x="2263209" y="1523291"/>
                  <a:pt x="2351781" y="1434719"/>
                  <a:pt x="2351781" y="1325459"/>
                </a:cubicBezTo>
                <a:cubicBezTo>
                  <a:pt x="2351781" y="1216199"/>
                  <a:pt x="2263209" y="1127627"/>
                  <a:pt x="2153949" y="1127627"/>
                </a:cubicBezTo>
                <a:close/>
                <a:moveTo>
                  <a:pt x="1238323" y="956510"/>
                </a:moveTo>
                <a:cubicBezTo>
                  <a:pt x="1173622" y="956510"/>
                  <a:pt x="1121172" y="1008960"/>
                  <a:pt x="1121172" y="1073661"/>
                </a:cubicBezTo>
                <a:cubicBezTo>
                  <a:pt x="1121172" y="1138362"/>
                  <a:pt x="1173622" y="1190812"/>
                  <a:pt x="1238323" y="1190812"/>
                </a:cubicBezTo>
                <a:cubicBezTo>
                  <a:pt x="1303024" y="1190812"/>
                  <a:pt x="1355474" y="1138362"/>
                  <a:pt x="1355474" y="1073661"/>
                </a:cubicBezTo>
                <a:cubicBezTo>
                  <a:pt x="1355474" y="1008960"/>
                  <a:pt x="1303024" y="956510"/>
                  <a:pt x="1238323" y="956510"/>
                </a:cubicBezTo>
                <a:close/>
                <a:moveTo>
                  <a:pt x="870057" y="956510"/>
                </a:moveTo>
                <a:cubicBezTo>
                  <a:pt x="805356" y="956510"/>
                  <a:pt x="752906" y="1008960"/>
                  <a:pt x="752906" y="1073661"/>
                </a:cubicBezTo>
                <a:cubicBezTo>
                  <a:pt x="752906" y="1138362"/>
                  <a:pt x="805356" y="1190812"/>
                  <a:pt x="870057" y="1190812"/>
                </a:cubicBezTo>
                <a:cubicBezTo>
                  <a:pt x="934758" y="1190812"/>
                  <a:pt x="987208" y="1138362"/>
                  <a:pt x="987208" y="1073661"/>
                </a:cubicBezTo>
                <a:cubicBezTo>
                  <a:pt x="987208" y="1008960"/>
                  <a:pt x="934758" y="956510"/>
                  <a:pt x="870057" y="956510"/>
                </a:cubicBezTo>
                <a:close/>
                <a:moveTo>
                  <a:pt x="2775838" y="526176"/>
                </a:moveTo>
                <a:cubicBezTo>
                  <a:pt x="2666578" y="526176"/>
                  <a:pt x="2578006" y="614748"/>
                  <a:pt x="2578006" y="724008"/>
                </a:cubicBezTo>
                <a:cubicBezTo>
                  <a:pt x="2578006" y="833268"/>
                  <a:pt x="2666578" y="921840"/>
                  <a:pt x="2775838" y="921840"/>
                </a:cubicBezTo>
                <a:cubicBezTo>
                  <a:pt x="2885098" y="921840"/>
                  <a:pt x="2973670" y="833268"/>
                  <a:pt x="2973670" y="724008"/>
                </a:cubicBezTo>
                <a:cubicBezTo>
                  <a:pt x="2973670" y="614748"/>
                  <a:pt x="2885098" y="526176"/>
                  <a:pt x="2775838" y="526176"/>
                </a:cubicBezTo>
                <a:close/>
                <a:moveTo>
                  <a:pt x="2153949" y="526176"/>
                </a:moveTo>
                <a:cubicBezTo>
                  <a:pt x="2044689" y="526176"/>
                  <a:pt x="1956117" y="614748"/>
                  <a:pt x="1956117" y="724008"/>
                </a:cubicBezTo>
                <a:cubicBezTo>
                  <a:pt x="1956117" y="833268"/>
                  <a:pt x="2044689" y="921840"/>
                  <a:pt x="2153949" y="921840"/>
                </a:cubicBezTo>
                <a:cubicBezTo>
                  <a:pt x="2263209" y="921840"/>
                  <a:pt x="2351781" y="833268"/>
                  <a:pt x="2351781" y="724008"/>
                </a:cubicBezTo>
                <a:cubicBezTo>
                  <a:pt x="2351781" y="614748"/>
                  <a:pt x="2263209" y="526176"/>
                  <a:pt x="2153949" y="526176"/>
                </a:cubicBezTo>
                <a:close/>
                <a:moveTo>
                  <a:pt x="2464893" y="0"/>
                </a:moveTo>
                <a:cubicBezTo>
                  <a:pt x="3030837" y="0"/>
                  <a:pt x="3489626" y="458789"/>
                  <a:pt x="3489626" y="1024733"/>
                </a:cubicBezTo>
                <a:cubicBezTo>
                  <a:pt x="3489626" y="1442455"/>
                  <a:pt x="3239684" y="1801800"/>
                  <a:pt x="2880320" y="1959209"/>
                </a:cubicBezTo>
                <a:lnTo>
                  <a:pt x="2880320" y="2008571"/>
                </a:lnTo>
                <a:lnTo>
                  <a:pt x="3250857" y="2008571"/>
                </a:lnTo>
                <a:lnTo>
                  <a:pt x="3250857" y="2359970"/>
                </a:lnTo>
                <a:lnTo>
                  <a:pt x="3437294" y="2359970"/>
                </a:lnTo>
                <a:lnTo>
                  <a:pt x="3437294" y="2360694"/>
                </a:lnTo>
                <a:lnTo>
                  <a:pt x="3852060" y="2233461"/>
                </a:lnTo>
                <a:lnTo>
                  <a:pt x="3852060" y="3367858"/>
                </a:lnTo>
                <a:lnTo>
                  <a:pt x="3437294" y="3240624"/>
                </a:lnTo>
                <a:lnTo>
                  <a:pt x="3437294" y="3241349"/>
                </a:lnTo>
                <a:lnTo>
                  <a:pt x="3250857" y="3241349"/>
                </a:lnTo>
                <a:lnTo>
                  <a:pt x="3250857" y="3633063"/>
                </a:lnTo>
                <a:lnTo>
                  <a:pt x="298529" y="3633063"/>
                </a:lnTo>
                <a:lnTo>
                  <a:pt x="298529" y="2431730"/>
                </a:lnTo>
                <a:lnTo>
                  <a:pt x="0" y="2008571"/>
                </a:lnTo>
                <a:lnTo>
                  <a:pt x="298529" y="2008571"/>
                </a:lnTo>
                <a:lnTo>
                  <a:pt x="792088" y="2008571"/>
                </a:lnTo>
                <a:lnTo>
                  <a:pt x="792088" y="1796817"/>
                </a:lnTo>
                <a:cubicBezTo>
                  <a:pt x="587745" y="1700755"/>
                  <a:pt x="447370" y="1492642"/>
                  <a:pt x="447370" y="1251742"/>
                </a:cubicBezTo>
                <a:cubicBezTo>
                  <a:pt x="447370" y="916605"/>
                  <a:pt x="719053" y="644923"/>
                  <a:pt x="1054190" y="644923"/>
                </a:cubicBezTo>
                <a:cubicBezTo>
                  <a:pt x="1212753" y="644923"/>
                  <a:pt x="1357112" y="705740"/>
                  <a:pt x="1463939" y="806702"/>
                </a:cubicBezTo>
                <a:cubicBezTo>
                  <a:pt x="1563407" y="345444"/>
                  <a:pt x="1973809" y="0"/>
                  <a:pt x="2464893"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 name="Rounded Rectangle 24">
            <a:extLst>
              <a:ext uri="{FF2B5EF4-FFF2-40B4-BE49-F238E27FC236}">
                <a16:creationId xmlns:a16="http://schemas.microsoft.com/office/drawing/2014/main" id="{88ACD966-2B57-4975-96BD-2765E7AE64A5}"/>
              </a:ext>
            </a:extLst>
          </p:cNvPr>
          <p:cNvSpPr>
            <a:spLocks noChangeAspect="1"/>
          </p:cNvSpPr>
          <p:nvPr/>
        </p:nvSpPr>
        <p:spPr>
          <a:xfrm>
            <a:off x="4465300" y="3933428"/>
            <a:ext cx="216204" cy="167287"/>
          </a:xfrm>
          <a:custGeom>
            <a:avLst/>
            <a:gdLst/>
            <a:ahLst/>
            <a:cxnLst/>
            <a:rect l="l" t="t" r="r" b="b"/>
            <a:pathLst>
              <a:path w="3960000" h="3064028">
                <a:moveTo>
                  <a:pt x="1955333" y="1285185"/>
                </a:moveTo>
                <a:cubicBezTo>
                  <a:pt x="2192176" y="1285185"/>
                  <a:pt x="2384176" y="1477185"/>
                  <a:pt x="2384176" y="1714028"/>
                </a:cubicBezTo>
                <a:cubicBezTo>
                  <a:pt x="2384176" y="1950871"/>
                  <a:pt x="2192176" y="2142871"/>
                  <a:pt x="1955333" y="2142871"/>
                </a:cubicBezTo>
                <a:cubicBezTo>
                  <a:pt x="1718490" y="2142871"/>
                  <a:pt x="1526490" y="1950871"/>
                  <a:pt x="1526490" y="1714028"/>
                </a:cubicBezTo>
                <a:cubicBezTo>
                  <a:pt x="1526490" y="1477185"/>
                  <a:pt x="1718490" y="1285185"/>
                  <a:pt x="1955333" y="1285185"/>
                </a:cubicBezTo>
                <a:close/>
                <a:moveTo>
                  <a:pt x="1955333" y="1074136"/>
                </a:moveTo>
                <a:cubicBezTo>
                  <a:pt x="1601930" y="1074136"/>
                  <a:pt x="1315441" y="1360625"/>
                  <a:pt x="1315441" y="1714028"/>
                </a:cubicBezTo>
                <a:cubicBezTo>
                  <a:pt x="1315441" y="2067431"/>
                  <a:pt x="1601930" y="2353920"/>
                  <a:pt x="1955333" y="2353920"/>
                </a:cubicBezTo>
                <a:cubicBezTo>
                  <a:pt x="2308736" y="2353920"/>
                  <a:pt x="2595225" y="2067431"/>
                  <a:pt x="2595225" y="1714028"/>
                </a:cubicBezTo>
                <a:cubicBezTo>
                  <a:pt x="2595225" y="1360625"/>
                  <a:pt x="2308736" y="1074136"/>
                  <a:pt x="1955333" y="1074136"/>
                </a:cubicBezTo>
                <a:close/>
                <a:moveTo>
                  <a:pt x="1955333" y="849503"/>
                </a:moveTo>
                <a:cubicBezTo>
                  <a:pt x="2432797" y="849503"/>
                  <a:pt x="2819858" y="1236564"/>
                  <a:pt x="2819858" y="1714028"/>
                </a:cubicBezTo>
                <a:cubicBezTo>
                  <a:pt x="2819858" y="2191492"/>
                  <a:pt x="2432797" y="2578553"/>
                  <a:pt x="1955333" y="2578553"/>
                </a:cubicBezTo>
                <a:cubicBezTo>
                  <a:pt x="1477869" y="2578553"/>
                  <a:pt x="1090808" y="2191492"/>
                  <a:pt x="1090808" y="1714028"/>
                </a:cubicBezTo>
                <a:cubicBezTo>
                  <a:pt x="1090808" y="1236564"/>
                  <a:pt x="1477869" y="849503"/>
                  <a:pt x="1955333" y="849503"/>
                </a:cubicBezTo>
                <a:close/>
                <a:moveTo>
                  <a:pt x="3253503" y="756254"/>
                </a:moveTo>
                <a:cubicBezTo>
                  <a:pt x="3162525" y="756254"/>
                  <a:pt x="3088773" y="830006"/>
                  <a:pt x="3088773" y="920984"/>
                </a:cubicBezTo>
                <a:cubicBezTo>
                  <a:pt x="3088773" y="1011962"/>
                  <a:pt x="3162525" y="1085714"/>
                  <a:pt x="3253503" y="1085714"/>
                </a:cubicBezTo>
                <a:cubicBezTo>
                  <a:pt x="3344481" y="1085714"/>
                  <a:pt x="3418233" y="1011962"/>
                  <a:pt x="3418233" y="920984"/>
                </a:cubicBezTo>
                <a:cubicBezTo>
                  <a:pt x="3418233" y="830006"/>
                  <a:pt x="3344481" y="756254"/>
                  <a:pt x="3253503" y="756254"/>
                </a:cubicBezTo>
                <a:close/>
                <a:moveTo>
                  <a:pt x="1955333" y="744677"/>
                </a:moveTo>
                <a:cubicBezTo>
                  <a:pt x="1419975" y="744677"/>
                  <a:pt x="985982" y="1178670"/>
                  <a:pt x="985982" y="1714028"/>
                </a:cubicBezTo>
                <a:cubicBezTo>
                  <a:pt x="985982" y="2249386"/>
                  <a:pt x="1419975" y="2683379"/>
                  <a:pt x="1955333" y="2683379"/>
                </a:cubicBezTo>
                <a:cubicBezTo>
                  <a:pt x="2490691" y="2683379"/>
                  <a:pt x="2924684" y="2249386"/>
                  <a:pt x="2924684" y="1714028"/>
                </a:cubicBezTo>
                <a:cubicBezTo>
                  <a:pt x="2924684" y="1178670"/>
                  <a:pt x="2490691" y="744677"/>
                  <a:pt x="1955333" y="744677"/>
                </a:cubicBezTo>
                <a:close/>
                <a:moveTo>
                  <a:pt x="1333922" y="0"/>
                </a:moveTo>
                <a:lnTo>
                  <a:pt x="2626078" y="0"/>
                </a:lnTo>
                <a:lnTo>
                  <a:pt x="2717085" y="364028"/>
                </a:lnTo>
                <a:lnTo>
                  <a:pt x="3699990" y="364028"/>
                </a:lnTo>
                <a:cubicBezTo>
                  <a:pt x="3843590" y="364028"/>
                  <a:pt x="3960000" y="480438"/>
                  <a:pt x="3960000" y="624038"/>
                </a:cubicBezTo>
                <a:lnTo>
                  <a:pt x="3960000" y="2804018"/>
                </a:lnTo>
                <a:cubicBezTo>
                  <a:pt x="3960000" y="2947618"/>
                  <a:pt x="3843590" y="3064028"/>
                  <a:pt x="3699990" y="3064028"/>
                </a:cubicBezTo>
                <a:lnTo>
                  <a:pt x="260010" y="3064028"/>
                </a:lnTo>
                <a:cubicBezTo>
                  <a:pt x="116410" y="3064028"/>
                  <a:pt x="0" y="2947618"/>
                  <a:pt x="0" y="2804018"/>
                </a:cubicBezTo>
                <a:lnTo>
                  <a:pt x="0" y="624038"/>
                </a:lnTo>
                <a:cubicBezTo>
                  <a:pt x="0" y="480438"/>
                  <a:pt x="116410" y="364028"/>
                  <a:pt x="260010" y="364028"/>
                </a:cubicBezTo>
                <a:lnTo>
                  <a:pt x="443165" y="364028"/>
                </a:lnTo>
                <a:lnTo>
                  <a:pt x="443165" y="237982"/>
                </a:lnTo>
                <a:cubicBezTo>
                  <a:pt x="443165" y="195266"/>
                  <a:pt x="477794" y="160637"/>
                  <a:pt x="520510" y="160637"/>
                </a:cubicBezTo>
                <a:lnTo>
                  <a:pt x="1049896" y="160637"/>
                </a:lnTo>
                <a:cubicBezTo>
                  <a:pt x="1092612" y="160637"/>
                  <a:pt x="1127241" y="195266"/>
                  <a:pt x="1127241" y="237982"/>
                </a:cubicBezTo>
                <a:lnTo>
                  <a:pt x="1127241" y="364028"/>
                </a:lnTo>
                <a:lnTo>
                  <a:pt x="1242915" y="364028"/>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35" name="Oval 34">
            <a:extLst>
              <a:ext uri="{FF2B5EF4-FFF2-40B4-BE49-F238E27FC236}">
                <a16:creationId xmlns:a16="http://schemas.microsoft.com/office/drawing/2014/main" id="{5723C3B6-3168-4A15-950F-D9E86ACFC677}"/>
              </a:ext>
            </a:extLst>
          </p:cNvPr>
          <p:cNvSpPr/>
          <p:nvPr/>
        </p:nvSpPr>
        <p:spPr>
          <a:xfrm>
            <a:off x="7802961" y="3157973"/>
            <a:ext cx="439759" cy="45651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6" name="Oval 35">
            <a:extLst>
              <a:ext uri="{FF2B5EF4-FFF2-40B4-BE49-F238E27FC236}">
                <a16:creationId xmlns:a16="http://schemas.microsoft.com/office/drawing/2014/main" id="{50E91291-0C43-4FC8-A951-AB9009BE5A20}"/>
              </a:ext>
            </a:extLst>
          </p:cNvPr>
          <p:cNvSpPr/>
          <p:nvPr/>
        </p:nvSpPr>
        <p:spPr>
          <a:xfrm>
            <a:off x="3919187" y="3190442"/>
            <a:ext cx="439759" cy="423521"/>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7" name="Rounded Rectangle 9">
            <a:extLst>
              <a:ext uri="{FF2B5EF4-FFF2-40B4-BE49-F238E27FC236}">
                <a16:creationId xmlns:a16="http://schemas.microsoft.com/office/drawing/2014/main" id="{D7D0EEB0-C79B-45AB-9D2F-DDCDA9959A52}"/>
              </a:ext>
            </a:extLst>
          </p:cNvPr>
          <p:cNvSpPr>
            <a:spLocks/>
          </p:cNvSpPr>
          <p:nvPr/>
        </p:nvSpPr>
        <p:spPr>
          <a:xfrm>
            <a:off x="4019723" y="3297417"/>
            <a:ext cx="238688" cy="238688"/>
          </a:xfrm>
          <a:custGeom>
            <a:avLst/>
            <a:gdLst/>
            <a:ahLst/>
            <a:cxnLst/>
            <a:rect l="l" t="t" r="r" b="b"/>
            <a:pathLst>
              <a:path w="3960440" h="3960000">
                <a:moveTo>
                  <a:pt x="1588743" y="1414211"/>
                </a:moveTo>
                <a:cubicBezTo>
                  <a:pt x="1540407" y="1411706"/>
                  <a:pt x="1506842" y="1440258"/>
                  <a:pt x="1506842" y="1478573"/>
                </a:cubicBezTo>
                <a:lnTo>
                  <a:pt x="1506842" y="2462752"/>
                </a:lnTo>
                <a:cubicBezTo>
                  <a:pt x="1506842" y="2484086"/>
                  <a:pt x="1516471" y="2503171"/>
                  <a:pt x="1532201" y="2515206"/>
                </a:cubicBezTo>
                <a:cubicBezTo>
                  <a:pt x="1552351" y="2541621"/>
                  <a:pt x="1589483" y="2548946"/>
                  <a:pt x="1619199" y="2531790"/>
                </a:cubicBezTo>
                <a:lnTo>
                  <a:pt x="2471524" y="2039700"/>
                </a:lnTo>
                <a:cubicBezTo>
                  <a:pt x="2509339" y="2017643"/>
                  <a:pt x="2509577" y="1945490"/>
                  <a:pt x="2464719" y="1913406"/>
                </a:cubicBezTo>
                <a:cubicBezTo>
                  <a:pt x="2315501" y="1808322"/>
                  <a:pt x="1748389" y="1486683"/>
                  <a:pt x="1588743" y="1414211"/>
                </a:cubicBezTo>
                <a:close/>
                <a:moveTo>
                  <a:pt x="1982320" y="904379"/>
                </a:moveTo>
                <a:cubicBezTo>
                  <a:pt x="2575020" y="904379"/>
                  <a:pt x="3055498" y="1384857"/>
                  <a:pt x="3055498" y="1977557"/>
                </a:cubicBezTo>
                <a:cubicBezTo>
                  <a:pt x="3055498" y="2570257"/>
                  <a:pt x="2575020" y="3050735"/>
                  <a:pt x="1982320" y="3050735"/>
                </a:cubicBezTo>
                <a:cubicBezTo>
                  <a:pt x="1389620" y="3050735"/>
                  <a:pt x="909142" y="2570257"/>
                  <a:pt x="909142" y="1977557"/>
                </a:cubicBezTo>
                <a:cubicBezTo>
                  <a:pt x="909142" y="1384857"/>
                  <a:pt x="1389620" y="904379"/>
                  <a:pt x="1982320" y="904379"/>
                </a:cubicBezTo>
                <a:close/>
                <a:moveTo>
                  <a:pt x="1982320" y="537397"/>
                </a:moveTo>
                <a:cubicBezTo>
                  <a:pt x="1186942" y="537397"/>
                  <a:pt x="542160" y="1182179"/>
                  <a:pt x="542160" y="1977557"/>
                </a:cubicBezTo>
                <a:cubicBezTo>
                  <a:pt x="542160" y="2772935"/>
                  <a:pt x="1186942" y="3417717"/>
                  <a:pt x="1982320" y="3417717"/>
                </a:cubicBezTo>
                <a:cubicBezTo>
                  <a:pt x="2777698" y="3417717"/>
                  <a:pt x="3422480" y="2772935"/>
                  <a:pt x="3422480" y="1977557"/>
                </a:cubicBezTo>
                <a:cubicBezTo>
                  <a:pt x="3422480" y="1182179"/>
                  <a:pt x="2777698" y="537397"/>
                  <a:pt x="1982320" y="537397"/>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38" name="Freeform 39">
            <a:extLst>
              <a:ext uri="{FF2B5EF4-FFF2-40B4-BE49-F238E27FC236}">
                <a16:creationId xmlns:a16="http://schemas.microsoft.com/office/drawing/2014/main" id="{50175781-A853-445F-9C29-D6C2DC63A7A4}"/>
              </a:ext>
            </a:extLst>
          </p:cNvPr>
          <p:cNvSpPr>
            <a:spLocks noChangeAspect="1"/>
          </p:cNvSpPr>
          <p:nvPr/>
        </p:nvSpPr>
        <p:spPr>
          <a:xfrm rot="8580000">
            <a:off x="7903179" y="3264041"/>
            <a:ext cx="239324" cy="238687"/>
          </a:xfrm>
          <a:custGeom>
            <a:avLst/>
            <a:gdLst/>
            <a:ahLst/>
            <a:cxnLst/>
            <a:rect l="l" t="t" r="r" b="b"/>
            <a:pathLst>
              <a:path w="3872365" h="3862045">
                <a:moveTo>
                  <a:pt x="1786489" y="808318"/>
                </a:moveTo>
                <a:cubicBezTo>
                  <a:pt x="1525809" y="610106"/>
                  <a:pt x="1257124" y="397966"/>
                  <a:pt x="1040385" y="230829"/>
                </a:cubicBezTo>
                <a:cubicBezTo>
                  <a:pt x="1905215" y="-194386"/>
                  <a:pt x="2650439" y="24572"/>
                  <a:pt x="3162062" y="429660"/>
                </a:cubicBezTo>
                <a:cubicBezTo>
                  <a:pt x="3007351" y="875340"/>
                  <a:pt x="2905932" y="1443216"/>
                  <a:pt x="2745609" y="1410478"/>
                </a:cubicBezTo>
                <a:cubicBezTo>
                  <a:pt x="2633182" y="1430335"/>
                  <a:pt x="2220955" y="1138671"/>
                  <a:pt x="1786489" y="808318"/>
                </a:cubicBezTo>
                <a:close/>
                <a:moveTo>
                  <a:pt x="2701004" y="2590217"/>
                </a:moveTo>
                <a:cubicBezTo>
                  <a:pt x="2682933" y="2576481"/>
                  <a:pt x="2672282" y="2559744"/>
                  <a:pt x="2670336" y="2539383"/>
                </a:cubicBezTo>
                <a:cubicBezTo>
                  <a:pt x="2587360" y="2376647"/>
                  <a:pt x="3042640" y="1246798"/>
                  <a:pt x="3299881" y="563773"/>
                </a:cubicBezTo>
                <a:cubicBezTo>
                  <a:pt x="3959368" y="1266493"/>
                  <a:pt x="3967860" y="2043171"/>
                  <a:pt x="3730056" y="2650875"/>
                </a:cubicBezTo>
                <a:cubicBezTo>
                  <a:pt x="3317547" y="2635434"/>
                  <a:pt x="2827499" y="2686366"/>
                  <a:pt x="2701004" y="2590217"/>
                </a:cubicBezTo>
                <a:close/>
                <a:moveTo>
                  <a:pt x="19691" y="2248546"/>
                </a:moveTo>
                <a:cubicBezTo>
                  <a:pt x="-100797" y="1292396"/>
                  <a:pt x="348853" y="659059"/>
                  <a:pt x="898439" y="307194"/>
                </a:cubicBezTo>
                <a:cubicBezTo>
                  <a:pt x="1269469" y="598575"/>
                  <a:pt x="1773388" y="879352"/>
                  <a:pt x="1690237" y="1020281"/>
                </a:cubicBezTo>
                <a:cubicBezTo>
                  <a:pt x="1661713" y="1200709"/>
                  <a:pt x="629275" y="1847170"/>
                  <a:pt x="19691" y="2248546"/>
                </a:cubicBezTo>
                <a:close/>
                <a:moveTo>
                  <a:pt x="1805382" y="3858278"/>
                </a:moveTo>
                <a:cubicBezTo>
                  <a:pt x="1676483" y="3404460"/>
                  <a:pt x="1433840" y="2881111"/>
                  <a:pt x="1583946" y="2815971"/>
                </a:cubicBezTo>
                <a:cubicBezTo>
                  <a:pt x="1713076" y="2686769"/>
                  <a:pt x="2928316" y="2770622"/>
                  <a:pt x="3657403" y="2804207"/>
                </a:cubicBezTo>
                <a:cubicBezTo>
                  <a:pt x="3192869" y="3648569"/>
                  <a:pt x="2456828" y="3896652"/>
                  <a:pt x="1805382" y="3858278"/>
                </a:cubicBezTo>
                <a:close/>
                <a:moveTo>
                  <a:pt x="762284" y="3480575"/>
                </a:moveTo>
                <a:cubicBezTo>
                  <a:pt x="380940" y="3198297"/>
                  <a:pt x="161300" y="2806810"/>
                  <a:pt x="58293" y="2412172"/>
                </a:cubicBezTo>
                <a:cubicBezTo>
                  <a:pt x="450067" y="2149344"/>
                  <a:pt x="872820" y="1756853"/>
                  <a:pt x="981158" y="1879484"/>
                </a:cubicBezTo>
                <a:cubicBezTo>
                  <a:pt x="1143940" y="1962367"/>
                  <a:pt x="1439720" y="3144041"/>
                  <a:pt x="1633080" y="3847823"/>
                </a:cubicBezTo>
                <a:cubicBezTo>
                  <a:pt x="1278110" y="3779994"/>
                  <a:pt x="991090" y="3649942"/>
                  <a:pt x="762284" y="34805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39" name="Oval 38">
            <a:extLst>
              <a:ext uri="{FF2B5EF4-FFF2-40B4-BE49-F238E27FC236}">
                <a16:creationId xmlns:a16="http://schemas.microsoft.com/office/drawing/2014/main" id="{80ECCFB3-FE8D-4055-A932-879A44622B97}"/>
              </a:ext>
            </a:extLst>
          </p:cNvPr>
          <p:cNvSpPr/>
          <p:nvPr/>
        </p:nvSpPr>
        <p:spPr>
          <a:xfrm>
            <a:off x="5890908" y="3260199"/>
            <a:ext cx="439759" cy="456514"/>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0" name="Oval 39">
            <a:extLst>
              <a:ext uri="{FF2B5EF4-FFF2-40B4-BE49-F238E27FC236}">
                <a16:creationId xmlns:a16="http://schemas.microsoft.com/office/drawing/2014/main" id="{5C8FB2EB-E906-40E1-9A90-F18622E76749}"/>
              </a:ext>
            </a:extLst>
          </p:cNvPr>
          <p:cNvSpPr/>
          <p:nvPr/>
        </p:nvSpPr>
        <p:spPr>
          <a:xfrm>
            <a:off x="5067467" y="3660698"/>
            <a:ext cx="439759" cy="423521"/>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1" name="Oval 40">
            <a:extLst>
              <a:ext uri="{FF2B5EF4-FFF2-40B4-BE49-F238E27FC236}">
                <a16:creationId xmlns:a16="http://schemas.microsoft.com/office/drawing/2014/main" id="{178C910E-81E0-464D-988C-B9D2F0787C1B}"/>
              </a:ext>
            </a:extLst>
          </p:cNvPr>
          <p:cNvSpPr/>
          <p:nvPr/>
        </p:nvSpPr>
        <p:spPr>
          <a:xfrm>
            <a:off x="6741981" y="3644201"/>
            <a:ext cx="439759" cy="456514"/>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 name="Rounded Rectangle 7">
            <a:extLst>
              <a:ext uri="{FF2B5EF4-FFF2-40B4-BE49-F238E27FC236}">
                <a16:creationId xmlns:a16="http://schemas.microsoft.com/office/drawing/2014/main" id="{A79993BD-02F1-4608-A87D-6CF0D95AB1B1}"/>
              </a:ext>
            </a:extLst>
          </p:cNvPr>
          <p:cNvSpPr>
            <a:spLocks noChangeAspect="1"/>
          </p:cNvSpPr>
          <p:nvPr/>
        </p:nvSpPr>
        <p:spPr>
          <a:xfrm>
            <a:off x="5167990" y="3753115"/>
            <a:ext cx="238715" cy="238688"/>
          </a:xfrm>
          <a:custGeom>
            <a:avLst/>
            <a:gdLst/>
            <a:ahLst/>
            <a:cxnLst/>
            <a:rect l="l" t="t" r="r" b="b"/>
            <a:pathLst>
              <a:path w="3960440" h="3960000">
                <a:moveTo>
                  <a:pt x="2764687" y="782779"/>
                </a:moveTo>
                <a:cubicBezTo>
                  <a:pt x="2512183" y="782779"/>
                  <a:pt x="2307488" y="987475"/>
                  <a:pt x="2307487" y="1239980"/>
                </a:cubicBezTo>
                <a:cubicBezTo>
                  <a:pt x="2307487" y="1241985"/>
                  <a:pt x="2307500" y="1243987"/>
                  <a:pt x="2308092" y="1245978"/>
                </a:cubicBezTo>
                <a:lnTo>
                  <a:pt x="1570677" y="1632536"/>
                </a:lnTo>
                <a:cubicBezTo>
                  <a:pt x="1488749" y="1552118"/>
                  <a:pt x="1376387" y="1502860"/>
                  <a:pt x="1252520" y="1502859"/>
                </a:cubicBezTo>
                <a:cubicBezTo>
                  <a:pt x="1000014" y="1502859"/>
                  <a:pt x="795319" y="1707555"/>
                  <a:pt x="795319" y="1960060"/>
                </a:cubicBezTo>
                <a:cubicBezTo>
                  <a:pt x="795319" y="2212565"/>
                  <a:pt x="1000014" y="2417260"/>
                  <a:pt x="1252520" y="2417260"/>
                </a:cubicBezTo>
                <a:cubicBezTo>
                  <a:pt x="1361432" y="2417260"/>
                  <a:pt x="1461449" y="2379178"/>
                  <a:pt x="1538674" y="2313987"/>
                </a:cubicBezTo>
                <a:lnTo>
                  <a:pt x="2308734" y="2717656"/>
                </a:lnTo>
                <a:cubicBezTo>
                  <a:pt x="2314220" y="2964461"/>
                  <a:pt x="2516327" y="3162492"/>
                  <a:pt x="2764688" y="3162492"/>
                </a:cubicBezTo>
                <a:cubicBezTo>
                  <a:pt x="3017192" y="3162492"/>
                  <a:pt x="3221888" y="2957797"/>
                  <a:pt x="3221887" y="2705292"/>
                </a:cubicBezTo>
                <a:cubicBezTo>
                  <a:pt x="3221887" y="2452786"/>
                  <a:pt x="3017192" y="2248092"/>
                  <a:pt x="2764688" y="2248092"/>
                </a:cubicBezTo>
                <a:cubicBezTo>
                  <a:pt x="2638870" y="2248092"/>
                  <a:pt x="2524924" y="2298913"/>
                  <a:pt x="2442337" y="2381228"/>
                </a:cubicBezTo>
                <a:lnTo>
                  <a:pt x="1706164" y="1995322"/>
                </a:lnTo>
                <a:lnTo>
                  <a:pt x="1709074" y="1966451"/>
                </a:lnTo>
                <a:lnTo>
                  <a:pt x="2455698" y="1575067"/>
                </a:lnTo>
                <a:cubicBezTo>
                  <a:pt x="2536225" y="1651261"/>
                  <a:pt x="2645094" y="1697180"/>
                  <a:pt x="2764687" y="1697179"/>
                </a:cubicBezTo>
                <a:cubicBezTo>
                  <a:pt x="3017193" y="1697180"/>
                  <a:pt x="3221887" y="1492485"/>
                  <a:pt x="3221888" y="1239980"/>
                </a:cubicBezTo>
                <a:cubicBezTo>
                  <a:pt x="3221887" y="987475"/>
                  <a:pt x="3017193" y="782779"/>
                  <a:pt x="2764687" y="782779"/>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43" name="Donut 6">
            <a:extLst>
              <a:ext uri="{FF2B5EF4-FFF2-40B4-BE49-F238E27FC236}">
                <a16:creationId xmlns:a16="http://schemas.microsoft.com/office/drawing/2014/main" id="{3AA61488-6F61-4FF4-B67F-316119F2ADF0}"/>
              </a:ext>
            </a:extLst>
          </p:cNvPr>
          <p:cNvSpPr>
            <a:spLocks noChangeAspect="1"/>
          </p:cNvSpPr>
          <p:nvPr/>
        </p:nvSpPr>
        <p:spPr>
          <a:xfrm>
            <a:off x="6856564" y="3753115"/>
            <a:ext cx="238688" cy="238688"/>
          </a:xfrm>
          <a:custGeom>
            <a:avLst/>
            <a:gdLst/>
            <a:ahLst/>
            <a:cxnLst/>
            <a:rect l="l" t="t" r="r" b="b"/>
            <a:pathLst>
              <a:path w="3960000" h="3960000">
                <a:moveTo>
                  <a:pt x="1980000" y="1260000"/>
                </a:moveTo>
                <a:cubicBezTo>
                  <a:pt x="2377645" y="1260000"/>
                  <a:pt x="2700000" y="1582355"/>
                  <a:pt x="2700000" y="1980000"/>
                </a:cubicBezTo>
                <a:cubicBezTo>
                  <a:pt x="2700000" y="2377645"/>
                  <a:pt x="2377645" y="2700000"/>
                  <a:pt x="1980000" y="2700000"/>
                </a:cubicBezTo>
                <a:cubicBezTo>
                  <a:pt x="1582355" y="2700000"/>
                  <a:pt x="1260000" y="2377645"/>
                  <a:pt x="1260000" y="1980000"/>
                </a:cubicBezTo>
                <a:cubicBezTo>
                  <a:pt x="1260000" y="1582355"/>
                  <a:pt x="1582355" y="1260000"/>
                  <a:pt x="1980000" y="1260000"/>
                </a:cubicBezTo>
                <a:close/>
                <a:moveTo>
                  <a:pt x="2490424" y="1258488"/>
                </a:moveTo>
                <a:lnTo>
                  <a:pt x="3822407" y="1258488"/>
                </a:lnTo>
                <a:cubicBezTo>
                  <a:pt x="3911854" y="1481555"/>
                  <a:pt x="3960000" y="1725155"/>
                  <a:pt x="3960000" y="1980000"/>
                </a:cubicBezTo>
                <a:cubicBezTo>
                  <a:pt x="3960000" y="3073524"/>
                  <a:pt x="3073524" y="3960000"/>
                  <a:pt x="1980000" y="3960000"/>
                </a:cubicBezTo>
                <a:lnTo>
                  <a:pt x="1852759" y="3953575"/>
                </a:lnTo>
                <a:lnTo>
                  <a:pt x="2729076" y="2455486"/>
                </a:lnTo>
                <a:lnTo>
                  <a:pt x="2726868" y="2454194"/>
                </a:lnTo>
                <a:cubicBezTo>
                  <a:pt x="2814857" y="2317465"/>
                  <a:pt x="2865416" y="2154637"/>
                  <a:pt x="2865416" y="1980000"/>
                </a:cubicBezTo>
                <a:cubicBezTo>
                  <a:pt x="2865416" y="1681504"/>
                  <a:pt x="2717708" y="1417508"/>
                  <a:pt x="2490424" y="1258488"/>
                </a:cubicBezTo>
                <a:close/>
                <a:moveTo>
                  <a:pt x="334727" y="878603"/>
                </a:moveTo>
                <a:lnTo>
                  <a:pt x="1154753" y="2298930"/>
                </a:lnTo>
                <a:cubicBezTo>
                  <a:pt x="1281989" y="2630497"/>
                  <a:pt x="1603560" y="2865416"/>
                  <a:pt x="1980000" y="2865416"/>
                </a:cubicBezTo>
                <a:cubicBezTo>
                  <a:pt x="2123408" y="2865416"/>
                  <a:pt x="2258854" y="2831322"/>
                  <a:pt x="2378271" y="2770003"/>
                </a:cubicBezTo>
                <a:lnTo>
                  <a:pt x="1695481" y="3937251"/>
                </a:lnTo>
                <a:cubicBezTo>
                  <a:pt x="736579" y="3801546"/>
                  <a:pt x="0" y="2976792"/>
                  <a:pt x="0" y="1980000"/>
                </a:cubicBezTo>
                <a:cubicBezTo>
                  <a:pt x="0" y="1572291"/>
                  <a:pt x="123228" y="1193364"/>
                  <a:pt x="334727" y="878603"/>
                </a:cubicBezTo>
                <a:close/>
                <a:moveTo>
                  <a:pt x="1980000" y="0"/>
                </a:moveTo>
                <a:cubicBezTo>
                  <a:pt x="2762762" y="0"/>
                  <a:pt x="3439434" y="454224"/>
                  <a:pt x="3758731" y="1114488"/>
                </a:cubicBezTo>
                <a:lnTo>
                  <a:pt x="2165892" y="1114488"/>
                </a:lnTo>
                <a:cubicBezTo>
                  <a:pt x="2106002" y="1101330"/>
                  <a:pt x="2043789" y="1094584"/>
                  <a:pt x="1980000" y="1094584"/>
                </a:cubicBezTo>
                <a:cubicBezTo>
                  <a:pt x="1916211" y="1094584"/>
                  <a:pt x="1853998" y="1101330"/>
                  <a:pt x="1794108" y="1114488"/>
                </a:cubicBezTo>
                <a:lnTo>
                  <a:pt x="1774506" y="1114488"/>
                </a:lnTo>
                <a:lnTo>
                  <a:pt x="1774506" y="1119528"/>
                </a:lnTo>
                <a:cubicBezTo>
                  <a:pt x="1405645" y="1206316"/>
                  <a:pt x="1126346" y="1524537"/>
                  <a:pt x="1097987" y="1912608"/>
                </a:cubicBezTo>
                <a:lnTo>
                  <a:pt x="428214" y="752526"/>
                </a:lnTo>
                <a:cubicBezTo>
                  <a:pt x="789694" y="293724"/>
                  <a:pt x="1350545" y="0"/>
                  <a:pt x="19800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44" name="Rounded Rectangle 9">
            <a:extLst>
              <a:ext uri="{FF2B5EF4-FFF2-40B4-BE49-F238E27FC236}">
                <a16:creationId xmlns:a16="http://schemas.microsoft.com/office/drawing/2014/main" id="{C365E374-694B-4735-A440-915DC6ECBDB8}"/>
              </a:ext>
            </a:extLst>
          </p:cNvPr>
          <p:cNvSpPr>
            <a:spLocks/>
          </p:cNvSpPr>
          <p:nvPr/>
        </p:nvSpPr>
        <p:spPr>
          <a:xfrm>
            <a:off x="5991443" y="3374285"/>
            <a:ext cx="238688" cy="238688"/>
          </a:xfrm>
          <a:custGeom>
            <a:avLst/>
            <a:gdLst/>
            <a:ahLst/>
            <a:cxnLst/>
            <a:rect l="l" t="t" r="r" b="b"/>
            <a:pathLst>
              <a:path w="3960440" h="3960000">
                <a:moveTo>
                  <a:pt x="1588743" y="1414211"/>
                </a:moveTo>
                <a:cubicBezTo>
                  <a:pt x="1540407" y="1411706"/>
                  <a:pt x="1506842" y="1440258"/>
                  <a:pt x="1506842" y="1478573"/>
                </a:cubicBezTo>
                <a:lnTo>
                  <a:pt x="1506842" y="2462752"/>
                </a:lnTo>
                <a:cubicBezTo>
                  <a:pt x="1506842" y="2484086"/>
                  <a:pt x="1516471" y="2503171"/>
                  <a:pt x="1532201" y="2515206"/>
                </a:cubicBezTo>
                <a:cubicBezTo>
                  <a:pt x="1552351" y="2541621"/>
                  <a:pt x="1589483" y="2548946"/>
                  <a:pt x="1619199" y="2531790"/>
                </a:cubicBezTo>
                <a:lnTo>
                  <a:pt x="2471524" y="2039700"/>
                </a:lnTo>
                <a:cubicBezTo>
                  <a:pt x="2509339" y="2017643"/>
                  <a:pt x="2509577" y="1945490"/>
                  <a:pt x="2464719" y="1913406"/>
                </a:cubicBezTo>
                <a:cubicBezTo>
                  <a:pt x="2315501" y="1808322"/>
                  <a:pt x="1748389" y="1486683"/>
                  <a:pt x="1588743" y="1414211"/>
                </a:cubicBezTo>
                <a:close/>
                <a:moveTo>
                  <a:pt x="1982320" y="904379"/>
                </a:moveTo>
                <a:cubicBezTo>
                  <a:pt x="2575020" y="904379"/>
                  <a:pt x="3055498" y="1384857"/>
                  <a:pt x="3055498" y="1977557"/>
                </a:cubicBezTo>
                <a:cubicBezTo>
                  <a:pt x="3055498" y="2570257"/>
                  <a:pt x="2575020" y="3050735"/>
                  <a:pt x="1982320" y="3050735"/>
                </a:cubicBezTo>
                <a:cubicBezTo>
                  <a:pt x="1389620" y="3050735"/>
                  <a:pt x="909142" y="2570257"/>
                  <a:pt x="909142" y="1977557"/>
                </a:cubicBezTo>
                <a:cubicBezTo>
                  <a:pt x="909142" y="1384857"/>
                  <a:pt x="1389620" y="904379"/>
                  <a:pt x="1982320" y="904379"/>
                </a:cubicBezTo>
                <a:close/>
                <a:moveTo>
                  <a:pt x="1982320" y="537397"/>
                </a:moveTo>
                <a:cubicBezTo>
                  <a:pt x="1186942" y="537397"/>
                  <a:pt x="542160" y="1182179"/>
                  <a:pt x="542160" y="1977557"/>
                </a:cubicBezTo>
                <a:cubicBezTo>
                  <a:pt x="542160" y="2772935"/>
                  <a:pt x="1186942" y="3417717"/>
                  <a:pt x="1982320" y="3417717"/>
                </a:cubicBezTo>
                <a:cubicBezTo>
                  <a:pt x="2777698" y="3417717"/>
                  <a:pt x="3422480" y="2772935"/>
                  <a:pt x="3422480" y="1977557"/>
                </a:cubicBezTo>
                <a:cubicBezTo>
                  <a:pt x="3422480" y="1182179"/>
                  <a:pt x="2777698" y="537397"/>
                  <a:pt x="1982320" y="537397"/>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53" name="TextBox 52">
            <a:extLst>
              <a:ext uri="{FF2B5EF4-FFF2-40B4-BE49-F238E27FC236}">
                <a16:creationId xmlns:a16="http://schemas.microsoft.com/office/drawing/2014/main" id="{302C10CD-FA80-421B-BCF9-4C17A9587AEF}"/>
              </a:ext>
            </a:extLst>
          </p:cNvPr>
          <p:cNvSpPr txBox="1"/>
          <p:nvPr/>
        </p:nvSpPr>
        <p:spPr>
          <a:xfrm>
            <a:off x="1657915" y="4331634"/>
            <a:ext cx="1386590" cy="307777"/>
          </a:xfrm>
          <a:prstGeom prst="rect">
            <a:avLst/>
          </a:prstGeom>
          <a:noFill/>
          <a:ln w="28575">
            <a:solidFill>
              <a:schemeClr val="accent3"/>
            </a:solidFill>
          </a:ln>
        </p:spPr>
        <p:txBody>
          <a:bodyPr wrap="square" rtlCol="0">
            <a:spAutoFit/>
          </a:bodyPr>
          <a:lstStyle/>
          <a:p>
            <a:pPr algn="ctr"/>
            <a:r>
              <a:rPr lang="en-US" altLang="ko-KR" sz="1400" dirty="0">
                <a:solidFill>
                  <a:schemeClr val="tx1">
                    <a:lumMod val="75000"/>
                    <a:lumOff val="25000"/>
                  </a:schemeClr>
                </a:solidFill>
                <a:cs typeface="Arial" pitchFamily="34" charset="0"/>
              </a:rPr>
              <a:t>Medical Doctor</a:t>
            </a:r>
            <a:endParaRPr lang="ko-KR" altLang="en-US" sz="1400" dirty="0">
              <a:solidFill>
                <a:schemeClr val="tx1">
                  <a:lumMod val="75000"/>
                  <a:lumOff val="25000"/>
                </a:schemeClr>
              </a:solidFill>
              <a:cs typeface="Arial" pitchFamily="34" charset="0"/>
            </a:endParaRPr>
          </a:p>
        </p:txBody>
      </p:sp>
      <p:sp>
        <p:nvSpPr>
          <p:cNvPr id="56" name="TextBox 55">
            <a:extLst>
              <a:ext uri="{FF2B5EF4-FFF2-40B4-BE49-F238E27FC236}">
                <a16:creationId xmlns:a16="http://schemas.microsoft.com/office/drawing/2014/main" id="{3B905D17-4B6E-4B81-8F29-9A59F7347012}"/>
              </a:ext>
            </a:extLst>
          </p:cNvPr>
          <p:cNvSpPr txBox="1"/>
          <p:nvPr/>
        </p:nvSpPr>
        <p:spPr>
          <a:xfrm>
            <a:off x="1495198" y="3330488"/>
            <a:ext cx="1875066" cy="307777"/>
          </a:xfrm>
          <a:prstGeom prst="rect">
            <a:avLst/>
          </a:prstGeom>
          <a:ln w="28575">
            <a:solidFill>
              <a:schemeClr val="accent3"/>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altLang="ko-KR" sz="1400" dirty="0">
                <a:solidFill>
                  <a:schemeClr val="tx1">
                    <a:lumMod val="75000"/>
                    <a:lumOff val="25000"/>
                  </a:schemeClr>
                </a:solidFill>
                <a:cs typeface="Arial" pitchFamily="34" charset="0"/>
              </a:rPr>
              <a:t>Analytical Chemistry</a:t>
            </a:r>
            <a:endParaRPr lang="ko-KR" altLang="en-US" sz="1400" dirty="0">
              <a:solidFill>
                <a:schemeClr val="tx1">
                  <a:lumMod val="75000"/>
                  <a:lumOff val="25000"/>
                </a:schemeClr>
              </a:solidFill>
              <a:cs typeface="Arial" pitchFamily="34" charset="0"/>
            </a:endParaRPr>
          </a:p>
        </p:txBody>
      </p:sp>
      <p:sp>
        <p:nvSpPr>
          <p:cNvPr id="57" name="TextBox 55">
            <a:extLst>
              <a:ext uri="{FF2B5EF4-FFF2-40B4-BE49-F238E27FC236}">
                <a16:creationId xmlns:a16="http://schemas.microsoft.com/office/drawing/2014/main" id="{2DE1BF2A-FE7B-4C93-8F25-AC1EC5829061}"/>
              </a:ext>
            </a:extLst>
          </p:cNvPr>
          <p:cNvSpPr txBox="1"/>
          <p:nvPr/>
        </p:nvSpPr>
        <p:spPr>
          <a:xfrm>
            <a:off x="2828252" y="2329342"/>
            <a:ext cx="914636" cy="307777"/>
          </a:xfrm>
          <a:prstGeom prst="rect">
            <a:avLst/>
          </a:prstGeom>
          <a:ln w="28575"/>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altLang="ko-KR" sz="1400" dirty="0">
                <a:solidFill>
                  <a:schemeClr val="tx1">
                    <a:lumMod val="75000"/>
                    <a:lumOff val="25000"/>
                  </a:schemeClr>
                </a:solidFill>
                <a:cs typeface="Arial" pitchFamily="34" charset="0"/>
              </a:rPr>
              <a:t>Biologist</a:t>
            </a:r>
            <a:endParaRPr lang="ko-KR" altLang="en-US" sz="1400" dirty="0">
              <a:solidFill>
                <a:schemeClr val="tx1">
                  <a:lumMod val="75000"/>
                  <a:lumOff val="25000"/>
                </a:schemeClr>
              </a:solidFill>
              <a:cs typeface="Arial" pitchFamily="34" charset="0"/>
            </a:endParaRPr>
          </a:p>
        </p:txBody>
      </p:sp>
      <p:sp>
        <p:nvSpPr>
          <p:cNvPr id="58" name="TextBox 55">
            <a:extLst>
              <a:ext uri="{FF2B5EF4-FFF2-40B4-BE49-F238E27FC236}">
                <a16:creationId xmlns:a16="http://schemas.microsoft.com/office/drawing/2014/main" id="{2DAB2846-AF90-448C-AF5F-24AABA1DD244}"/>
              </a:ext>
            </a:extLst>
          </p:cNvPr>
          <p:cNvSpPr txBox="1"/>
          <p:nvPr/>
        </p:nvSpPr>
        <p:spPr>
          <a:xfrm>
            <a:off x="7983915" y="2329599"/>
            <a:ext cx="1877952" cy="307777"/>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ko-KR" sz="1400" dirty="0">
                <a:solidFill>
                  <a:schemeClr val="tx1">
                    <a:lumMod val="75000"/>
                    <a:lumOff val="25000"/>
                  </a:schemeClr>
                </a:solidFill>
                <a:cs typeface="Arial" pitchFamily="34" charset="0"/>
              </a:rPr>
              <a:t>Informatic Engineer</a:t>
            </a:r>
            <a:endParaRPr lang="ko-KR" altLang="en-US" sz="1400" dirty="0">
              <a:solidFill>
                <a:schemeClr val="tx1">
                  <a:lumMod val="75000"/>
                  <a:lumOff val="25000"/>
                </a:schemeClr>
              </a:solidFill>
              <a:cs typeface="Arial" pitchFamily="34" charset="0"/>
            </a:endParaRPr>
          </a:p>
        </p:txBody>
      </p:sp>
      <p:sp>
        <p:nvSpPr>
          <p:cNvPr id="59" name="TextBox 55">
            <a:extLst>
              <a:ext uri="{FF2B5EF4-FFF2-40B4-BE49-F238E27FC236}">
                <a16:creationId xmlns:a16="http://schemas.microsoft.com/office/drawing/2014/main" id="{98E263DC-C85D-48A0-998E-B7DDA10D3150}"/>
              </a:ext>
            </a:extLst>
          </p:cNvPr>
          <p:cNvSpPr txBox="1"/>
          <p:nvPr/>
        </p:nvSpPr>
        <p:spPr>
          <a:xfrm>
            <a:off x="8720394" y="3330488"/>
            <a:ext cx="1283028" cy="307777"/>
          </a:xfrm>
          <a:prstGeom prst="rect">
            <a:avLst/>
          </a:prstGeom>
          <a:noFill/>
          <a:ln w="28575">
            <a:solidFill>
              <a:schemeClr val="accent2"/>
            </a:solidFill>
          </a:ln>
        </p:spPr>
        <p:txBody>
          <a:bodyPr wrap="square" rtlCol="0">
            <a:spAutoFit/>
          </a:bodyPr>
          <a:lstStyle/>
          <a:p>
            <a:pPr algn="ctr"/>
            <a:r>
              <a:rPr lang="en-US" altLang="ko-KR" sz="1400" dirty="0">
                <a:solidFill>
                  <a:schemeClr val="tx1">
                    <a:lumMod val="75000"/>
                    <a:lumOff val="25000"/>
                  </a:schemeClr>
                </a:solidFill>
                <a:cs typeface="Arial" pitchFamily="34" charset="0"/>
              </a:rPr>
              <a:t>Mathematic</a:t>
            </a:r>
            <a:endParaRPr lang="ko-KR" altLang="en-US" sz="1400" dirty="0">
              <a:solidFill>
                <a:schemeClr val="tx1">
                  <a:lumMod val="75000"/>
                  <a:lumOff val="25000"/>
                </a:schemeClr>
              </a:solidFill>
              <a:cs typeface="Arial" pitchFamily="34" charset="0"/>
            </a:endParaRPr>
          </a:p>
        </p:txBody>
      </p:sp>
      <p:sp>
        <p:nvSpPr>
          <p:cNvPr id="60" name="TextBox 55">
            <a:extLst>
              <a:ext uri="{FF2B5EF4-FFF2-40B4-BE49-F238E27FC236}">
                <a16:creationId xmlns:a16="http://schemas.microsoft.com/office/drawing/2014/main" id="{86C59034-7CE4-4C89-B238-35BF88F3F945}"/>
              </a:ext>
            </a:extLst>
          </p:cNvPr>
          <p:cNvSpPr txBox="1"/>
          <p:nvPr/>
        </p:nvSpPr>
        <p:spPr>
          <a:xfrm>
            <a:off x="9051265" y="4309672"/>
            <a:ext cx="1283028" cy="307777"/>
          </a:xfrm>
          <a:prstGeom prst="rect">
            <a:avLst/>
          </a:prstGeom>
          <a:noFill/>
          <a:ln w="28575">
            <a:solidFill>
              <a:schemeClr val="accent2"/>
            </a:solidFill>
          </a:ln>
        </p:spPr>
        <p:txBody>
          <a:bodyPr wrap="square" rtlCol="0">
            <a:spAutoFit/>
          </a:bodyPr>
          <a:lstStyle/>
          <a:p>
            <a:pPr algn="ctr"/>
            <a:r>
              <a:rPr lang="en-US" altLang="ko-KR" sz="1400" dirty="0">
                <a:solidFill>
                  <a:schemeClr val="tx1">
                    <a:lumMod val="75000"/>
                    <a:lumOff val="25000"/>
                  </a:schemeClr>
                </a:solidFill>
                <a:cs typeface="Arial" pitchFamily="34" charset="0"/>
              </a:rPr>
              <a:t>Data Analyst</a:t>
            </a:r>
            <a:endParaRPr lang="ko-KR" altLang="en-US" sz="1400" dirty="0">
              <a:solidFill>
                <a:schemeClr val="tx1">
                  <a:lumMod val="75000"/>
                  <a:lumOff val="25000"/>
                </a:schemeClr>
              </a:solidFill>
              <a:cs typeface="Arial" pitchFamily="34" charset="0"/>
            </a:endParaRPr>
          </a:p>
        </p:txBody>
      </p:sp>
      <p:sp>
        <p:nvSpPr>
          <p:cNvPr id="61" name="Title 1">
            <a:extLst>
              <a:ext uri="{FF2B5EF4-FFF2-40B4-BE49-F238E27FC236}">
                <a16:creationId xmlns:a16="http://schemas.microsoft.com/office/drawing/2014/main" id="{52F78FBD-D158-464B-9F1B-7CB3B0C0E423}"/>
              </a:ext>
            </a:extLst>
          </p:cNvPr>
          <p:cNvSpPr txBox="1">
            <a:spLocks/>
          </p:cNvSpPr>
          <p:nvPr/>
        </p:nvSpPr>
        <p:spPr>
          <a:xfrm>
            <a:off x="4446875" y="448952"/>
            <a:ext cx="4786929" cy="1727200"/>
          </a:xfrm>
          <a:prstGeom prst="rect">
            <a:avLst/>
          </a:prstGeom>
        </p:spPr>
        <p:txBody>
          <a:bodyPr anchor="ctr">
            <a:noAutofit/>
          </a:bodyPr>
          <a:lstStyle>
            <a:lvl1pPr algn="l" defTabSz="914423"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ko-KR" sz="5400" dirty="0">
                <a:solidFill>
                  <a:schemeClr val="accent1"/>
                </a:solidFill>
              </a:rPr>
              <a:t>Skills share</a:t>
            </a:r>
            <a:br>
              <a:rPr lang="en-US" altLang="ko-KR" sz="5400" dirty="0"/>
            </a:br>
            <a:endParaRPr lang="ko-KR" altLang="en-US" sz="5400" dirty="0">
              <a:solidFill>
                <a:schemeClr val="accent2"/>
              </a:solidFill>
            </a:endParaRPr>
          </a:p>
        </p:txBody>
      </p:sp>
    </p:spTree>
    <p:extLst>
      <p:ext uri="{BB962C8B-B14F-4D97-AF65-F5344CB8AC3E}">
        <p14:creationId xmlns:p14="http://schemas.microsoft.com/office/powerpoint/2010/main" val="1360769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9C9BE9FC-FF85-4C10-8217-F134483F620A}"/>
              </a:ext>
            </a:extLst>
          </p:cNvPr>
          <p:cNvSpPr/>
          <p:nvPr/>
        </p:nvSpPr>
        <p:spPr>
          <a:xfrm>
            <a:off x="8658953" y="3447120"/>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Oval 3">
            <a:extLst>
              <a:ext uri="{FF2B5EF4-FFF2-40B4-BE49-F238E27FC236}">
                <a16:creationId xmlns:a16="http://schemas.microsoft.com/office/drawing/2014/main" id="{3EB9319B-9F16-4D41-90A9-26875C7F5F96}"/>
              </a:ext>
            </a:extLst>
          </p:cNvPr>
          <p:cNvSpPr/>
          <p:nvPr/>
        </p:nvSpPr>
        <p:spPr>
          <a:xfrm>
            <a:off x="8124077" y="1725515"/>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TextBox 4">
            <a:extLst>
              <a:ext uri="{FF2B5EF4-FFF2-40B4-BE49-F238E27FC236}">
                <a16:creationId xmlns:a16="http://schemas.microsoft.com/office/drawing/2014/main" id="{2F9859E0-FF77-4CF3-8145-C3F87F2BCCFB}"/>
              </a:ext>
            </a:extLst>
          </p:cNvPr>
          <p:cNvSpPr txBox="1"/>
          <p:nvPr/>
        </p:nvSpPr>
        <p:spPr>
          <a:xfrm>
            <a:off x="8031789" y="1940691"/>
            <a:ext cx="1098976" cy="461665"/>
          </a:xfrm>
          <a:prstGeom prst="rect">
            <a:avLst/>
          </a:prstGeom>
          <a:noFill/>
        </p:spPr>
        <p:txBody>
          <a:bodyPr wrap="square" rtlCol="0">
            <a:spAutoFit/>
          </a:bodyPr>
          <a:lstStyle/>
          <a:p>
            <a:pPr algn="ctr"/>
            <a:r>
              <a:rPr lang="en-US" altLang="ko-KR" sz="1200" b="1" dirty="0">
                <a:solidFill>
                  <a:schemeClr val="bg1"/>
                </a:solidFill>
                <a:cs typeface="Arial" pitchFamily="34" charset="0"/>
              </a:rPr>
              <a:t>Exploratory analysis</a:t>
            </a:r>
            <a:endParaRPr lang="ko-KR" altLang="en-US" sz="1200" b="1" dirty="0">
              <a:solidFill>
                <a:schemeClr val="bg1"/>
              </a:solidFill>
              <a:cs typeface="Arial" pitchFamily="34" charset="0"/>
            </a:endParaRPr>
          </a:p>
        </p:txBody>
      </p:sp>
      <p:sp>
        <p:nvSpPr>
          <p:cNvPr id="6" name="TextBox 5">
            <a:extLst>
              <a:ext uri="{FF2B5EF4-FFF2-40B4-BE49-F238E27FC236}">
                <a16:creationId xmlns:a16="http://schemas.microsoft.com/office/drawing/2014/main" id="{5485BEE5-0872-422F-8563-18D6F72CD2A3}"/>
              </a:ext>
            </a:extLst>
          </p:cNvPr>
          <p:cNvSpPr txBox="1"/>
          <p:nvPr/>
        </p:nvSpPr>
        <p:spPr>
          <a:xfrm>
            <a:off x="8624302" y="3680167"/>
            <a:ext cx="1012926" cy="400110"/>
          </a:xfrm>
          <a:prstGeom prst="rect">
            <a:avLst/>
          </a:prstGeom>
          <a:noFill/>
        </p:spPr>
        <p:txBody>
          <a:bodyPr wrap="square" rtlCol="0">
            <a:spAutoFit/>
          </a:bodyPr>
          <a:lstStyle/>
          <a:p>
            <a:pPr algn="ctr"/>
            <a:r>
              <a:rPr lang="en-US" altLang="ko-KR" sz="1000" b="1" dirty="0">
                <a:solidFill>
                  <a:schemeClr val="bg1"/>
                </a:solidFill>
                <a:cs typeface="Arial" pitchFamily="34" charset="0"/>
              </a:rPr>
              <a:t>Classification Models</a:t>
            </a:r>
            <a:endParaRPr lang="ko-KR" altLang="en-US" sz="1000" b="1" dirty="0">
              <a:solidFill>
                <a:schemeClr val="bg1"/>
              </a:solidFill>
              <a:cs typeface="Arial" pitchFamily="34" charset="0"/>
            </a:endParaRPr>
          </a:p>
        </p:txBody>
      </p:sp>
      <p:sp>
        <p:nvSpPr>
          <p:cNvPr id="7" name="Oval 6">
            <a:extLst>
              <a:ext uri="{FF2B5EF4-FFF2-40B4-BE49-F238E27FC236}">
                <a16:creationId xmlns:a16="http://schemas.microsoft.com/office/drawing/2014/main" id="{3F67E5B0-2474-4A88-9D20-DC884EB355CA}"/>
              </a:ext>
            </a:extLst>
          </p:cNvPr>
          <p:cNvSpPr/>
          <p:nvPr/>
        </p:nvSpPr>
        <p:spPr>
          <a:xfrm>
            <a:off x="3188431" y="1792531"/>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Oval 7">
            <a:extLst>
              <a:ext uri="{FF2B5EF4-FFF2-40B4-BE49-F238E27FC236}">
                <a16:creationId xmlns:a16="http://schemas.microsoft.com/office/drawing/2014/main" id="{BE758F7E-0351-442B-B458-E3DBD7E8ADBB}"/>
              </a:ext>
            </a:extLst>
          </p:cNvPr>
          <p:cNvSpPr/>
          <p:nvPr/>
        </p:nvSpPr>
        <p:spPr>
          <a:xfrm>
            <a:off x="2520121" y="3548836"/>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Oval 8">
            <a:extLst>
              <a:ext uri="{FF2B5EF4-FFF2-40B4-BE49-F238E27FC236}">
                <a16:creationId xmlns:a16="http://schemas.microsoft.com/office/drawing/2014/main" id="{E472282F-0328-484E-8A7B-866B9E52B020}"/>
              </a:ext>
            </a:extLst>
          </p:cNvPr>
          <p:cNvSpPr/>
          <p:nvPr/>
        </p:nvSpPr>
        <p:spPr>
          <a:xfrm>
            <a:off x="3167694" y="5143717"/>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Oval 9">
            <a:extLst>
              <a:ext uri="{FF2B5EF4-FFF2-40B4-BE49-F238E27FC236}">
                <a16:creationId xmlns:a16="http://schemas.microsoft.com/office/drawing/2014/main" id="{019F0079-35A9-4993-A3B4-DF15635682A4}"/>
              </a:ext>
            </a:extLst>
          </p:cNvPr>
          <p:cNvSpPr/>
          <p:nvPr/>
        </p:nvSpPr>
        <p:spPr>
          <a:xfrm>
            <a:off x="8149232" y="5114124"/>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Pie 14">
            <a:extLst>
              <a:ext uri="{FF2B5EF4-FFF2-40B4-BE49-F238E27FC236}">
                <a16:creationId xmlns:a16="http://schemas.microsoft.com/office/drawing/2014/main" id="{2B8E4C53-C29F-4FCF-B1B0-51CE6BD28381}"/>
              </a:ext>
            </a:extLst>
          </p:cNvPr>
          <p:cNvSpPr/>
          <p:nvPr/>
        </p:nvSpPr>
        <p:spPr>
          <a:xfrm rot="10800000">
            <a:off x="5629787" y="2958144"/>
            <a:ext cx="1700620" cy="1735451"/>
          </a:xfrm>
          <a:prstGeom prst="pie">
            <a:avLst>
              <a:gd name="adj1" fmla="val 0"/>
              <a:gd name="adj2" fmla="val 1804808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Pie 15">
            <a:extLst>
              <a:ext uri="{FF2B5EF4-FFF2-40B4-BE49-F238E27FC236}">
                <a16:creationId xmlns:a16="http://schemas.microsoft.com/office/drawing/2014/main" id="{FBA71B46-9CA3-47AC-B964-B6F945DB1600}"/>
              </a:ext>
            </a:extLst>
          </p:cNvPr>
          <p:cNvSpPr/>
          <p:nvPr/>
        </p:nvSpPr>
        <p:spPr>
          <a:xfrm>
            <a:off x="4786733" y="2958145"/>
            <a:ext cx="1702740" cy="1714270"/>
          </a:xfrm>
          <a:custGeom>
            <a:avLst/>
            <a:gdLst>
              <a:gd name="connsiteX0" fmla="*/ 1430440 w 1430440"/>
              <a:gd name="connsiteY0" fmla="*/ 715220 h 1430440"/>
              <a:gd name="connsiteX1" fmla="*/ 901155 w 1430440"/>
              <a:gd name="connsiteY1" fmla="*/ 1405849 h 1430440"/>
              <a:gd name="connsiteX2" fmla="*/ 96675 w 1430440"/>
              <a:gd name="connsiteY2" fmla="*/ 1074305 h 1430440"/>
              <a:gd name="connsiteX3" fmla="*/ 207679 w 1430440"/>
              <a:gd name="connsiteY3" fmla="*/ 211294 h 1430440"/>
              <a:gd name="connsiteX4" fmla="*/ 1069875 w 1430440"/>
              <a:gd name="connsiteY4" fmla="*/ 94125 h 1430440"/>
              <a:gd name="connsiteX5" fmla="*/ 715220 w 1430440"/>
              <a:gd name="connsiteY5" fmla="*/ 715220 h 1430440"/>
              <a:gd name="connsiteX6" fmla="*/ 1430440 w 1430440"/>
              <a:gd name="connsiteY6" fmla="*/ 715220 h 1430440"/>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0456" h="1430521">
                <a:moveTo>
                  <a:pt x="1430456" y="715237"/>
                </a:moveTo>
                <a:cubicBezTo>
                  <a:pt x="1430456" y="1038633"/>
                  <a:pt x="1213448" y="1321793"/>
                  <a:pt x="901171" y="1405866"/>
                </a:cubicBezTo>
                <a:cubicBezTo>
                  <a:pt x="588894" y="1489939"/>
                  <a:pt x="259055" y="1354005"/>
                  <a:pt x="96691" y="1074322"/>
                </a:cubicBezTo>
                <a:cubicBezTo>
                  <a:pt x="-65674" y="794639"/>
                  <a:pt x="-20162" y="440802"/>
                  <a:pt x="207695" y="211311"/>
                </a:cubicBezTo>
                <a:cubicBezTo>
                  <a:pt x="435552" y="-18180"/>
                  <a:pt x="789055" y="-66220"/>
                  <a:pt x="1069891" y="94142"/>
                </a:cubicBezTo>
                <a:cubicBezTo>
                  <a:pt x="749268" y="310698"/>
                  <a:pt x="726297" y="584404"/>
                  <a:pt x="715236" y="715237"/>
                </a:cubicBezTo>
                <a:lnTo>
                  <a:pt x="1430456" y="7152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3" name="직사각형 113">
            <a:extLst>
              <a:ext uri="{FF2B5EF4-FFF2-40B4-BE49-F238E27FC236}">
                <a16:creationId xmlns:a16="http://schemas.microsoft.com/office/drawing/2014/main" id="{56DA15D1-ADC6-4569-B089-AD892CE79CA7}"/>
              </a:ext>
            </a:extLst>
          </p:cNvPr>
          <p:cNvSpPr>
            <a:spLocks noChangeArrowheads="1"/>
          </p:cNvSpPr>
          <p:nvPr/>
        </p:nvSpPr>
        <p:spPr bwMode="auto">
          <a:xfrm>
            <a:off x="4966685" y="3895727"/>
            <a:ext cx="1170747" cy="584775"/>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600" b="1" dirty="0">
                <a:solidFill>
                  <a:schemeClr val="bg1"/>
                </a:solidFill>
                <a:cs typeface="Arial" charset="0"/>
              </a:rPr>
              <a:t>Chemical Analysis</a:t>
            </a:r>
            <a:endParaRPr lang="ko-KR" altLang="en-US" sz="1600" dirty="0">
              <a:solidFill>
                <a:schemeClr val="bg1"/>
              </a:solidFill>
            </a:endParaRPr>
          </a:p>
        </p:txBody>
      </p:sp>
      <p:sp>
        <p:nvSpPr>
          <p:cNvPr id="14" name="직사각형 113">
            <a:extLst>
              <a:ext uri="{FF2B5EF4-FFF2-40B4-BE49-F238E27FC236}">
                <a16:creationId xmlns:a16="http://schemas.microsoft.com/office/drawing/2014/main" id="{5887C41A-6DE0-4E6F-AFDF-763525E21D2B}"/>
              </a:ext>
            </a:extLst>
          </p:cNvPr>
          <p:cNvSpPr>
            <a:spLocks noChangeArrowheads="1"/>
          </p:cNvSpPr>
          <p:nvPr/>
        </p:nvSpPr>
        <p:spPr bwMode="auto">
          <a:xfrm>
            <a:off x="5928737" y="3156820"/>
            <a:ext cx="1231768" cy="646331"/>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b="1" dirty="0">
                <a:solidFill>
                  <a:schemeClr val="bg1"/>
                </a:solidFill>
                <a:cs typeface="Arial" charset="0"/>
              </a:rPr>
              <a:t>Data Analysis</a:t>
            </a:r>
            <a:endParaRPr lang="ko-KR" altLang="en-US" dirty="0">
              <a:solidFill>
                <a:schemeClr val="bg1"/>
              </a:solidFill>
            </a:endParaRPr>
          </a:p>
        </p:txBody>
      </p:sp>
      <p:sp>
        <p:nvSpPr>
          <p:cNvPr id="15" name="TextBox 14">
            <a:extLst>
              <a:ext uri="{FF2B5EF4-FFF2-40B4-BE49-F238E27FC236}">
                <a16:creationId xmlns:a16="http://schemas.microsoft.com/office/drawing/2014/main" id="{88BCF490-AC6A-453B-9E81-7BBC5708BBDA}"/>
              </a:ext>
            </a:extLst>
          </p:cNvPr>
          <p:cNvSpPr txBox="1"/>
          <p:nvPr/>
        </p:nvSpPr>
        <p:spPr>
          <a:xfrm>
            <a:off x="8043931" y="5355280"/>
            <a:ext cx="1125001" cy="461665"/>
          </a:xfrm>
          <a:prstGeom prst="rect">
            <a:avLst/>
          </a:prstGeom>
          <a:noFill/>
        </p:spPr>
        <p:txBody>
          <a:bodyPr wrap="square" rtlCol="0">
            <a:spAutoFit/>
          </a:bodyPr>
          <a:lstStyle/>
          <a:p>
            <a:pPr algn="ctr"/>
            <a:r>
              <a:rPr lang="en-US" altLang="ko-KR" sz="1200" b="1" dirty="0">
                <a:solidFill>
                  <a:schemeClr val="bg1"/>
                </a:solidFill>
                <a:cs typeface="Arial" pitchFamily="34" charset="0"/>
              </a:rPr>
              <a:t>Biomarker Discovery</a:t>
            </a:r>
            <a:endParaRPr lang="ko-KR" altLang="en-US" sz="1200" b="1" dirty="0">
              <a:solidFill>
                <a:schemeClr val="bg1"/>
              </a:solidFill>
              <a:cs typeface="Arial" pitchFamily="34" charset="0"/>
            </a:endParaRPr>
          </a:p>
        </p:txBody>
      </p:sp>
      <p:sp>
        <p:nvSpPr>
          <p:cNvPr id="16" name="TextBox 15">
            <a:extLst>
              <a:ext uri="{FF2B5EF4-FFF2-40B4-BE49-F238E27FC236}">
                <a16:creationId xmlns:a16="http://schemas.microsoft.com/office/drawing/2014/main" id="{ACEC80D2-7E8C-418D-B786-DC73706C38F7}"/>
              </a:ext>
            </a:extLst>
          </p:cNvPr>
          <p:cNvSpPr txBox="1"/>
          <p:nvPr/>
        </p:nvSpPr>
        <p:spPr>
          <a:xfrm>
            <a:off x="3197262" y="5462419"/>
            <a:ext cx="864095"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CE</a:t>
            </a:r>
            <a:endParaRPr lang="ko-KR" altLang="en-US" sz="1200" b="1" dirty="0">
              <a:solidFill>
                <a:schemeClr val="bg1"/>
              </a:solidFill>
              <a:cs typeface="Arial" pitchFamily="34" charset="0"/>
            </a:endParaRPr>
          </a:p>
        </p:txBody>
      </p:sp>
      <p:sp>
        <p:nvSpPr>
          <p:cNvPr id="17" name="TextBox 16">
            <a:extLst>
              <a:ext uri="{FF2B5EF4-FFF2-40B4-BE49-F238E27FC236}">
                <a16:creationId xmlns:a16="http://schemas.microsoft.com/office/drawing/2014/main" id="{FB0722CD-6DCF-4E40-BB12-8112E7CE1373}"/>
              </a:ext>
            </a:extLst>
          </p:cNvPr>
          <p:cNvSpPr txBox="1"/>
          <p:nvPr/>
        </p:nvSpPr>
        <p:spPr>
          <a:xfrm>
            <a:off x="2458020" y="3723260"/>
            <a:ext cx="1051258" cy="553998"/>
          </a:xfrm>
          <a:prstGeom prst="rect">
            <a:avLst/>
          </a:prstGeom>
          <a:noFill/>
        </p:spPr>
        <p:txBody>
          <a:bodyPr wrap="square" rtlCol="0">
            <a:spAutoFit/>
          </a:bodyPr>
          <a:lstStyle/>
          <a:p>
            <a:pPr algn="ctr"/>
            <a:r>
              <a:rPr lang="en-US" altLang="ko-KR" sz="1000" b="1" dirty="0">
                <a:solidFill>
                  <a:schemeClr val="bg1"/>
                </a:solidFill>
                <a:cs typeface="Arial" pitchFamily="34" charset="0"/>
              </a:rPr>
              <a:t>Hyphenated Mass Spectrometry</a:t>
            </a:r>
            <a:endParaRPr lang="ko-KR" altLang="en-US" sz="1000" b="1" dirty="0">
              <a:solidFill>
                <a:schemeClr val="bg1"/>
              </a:solidFill>
              <a:cs typeface="Arial" pitchFamily="34" charset="0"/>
            </a:endParaRPr>
          </a:p>
        </p:txBody>
      </p:sp>
      <p:sp>
        <p:nvSpPr>
          <p:cNvPr id="18" name="TextBox 17">
            <a:extLst>
              <a:ext uri="{FF2B5EF4-FFF2-40B4-BE49-F238E27FC236}">
                <a16:creationId xmlns:a16="http://schemas.microsoft.com/office/drawing/2014/main" id="{3955F344-4688-4413-93E2-D348958AD811}"/>
              </a:ext>
            </a:extLst>
          </p:cNvPr>
          <p:cNvSpPr txBox="1"/>
          <p:nvPr/>
        </p:nvSpPr>
        <p:spPr>
          <a:xfrm>
            <a:off x="3217999" y="2111233"/>
            <a:ext cx="864095"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NMR</a:t>
            </a:r>
            <a:endParaRPr lang="ko-KR" altLang="en-US" sz="1200" b="1" dirty="0">
              <a:solidFill>
                <a:schemeClr val="bg1"/>
              </a:solidFill>
              <a:cs typeface="Arial" pitchFamily="34" charset="0"/>
            </a:endParaRPr>
          </a:p>
        </p:txBody>
      </p:sp>
      <p:cxnSp>
        <p:nvCxnSpPr>
          <p:cNvPr id="19" name="Straight Arrow Connector 18">
            <a:extLst>
              <a:ext uri="{FF2B5EF4-FFF2-40B4-BE49-F238E27FC236}">
                <a16:creationId xmlns:a16="http://schemas.microsoft.com/office/drawing/2014/main" id="{C7321FA2-1A2C-430F-AA66-2A615E8D78CA}"/>
              </a:ext>
            </a:extLst>
          </p:cNvPr>
          <p:cNvCxnSpPr>
            <a:cxnSpLocks/>
          </p:cNvCxnSpPr>
          <p:nvPr/>
        </p:nvCxnSpPr>
        <p:spPr>
          <a:xfrm flipH="1" flipV="1">
            <a:off x="4102832" y="2514896"/>
            <a:ext cx="855922" cy="696474"/>
          </a:xfrm>
          <a:prstGeom prst="straightConnector1">
            <a:avLst/>
          </a:prstGeom>
          <a:ln w="2540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1126C09-633A-40B1-AD93-517A243ACF21}"/>
              </a:ext>
            </a:extLst>
          </p:cNvPr>
          <p:cNvCxnSpPr>
            <a:cxnSpLocks/>
          </p:cNvCxnSpPr>
          <p:nvPr/>
        </p:nvCxnSpPr>
        <p:spPr>
          <a:xfrm flipH="1">
            <a:off x="3526103" y="3954092"/>
            <a:ext cx="1205747" cy="35681"/>
          </a:xfrm>
          <a:prstGeom prst="straightConnector1">
            <a:avLst/>
          </a:prstGeom>
          <a:ln w="2540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A59548C-2249-4FE0-BF49-D9D81D6D6260}"/>
              </a:ext>
            </a:extLst>
          </p:cNvPr>
          <p:cNvCxnSpPr>
            <a:cxnSpLocks/>
          </p:cNvCxnSpPr>
          <p:nvPr/>
        </p:nvCxnSpPr>
        <p:spPr>
          <a:xfrm flipH="1">
            <a:off x="4198035" y="4586008"/>
            <a:ext cx="896509" cy="950119"/>
          </a:xfrm>
          <a:prstGeom prst="straightConnector1">
            <a:avLst/>
          </a:prstGeom>
          <a:ln w="2540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0684F97-EAC6-42D4-AAB5-A14C79E309B8}"/>
              </a:ext>
            </a:extLst>
          </p:cNvPr>
          <p:cNvCxnSpPr>
            <a:cxnSpLocks/>
          </p:cNvCxnSpPr>
          <p:nvPr/>
        </p:nvCxnSpPr>
        <p:spPr>
          <a:xfrm flipV="1">
            <a:off x="7173374" y="2402832"/>
            <a:ext cx="916651" cy="808538"/>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DFD9730-D77D-43DA-8D75-2A646E17E0DC}"/>
              </a:ext>
            </a:extLst>
          </p:cNvPr>
          <p:cNvCxnSpPr>
            <a:cxnSpLocks/>
          </p:cNvCxnSpPr>
          <p:nvPr/>
        </p:nvCxnSpPr>
        <p:spPr>
          <a:xfrm flipV="1">
            <a:off x="7330407" y="3956794"/>
            <a:ext cx="1158306" cy="15138"/>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F4B8C17-3BBF-4E68-8EE9-FA5904D6194A}"/>
              </a:ext>
            </a:extLst>
          </p:cNvPr>
          <p:cNvCxnSpPr>
            <a:cxnSpLocks/>
          </p:cNvCxnSpPr>
          <p:nvPr/>
        </p:nvCxnSpPr>
        <p:spPr>
          <a:xfrm>
            <a:off x="7050481" y="4586008"/>
            <a:ext cx="1039544" cy="950119"/>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32E69C3A-18C9-444D-AB90-BC1B47D42C2C}"/>
              </a:ext>
            </a:extLst>
          </p:cNvPr>
          <p:cNvSpPr txBox="1"/>
          <p:nvPr/>
        </p:nvSpPr>
        <p:spPr>
          <a:xfrm>
            <a:off x="9116153" y="1736617"/>
            <a:ext cx="2674794" cy="830997"/>
          </a:xfrm>
          <a:prstGeom prst="rect">
            <a:avLst/>
          </a:prstGeom>
          <a:noFill/>
        </p:spPr>
        <p:txBody>
          <a:bodyPr wrap="square" rtlCol="0">
            <a:spAutoFit/>
          </a:bodyPr>
          <a:lstStyle/>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Fold change</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Volcano plot</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Principal Component Analysis</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a:t>
            </a:r>
            <a:endParaRPr lang="ko-KR" altLang="en-US" sz="1200" dirty="0">
              <a:solidFill>
                <a:schemeClr val="tx1">
                  <a:lumMod val="75000"/>
                  <a:lumOff val="25000"/>
                </a:schemeClr>
              </a:solidFill>
              <a:cs typeface="Arial" pitchFamily="34" charset="0"/>
            </a:endParaRPr>
          </a:p>
        </p:txBody>
      </p:sp>
      <p:grpSp>
        <p:nvGrpSpPr>
          <p:cNvPr id="34" name="Group 33">
            <a:extLst>
              <a:ext uri="{FF2B5EF4-FFF2-40B4-BE49-F238E27FC236}">
                <a16:creationId xmlns:a16="http://schemas.microsoft.com/office/drawing/2014/main" id="{F0700964-33F0-4295-93A2-08DD94EC1357}"/>
              </a:ext>
            </a:extLst>
          </p:cNvPr>
          <p:cNvGrpSpPr/>
          <p:nvPr/>
        </p:nvGrpSpPr>
        <p:grpSpPr>
          <a:xfrm>
            <a:off x="658573" y="1511343"/>
            <a:ext cx="2489035" cy="1292662"/>
            <a:chOff x="2551705" y="4283314"/>
            <a:chExt cx="2357003" cy="1292662"/>
          </a:xfrm>
        </p:grpSpPr>
        <p:sp>
          <p:nvSpPr>
            <p:cNvPr id="35" name="TextBox 34">
              <a:extLst>
                <a:ext uri="{FF2B5EF4-FFF2-40B4-BE49-F238E27FC236}">
                  <a16:creationId xmlns:a16="http://schemas.microsoft.com/office/drawing/2014/main" id="{EDE140FC-634E-4958-82FF-BE2AF7711353}"/>
                </a:ext>
              </a:extLst>
            </p:cNvPr>
            <p:cNvSpPr txBox="1"/>
            <p:nvPr/>
          </p:nvSpPr>
          <p:spPr>
            <a:xfrm>
              <a:off x="2551706" y="4560313"/>
              <a:ext cx="2357002" cy="1015663"/>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Low sensitivity</a:t>
              </a:r>
            </a:p>
            <a:p>
              <a:pPr algn="r"/>
              <a:r>
                <a:rPr lang="en-US" altLang="ko-KR" sz="1200" dirty="0">
                  <a:solidFill>
                    <a:schemeClr val="tx1">
                      <a:lumMod val="75000"/>
                      <a:lumOff val="25000"/>
                    </a:schemeClr>
                  </a:solidFill>
                  <a:cs typeface="Arial" pitchFamily="34" charset="0"/>
                </a:rPr>
                <a:t>Elevated costs</a:t>
              </a:r>
            </a:p>
            <a:p>
              <a:pPr algn="r"/>
              <a:endParaRPr lang="en-US" altLang="ko-KR" sz="1200" dirty="0">
                <a:solidFill>
                  <a:schemeClr val="tx1">
                    <a:lumMod val="75000"/>
                    <a:lumOff val="25000"/>
                  </a:schemeClr>
                </a:solidFill>
                <a:cs typeface="Arial" pitchFamily="34" charset="0"/>
              </a:endParaRPr>
            </a:p>
            <a:p>
              <a:pPr algn="r"/>
              <a:r>
                <a:rPr lang="en-US" altLang="ko-KR" sz="1200" dirty="0">
                  <a:solidFill>
                    <a:schemeClr val="tx1">
                      <a:lumMod val="75000"/>
                      <a:lumOff val="25000"/>
                    </a:schemeClr>
                  </a:solidFill>
                  <a:cs typeface="Arial" pitchFamily="34" charset="0"/>
                </a:rPr>
                <a:t> Non-destructive</a:t>
              </a:r>
            </a:p>
            <a:p>
              <a:pPr algn="r"/>
              <a:r>
                <a:rPr lang="en-US" altLang="ko-KR" sz="1200" dirty="0">
                  <a:solidFill>
                    <a:schemeClr val="tx1">
                      <a:lumMod val="75000"/>
                      <a:lumOff val="25000"/>
                    </a:schemeClr>
                  </a:solidFill>
                  <a:cs typeface="Arial" pitchFamily="34" charset="0"/>
                </a:rPr>
                <a:t>High resolution</a:t>
              </a:r>
              <a:endParaRPr lang="ko-KR" altLang="en-US" sz="1200" dirty="0">
                <a:solidFill>
                  <a:schemeClr val="tx1">
                    <a:lumMod val="75000"/>
                    <a:lumOff val="25000"/>
                  </a:schemeClr>
                </a:solidFill>
                <a:cs typeface="Arial" pitchFamily="34" charset="0"/>
              </a:endParaRPr>
            </a:p>
          </p:txBody>
        </p:sp>
        <p:sp>
          <p:nvSpPr>
            <p:cNvPr id="36" name="TextBox 35">
              <a:extLst>
                <a:ext uri="{FF2B5EF4-FFF2-40B4-BE49-F238E27FC236}">
                  <a16:creationId xmlns:a16="http://schemas.microsoft.com/office/drawing/2014/main" id="{3D4FB653-DCF3-4755-A76B-CDB4B9156E88}"/>
                </a:ext>
              </a:extLst>
            </p:cNvPr>
            <p:cNvSpPr txBox="1"/>
            <p:nvPr/>
          </p:nvSpPr>
          <p:spPr>
            <a:xfrm>
              <a:off x="2551705" y="4283314"/>
              <a:ext cx="2336966" cy="307777"/>
            </a:xfrm>
            <a:prstGeom prst="rect">
              <a:avLst/>
            </a:prstGeom>
            <a:noFill/>
          </p:spPr>
          <p:txBody>
            <a:bodyPr wrap="square" rtlCol="0">
              <a:spAutoFit/>
            </a:bodyPr>
            <a:lstStyle/>
            <a:p>
              <a:pPr algn="r"/>
              <a:endParaRPr lang="ko-KR" altLang="en-US" sz="1400" dirty="0">
                <a:solidFill>
                  <a:schemeClr val="tx1">
                    <a:lumMod val="75000"/>
                    <a:lumOff val="25000"/>
                  </a:schemeClr>
                </a:solidFill>
                <a:cs typeface="Arial" pitchFamily="34" charset="0"/>
              </a:endParaRPr>
            </a:p>
          </p:txBody>
        </p:sp>
      </p:grpSp>
      <p:sp>
        <p:nvSpPr>
          <p:cNvPr id="43" name="Smiley Face 14">
            <a:extLst>
              <a:ext uri="{FF2B5EF4-FFF2-40B4-BE49-F238E27FC236}">
                <a16:creationId xmlns:a16="http://schemas.microsoft.com/office/drawing/2014/main" id="{B5104E84-1773-4FFB-B997-E0E00405ED16}"/>
              </a:ext>
            </a:extLst>
          </p:cNvPr>
          <p:cNvSpPr/>
          <p:nvPr/>
        </p:nvSpPr>
        <p:spPr>
          <a:xfrm>
            <a:off x="1528212" y="2405064"/>
            <a:ext cx="360000" cy="360000"/>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5" name="Smiley Face 12">
            <a:extLst>
              <a:ext uri="{FF2B5EF4-FFF2-40B4-BE49-F238E27FC236}">
                <a16:creationId xmlns:a16="http://schemas.microsoft.com/office/drawing/2014/main" id="{EC67D30C-4C99-4B34-8521-161E442B6EE2}"/>
              </a:ext>
            </a:extLst>
          </p:cNvPr>
          <p:cNvSpPr/>
          <p:nvPr/>
        </p:nvSpPr>
        <p:spPr>
          <a:xfrm>
            <a:off x="1543091" y="1838268"/>
            <a:ext cx="360000" cy="360000"/>
          </a:xfrm>
          <a:custGeom>
            <a:avLst/>
            <a:gdLst/>
            <a:ahLst/>
            <a:cxnLst/>
            <a:rect l="l" t="t" r="r" b="b"/>
            <a:pathLst>
              <a:path w="3240000" h="3240000">
                <a:moveTo>
                  <a:pt x="1613470" y="2077417"/>
                </a:moveTo>
                <a:cubicBezTo>
                  <a:pt x="1358886" y="2080042"/>
                  <a:pt x="1130625" y="2234862"/>
                  <a:pt x="1034031" y="2470424"/>
                </a:cubicBezTo>
                <a:lnTo>
                  <a:pt x="1213303" y="2543936"/>
                </a:lnTo>
                <a:cubicBezTo>
                  <a:pt x="1280345" y="2380442"/>
                  <a:pt x="1438772" y="2272988"/>
                  <a:pt x="1615468" y="2271166"/>
                </a:cubicBezTo>
                <a:cubicBezTo>
                  <a:pt x="1792164" y="2269344"/>
                  <a:pt x="1952774" y="2373507"/>
                  <a:pt x="2023173" y="2535584"/>
                </a:cubicBezTo>
                <a:lnTo>
                  <a:pt x="2200891" y="2458391"/>
                </a:lnTo>
                <a:cubicBezTo>
                  <a:pt x="2099460" y="2224871"/>
                  <a:pt x="1868054" y="2074792"/>
                  <a:pt x="1613470" y="2077417"/>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9" y="72832"/>
                </a:lnTo>
                <a:lnTo>
                  <a:pt x="2250577" y="127308"/>
                </a:lnTo>
                <a:lnTo>
                  <a:pt x="2392188" y="195525"/>
                </a:lnTo>
                <a:lnTo>
                  <a:pt x="2525758" y="276671"/>
                </a:lnTo>
                <a:lnTo>
                  <a:pt x="2650471" y="369929"/>
                </a:lnTo>
                <a:lnTo>
                  <a:pt x="2765513" y="474487"/>
                </a:lnTo>
                <a:lnTo>
                  <a:pt x="2870071" y="589530"/>
                </a:lnTo>
                <a:lnTo>
                  <a:pt x="2963330"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30" y="2525758"/>
                </a:lnTo>
                <a:lnTo>
                  <a:pt x="2870071" y="2650471"/>
                </a:lnTo>
                <a:lnTo>
                  <a:pt x="2765513" y="2765513"/>
                </a:lnTo>
                <a:lnTo>
                  <a:pt x="2650471" y="2870071"/>
                </a:lnTo>
                <a:lnTo>
                  <a:pt x="2525758" y="2963330"/>
                </a:lnTo>
                <a:lnTo>
                  <a:pt x="2392188" y="3044475"/>
                </a:lnTo>
                <a:lnTo>
                  <a:pt x="2250577" y="3112693"/>
                </a:lnTo>
                <a:lnTo>
                  <a:pt x="2101739" y="3167168"/>
                </a:lnTo>
                <a:lnTo>
                  <a:pt x="1946487" y="3207088"/>
                </a:lnTo>
                <a:lnTo>
                  <a:pt x="1785636" y="3231636"/>
                </a:lnTo>
                <a:cubicBezTo>
                  <a:pt x="1731176" y="3237167"/>
                  <a:pt x="1675919" y="3240000"/>
                  <a:pt x="1620000" y="3240000"/>
                </a:cubicBezTo>
                <a:cubicBezTo>
                  <a:pt x="1508163"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4" y="3019536"/>
                  <a:pt x="757335" y="2992442"/>
                  <a:pt x="714243" y="2963330"/>
                </a:cubicBezTo>
                <a:cubicBezTo>
                  <a:pt x="671151" y="2934217"/>
                  <a:pt x="629534" y="2903086"/>
                  <a:pt x="589530" y="2870071"/>
                </a:cubicBezTo>
                <a:cubicBezTo>
                  <a:pt x="549525" y="2837056"/>
                  <a:pt x="511133" y="2802158"/>
                  <a:pt x="474487" y="2765513"/>
                </a:cubicBezTo>
                <a:cubicBezTo>
                  <a:pt x="437842" y="2728868"/>
                  <a:pt x="402944" y="2690475"/>
                  <a:pt x="369930" y="2650471"/>
                </a:cubicBezTo>
                <a:cubicBezTo>
                  <a:pt x="336915" y="2610466"/>
                  <a:pt x="305783" y="2568850"/>
                  <a:pt x="276671" y="2525758"/>
                </a:cubicBezTo>
                <a:cubicBezTo>
                  <a:pt x="247558" y="2482665"/>
                  <a:pt x="220465" y="2438097"/>
                  <a:pt x="195526" y="2392188"/>
                </a:cubicBezTo>
                <a:cubicBezTo>
                  <a:pt x="170586" y="2346280"/>
                  <a:pt x="147802" y="2299031"/>
                  <a:pt x="127308" y="2250577"/>
                </a:cubicBezTo>
                <a:cubicBezTo>
                  <a:pt x="106814" y="2202124"/>
                  <a:pt x="88610" y="2152466"/>
                  <a:pt x="72832" y="2101739"/>
                </a:cubicBezTo>
                <a:cubicBezTo>
                  <a:pt x="57055"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5" y="1188989"/>
                  <a:pt x="72832" y="1138262"/>
                </a:cubicBezTo>
                <a:cubicBezTo>
                  <a:pt x="88610" y="1087535"/>
                  <a:pt x="106814" y="1037877"/>
                  <a:pt x="127308" y="989423"/>
                </a:cubicBezTo>
                <a:cubicBezTo>
                  <a:pt x="147802" y="940970"/>
                  <a:pt x="170586" y="893721"/>
                  <a:pt x="195526" y="847812"/>
                </a:cubicBezTo>
                <a:cubicBezTo>
                  <a:pt x="220465" y="801904"/>
                  <a:pt x="247558" y="757335"/>
                  <a:pt x="276671" y="714243"/>
                </a:cubicBezTo>
                <a:cubicBezTo>
                  <a:pt x="305783" y="671151"/>
                  <a:pt x="336915" y="629534"/>
                  <a:pt x="369930" y="589530"/>
                </a:cubicBezTo>
                <a:cubicBezTo>
                  <a:pt x="402944" y="549525"/>
                  <a:pt x="437842" y="511133"/>
                  <a:pt x="474487" y="474487"/>
                </a:cubicBezTo>
                <a:cubicBezTo>
                  <a:pt x="511133" y="437842"/>
                  <a:pt x="549525" y="402944"/>
                  <a:pt x="589530" y="369929"/>
                </a:cubicBezTo>
                <a:cubicBezTo>
                  <a:pt x="629534" y="336915"/>
                  <a:pt x="671151" y="305783"/>
                  <a:pt x="714243" y="276671"/>
                </a:cubicBezTo>
                <a:cubicBezTo>
                  <a:pt x="757335" y="247558"/>
                  <a:pt x="801904"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6" name="Group 33">
            <a:extLst>
              <a:ext uri="{FF2B5EF4-FFF2-40B4-BE49-F238E27FC236}">
                <a16:creationId xmlns:a16="http://schemas.microsoft.com/office/drawing/2014/main" id="{DEEE02E9-87AB-4A51-A5BC-90355A17CDA5}"/>
              </a:ext>
            </a:extLst>
          </p:cNvPr>
          <p:cNvGrpSpPr/>
          <p:nvPr/>
        </p:nvGrpSpPr>
        <p:grpSpPr>
          <a:xfrm>
            <a:off x="-25469" y="3251105"/>
            <a:ext cx="2489035" cy="1477328"/>
            <a:chOff x="2551705" y="4283314"/>
            <a:chExt cx="2357003" cy="1477328"/>
          </a:xfrm>
        </p:grpSpPr>
        <p:sp>
          <p:nvSpPr>
            <p:cNvPr id="47" name="TextBox 34">
              <a:extLst>
                <a:ext uri="{FF2B5EF4-FFF2-40B4-BE49-F238E27FC236}">
                  <a16:creationId xmlns:a16="http://schemas.microsoft.com/office/drawing/2014/main" id="{07C1D0CB-EB66-4683-868D-24758FB5CB8C}"/>
                </a:ext>
              </a:extLst>
            </p:cNvPr>
            <p:cNvSpPr txBox="1"/>
            <p:nvPr/>
          </p:nvSpPr>
          <p:spPr>
            <a:xfrm>
              <a:off x="2551706" y="4560313"/>
              <a:ext cx="2357002" cy="1200329"/>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Destructive</a:t>
              </a:r>
            </a:p>
            <a:p>
              <a:pPr algn="r"/>
              <a:r>
                <a:rPr lang="en-US" altLang="ko-KR" sz="1200" dirty="0">
                  <a:solidFill>
                    <a:schemeClr val="tx1">
                      <a:lumMod val="75000"/>
                      <a:lumOff val="25000"/>
                    </a:schemeClr>
                  </a:solidFill>
                  <a:cs typeface="Arial" pitchFamily="34" charset="0"/>
                </a:rPr>
                <a:t>Elevated skills </a:t>
              </a:r>
            </a:p>
            <a:p>
              <a:pPr algn="r"/>
              <a:r>
                <a:rPr lang="en-US" altLang="ko-KR" sz="1200" dirty="0">
                  <a:solidFill>
                    <a:schemeClr val="tx1">
                      <a:lumMod val="75000"/>
                      <a:lumOff val="25000"/>
                    </a:schemeClr>
                  </a:solidFill>
                  <a:cs typeface="Arial" pitchFamily="34" charset="0"/>
                </a:rPr>
                <a:t>required</a:t>
              </a:r>
            </a:p>
            <a:p>
              <a:pPr algn="r"/>
              <a:endParaRPr lang="en-US" altLang="ko-KR" sz="1200" dirty="0">
                <a:solidFill>
                  <a:schemeClr val="tx1">
                    <a:lumMod val="75000"/>
                    <a:lumOff val="25000"/>
                  </a:schemeClr>
                </a:solidFill>
                <a:cs typeface="Arial" pitchFamily="34" charset="0"/>
              </a:endParaRPr>
            </a:p>
            <a:p>
              <a:pPr algn="r"/>
              <a:r>
                <a:rPr lang="en-US" altLang="ko-KR" sz="1200" dirty="0">
                  <a:solidFill>
                    <a:schemeClr val="tx1">
                      <a:lumMod val="75000"/>
                      <a:lumOff val="25000"/>
                    </a:schemeClr>
                  </a:solidFill>
                  <a:cs typeface="Arial" pitchFamily="34" charset="0"/>
                </a:rPr>
                <a:t>High sensitivity</a:t>
              </a:r>
            </a:p>
            <a:p>
              <a:pPr algn="r"/>
              <a:r>
                <a:rPr lang="en-US" altLang="ko-KR" sz="1200" dirty="0">
                  <a:solidFill>
                    <a:schemeClr val="tx1">
                      <a:lumMod val="75000"/>
                      <a:lumOff val="25000"/>
                    </a:schemeClr>
                  </a:solidFill>
                  <a:cs typeface="Arial" pitchFamily="34" charset="0"/>
                </a:rPr>
                <a:t>High resolution</a:t>
              </a:r>
              <a:endParaRPr lang="ko-KR" altLang="en-US" sz="1200" dirty="0">
                <a:solidFill>
                  <a:schemeClr val="tx1">
                    <a:lumMod val="75000"/>
                    <a:lumOff val="25000"/>
                  </a:schemeClr>
                </a:solidFill>
                <a:cs typeface="Arial" pitchFamily="34" charset="0"/>
              </a:endParaRPr>
            </a:p>
          </p:txBody>
        </p:sp>
        <p:sp>
          <p:nvSpPr>
            <p:cNvPr id="48" name="TextBox 35">
              <a:extLst>
                <a:ext uri="{FF2B5EF4-FFF2-40B4-BE49-F238E27FC236}">
                  <a16:creationId xmlns:a16="http://schemas.microsoft.com/office/drawing/2014/main" id="{A554893F-AFDD-4A44-8569-55E7074544EC}"/>
                </a:ext>
              </a:extLst>
            </p:cNvPr>
            <p:cNvSpPr txBox="1"/>
            <p:nvPr/>
          </p:nvSpPr>
          <p:spPr>
            <a:xfrm>
              <a:off x="2551705" y="4283314"/>
              <a:ext cx="2336966" cy="307777"/>
            </a:xfrm>
            <a:prstGeom prst="rect">
              <a:avLst/>
            </a:prstGeom>
            <a:noFill/>
          </p:spPr>
          <p:txBody>
            <a:bodyPr wrap="square" rtlCol="0">
              <a:spAutoFit/>
            </a:bodyPr>
            <a:lstStyle/>
            <a:p>
              <a:pPr algn="r"/>
              <a:endParaRPr lang="ko-KR" altLang="en-US" sz="1400" dirty="0">
                <a:solidFill>
                  <a:schemeClr val="tx1">
                    <a:lumMod val="75000"/>
                    <a:lumOff val="25000"/>
                  </a:schemeClr>
                </a:solidFill>
                <a:cs typeface="Arial" pitchFamily="34" charset="0"/>
              </a:endParaRPr>
            </a:p>
          </p:txBody>
        </p:sp>
      </p:grpSp>
      <p:sp>
        <p:nvSpPr>
          <p:cNvPr id="49" name="Smiley Face 14">
            <a:extLst>
              <a:ext uri="{FF2B5EF4-FFF2-40B4-BE49-F238E27FC236}">
                <a16:creationId xmlns:a16="http://schemas.microsoft.com/office/drawing/2014/main" id="{575B8F98-2044-4621-A66A-D11E2079A813}"/>
              </a:ext>
            </a:extLst>
          </p:cNvPr>
          <p:cNvSpPr/>
          <p:nvPr/>
        </p:nvSpPr>
        <p:spPr>
          <a:xfrm>
            <a:off x="846071" y="4300502"/>
            <a:ext cx="360000" cy="360000"/>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0" name="Smiley Face 12">
            <a:extLst>
              <a:ext uri="{FF2B5EF4-FFF2-40B4-BE49-F238E27FC236}">
                <a16:creationId xmlns:a16="http://schemas.microsoft.com/office/drawing/2014/main" id="{AF2DCB40-23D4-4BFF-B2A0-B62C6AB74ED1}"/>
              </a:ext>
            </a:extLst>
          </p:cNvPr>
          <p:cNvSpPr/>
          <p:nvPr/>
        </p:nvSpPr>
        <p:spPr>
          <a:xfrm>
            <a:off x="949474" y="3643411"/>
            <a:ext cx="360000" cy="360000"/>
          </a:xfrm>
          <a:custGeom>
            <a:avLst/>
            <a:gdLst/>
            <a:ahLst/>
            <a:cxnLst/>
            <a:rect l="l" t="t" r="r" b="b"/>
            <a:pathLst>
              <a:path w="3240000" h="3240000">
                <a:moveTo>
                  <a:pt x="1613470" y="2077417"/>
                </a:moveTo>
                <a:cubicBezTo>
                  <a:pt x="1358886" y="2080042"/>
                  <a:pt x="1130625" y="2234862"/>
                  <a:pt x="1034031" y="2470424"/>
                </a:cubicBezTo>
                <a:lnTo>
                  <a:pt x="1213303" y="2543936"/>
                </a:lnTo>
                <a:cubicBezTo>
                  <a:pt x="1280345" y="2380442"/>
                  <a:pt x="1438772" y="2272988"/>
                  <a:pt x="1615468" y="2271166"/>
                </a:cubicBezTo>
                <a:cubicBezTo>
                  <a:pt x="1792164" y="2269344"/>
                  <a:pt x="1952774" y="2373507"/>
                  <a:pt x="2023173" y="2535584"/>
                </a:cubicBezTo>
                <a:lnTo>
                  <a:pt x="2200891" y="2458391"/>
                </a:lnTo>
                <a:cubicBezTo>
                  <a:pt x="2099460" y="2224871"/>
                  <a:pt x="1868054" y="2074792"/>
                  <a:pt x="1613470" y="2077417"/>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9" y="72832"/>
                </a:lnTo>
                <a:lnTo>
                  <a:pt x="2250577" y="127308"/>
                </a:lnTo>
                <a:lnTo>
                  <a:pt x="2392188" y="195525"/>
                </a:lnTo>
                <a:lnTo>
                  <a:pt x="2525758" y="276671"/>
                </a:lnTo>
                <a:lnTo>
                  <a:pt x="2650471" y="369929"/>
                </a:lnTo>
                <a:lnTo>
                  <a:pt x="2765513" y="474487"/>
                </a:lnTo>
                <a:lnTo>
                  <a:pt x="2870071" y="589530"/>
                </a:lnTo>
                <a:lnTo>
                  <a:pt x="2963330"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30" y="2525758"/>
                </a:lnTo>
                <a:lnTo>
                  <a:pt x="2870071" y="2650471"/>
                </a:lnTo>
                <a:lnTo>
                  <a:pt x="2765513" y="2765513"/>
                </a:lnTo>
                <a:lnTo>
                  <a:pt x="2650471" y="2870071"/>
                </a:lnTo>
                <a:lnTo>
                  <a:pt x="2525758" y="2963330"/>
                </a:lnTo>
                <a:lnTo>
                  <a:pt x="2392188" y="3044475"/>
                </a:lnTo>
                <a:lnTo>
                  <a:pt x="2250577" y="3112693"/>
                </a:lnTo>
                <a:lnTo>
                  <a:pt x="2101739" y="3167168"/>
                </a:lnTo>
                <a:lnTo>
                  <a:pt x="1946487" y="3207088"/>
                </a:lnTo>
                <a:lnTo>
                  <a:pt x="1785636" y="3231636"/>
                </a:lnTo>
                <a:cubicBezTo>
                  <a:pt x="1731176" y="3237167"/>
                  <a:pt x="1675919" y="3240000"/>
                  <a:pt x="1620000" y="3240000"/>
                </a:cubicBezTo>
                <a:cubicBezTo>
                  <a:pt x="1508163"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4" y="3019536"/>
                  <a:pt x="757335" y="2992442"/>
                  <a:pt x="714243" y="2963330"/>
                </a:cubicBezTo>
                <a:cubicBezTo>
                  <a:pt x="671151" y="2934217"/>
                  <a:pt x="629534" y="2903086"/>
                  <a:pt x="589530" y="2870071"/>
                </a:cubicBezTo>
                <a:cubicBezTo>
                  <a:pt x="549525" y="2837056"/>
                  <a:pt x="511133" y="2802158"/>
                  <a:pt x="474487" y="2765513"/>
                </a:cubicBezTo>
                <a:cubicBezTo>
                  <a:pt x="437842" y="2728868"/>
                  <a:pt x="402944" y="2690475"/>
                  <a:pt x="369930" y="2650471"/>
                </a:cubicBezTo>
                <a:cubicBezTo>
                  <a:pt x="336915" y="2610466"/>
                  <a:pt x="305783" y="2568850"/>
                  <a:pt x="276671" y="2525758"/>
                </a:cubicBezTo>
                <a:cubicBezTo>
                  <a:pt x="247558" y="2482665"/>
                  <a:pt x="220465" y="2438097"/>
                  <a:pt x="195526" y="2392188"/>
                </a:cubicBezTo>
                <a:cubicBezTo>
                  <a:pt x="170586" y="2346280"/>
                  <a:pt x="147802" y="2299031"/>
                  <a:pt x="127308" y="2250577"/>
                </a:cubicBezTo>
                <a:cubicBezTo>
                  <a:pt x="106814" y="2202124"/>
                  <a:pt x="88610" y="2152466"/>
                  <a:pt x="72832" y="2101739"/>
                </a:cubicBezTo>
                <a:cubicBezTo>
                  <a:pt x="57055"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5" y="1188989"/>
                  <a:pt x="72832" y="1138262"/>
                </a:cubicBezTo>
                <a:cubicBezTo>
                  <a:pt x="88610" y="1087535"/>
                  <a:pt x="106814" y="1037877"/>
                  <a:pt x="127308" y="989423"/>
                </a:cubicBezTo>
                <a:cubicBezTo>
                  <a:pt x="147802" y="940970"/>
                  <a:pt x="170586" y="893721"/>
                  <a:pt x="195526" y="847812"/>
                </a:cubicBezTo>
                <a:cubicBezTo>
                  <a:pt x="220465" y="801904"/>
                  <a:pt x="247558" y="757335"/>
                  <a:pt x="276671" y="714243"/>
                </a:cubicBezTo>
                <a:cubicBezTo>
                  <a:pt x="305783" y="671151"/>
                  <a:pt x="336915" y="629534"/>
                  <a:pt x="369930" y="589530"/>
                </a:cubicBezTo>
                <a:cubicBezTo>
                  <a:pt x="402944" y="549525"/>
                  <a:pt x="437842" y="511133"/>
                  <a:pt x="474487" y="474487"/>
                </a:cubicBezTo>
                <a:cubicBezTo>
                  <a:pt x="511133" y="437842"/>
                  <a:pt x="549525" y="402944"/>
                  <a:pt x="589530" y="369929"/>
                </a:cubicBezTo>
                <a:cubicBezTo>
                  <a:pt x="629534" y="336915"/>
                  <a:pt x="671151" y="305783"/>
                  <a:pt x="714243" y="276671"/>
                </a:cubicBezTo>
                <a:cubicBezTo>
                  <a:pt x="757335" y="247558"/>
                  <a:pt x="801904"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51" name="Group 33">
            <a:extLst>
              <a:ext uri="{FF2B5EF4-FFF2-40B4-BE49-F238E27FC236}">
                <a16:creationId xmlns:a16="http://schemas.microsoft.com/office/drawing/2014/main" id="{FBBF00B4-8823-4C89-A64B-FD884F452DF9}"/>
              </a:ext>
            </a:extLst>
          </p:cNvPr>
          <p:cNvGrpSpPr/>
          <p:nvPr/>
        </p:nvGrpSpPr>
        <p:grpSpPr>
          <a:xfrm>
            <a:off x="570873" y="4924993"/>
            <a:ext cx="2489035" cy="1292662"/>
            <a:chOff x="2551705" y="4283314"/>
            <a:chExt cx="2357003" cy="1292662"/>
          </a:xfrm>
        </p:grpSpPr>
        <p:sp>
          <p:nvSpPr>
            <p:cNvPr id="52" name="TextBox 34">
              <a:extLst>
                <a:ext uri="{FF2B5EF4-FFF2-40B4-BE49-F238E27FC236}">
                  <a16:creationId xmlns:a16="http://schemas.microsoft.com/office/drawing/2014/main" id="{EFDF395B-1178-4122-BF2D-85945F499E6A}"/>
                </a:ext>
              </a:extLst>
            </p:cNvPr>
            <p:cNvSpPr txBox="1"/>
            <p:nvPr/>
          </p:nvSpPr>
          <p:spPr>
            <a:xfrm>
              <a:off x="2551706" y="4560313"/>
              <a:ext cx="2357002" cy="1015663"/>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Low sensitivity</a:t>
              </a:r>
            </a:p>
            <a:p>
              <a:pPr algn="r"/>
              <a:r>
                <a:rPr lang="en-US" altLang="ko-KR" sz="1200" dirty="0">
                  <a:solidFill>
                    <a:schemeClr val="tx1">
                      <a:lumMod val="75000"/>
                      <a:lumOff val="25000"/>
                    </a:schemeClr>
                  </a:solidFill>
                  <a:cs typeface="Arial" pitchFamily="34" charset="0"/>
                </a:rPr>
                <a:t>Low resolution</a:t>
              </a:r>
            </a:p>
            <a:p>
              <a:pPr algn="r"/>
              <a:endParaRPr lang="en-US" altLang="ko-KR" sz="1200" dirty="0">
                <a:solidFill>
                  <a:schemeClr val="tx1">
                    <a:lumMod val="75000"/>
                    <a:lumOff val="25000"/>
                  </a:schemeClr>
                </a:solidFill>
                <a:cs typeface="Arial" pitchFamily="34" charset="0"/>
              </a:endParaRPr>
            </a:p>
            <a:p>
              <a:pPr algn="r"/>
              <a:r>
                <a:rPr lang="en-US" altLang="ko-KR" sz="1200" dirty="0">
                  <a:solidFill>
                    <a:schemeClr val="tx1">
                      <a:lumMod val="75000"/>
                      <a:lumOff val="25000"/>
                    </a:schemeClr>
                  </a:solidFill>
                  <a:cs typeface="Arial" pitchFamily="34" charset="0"/>
                </a:rPr>
                <a:t>Low cost</a:t>
              </a:r>
            </a:p>
            <a:p>
              <a:pPr algn="r"/>
              <a:endParaRPr lang="ko-KR" altLang="en-US" sz="1200" dirty="0">
                <a:solidFill>
                  <a:schemeClr val="tx1">
                    <a:lumMod val="75000"/>
                    <a:lumOff val="25000"/>
                  </a:schemeClr>
                </a:solidFill>
                <a:cs typeface="Arial" pitchFamily="34" charset="0"/>
              </a:endParaRPr>
            </a:p>
          </p:txBody>
        </p:sp>
        <p:sp>
          <p:nvSpPr>
            <p:cNvPr id="53" name="TextBox 35">
              <a:extLst>
                <a:ext uri="{FF2B5EF4-FFF2-40B4-BE49-F238E27FC236}">
                  <a16:creationId xmlns:a16="http://schemas.microsoft.com/office/drawing/2014/main" id="{3574E240-CE0D-4525-B07A-9C5BA474302F}"/>
                </a:ext>
              </a:extLst>
            </p:cNvPr>
            <p:cNvSpPr txBox="1"/>
            <p:nvPr/>
          </p:nvSpPr>
          <p:spPr>
            <a:xfrm>
              <a:off x="2551705" y="4283314"/>
              <a:ext cx="2336966" cy="307777"/>
            </a:xfrm>
            <a:prstGeom prst="rect">
              <a:avLst/>
            </a:prstGeom>
            <a:noFill/>
          </p:spPr>
          <p:txBody>
            <a:bodyPr wrap="square" rtlCol="0">
              <a:spAutoFit/>
            </a:bodyPr>
            <a:lstStyle/>
            <a:p>
              <a:pPr algn="r"/>
              <a:endParaRPr lang="ko-KR" altLang="en-US" sz="1400" dirty="0">
                <a:solidFill>
                  <a:schemeClr val="tx1">
                    <a:lumMod val="75000"/>
                    <a:lumOff val="25000"/>
                  </a:schemeClr>
                </a:solidFill>
                <a:cs typeface="Arial" pitchFamily="34" charset="0"/>
              </a:endParaRPr>
            </a:p>
          </p:txBody>
        </p:sp>
      </p:grpSp>
      <p:sp>
        <p:nvSpPr>
          <p:cNvPr id="54" name="Smiley Face 14">
            <a:extLst>
              <a:ext uri="{FF2B5EF4-FFF2-40B4-BE49-F238E27FC236}">
                <a16:creationId xmlns:a16="http://schemas.microsoft.com/office/drawing/2014/main" id="{5F9A1D30-96CF-4A47-BE7B-256D5FAD8BAD}"/>
              </a:ext>
            </a:extLst>
          </p:cNvPr>
          <p:cNvSpPr/>
          <p:nvPr/>
        </p:nvSpPr>
        <p:spPr>
          <a:xfrm>
            <a:off x="1880662" y="5709823"/>
            <a:ext cx="360000" cy="360000"/>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5" name="Smiley Face 12">
            <a:extLst>
              <a:ext uri="{FF2B5EF4-FFF2-40B4-BE49-F238E27FC236}">
                <a16:creationId xmlns:a16="http://schemas.microsoft.com/office/drawing/2014/main" id="{787A3CAD-D910-45B6-B08D-2F14C04DF470}"/>
              </a:ext>
            </a:extLst>
          </p:cNvPr>
          <p:cNvSpPr/>
          <p:nvPr/>
        </p:nvSpPr>
        <p:spPr>
          <a:xfrm>
            <a:off x="1455391" y="5240690"/>
            <a:ext cx="360000" cy="360000"/>
          </a:xfrm>
          <a:custGeom>
            <a:avLst/>
            <a:gdLst/>
            <a:ahLst/>
            <a:cxnLst/>
            <a:rect l="l" t="t" r="r" b="b"/>
            <a:pathLst>
              <a:path w="3240000" h="3240000">
                <a:moveTo>
                  <a:pt x="1613470" y="2077417"/>
                </a:moveTo>
                <a:cubicBezTo>
                  <a:pt x="1358886" y="2080042"/>
                  <a:pt x="1130625" y="2234862"/>
                  <a:pt x="1034031" y="2470424"/>
                </a:cubicBezTo>
                <a:lnTo>
                  <a:pt x="1213303" y="2543936"/>
                </a:lnTo>
                <a:cubicBezTo>
                  <a:pt x="1280345" y="2380442"/>
                  <a:pt x="1438772" y="2272988"/>
                  <a:pt x="1615468" y="2271166"/>
                </a:cubicBezTo>
                <a:cubicBezTo>
                  <a:pt x="1792164" y="2269344"/>
                  <a:pt x="1952774" y="2373507"/>
                  <a:pt x="2023173" y="2535584"/>
                </a:cubicBezTo>
                <a:lnTo>
                  <a:pt x="2200891" y="2458391"/>
                </a:lnTo>
                <a:cubicBezTo>
                  <a:pt x="2099460" y="2224871"/>
                  <a:pt x="1868054" y="2074792"/>
                  <a:pt x="1613470" y="2077417"/>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9" y="72832"/>
                </a:lnTo>
                <a:lnTo>
                  <a:pt x="2250577" y="127308"/>
                </a:lnTo>
                <a:lnTo>
                  <a:pt x="2392188" y="195525"/>
                </a:lnTo>
                <a:lnTo>
                  <a:pt x="2525758" y="276671"/>
                </a:lnTo>
                <a:lnTo>
                  <a:pt x="2650471" y="369929"/>
                </a:lnTo>
                <a:lnTo>
                  <a:pt x="2765513" y="474487"/>
                </a:lnTo>
                <a:lnTo>
                  <a:pt x="2870071" y="589530"/>
                </a:lnTo>
                <a:lnTo>
                  <a:pt x="2963330"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30" y="2525758"/>
                </a:lnTo>
                <a:lnTo>
                  <a:pt x="2870071" y="2650471"/>
                </a:lnTo>
                <a:lnTo>
                  <a:pt x="2765513" y="2765513"/>
                </a:lnTo>
                <a:lnTo>
                  <a:pt x="2650471" y="2870071"/>
                </a:lnTo>
                <a:lnTo>
                  <a:pt x="2525758" y="2963330"/>
                </a:lnTo>
                <a:lnTo>
                  <a:pt x="2392188" y="3044475"/>
                </a:lnTo>
                <a:lnTo>
                  <a:pt x="2250577" y="3112693"/>
                </a:lnTo>
                <a:lnTo>
                  <a:pt x="2101739" y="3167168"/>
                </a:lnTo>
                <a:lnTo>
                  <a:pt x="1946487" y="3207088"/>
                </a:lnTo>
                <a:lnTo>
                  <a:pt x="1785636" y="3231636"/>
                </a:lnTo>
                <a:cubicBezTo>
                  <a:pt x="1731176" y="3237167"/>
                  <a:pt x="1675919" y="3240000"/>
                  <a:pt x="1620000" y="3240000"/>
                </a:cubicBezTo>
                <a:cubicBezTo>
                  <a:pt x="1508163"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4" y="3019536"/>
                  <a:pt x="757335" y="2992442"/>
                  <a:pt x="714243" y="2963330"/>
                </a:cubicBezTo>
                <a:cubicBezTo>
                  <a:pt x="671151" y="2934217"/>
                  <a:pt x="629534" y="2903086"/>
                  <a:pt x="589530" y="2870071"/>
                </a:cubicBezTo>
                <a:cubicBezTo>
                  <a:pt x="549525" y="2837056"/>
                  <a:pt x="511133" y="2802158"/>
                  <a:pt x="474487" y="2765513"/>
                </a:cubicBezTo>
                <a:cubicBezTo>
                  <a:pt x="437842" y="2728868"/>
                  <a:pt x="402944" y="2690475"/>
                  <a:pt x="369930" y="2650471"/>
                </a:cubicBezTo>
                <a:cubicBezTo>
                  <a:pt x="336915" y="2610466"/>
                  <a:pt x="305783" y="2568850"/>
                  <a:pt x="276671" y="2525758"/>
                </a:cubicBezTo>
                <a:cubicBezTo>
                  <a:pt x="247558" y="2482665"/>
                  <a:pt x="220465" y="2438097"/>
                  <a:pt x="195526" y="2392188"/>
                </a:cubicBezTo>
                <a:cubicBezTo>
                  <a:pt x="170586" y="2346280"/>
                  <a:pt x="147802" y="2299031"/>
                  <a:pt x="127308" y="2250577"/>
                </a:cubicBezTo>
                <a:cubicBezTo>
                  <a:pt x="106814" y="2202124"/>
                  <a:pt x="88610" y="2152466"/>
                  <a:pt x="72832" y="2101739"/>
                </a:cubicBezTo>
                <a:cubicBezTo>
                  <a:pt x="57055"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5" y="1188989"/>
                  <a:pt x="72832" y="1138262"/>
                </a:cubicBezTo>
                <a:cubicBezTo>
                  <a:pt x="88610" y="1087535"/>
                  <a:pt x="106814" y="1037877"/>
                  <a:pt x="127308" y="989423"/>
                </a:cubicBezTo>
                <a:cubicBezTo>
                  <a:pt x="147802" y="940970"/>
                  <a:pt x="170586" y="893721"/>
                  <a:pt x="195526" y="847812"/>
                </a:cubicBezTo>
                <a:cubicBezTo>
                  <a:pt x="220465" y="801904"/>
                  <a:pt x="247558" y="757335"/>
                  <a:pt x="276671" y="714243"/>
                </a:cubicBezTo>
                <a:cubicBezTo>
                  <a:pt x="305783" y="671151"/>
                  <a:pt x="336915" y="629534"/>
                  <a:pt x="369930" y="589530"/>
                </a:cubicBezTo>
                <a:cubicBezTo>
                  <a:pt x="402944" y="549525"/>
                  <a:pt x="437842" y="511133"/>
                  <a:pt x="474487" y="474487"/>
                </a:cubicBezTo>
                <a:cubicBezTo>
                  <a:pt x="511133" y="437842"/>
                  <a:pt x="549525" y="402944"/>
                  <a:pt x="589530" y="369929"/>
                </a:cubicBezTo>
                <a:cubicBezTo>
                  <a:pt x="629534" y="336915"/>
                  <a:pt x="671151" y="305783"/>
                  <a:pt x="714243" y="276671"/>
                </a:cubicBezTo>
                <a:cubicBezTo>
                  <a:pt x="757335" y="247558"/>
                  <a:pt x="801904"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56" name="Immagine 55">
            <a:extLst>
              <a:ext uri="{FF2B5EF4-FFF2-40B4-BE49-F238E27FC236}">
                <a16:creationId xmlns:a16="http://schemas.microsoft.com/office/drawing/2014/main" id="{4AE34682-3F3A-470F-A241-74B62736A5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7165" y="2780800"/>
            <a:ext cx="1005797" cy="1099422"/>
          </a:xfrm>
          <a:prstGeom prst="rect">
            <a:avLst/>
          </a:prstGeom>
        </p:spPr>
      </p:pic>
      <p:pic>
        <p:nvPicPr>
          <p:cNvPr id="58" name="Immagine 57" descr="Immagine che contiene interni, pavimento, edificio, finestra&#10;&#10;Descrizione generata automaticamente">
            <a:extLst>
              <a:ext uri="{FF2B5EF4-FFF2-40B4-BE49-F238E27FC236}">
                <a16:creationId xmlns:a16="http://schemas.microsoft.com/office/drawing/2014/main" id="{8991650C-6E06-411F-BEC9-75A425A2B8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3723" y="4253138"/>
            <a:ext cx="880084" cy="790700"/>
          </a:xfrm>
          <a:prstGeom prst="rect">
            <a:avLst/>
          </a:prstGeom>
        </p:spPr>
      </p:pic>
      <p:pic>
        <p:nvPicPr>
          <p:cNvPr id="60" name="Immagine 59" descr="Immagine che contiene interni, tavolo, edificio, pavimento&#10;&#10;Descrizione generata automaticamente">
            <a:extLst>
              <a:ext uri="{FF2B5EF4-FFF2-40B4-BE49-F238E27FC236}">
                <a16:creationId xmlns:a16="http://schemas.microsoft.com/office/drawing/2014/main" id="{54463057-0FC1-4A91-8427-8BCE429560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7489" y="1609756"/>
            <a:ext cx="1317194" cy="948380"/>
          </a:xfrm>
          <a:prstGeom prst="rect">
            <a:avLst/>
          </a:prstGeom>
        </p:spPr>
      </p:pic>
      <p:sp>
        <p:nvSpPr>
          <p:cNvPr id="63" name="TextBox 25">
            <a:extLst>
              <a:ext uri="{FF2B5EF4-FFF2-40B4-BE49-F238E27FC236}">
                <a16:creationId xmlns:a16="http://schemas.microsoft.com/office/drawing/2014/main" id="{73067AED-D078-4238-A5A4-67962B51A7D8}"/>
              </a:ext>
            </a:extLst>
          </p:cNvPr>
          <p:cNvSpPr txBox="1"/>
          <p:nvPr/>
        </p:nvSpPr>
        <p:spPr>
          <a:xfrm>
            <a:off x="9593726" y="3372390"/>
            <a:ext cx="2674794" cy="1015663"/>
          </a:xfrm>
          <a:prstGeom prst="rect">
            <a:avLst/>
          </a:prstGeom>
          <a:noFill/>
        </p:spPr>
        <p:txBody>
          <a:bodyPr wrap="square" rtlCol="0">
            <a:spAutoFit/>
          </a:bodyPr>
          <a:lstStyle/>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DT</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PLS-DA</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SVM</a:t>
            </a:r>
          </a:p>
          <a:p>
            <a:pPr marL="171450" indent="-171450">
              <a:buFont typeface="Arial" panose="020B0604020202020204" pitchFamily="34" charset="0"/>
              <a:buChar char="•"/>
            </a:pPr>
            <a:r>
              <a:rPr lang="it-IT" altLang="ko-KR" sz="1200" dirty="0" err="1">
                <a:solidFill>
                  <a:schemeClr val="tx1">
                    <a:lumMod val="75000"/>
                    <a:lumOff val="25000"/>
                  </a:schemeClr>
                </a:solidFill>
                <a:cs typeface="Arial" pitchFamily="34" charset="0"/>
              </a:rPr>
              <a:t>aNN</a:t>
            </a:r>
            <a:endParaRPr lang="it-IT" altLang="ko-KR" sz="1200" dirty="0">
              <a:solidFill>
                <a:schemeClr val="tx1">
                  <a:lumMod val="75000"/>
                  <a:lumOff val="25000"/>
                </a:schemeClr>
              </a:solidFill>
              <a:cs typeface="Arial" pitchFamily="34" charset="0"/>
            </a:endParaRPr>
          </a:p>
          <a:p>
            <a:pPr marL="171450" indent="-171450">
              <a:buFont typeface="Arial" panose="020B0604020202020204" pitchFamily="34" charset="0"/>
              <a:buChar char="•"/>
            </a:pPr>
            <a:r>
              <a:rPr lang="it-IT" altLang="ko-KR" sz="1200" dirty="0">
                <a:solidFill>
                  <a:schemeClr val="tx1">
                    <a:lumMod val="75000"/>
                    <a:lumOff val="25000"/>
                  </a:schemeClr>
                </a:solidFill>
                <a:cs typeface="Arial" pitchFamily="34" charset="0"/>
              </a:rPr>
              <a:t>…</a:t>
            </a:r>
            <a:endParaRPr lang="ko-KR" altLang="en-US" sz="1200" dirty="0">
              <a:solidFill>
                <a:schemeClr val="tx1">
                  <a:lumMod val="75000"/>
                  <a:lumOff val="25000"/>
                </a:schemeClr>
              </a:solidFill>
              <a:cs typeface="Arial" pitchFamily="34" charset="0"/>
            </a:endParaRPr>
          </a:p>
        </p:txBody>
      </p:sp>
      <p:sp>
        <p:nvSpPr>
          <p:cNvPr id="64" name="TextBox 25">
            <a:extLst>
              <a:ext uri="{FF2B5EF4-FFF2-40B4-BE49-F238E27FC236}">
                <a16:creationId xmlns:a16="http://schemas.microsoft.com/office/drawing/2014/main" id="{4EA1DE10-0BD2-4EEB-9C22-32C36FF0E915}"/>
              </a:ext>
            </a:extLst>
          </p:cNvPr>
          <p:cNvSpPr txBox="1"/>
          <p:nvPr/>
        </p:nvSpPr>
        <p:spPr>
          <a:xfrm>
            <a:off x="9168932" y="5170613"/>
            <a:ext cx="2674794" cy="830997"/>
          </a:xfrm>
          <a:prstGeom prst="rect">
            <a:avLst/>
          </a:prstGeom>
          <a:noFill/>
        </p:spPr>
        <p:txBody>
          <a:bodyPr wrap="square" rtlCol="0">
            <a:spAutoFit/>
          </a:bodyPr>
          <a:lstStyle/>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Feature selections</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ROC</a:t>
            </a:r>
          </a:p>
          <a:p>
            <a:pPr marL="171450" indent="-171450">
              <a:buFont typeface="Arial" panose="020B0604020202020204" pitchFamily="34" charset="0"/>
              <a:buChar char="•"/>
            </a:pPr>
            <a:r>
              <a:rPr lang="en-US" altLang="ko-KR" sz="1200" dirty="0">
                <a:solidFill>
                  <a:schemeClr val="tx1">
                    <a:lumMod val="75000"/>
                    <a:lumOff val="25000"/>
                  </a:schemeClr>
                </a:solidFill>
                <a:cs typeface="Arial" pitchFamily="34" charset="0"/>
              </a:rPr>
              <a:t>Time series analysis</a:t>
            </a:r>
          </a:p>
          <a:p>
            <a:pPr marL="171450" indent="-171450">
              <a:buFont typeface="Arial" panose="020B0604020202020204" pitchFamily="34" charset="0"/>
              <a:buChar char="•"/>
            </a:pPr>
            <a:r>
              <a:rPr lang="it-IT" altLang="ko-KR" sz="1200" dirty="0">
                <a:solidFill>
                  <a:schemeClr val="tx1">
                    <a:lumMod val="75000"/>
                    <a:lumOff val="25000"/>
                  </a:schemeClr>
                </a:solidFill>
                <a:cs typeface="Arial" pitchFamily="34" charset="0"/>
              </a:rPr>
              <a:t>…</a:t>
            </a:r>
            <a:endParaRPr lang="ko-KR" altLang="en-US" sz="1200" dirty="0">
              <a:solidFill>
                <a:schemeClr val="tx1">
                  <a:lumMod val="75000"/>
                  <a:lumOff val="25000"/>
                </a:schemeClr>
              </a:solidFill>
              <a:cs typeface="Arial" pitchFamily="34" charset="0"/>
            </a:endParaRPr>
          </a:p>
        </p:txBody>
      </p:sp>
      <p:pic>
        <p:nvPicPr>
          <p:cNvPr id="66" name="Immagine 65">
            <a:extLst>
              <a:ext uri="{FF2B5EF4-FFF2-40B4-BE49-F238E27FC236}">
                <a16:creationId xmlns:a16="http://schemas.microsoft.com/office/drawing/2014/main" id="{1A068E8A-3814-42B0-B9ED-9D024E7D4E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07554" y="5308421"/>
            <a:ext cx="988790" cy="957289"/>
          </a:xfrm>
          <a:prstGeom prst="rect">
            <a:avLst/>
          </a:prstGeom>
        </p:spPr>
      </p:pic>
      <p:pic>
        <p:nvPicPr>
          <p:cNvPr id="68" name="Immagine 67" descr="Immagine che contiene mappa, testo&#10;&#10;Descrizione generata automaticamente">
            <a:extLst>
              <a:ext uri="{FF2B5EF4-FFF2-40B4-BE49-F238E27FC236}">
                <a16:creationId xmlns:a16="http://schemas.microsoft.com/office/drawing/2014/main" id="{D22AE71E-3A28-4FBB-AAF4-2C7BE2A1760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29794" y="1658960"/>
            <a:ext cx="1694104" cy="991027"/>
          </a:xfrm>
          <a:prstGeom prst="rect">
            <a:avLst/>
          </a:prstGeom>
        </p:spPr>
      </p:pic>
      <p:pic>
        <p:nvPicPr>
          <p:cNvPr id="69" name="Immagine 68">
            <a:extLst>
              <a:ext uri="{FF2B5EF4-FFF2-40B4-BE49-F238E27FC236}">
                <a16:creationId xmlns:a16="http://schemas.microsoft.com/office/drawing/2014/main" id="{0014265F-1EC6-4C84-97D0-FF3642FB0F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77790" y="2834654"/>
            <a:ext cx="978718" cy="978718"/>
          </a:xfrm>
          <a:prstGeom prst="rect">
            <a:avLst/>
          </a:prstGeom>
        </p:spPr>
      </p:pic>
    </p:spTree>
    <p:extLst>
      <p:ext uri="{BB962C8B-B14F-4D97-AF65-F5344CB8AC3E}">
        <p14:creationId xmlns:p14="http://schemas.microsoft.com/office/powerpoint/2010/main" val="185654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60"/>
                                        </p:tgtEl>
                                      </p:cBhvr>
                                    </p:animEffect>
                                    <p:set>
                                      <p:cBhvr>
                                        <p:cTn id="7" dur="1" fill="hold">
                                          <p:stCondLst>
                                            <p:cond delay="1999"/>
                                          </p:stCondLst>
                                        </p:cTn>
                                        <p:tgtEl>
                                          <p:spTgt spid="60"/>
                                        </p:tgtEl>
                                        <p:attrNameLst>
                                          <p:attrName>style.visibility</p:attrName>
                                        </p:attrNameLst>
                                      </p:cBhvr>
                                      <p:to>
                                        <p:strVal val="hidden"/>
                                      </p:to>
                                    </p:set>
                                  </p:childTnLst>
                                </p:cTn>
                              </p:par>
                              <p:par>
                                <p:cTn id="8" presetID="6" presetClass="exit" presetSubtype="32" fill="hold" grpId="0" nodeType="withEffect">
                                  <p:stCondLst>
                                    <p:cond delay="0"/>
                                  </p:stCondLst>
                                  <p:childTnLst>
                                    <p:animEffect transition="out" filter="circle(out)">
                                      <p:cBhvr>
                                        <p:cTn id="9" dur="2000"/>
                                        <p:tgtEl>
                                          <p:spTgt spid="18"/>
                                        </p:tgtEl>
                                      </p:cBhvr>
                                    </p:animEffect>
                                    <p:set>
                                      <p:cBhvr>
                                        <p:cTn id="10" dur="1" fill="hold">
                                          <p:stCondLst>
                                            <p:cond delay="1999"/>
                                          </p:stCondLst>
                                        </p:cTn>
                                        <p:tgtEl>
                                          <p:spTgt spid="18"/>
                                        </p:tgtEl>
                                        <p:attrNameLst>
                                          <p:attrName>style.visibility</p:attrName>
                                        </p:attrNameLst>
                                      </p:cBhvr>
                                      <p:to>
                                        <p:strVal val="hidden"/>
                                      </p:to>
                                    </p:set>
                                  </p:childTnLst>
                                </p:cTn>
                              </p:par>
                              <p:par>
                                <p:cTn id="11" presetID="6" presetClass="exit" presetSubtype="32" fill="hold" grpId="0" nodeType="withEffect">
                                  <p:stCondLst>
                                    <p:cond delay="0"/>
                                  </p:stCondLst>
                                  <p:childTnLst>
                                    <p:animEffect transition="out" filter="circle(out)">
                                      <p:cBhvr>
                                        <p:cTn id="12" dur="2000"/>
                                        <p:tgtEl>
                                          <p:spTgt spid="45"/>
                                        </p:tgtEl>
                                      </p:cBhvr>
                                    </p:animEffect>
                                    <p:set>
                                      <p:cBhvr>
                                        <p:cTn id="13" dur="1" fill="hold">
                                          <p:stCondLst>
                                            <p:cond delay="1999"/>
                                          </p:stCondLst>
                                        </p:cTn>
                                        <p:tgtEl>
                                          <p:spTgt spid="45"/>
                                        </p:tgtEl>
                                        <p:attrNameLst>
                                          <p:attrName>style.visibility</p:attrName>
                                        </p:attrNameLst>
                                      </p:cBhvr>
                                      <p:to>
                                        <p:strVal val="hidden"/>
                                      </p:to>
                                    </p:set>
                                  </p:childTnLst>
                                </p:cTn>
                              </p:par>
                              <p:par>
                                <p:cTn id="14" presetID="6" presetClass="exit" presetSubtype="32" fill="hold" grpId="0" nodeType="withEffect">
                                  <p:stCondLst>
                                    <p:cond delay="0"/>
                                  </p:stCondLst>
                                  <p:childTnLst>
                                    <p:animEffect transition="out" filter="circle(out)">
                                      <p:cBhvr>
                                        <p:cTn id="15" dur="2000"/>
                                        <p:tgtEl>
                                          <p:spTgt spid="43"/>
                                        </p:tgtEl>
                                      </p:cBhvr>
                                    </p:animEffect>
                                    <p:set>
                                      <p:cBhvr>
                                        <p:cTn id="16" dur="1" fill="hold">
                                          <p:stCondLst>
                                            <p:cond delay="1999"/>
                                          </p:stCondLst>
                                        </p:cTn>
                                        <p:tgtEl>
                                          <p:spTgt spid="43"/>
                                        </p:tgtEl>
                                        <p:attrNameLst>
                                          <p:attrName>style.visibility</p:attrName>
                                        </p:attrNameLst>
                                      </p:cBhvr>
                                      <p:to>
                                        <p:strVal val="hidden"/>
                                      </p:to>
                                    </p:set>
                                  </p:childTnLst>
                                </p:cTn>
                              </p:par>
                              <p:par>
                                <p:cTn id="17" presetID="6" presetClass="exit" presetSubtype="32" fill="hold" nodeType="withEffect">
                                  <p:stCondLst>
                                    <p:cond delay="0"/>
                                  </p:stCondLst>
                                  <p:childTnLst>
                                    <p:animEffect transition="out" filter="circle(out)">
                                      <p:cBhvr>
                                        <p:cTn id="18" dur="2000"/>
                                        <p:tgtEl>
                                          <p:spTgt spid="34"/>
                                        </p:tgtEl>
                                      </p:cBhvr>
                                    </p:animEffect>
                                    <p:set>
                                      <p:cBhvr>
                                        <p:cTn id="19" dur="1" fill="hold">
                                          <p:stCondLst>
                                            <p:cond delay="1999"/>
                                          </p:stCondLst>
                                        </p:cTn>
                                        <p:tgtEl>
                                          <p:spTgt spid="34"/>
                                        </p:tgtEl>
                                        <p:attrNameLst>
                                          <p:attrName>style.visibility</p:attrName>
                                        </p:attrNameLst>
                                      </p:cBhvr>
                                      <p:to>
                                        <p:strVal val="hidden"/>
                                      </p:to>
                                    </p:set>
                                  </p:childTnLst>
                                </p:cTn>
                              </p:par>
                              <p:par>
                                <p:cTn id="20" presetID="6" presetClass="exit" presetSubtype="32" fill="hold" nodeType="withEffect">
                                  <p:stCondLst>
                                    <p:cond delay="0"/>
                                  </p:stCondLst>
                                  <p:childTnLst>
                                    <p:animEffect transition="out" filter="circle(out)">
                                      <p:cBhvr>
                                        <p:cTn id="21" dur="2000"/>
                                        <p:tgtEl>
                                          <p:spTgt spid="56"/>
                                        </p:tgtEl>
                                      </p:cBhvr>
                                    </p:animEffect>
                                    <p:set>
                                      <p:cBhvr>
                                        <p:cTn id="22" dur="1" fill="hold">
                                          <p:stCondLst>
                                            <p:cond delay="1999"/>
                                          </p:stCondLst>
                                        </p:cTn>
                                        <p:tgtEl>
                                          <p:spTgt spid="56"/>
                                        </p:tgtEl>
                                        <p:attrNameLst>
                                          <p:attrName>style.visibility</p:attrName>
                                        </p:attrNameLst>
                                      </p:cBhvr>
                                      <p:to>
                                        <p:strVal val="hidden"/>
                                      </p:to>
                                    </p:set>
                                  </p:childTnLst>
                                </p:cTn>
                              </p:par>
                              <p:par>
                                <p:cTn id="23" presetID="6" presetClass="exit" presetSubtype="32" fill="hold" grpId="0" nodeType="withEffect">
                                  <p:stCondLst>
                                    <p:cond delay="0"/>
                                  </p:stCondLst>
                                  <p:childTnLst>
                                    <p:animEffect transition="out" filter="circle(out)">
                                      <p:cBhvr>
                                        <p:cTn id="24" dur="2000"/>
                                        <p:tgtEl>
                                          <p:spTgt spid="17"/>
                                        </p:tgtEl>
                                      </p:cBhvr>
                                    </p:animEffect>
                                    <p:set>
                                      <p:cBhvr>
                                        <p:cTn id="25" dur="1" fill="hold">
                                          <p:stCondLst>
                                            <p:cond delay="1999"/>
                                          </p:stCondLst>
                                        </p:cTn>
                                        <p:tgtEl>
                                          <p:spTgt spid="17"/>
                                        </p:tgtEl>
                                        <p:attrNameLst>
                                          <p:attrName>style.visibility</p:attrName>
                                        </p:attrNameLst>
                                      </p:cBhvr>
                                      <p:to>
                                        <p:strVal val="hidden"/>
                                      </p:to>
                                    </p:set>
                                  </p:childTnLst>
                                </p:cTn>
                              </p:par>
                              <p:par>
                                <p:cTn id="26" presetID="6" presetClass="exit" presetSubtype="32" fill="hold" nodeType="withEffect">
                                  <p:stCondLst>
                                    <p:cond delay="0"/>
                                  </p:stCondLst>
                                  <p:childTnLst>
                                    <p:animEffect transition="out" filter="circle(out)">
                                      <p:cBhvr>
                                        <p:cTn id="27" dur="2000"/>
                                        <p:tgtEl>
                                          <p:spTgt spid="46"/>
                                        </p:tgtEl>
                                      </p:cBhvr>
                                    </p:animEffect>
                                    <p:set>
                                      <p:cBhvr>
                                        <p:cTn id="28" dur="1" fill="hold">
                                          <p:stCondLst>
                                            <p:cond delay="1999"/>
                                          </p:stCondLst>
                                        </p:cTn>
                                        <p:tgtEl>
                                          <p:spTgt spid="46"/>
                                        </p:tgtEl>
                                        <p:attrNameLst>
                                          <p:attrName>style.visibility</p:attrName>
                                        </p:attrNameLst>
                                      </p:cBhvr>
                                      <p:to>
                                        <p:strVal val="hidden"/>
                                      </p:to>
                                    </p:set>
                                  </p:childTnLst>
                                </p:cTn>
                              </p:par>
                              <p:par>
                                <p:cTn id="29" presetID="6" presetClass="exit" presetSubtype="32" fill="hold" grpId="0" nodeType="withEffect">
                                  <p:stCondLst>
                                    <p:cond delay="0"/>
                                  </p:stCondLst>
                                  <p:childTnLst>
                                    <p:animEffect transition="out" filter="circle(out)">
                                      <p:cBhvr>
                                        <p:cTn id="30" dur="2000"/>
                                        <p:tgtEl>
                                          <p:spTgt spid="50"/>
                                        </p:tgtEl>
                                      </p:cBhvr>
                                    </p:animEffect>
                                    <p:set>
                                      <p:cBhvr>
                                        <p:cTn id="31" dur="1" fill="hold">
                                          <p:stCondLst>
                                            <p:cond delay="1999"/>
                                          </p:stCondLst>
                                        </p:cTn>
                                        <p:tgtEl>
                                          <p:spTgt spid="50"/>
                                        </p:tgtEl>
                                        <p:attrNameLst>
                                          <p:attrName>style.visibility</p:attrName>
                                        </p:attrNameLst>
                                      </p:cBhvr>
                                      <p:to>
                                        <p:strVal val="hidden"/>
                                      </p:to>
                                    </p:set>
                                  </p:childTnLst>
                                </p:cTn>
                              </p:par>
                              <p:par>
                                <p:cTn id="32" presetID="6" presetClass="exit" presetSubtype="32" fill="hold" grpId="0" nodeType="withEffect">
                                  <p:stCondLst>
                                    <p:cond delay="0"/>
                                  </p:stCondLst>
                                  <p:childTnLst>
                                    <p:animEffect transition="out" filter="circle(out)">
                                      <p:cBhvr>
                                        <p:cTn id="33" dur="2000"/>
                                        <p:tgtEl>
                                          <p:spTgt spid="49"/>
                                        </p:tgtEl>
                                      </p:cBhvr>
                                    </p:animEffect>
                                    <p:set>
                                      <p:cBhvr>
                                        <p:cTn id="34" dur="1" fill="hold">
                                          <p:stCondLst>
                                            <p:cond delay="1999"/>
                                          </p:stCondLst>
                                        </p:cTn>
                                        <p:tgtEl>
                                          <p:spTgt spid="49"/>
                                        </p:tgtEl>
                                        <p:attrNameLst>
                                          <p:attrName>style.visibility</p:attrName>
                                        </p:attrNameLst>
                                      </p:cBhvr>
                                      <p:to>
                                        <p:strVal val="hidden"/>
                                      </p:to>
                                    </p:set>
                                  </p:childTnLst>
                                </p:cTn>
                              </p:par>
                              <p:par>
                                <p:cTn id="35" presetID="6" presetClass="exit" presetSubtype="32" fill="hold" nodeType="withEffect">
                                  <p:stCondLst>
                                    <p:cond delay="0"/>
                                  </p:stCondLst>
                                  <p:childTnLst>
                                    <p:animEffect transition="out" filter="circle(out)">
                                      <p:cBhvr>
                                        <p:cTn id="36" dur="2000"/>
                                        <p:tgtEl>
                                          <p:spTgt spid="58"/>
                                        </p:tgtEl>
                                      </p:cBhvr>
                                    </p:animEffect>
                                    <p:set>
                                      <p:cBhvr>
                                        <p:cTn id="37" dur="1" fill="hold">
                                          <p:stCondLst>
                                            <p:cond delay="1999"/>
                                          </p:stCondLst>
                                        </p:cTn>
                                        <p:tgtEl>
                                          <p:spTgt spid="58"/>
                                        </p:tgtEl>
                                        <p:attrNameLst>
                                          <p:attrName>style.visibility</p:attrName>
                                        </p:attrNameLst>
                                      </p:cBhvr>
                                      <p:to>
                                        <p:strVal val="hidden"/>
                                      </p:to>
                                    </p:set>
                                  </p:childTnLst>
                                </p:cTn>
                              </p:par>
                              <p:par>
                                <p:cTn id="38" presetID="6" presetClass="exit" presetSubtype="32" fill="hold" grpId="0" nodeType="withEffect">
                                  <p:stCondLst>
                                    <p:cond delay="0"/>
                                  </p:stCondLst>
                                  <p:childTnLst>
                                    <p:animEffect transition="out" filter="circle(out)">
                                      <p:cBhvr>
                                        <p:cTn id="39" dur="2000"/>
                                        <p:tgtEl>
                                          <p:spTgt spid="16"/>
                                        </p:tgtEl>
                                      </p:cBhvr>
                                    </p:animEffect>
                                    <p:set>
                                      <p:cBhvr>
                                        <p:cTn id="40" dur="1" fill="hold">
                                          <p:stCondLst>
                                            <p:cond delay="1999"/>
                                          </p:stCondLst>
                                        </p:cTn>
                                        <p:tgtEl>
                                          <p:spTgt spid="16"/>
                                        </p:tgtEl>
                                        <p:attrNameLst>
                                          <p:attrName>style.visibility</p:attrName>
                                        </p:attrNameLst>
                                      </p:cBhvr>
                                      <p:to>
                                        <p:strVal val="hidden"/>
                                      </p:to>
                                    </p:set>
                                  </p:childTnLst>
                                </p:cTn>
                              </p:par>
                              <p:par>
                                <p:cTn id="41" presetID="6" presetClass="exit" presetSubtype="32" fill="hold" nodeType="withEffect">
                                  <p:stCondLst>
                                    <p:cond delay="0"/>
                                  </p:stCondLst>
                                  <p:childTnLst>
                                    <p:animEffect transition="out" filter="circle(out)">
                                      <p:cBhvr>
                                        <p:cTn id="42" dur="2000"/>
                                        <p:tgtEl>
                                          <p:spTgt spid="51"/>
                                        </p:tgtEl>
                                      </p:cBhvr>
                                    </p:animEffect>
                                    <p:set>
                                      <p:cBhvr>
                                        <p:cTn id="43" dur="1" fill="hold">
                                          <p:stCondLst>
                                            <p:cond delay="1999"/>
                                          </p:stCondLst>
                                        </p:cTn>
                                        <p:tgtEl>
                                          <p:spTgt spid="51"/>
                                        </p:tgtEl>
                                        <p:attrNameLst>
                                          <p:attrName>style.visibility</p:attrName>
                                        </p:attrNameLst>
                                      </p:cBhvr>
                                      <p:to>
                                        <p:strVal val="hidden"/>
                                      </p:to>
                                    </p:set>
                                  </p:childTnLst>
                                </p:cTn>
                              </p:par>
                              <p:par>
                                <p:cTn id="44" presetID="6" presetClass="exit" presetSubtype="32" fill="hold" grpId="0" nodeType="withEffect">
                                  <p:stCondLst>
                                    <p:cond delay="0"/>
                                  </p:stCondLst>
                                  <p:childTnLst>
                                    <p:animEffect transition="out" filter="circle(out)">
                                      <p:cBhvr>
                                        <p:cTn id="45" dur="2000"/>
                                        <p:tgtEl>
                                          <p:spTgt spid="55"/>
                                        </p:tgtEl>
                                      </p:cBhvr>
                                    </p:animEffect>
                                    <p:set>
                                      <p:cBhvr>
                                        <p:cTn id="46" dur="1" fill="hold">
                                          <p:stCondLst>
                                            <p:cond delay="1999"/>
                                          </p:stCondLst>
                                        </p:cTn>
                                        <p:tgtEl>
                                          <p:spTgt spid="55"/>
                                        </p:tgtEl>
                                        <p:attrNameLst>
                                          <p:attrName>style.visibility</p:attrName>
                                        </p:attrNameLst>
                                      </p:cBhvr>
                                      <p:to>
                                        <p:strVal val="hidden"/>
                                      </p:to>
                                    </p:set>
                                  </p:childTnLst>
                                </p:cTn>
                              </p:par>
                              <p:par>
                                <p:cTn id="47" presetID="6" presetClass="exit" presetSubtype="32" fill="hold" grpId="0" nodeType="withEffect">
                                  <p:stCondLst>
                                    <p:cond delay="0"/>
                                  </p:stCondLst>
                                  <p:childTnLst>
                                    <p:animEffect transition="out" filter="circle(out)">
                                      <p:cBhvr>
                                        <p:cTn id="48" dur="2000"/>
                                        <p:tgtEl>
                                          <p:spTgt spid="54"/>
                                        </p:tgtEl>
                                      </p:cBhvr>
                                    </p:animEffect>
                                    <p:set>
                                      <p:cBhvr>
                                        <p:cTn id="49" dur="1" fill="hold">
                                          <p:stCondLst>
                                            <p:cond delay="1999"/>
                                          </p:stCondLst>
                                        </p:cTn>
                                        <p:tgtEl>
                                          <p:spTgt spid="54"/>
                                        </p:tgtEl>
                                        <p:attrNameLst>
                                          <p:attrName>style.visibility</p:attrName>
                                        </p:attrNameLst>
                                      </p:cBhvr>
                                      <p:to>
                                        <p:strVal val="hidden"/>
                                      </p:to>
                                    </p:set>
                                  </p:childTnLst>
                                </p:cTn>
                              </p:par>
                              <p:par>
                                <p:cTn id="50" presetID="6" presetClass="exit" presetSubtype="32" fill="hold" grpId="0" nodeType="withEffect">
                                  <p:stCondLst>
                                    <p:cond delay="0"/>
                                  </p:stCondLst>
                                  <p:childTnLst>
                                    <p:animEffect transition="out" filter="circle(out)">
                                      <p:cBhvr>
                                        <p:cTn id="51" dur="2000"/>
                                        <p:tgtEl>
                                          <p:spTgt spid="5"/>
                                        </p:tgtEl>
                                      </p:cBhvr>
                                    </p:animEffect>
                                    <p:set>
                                      <p:cBhvr>
                                        <p:cTn id="52" dur="1" fill="hold">
                                          <p:stCondLst>
                                            <p:cond delay="1999"/>
                                          </p:stCondLst>
                                        </p:cTn>
                                        <p:tgtEl>
                                          <p:spTgt spid="5"/>
                                        </p:tgtEl>
                                        <p:attrNameLst>
                                          <p:attrName>style.visibility</p:attrName>
                                        </p:attrNameLst>
                                      </p:cBhvr>
                                      <p:to>
                                        <p:strVal val="hidden"/>
                                      </p:to>
                                    </p:set>
                                  </p:childTnLst>
                                </p:cTn>
                              </p:par>
                              <p:par>
                                <p:cTn id="53" presetID="6" presetClass="exit" presetSubtype="32" fill="hold" nodeType="withEffect">
                                  <p:stCondLst>
                                    <p:cond delay="0"/>
                                  </p:stCondLst>
                                  <p:childTnLst>
                                    <p:animEffect transition="out" filter="circle(out)">
                                      <p:cBhvr>
                                        <p:cTn id="54" dur="2000"/>
                                        <p:tgtEl>
                                          <p:spTgt spid="68"/>
                                        </p:tgtEl>
                                      </p:cBhvr>
                                    </p:animEffect>
                                    <p:set>
                                      <p:cBhvr>
                                        <p:cTn id="55" dur="1" fill="hold">
                                          <p:stCondLst>
                                            <p:cond delay="1999"/>
                                          </p:stCondLst>
                                        </p:cTn>
                                        <p:tgtEl>
                                          <p:spTgt spid="68"/>
                                        </p:tgtEl>
                                        <p:attrNameLst>
                                          <p:attrName>style.visibility</p:attrName>
                                        </p:attrNameLst>
                                      </p:cBhvr>
                                      <p:to>
                                        <p:strVal val="hidden"/>
                                      </p:to>
                                    </p:set>
                                  </p:childTnLst>
                                </p:cTn>
                              </p:par>
                              <p:par>
                                <p:cTn id="56" presetID="6" presetClass="exit" presetSubtype="32" fill="hold" grpId="0" nodeType="withEffect">
                                  <p:stCondLst>
                                    <p:cond delay="0"/>
                                  </p:stCondLst>
                                  <p:childTnLst>
                                    <p:animEffect transition="out" filter="circle(out)">
                                      <p:cBhvr>
                                        <p:cTn id="57" dur="2000"/>
                                        <p:tgtEl>
                                          <p:spTgt spid="26"/>
                                        </p:tgtEl>
                                      </p:cBhvr>
                                    </p:animEffect>
                                    <p:set>
                                      <p:cBhvr>
                                        <p:cTn id="58" dur="1" fill="hold">
                                          <p:stCondLst>
                                            <p:cond delay="1999"/>
                                          </p:stCondLst>
                                        </p:cTn>
                                        <p:tgtEl>
                                          <p:spTgt spid="26"/>
                                        </p:tgtEl>
                                        <p:attrNameLst>
                                          <p:attrName>style.visibility</p:attrName>
                                        </p:attrNameLst>
                                      </p:cBhvr>
                                      <p:to>
                                        <p:strVal val="hidden"/>
                                      </p:to>
                                    </p:set>
                                  </p:childTnLst>
                                </p:cTn>
                              </p:par>
                              <p:par>
                                <p:cTn id="59" presetID="6" presetClass="exit" presetSubtype="32" fill="hold" nodeType="withEffect">
                                  <p:stCondLst>
                                    <p:cond delay="0"/>
                                  </p:stCondLst>
                                  <p:childTnLst>
                                    <p:animEffect transition="out" filter="circle(out)">
                                      <p:cBhvr>
                                        <p:cTn id="60" dur="2000"/>
                                        <p:tgtEl>
                                          <p:spTgt spid="69"/>
                                        </p:tgtEl>
                                      </p:cBhvr>
                                    </p:animEffect>
                                    <p:set>
                                      <p:cBhvr>
                                        <p:cTn id="61" dur="1" fill="hold">
                                          <p:stCondLst>
                                            <p:cond delay="1999"/>
                                          </p:stCondLst>
                                        </p:cTn>
                                        <p:tgtEl>
                                          <p:spTgt spid="69"/>
                                        </p:tgtEl>
                                        <p:attrNameLst>
                                          <p:attrName>style.visibility</p:attrName>
                                        </p:attrNameLst>
                                      </p:cBhvr>
                                      <p:to>
                                        <p:strVal val="hidden"/>
                                      </p:to>
                                    </p:set>
                                  </p:childTnLst>
                                </p:cTn>
                              </p:par>
                              <p:par>
                                <p:cTn id="62" presetID="6" presetClass="exit" presetSubtype="32" fill="hold" grpId="0" nodeType="withEffect">
                                  <p:stCondLst>
                                    <p:cond delay="0"/>
                                  </p:stCondLst>
                                  <p:childTnLst>
                                    <p:animEffect transition="out" filter="circle(out)">
                                      <p:cBhvr>
                                        <p:cTn id="63" dur="2000"/>
                                        <p:tgtEl>
                                          <p:spTgt spid="6"/>
                                        </p:tgtEl>
                                      </p:cBhvr>
                                    </p:animEffect>
                                    <p:set>
                                      <p:cBhvr>
                                        <p:cTn id="64" dur="1" fill="hold">
                                          <p:stCondLst>
                                            <p:cond delay="1999"/>
                                          </p:stCondLst>
                                        </p:cTn>
                                        <p:tgtEl>
                                          <p:spTgt spid="6"/>
                                        </p:tgtEl>
                                        <p:attrNameLst>
                                          <p:attrName>style.visibility</p:attrName>
                                        </p:attrNameLst>
                                      </p:cBhvr>
                                      <p:to>
                                        <p:strVal val="hidden"/>
                                      </p:to>
                                    </p:set>
                                  </p:childTnLst>
                                </p:cTn>
                              </p:par>
                              <p:par>
                                <p:cTn id="65" presetID="6" presetClass="exit" presetSubtype="32" fill="hold" grpId="0" nodeType="withEffect">
                                  <p:stCondLst>
                                    <p:cond delay="0"/>
                                  </p:stCondLst>
                                  <p:childTnLst>
                                    <p:animEffect transition="out" filter="circle(out)">
                                      <p:cBhvr>
                                        <p:cTn id="66" dur="2000"/>
                                        <p:tgtEl>
                                          <p:spTgt spid="63"/>
                                        </p:tgtEl>
                                      </p:cBhvr>
                                    </p:animEffect>
                                    <p:set>
                                      <p:cBhvr>
                                        <p:cTn id="67" dur="1" fill="hold">
                                          <p:stCondLst>
                                            <p:cond delay="1999"/>
                                          </p:stCondLst>
                                        </p:cTn>
                                        <p:tgtEl>
                                          <p:spTgt spid="63"/>
                                        </p:tgtEl>
                                        <p:attrNameLst>
                                          <p:attrName>style.visibility</p:attrName>
                                        </p:attrNameLst>
                                      </p:cBhvr>
                                      <p:to>
                                        <p:strVal val="hidden"/>
                                      </p:to>
                                    </p:set>
                                  </p:childTnLst>
                                </p:cTn>
                              </p:par>
                              <p:par>
                                <p:cTn id="68" presetID="6" presetClass="exit" presetSubtype="32" fill="hold" nodeType="withEffect">
                                  <p:stCondLst>
                                    <p:cond delay="0"/>
                                  </p:stCondLst>
                                  <p:childTnLst>
                                    <p:animEffect transition="out" filter="circle(out)">
                                      <p:cBhvr>
                                        <p:cTn id="69" dur="2000"/>
                                        <p:tgtEl>
                                          <p:spTgt spid="66"/>
                                        </p:tgtEl>
                                      </p:cBhvr>
                                    </p:animEffect>
                                    <p:set>
                                      <p:cBhvr>
                                        <p:cTn id="70" dur="1" fill="hold">
                                          <p:stCondLst>
                                            <p:cond delay="1999"/>
                                          </p:stCondLst>
                                        </p:cTn>
                                        <p:tgtEl>
                                          <p:spTgt spid="66"/>
                                        </p:tgtEl>
                                        <p:attrNameLst>
                                          <p:attrName>style.visibility</p:attrName>
                                        </p:attrNameLst>
                                      </p:cBhvr>
                                      <p:to>
                                        <p:strVal val="hidden"/>
                                      </p:to>
                                    </p:set>
                                  </p:childTnLst>
                                </p:cTn>
                              </p:par>
                              <p:par>
                                <p:cTn id="71" presetID="6" presetClass="exit" presetSubtype="32" fill="hold" grpId="0" nodeType="withEffect">
                                  <p:stCondLst>
                                    <p:cond delay="0"/>
                                  </p:stCondLst>
                                  <p:childTnLst>
                                    <p:animEffect transition="out" filter="circle(out)">
                                      <p:cBhvr>
                                        <p:cTn id="72" dur="2000"/>
                                        <p:tgtEl>
                                          <p:spTgt spid="15"/>
                                        </p:tgtEl>
                                      </p:cBhvr>
                                    </p:animEffect>
                                    <p:set>
                                      <p:cBhvr>
                                        <p:cTn id="73" dur="1" fill="hold">
                                          <p:stCondLst>
                                            <p:cond delay="1999"/>
                                          </p:stCondLst>
                                        </p:cTn>
                                        <p:tgtEl>
                                          <p:spTgt spid="15"/>
                                        </p:tgtEl>
                                        <p:attrNameLst>
                                          <p:attrName>style.visibility</p:attrName>
                                        </p:attrNameLst>
                                      </p:cBhvr>
                                      <p:to>
                                        <p:strVal val="hidden"/>
                                      </p:to>
                                    </p:set>
                                  </p:childTnLst>
                                </p:cTn>
                              </p:par>
                              <p:par>
                                <p:cTn id="74" presetID="6" presetClass="exit" presetSubtype="32" fill="hold" grpId="0" nodeType="withEffect">
                                  <p:stCondLst>
                                    <p:cond delay="0"/>
                                  </p:stCondLst>
                                  <p:childTnLst>
                                    <p:animEffect transition="out" filter="circle(out)">
                                      <p:cBhvr>
                                        <p:cTn id="75" dur="2000"/>
                                        <p:tgtEl>
                                          <p:spTgt spid="64"/>
                                        </p:tgtEl>
                                      </p:cBhvr>
                                    </p:animEffect>
                                    <p:set>
                                      <p:cBhvr>
                                        <p:cTn id="76" dur="1" fill="hold">
                                          <p:stCondLst>
                                            <p:cond delay="1999"/>
                                          </p:stCondLst>
                                        </p:cTn>
                                        <p:tgtEl>
                                          <p:spTgt spid="64"/>
                                        </p:tgtEl>
                                        <p:attrNameLst>
                                          <p:attrName>style.visibility</p:attrName>
                                        </p:attrNameLst>
                                      </p:cBhvr>
                                      <p:to>
                                        <p:strVal val="hidden"/>
                                      </p:to>
                                    </p:set>
                                  </p:childTnLst>
                                </p:cTn>
                              </p:par>
                              <p:par>
                                <p:cTn id="77" presetID="6" presetClass="exit" presetSubtype="32" fill="hold" grpId="0" nodeType="withEffect">
                                  <p:stCondLst>
                                    <p:cond delay="0"/>
                                  </p:stCondLst>
                                  <p:childTnLst>
                                    <p:animEffect transition="out" filter="circle(out)">
                                      <p:cBhvr>
                                        <p:cTn id="78" dur="2000"/>
                                        <p:tgtEl>
                                          <p:spTgt spid="3"/>
                                        </p:tgtEl>
                                      </p:cBhvr>
                                    </p:animEffect>
                                    <p:set>
                                      <p:cBhvr>
                                        <p:cTn id="79" dur="1" fill="hold">
                                          <p:stCondLst>
                                            <p:cond delay="1999"/>
                                          </p:stCondLst>
                                        </p:cTn>
                                        <p:tgtEl>
                                          <p:spTgt spid="3"/>
                                        </p:tgtEl>
                                        <p:attrNameLst>
                                          <p:attrName>style.visibility</p:attrName>
                                        </p:attrNameLst>
                                      </p:cBhvr>
                                      <p:to>
                                        <p:strVal val="hidden"/>
                                      </p:to>
                                    </p:set>
                                  </p:childTnLst>
                                </p:cTn>
                              </p:par>
                              <p:par>
                                <p:cTn id="80" presetID="6" presetClass="exit" presetSubtype="32" fill="hold" grpId="0" nodeType="withEffect">
                                  <p:stCondLst>
                                    <p:cond delay="0"/>
                                  </p:stCondLst>
                                  <p:childTnLst>
                                    <p:animEffect transition="out" filter="circle(out)">
                                      <p:cBhvr>
                                        <p:cTn id="81" dur="2000"/>
                                        <p:tgtEl>
                                          <p:spTgt spid="4"/>
                                        </p:tgtEl>
                                      </p:cBhvr>
                                    </p:animEffect>
                                    <p:set>
                                      <p:cBhvr>
                                        <p:cTn id="82" dur="1" fill="hold">
                                          <p:stCondLst>
                                            <p:cond delay="1999"/>
                                          </p:stCondLst>
                                        </p:cTn>
                                        <p:tgtEl>
                                          <p:spTgt spid="4"/>
                                        </p:tgtEl>
                                        <p:attrNameLst>
                                          <p:attrName>style.visibility</p:attrName>
                                        </p:attrNameLst>
                                      </p:cBhvr>
                                      <p:to>
                                        <p:strVal val="hidden"/>
                                      </p:to>
                                    </p:set>
                                  </p:childTnLst>
                                </p:cTn>
                              </p:par>
                              <p:par>
                                <p:cTn id="83" presetID="6" presetClass="exit" presetSubtype="32" fill="hold" grpId="0" nodeType="withEffect">
                                  <p:stCondLst>
                                    <p:cond delay="0"/>
                                  </p:stCondLst>
                                  <p:childTnLst>
                                    <p:animEffect transition="out" filter="circle(out)">
                                      <p:cBhvr>
                                        <p:cTn id="84" dur="2000"/>
                                        <p:tgtEl>
                                          <p:spTgt spid="7"/>
                                        </p:tgtEl>
                                      </p:cBhvr>
                                    </p:animEffect>
                                    <p:set>
                                      <p:cBhvr>
                                        <p:cTn id="85" dur="1" fill="hold">
                                          <p:stCondLst>
                                            <p:cond delay="1999"/>
                                          </p:stCondLst>
                                        </p:cTn>
                                        <p:tgtEl>
                                          <p:spTgt spid="7"/>
                                        </p:tgtEl>
                                        <p:attrNameLst>
                                          <p:attrName>style.visibility</p:attrName>
                                        </p:attrNameLst>
                                      </p:cBhvr>
                                      <p:to>
                                        <p:strVal val="hidden"/>
                                      </p:to>
                                    </p:set>
                                  </p:childTnLst>
                                </p:cTn>
                              </p:par>
                              <p:par>
                                <p:cTn id="86" presetID="6" presetClass="exit" presetSubtype="32" fill="hold" grpId="0" nodeType="withEffect">
                                  <p:stCondLst>
                                    <p:cond delay="0"/>
                                  </p:stCondLst>
                                  <p:childTnLst>
                                    <p:animEffect transition="out" filter="circle(out)">
                                      <p:cBhvr>
                                        <p:cTn id="87" dur="2000"/>
                                        <p:tgtEl>
                                          <p:spTgt spid="8"/>
                                        </p:tgtEl>
                                      </p:cBhvr>
                                    </p:animEffect>
                                    <p:set>
                                      <p:cBhvr>
                                        <p:cTn id="88" dur="1" fill="hold">
                                          <p:stCondLst>
                                            <p:cond delay="1999"/>
                                          </p:stCondLst>
                                        </p:cTn>
                                        <p:tgtEl>
                                          <p:spTgt spid="8"/>
                                        </p:tgtEl>
                                        <p:attrNameLst>
                                          <p:attrName>style.visibility</p:attrName>
                                        </p:attrNameLst>
                                      </p:cBhvr>
                                      <p:to>
                                        <p:strVal val="hidden"/>
                                      </p:to>
                                    </p:set>
                                  </p:childTnLst>
                                </p:cTn>
                              </p:par>
                              <p:par>
                                <p:cTn id="89" presetID="6" presetClass="exit" presetSubtype="32" fill="hold" grpId="0" nodeType="withEffect">
                                  <p:stCondLst>
                                    <p:cond delay="0"/>
                                  </p:stCondLst>
                                  <p:childTnLst>
                                    <p:animEffect transition="out" filter="circle(out)">
                                      <p:cBhvr>
                                        <p:cTn id="90" dur="2000"/>
                                        <p:tgtEl>
                                          <p:spTgt spid="9"/>
                                        </p:tgtEl>
                                      </p:cBhvr>
                                    </p:animEffect>
                                    <p:set>
                                      <p:cBhvr>
                                        <p:cTn id="91" dur="1" fill="hold">
                                          <p:stCondLst>
                                            <p:cond delay="1999"/>
                                          </p:stCondLst>
                                        </p:cTn>
                                        <p:tgtEl>
                                          <p:spTgt spid="9"/>
                                        </p:tgtEl>
                                        <p:attrNameLst>
                                          <p:attrName>style.visibility</p:attrName>
                                        </p:attrNameLst>
                                      </p:cBhvr>
                                      <p:to>
                                        <p:strVal val="hidden"/>
                                      </p:to>
                                    </p:set>
                                  </p:childTnLst>
                                </p:cTn>
                              </p:par>
                              <p:par>
                                <p:cTn id="92" presetID="6" presetClass="exit" presetSubtype="32" fill="hold" grpId="0" nodeType="withEffect">
                                  <p:stCondLst>
                                    <p:cond delay="0"/>
                                  </p:stCondLst>
                                  <p:childTnLst>
                                    <p:animEffect transition="out" filter="circle(out)">
                                      <p:cBhvr>
                                        <p:cTn id="93" dur="2000"/>
                                        <p:tgtEl>
                                          <p:spTgt spid="10"/>
                                        </p:tgtEl>
                                      </p:cBhvr>
                                    </p:animEffect>
                                    <p:set>
                                      <p:cBhvr>
                                        <p:cTn id="94" dur="1" fill="hold">
                                          <p:stCondLst>
                                            <p:cond delay="1999"/>
                                          </p:stCondLst>
                                        </p:cTn>
                                        <p:tgtEl>
                                          <p:spTgt spid="10"/>
                                        </p:tgtEl>
                                        <p:attrNameLst>
                                          <p:attrName>style.visibility</p:attrName>
                                        </p:attrNameLst>
                                      </p:cBhvr>
                                      <p:to>
                                        <p:strVal val="hidden"/>
                                      </p:to>
                                    </p:set>
                                  </p:childTnLst>
                                </p:cTn>
                              </p:par>
                              <p:par>
                                <p:cTn id="95" presetID="6" presetClass="exit" presetSubtype="32" fill="hold" grpId="0" nodeType="withEffect">
                                  <p:stCondLst>
                                    <p:cond delay="0"/>
                                  </p:stCondLst>
                                  <p:childTnLst>
                                    <p:animEffect transition="out" filter="circle(out)">
                                      <p:cBhvr>
                                        <p:cTn id="96" dur="2000"/>
                                        <p:tgtEl>
                                          <p:spTgt spid="11"/>
                                        </p:tgtEl>
                                      </p:cBhvr>
                                    </p:animEffect>
                                    <p:set>
                                      <p:cBhvr>
                                        <p:cTn id="97" dur="1" fill="hold">
                                          <p:stCondLst>
                                            <p:cond delay="1999"/>
                                          </p:stCondLst>
                                        </p:cTn>
                                        <p:tgtEl>
                                          <p:spTgt spid="11"/>
                                        </p:tgtEl>
                                        <p:attrNameLst>
                                          <p:attrName>style.visibility</p:attrName>
                                        </p:attrNameLst>
                                      </p:cBhvr>
                                      <p:to>
                                        <p:strVal val="hidden"/>
                                      </p:to>
                                    </p:set>
                                  </p:childTnLst>
                                </p:cTn>
                              </p:par>
                              <p:par>
                                <p:cTn id="98" presetID="6" presetClass="exit" presetSubtype="32" fill="hold" grpId="0" nodeType="withEffect">
                                  <p:stCondLst>
                                    <p:cond delay="0"/>
                                  </p:stCondLst>
                                  <p:childTnLst>
                                    <p:animEffect transition="out" filter="circle(out)">
                                      <p:cBhvr>
                                        <p:cTn id="99" dur="2000"/>
                                        <p:tgtEl>
                                          <p:spTgt spid="14"/>
                                        </p:tgtEl>
                                      </p:cBhvr>
                                    </p:animEffect>
                                    <p:set>
                                      <p:cBhvr>
                                        <p:cTn id="100" dur="1" fill="hold">
                                          <p:stCondLst>
                                            <p:cond delay="1999"/>
                                          </p:stCondLst>
                                        </p:cTn>
                                        <p:tgtEl>
                                          <p:spTgt spid="14"/>
                                        </p:tgtEl>
                                        <p:attrNameLst>
                                          <p:attrName>style.visibility</p:attrName>
                                        </p:attrNameLst>
                                      </p:cBhvr>
                                      <p:to>
                                        <p:strVal val="hidden"/>
                                      </p:to>
                                    </p:set>
                                  </p:childTnLst>
                                </p:cTn>
                              </p:par>
                              <p:par>
                                <p:cTn id="101" presetID="6" presetClass="exit" presetSubtype="32" fill="hold" nodeType="withEffect">
                                  <p:stCondLst>
                                    <p:cond delay="0"/>
                                  </p:stCondLst>
                                  <p:childTnLst>
                                    <p:animEffect transition="out" filter="circle(out)">
                                      <p:cBhvr>
                                        <p:cTn id="102" dur="2000"/>
                                        <p:tgtEl>
                                          <p:spTgt spid="19"/>
                                        </p:tgtEl>
                                      </p:cBhvr>
                                    </p:animEffect>
                                    <p:set>
                                      <p:cBhvr>
                                        <p:cTn id="103" dur="1" fill="hold">
                                          <p:stCondLst>
                                            <p:cond delay="1999"/>
                                          </p:stCondLst>
                                        </p:cTn>
                                        <p:tgtEl>
                                          <p:spTgt spid="19"/>
                                        </p:tgtEl>
                                        <p:attrNameLst>
                                          <p:attrName>style.visibility</p:attrName>
                                        </p:attrNameLst>
                                      </p:cBhvr>
                                      <p:to>
                                        <p:strVal val="hidden"/>
                                      </p:to>
                                    </p:set>
                                  </p:childTnLst>
                                </p:cTn>
                              </p:par>
                              <p:par>
                                <p:cTn id="104" presetID="6" presetClass="exit" presetSubtype="32" fill="hold" nodeType="withEffect">
                                  <p:stCondLst>
                                    <p:cond delay="0"/>
                                  </p:stCondLst>
                                  <p:childTnLst>
                                    <p:animEffect transition="out" filter="circle(out)">
                                      <p:cBhvr>
                                        <p:cTn id="105" dur="2000"/>
                                        <p:tgtEl>
                                          <p:spTgt spid="20"/>
                                        </p:tgtEl>
                                      </p:cBhvr>
                                    </p:animEffect>
                                    <p:set>
                                      <p:cBhvr>
                                        <p:cTn id="106" dur="1" fill="hold">
                                          <p:stCondLst>
                                            <p:cond delay="1999"/>
                                          </p:stCondLst>
                                        </p:cTn>
                                        <p:tgtEl>
                                          <p:spTgt spid="20"/>
                                        </p:tgtEl>
                                        <p:attrNameLst>
                                          <p:attrName>style.visibility</p:attrName>
                                        </p:attrNameLst>
                                      </p:cBhvr>
                                      <p:to>
                                        <p:strVal val="hidden"/>
                                      </p:to>
                                    </p:set>
                                  </p:childTnLst>
                                </p:cTn>
                              </p:par>
                              <p:par>
                                <p:cTn id="107" presetID="6" presetClass="exit" presetSubtype="32" fill="hold" nodeType="withEffect">
                                  <p:stCondLst>
                                    <p:cond delay="0"/>
                                  </p:stCondLst>
                                  <p:childTnLst>
                                    <p:animEffect transition="out" filter="circle(out)">
                                      <p:cBhvr>
                                        <p:cTn id="108" dur="2000"/>
                                        <p:tgtEl>
                                          <p:spTgt spid="21"/>
                                        </p:tgtEl>
                                      </p:cBhvr>
                                    </p:animEffect>
                                    <p:set>
                                      <p:cBhvr>
                                        <p:cTn id="109" dur="1" fill="hold">
                                          <p:stCondLst>
                                            <p:cond delay="1999"/>
                                          </p:stCondLst>
                                        </p:cTn>
                                        <p:tgtEl>
                                          <p:spTgt spid="21"/>
                                        </p:tgtEl>
                                        <p:attrNameLst>
                                          <p:attrName>style.visibility</p:attrName>
                                        </p:attrNameLst>
                                      </p:cBhvr>
                                      <p:to>
                                        <p:strVal val="hidden"/>
                                      </p:to>
                                    </p:set>
                                  </p:childTnLst>
                                </p:cTn>
                              </p:par>
                              <p:par>
                                <p:cTn id="110" presetID="6" presetClass="exit" presetSubtype="32" fill="hold" nodeType="withEffect">
                                  <p:stCondLst>
                                    <p:cond delay="0"/>
                                  </p:stCondLst>
                                  <p:childTnLst>
                                    <p:animEffect transition="out" filter="circle(out)">
                                      <p:cBhvr>
                                        <p:cTn id="111" dur="2000"/>
                                        <p:tgtEl>
                                          <p:spTgt spid="22"/>
                                        </p:tgtEl>
                                      </p:cBhvr>
                                    </p:animEffect>
                                    <p:set>
                                      <p:cBhvr>
                                        <p:cTn id="112" dur="1" fill="hold">
                                          <p:stCondLst>
                                            <p:cond delay="1999"/>
                                          </p:stCondLst>
                                        </p:cTn>
                                        <p:tgtEl>
                                          <p:spTgt spid="22"/>
                                        </p:tgtEl>
                                        <p:attrNameLst>
                                          <p:attrName>style.visibility</p:attrName>
                                        </p:attrNameLst>
                                      </p:cBhvr>
                                      <p:to>
                                        <p:strVal val="hidden"/>
                                      </p:to>
                                    </p:set>
                                  </p:childTnLst>
                                </p:cTn>
                              </p:par>
                              <p:par>
                                <p:cTn id="113" presetID="6" presetClass="exit" presetSubtype="32" fill="hold" nodeType="withEffect">
                                  <p:stCondLst>
                                    <p:cond delay="0"/>
                                  </p:stCondLst>
                                  <p:childTnLst>
                                    <p:animEffect transition="out" filter="circle(out)">
                                      <p:cBhvr>
                                        <p:cTn id="114" dur="2000"/>
                                        <p:tgtEl>
                                          <p:spTgt spid="23"/>
                                        </p:tgtEl>
                                      </p:cBhvr>
                                    </p:animEffect>
                                    <p:set>
                                      <p:cBhvr>
                                        <p:cTn id="115" dur="1" fill="hold">
                                          <p:stCondLst>
                                            <p:cond delay="1999"/>
                                          </p:stCondLst>
                                        </p:cTn>
                                        <p:tgtEl>
                                          <p:spTgt spid="23"/>
                                        </p:tgtEl>
                                        <p:attrNameLst>
                                          <p:attrName>style.visibility</p:attrName>
                                        </p:attrNameLst>
                                      </p:cBhvr>
                                      <p:to>
                                        <p:strVal val="hidden"/>
                                      </p:to>
                                    </p:set>
                                  </p:childTnLst>
                                </p:cTn>
                              </p:par>
                              <p:par>
                                <p:cTn id="116" presetID="6" presetClass="exit" presetSubtype="32" fill="hold" nodeType="withEffect">
                                  <p:stCondLst>
                                    <p:cond delay="0"/>
                                  </p:stCondLst>
                                  <p:childTnLst>
                                    <p:animEffect transition="out" filter="circle(out)">
                                      <p:cBhvr>
                                        <p:cTn id="117" dur="2000"/>
                                        <p:tgtEl>
                                          <p:spTgt spid="24"/>
                                        </p:tgtEl>
                                      </p:cBhvr>
                                    </p:animEffect>
                                    <p:set>
                                      <p:cBhvr>
                                        <p:cTn id="118" dur="1" fill="hold">
                                          <p:stCondLst>
                                            <p:cond delay="1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animBg="1"/>
      <p:bldP spid="8" grpId="0" animBg="1"/>
      <p:bldP spid="9" grpId="0" animBg="1"/>
      <p:bldP spid="10" grpId="0" animBg="1"/>
      <p:bldP spid="11" grpId="0" animBg="1"/>
      <p:bldP spid="14" grpId="0"/>
      <p:bldP spid="15" grpId="0"/>
      <p:bldP spid="16" grpId="0"/>
      <p:bldP spid="17" grpId="0"/>
      <p:bldP spid="18" grpId="0"/>
      <p:bldP spid="26" grpId="0"/>
      <p:bldP spid="43" grpId="0" animBg="1"/>
      <p:bldP spid="45" grpId="0" animBg="1"/>
      <p:bldP spid="49" grpId="0" animBg="1"/>
      <p:bldP spid="50" grpId="0" animBg="1"/>
      <p:bldP spid="54" grpId="0" animBg="1"/>
      <p:bldP spid="55" grpId="0" animBg="1"/>
      <p:bldP spid="63" grpId="0"/>
      <p:bldP spid="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881996-6422-4D15-A2C1-BFAEC06DADEB}"/>
              </a:ext>
            </a:extLst>
          </p:cNvPr>
          <p:cNvSpPr txBox="1"/>
          <p:nvPr/>
        </p:nvSpPr>
        <p:spPr>
          <a:xfrm>
            <a:off x="5664808" y="296751"/>
            <a:ext cx="6191673" cy="923330"/>
          </a:xfrm>
          <a:prstGeom prst="rect">
            <a:avLst/>
          </a:prstGeom>
          <a:noFill/>
        </p:spPr>
        <p:txBody>
          <a:bodyPr wrap="square" rtlCol="0" anchor="ctr">
            <a:spAutoFit/>
          </a:bodyPr>
          <a:lstStyle/>
          <a:p>
            <a:r>
              <a:rPr lang="en-US" altLang="ko-KR" sz="5400" dirty="0">
                <a:solidFill>
                  <a:schemeClr val="bg1"/>
                </a:solidFill>
                <a:cs typeface="Arial" pitchFamily="34" charset="0"/>
              </a:rPr>
              <a:t>Hyphenated MS</a:t>
            </a:r>
            <a:endParaRPr lang="ko-KR" altLang="en-US" sz="5400" dirty="0">
              <a:solidFill>
                <a:schemeClr val="bg1"/>
              </a:solidFill>
              <a:cs typeface="Arial" pitchFamily="34" charset="0"/>
            </a:endParaRPr>
          </a:p>
        </p:txBody>
      </p:sp>
      <p:grpSp>
        <p:nvGrpSpPr>
          <p:cNvPr id="247" name="Group 246">
            <a:extLst>
              <a:ext uri="{FF2B5EF4-FFF2-40B4-BE49-F238E27FC236}">
                <a16:creationId xmlns:a16="http://schemas.microsoft.com/office/drawing/2014/main" id="{554C4BE2-3A7A-417F-958F-0994C6956B42}"/>
              </a:ext>
            </a:extLst>
          </p:cNvPr>
          <p:cNvGrpSpPr/>
          <p:nvPr/>
        </p:nvGrpSpPr>
        <p:grpSpPr>
          <a:xfrm>
            <a:off x="-26869" y="50804"/>
            <a:ext cx="4441271" cy="6396402"/>
            <a:chOff x="-26869" y="50804"/>
            <a:chExt cx="4441271" cy="6396402"/>
          </a:xfrm>
        </p:grpSpPr>
        <p:cxnSp>
          <p:nvCxnSpPr>
            <p:cNvPr id="93" name="Straight Connector 92">
              <a:extLst>
                <a:ext uri="{FF2B5EF4-FFF2-40B4-BE49-F238E27FC236}">
                  <a16:creationId xmlns:a16="http://schemas.microsoft.com/office/drawing/2014/main" id="{670ACE2E-A9D0-43B3-B3F7-A6C62D771E43}"/>
                </a:ext>
              </a:extLst>
            </p:cNvPr>
            <p:cNvCxnSpPr>
              <a:cxnSpLocks/>
            </p:cNvCxnSpPr>
            <p:nvPr/>
          </p:nvCxnSpPr>
          <p:spPr>
            <a:xfrm flipH="1" flipV="1">
              <a:off x="2817894" y="6087912"/>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4E71D470-335E-4DFE-BFD8-D1E7464734A9}"/>
                </a:ext>
              </a:extLst>
            </p:cNvPr>
            <p:cNvSpPr/>
            <p:nvPr/>
          </p:nvSpPr>
          <p:spPr>
            <a:xfrm>
              <a:off x="1026938" y="247211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62D9F32C-5A7D-4827-BC99-61523DC3CC31}"/>
                </a:ext>
              </a:extLst>
            </p:cNvPr>
            <p:cNvSpPr/>
            <p:nvPr/>
          </p:nvSpPr>
          <p:spPr>
            <a:xfrm>
              <a:off x="1824529" y="536494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200D4667-EABB-4D29-8288-3578DFBD2351}"/>
                </a:ext>
              </a:extLst>
            </p:cNvPr>
            <p:cNvSpPr/>
            <p:nvPr/>
          </p:nvSpPr>
          <p:spPr>
            <a:xfrm>
              <a:off x="177362" y="4293379"/>
              <a:ext cx="159474" cy="1594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DCC35BE3-1414-4F47-BFFB-DFBF884A5E05}"/>
                </a:ext>
              </a:extLst>
            </p:cNvPr>
            <p:cNvSpPr/>
            <p:nvPr/>
          </p:nvSpPr>
          <p:spPr>
            <a:xfrm>
              <a:off x="2640340" y="2055206"/>
              <a:ext cx="223201" cy="2232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EF6AFD8D-C146-4208-A52C-7DC84492D399}"/>
                </a:ext>
              </a:extLst>
            </p:cNvPr>
            <p:cNvSpPr/>
            <p:nvPr/>
          </p:nvSpPr>
          <p:spPr>
            <a:xfrm>
              <a:off x="1952591" y="148923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2" name="Group 151">
              <a:extLst>
                <a:ext uri="{FF2B5EF4-FFF2-40B4-BE49-F238E27FC236}">
                  <a16:creationId xmlns:a16="http://schemas.microsoft.com/office/drawing/2014/main" id="{1ADA25FA-377D-4DEB-970B-B13CF24D25AA}"/>
                </a:ext>
              </a:extLst>
            </p:cNvPr>
            <p:cNvGrpSpPr/>
            <p:nvPr/>
          </p:nvGrpSpPr>
          <p:grpSpPr>
            <a:xfrm>
              <a:off x="3184887" y="3835341"/>
              <a:ext cx="1229515" cy="1107907"/>
              <a:chOff x="5884197" y="3445640"/>
              <a:chExt cx="1888205" cy="1701448"/>
            </a:xfrm>
          </p:grpSpPr>
          <p:cxnSp>
            <p:nvCxnSpPr>
              <p:cNvPr id="92" name="Straight Connector 91">
                <a:extLst>
                  <a:ext uri="{FF2B5EF4-FFF2-40B4-BE49-F238E27FC236}">
                    <a16:creationId xmlns:a16="http://schemas.microsoft.com/office/drawing/2014/main" id="{9A31CC38-E2B1-4A86-AEBC-F3AD1D3C112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3C40ED8-9497-4DAF-9102-8285B6A4DDD7}"/>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D228404-3202-424D-BBFD-99AF28046D1D}"/>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CD032B2-2823-4364-AEF1-7A5BB6B39226}"/>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3781D5C-8598-4DC4-B15C-FF29CF147C7F}"/>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3D17873-3F2F-4395-9322-A4AD244EAE1F}"/>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273B30FF-646D-4703-B7C6-536BAE4585C7}"/>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4B9B0ECC-2476-4775-ADD3-1E6EC9FCC1B6}"/>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E8C3181E-BC39-4ED5-896C-8643AEAB61BA}"/>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a:extLst>
                <a:ext uri="{FF2B5EF4-FFF2-40B4-BE49-F238E27FC236}">
                  <a16:creationId xmlns:a16="http://schemas.microsoft.com/office/drawing/2014/main" id="{5F83E974-6F75-411B-8983-A67B9A54AFAC}"/>
                </a:ext>
              </a:extLst>
            </p:cNvPr>
            <p:cNvGrpSpPr/>
            <p:nvPr/>
          </p:nvGrpSpPr>
          <p:grpSpPr>
            <a:xfrm rot="10800000">
              <a:off x="-26869" y="50804"/>
              <a:ext cx="2246936" cy="1701448"/>
              <a:chOff x="5884197" y="3445640"/>
              <a:chExt cx="2246936" cy="1701448"/>
            </a:xfrm>
          </p:grpSpPr>
          <p:cxnSp>
            <p:nvCxnSpPr>
              <p:cNvPr id="154" name="Straight Connector 153">
                <a:extLst>
                  <a:ext uri="{FF2B5EF4-FFF2-40B4-BE49-F238E27FC236}">
                    <a16:creationId xmlns:a16="http://schemas.microsoft.com/office/drawing/2014/main" id="{59A304A8-463C-4E2A-AAEB-636EEADAA87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D7C6A1D-A0CB-4992-8833-ED982D04466D}"/>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B181298D-EBAF-4A93-9C86-D6D0C4B15BD2}"/>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9FCCD251-C320-4E2A-AC0C-FBFABE73D32C}"/>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554C909-8C5C-4A2D-A1BD-DB6487CABED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3DCBC4-D136-4AAF-B0C6-0AF968B9F876}"/>
                  </a:ext>
                </a:extLst>
              </p:cNvPr>
              <p:cNvCxnSpPr>
                <a:cxnSpLocks/>
              </p:cNvCxnSpPr>
              <p:nvPr/>
            </p:nvCxnSpPr>
            <p:spPr>
              <a:xfrm rot="10800000" flipV="1">
                <a:off x="7062531" y="4228106"/>
                <a:ext cx="1068602" cy="26818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896495A9-7AA1-4DDB-AE34-B96047C07164}"/>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AC4B2A22-E784-4C85-891C-AA90B2F8C2BB}"/>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2E45753D-9884-4434-B1B8-15D5F615B399}"/>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4505F5DC-8704-45BD-87E7-E574ADED18B9}"/>
                </a:ext>
              </a:extLst>
            </p:cNvPr>
            <p:cNvGrpSpPr/>
            <p:nvPr/>
          </p:nvGrpSpPr>
          <p:grpSpPr>
            <a:xfrm rot="6830159">
              <a:off x="282516" y="4652380"/>
              <a:ext cx="1888205" cy="1701448"/>
              <a:chOff x="5884197" y="3445640"/>
              <a:chExt cx="1888205" cy="1701448"/>
            </a:xfrm>
          </p:grpSpPr>
          <p:cxnSp>
            <p:nvCxnSpPr>
              <p:cNvPr id="164" name="Straight Connector 163">
                <a:extLst>
                  <a:ext uri="{FF2B5EF4-FFF2-40B4-BE49-F238E27FC236}">
                    <a16:creationId xmlns:a16="http://schemas.microsoft.com/office/drawing/2014/main" id="{4BB43B57-CF8B-4F88-8A2A-20ADD2D3C6C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77A4348-CB3F-4BFB-A1CC-CF7056CFF715}"/>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56630DD8-4B81-4A64-BD65-86274C6B1B93}"/>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5B78D16-56BC-472F-B687-A9E3899731C2}"/>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6F754FE-8056-4704-A67C-A0FBE12B8D1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2A2188A-1E7E-49E2-9D80-9100F58BD95D}"/>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70" name="Oval 169">
                <a:extLst>
                  <a:ext uri="{FF2B5EF4-FFF2-40B4-BE49-F238E27FC236}">
                    <a16:creationId xmlns:a16="http://schemas.microsoft.com/office/drawing/2014/main" id="{86B35C84-B365-4E0A-95E5-F96402B484D5}"/>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B2057B3E-5315-4CC6-9A92-1E9E0F5CB027}"/>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9CDD68A6-2AF8-4707-9BB3-E4520483B618}"/>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72">
              <a:extLst>
                <a:ext uri="{FF2B5EF4-FFF2-40B4-BE49-F238E27FC236}">
                  <a16:creationId xmlns:a16="http://schemas.microsoft.com/office/drawing/2014/main" id="{0BBD7F6C-F656-415E-B53F-7F36AC46B014}"/>
                </a:ext>
              </a:extLst>
            </p:cNvPr>
            <p:cNvGrpSpPr/>
            <p:nvPr/>
          </p:nvGrpSpPr>
          <p:grpSpPr>
            <a:xfrm rot="2369895">
              <a:off x="148660" y="1960246"/>
              <a:ext cx="1888205" cy="1676281"/>
              <a:chOff x="5884197" y="3470807"/>
              <a:chExt cx="1888205" cy="1676281"/>
            </a:xfrm>
          </p:grpSpPr>
          <p:cxnSp>
            <p:nvCxnSpPr>
              <p:cNvPr id="174" name="Straight Connector 173">
                <a:extLst>
                  <a:ext uri="{FF2B5EF4-FFF2-40B4-BE49-F238E27FC236}">
                    <a16:creationId xmlns:a16="http://schemas.microsoft.com/office/drawing/2014/main" id="{A7154D87-3E9D-49B7-840E-9737E8AF3F5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96190D0A-4052-4AF0-B678-EAA77FEA9140}"/>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7F9881C-7464-45DC-8F73-0C101FE36018}"/>
                  </a:ext>
                </a:extLst>
              </p:cNvPr>
              <p:cNvCxnSpPr>
                <a:cxnSpLocks/>
              </p:cNvCxnSpPr>
              <p:nvPr/>
            </p:nvCxnSpPr>
            <p:spPr>
              <a:xfrm rot="19230105" flipH="1">
                <a:off x="6685587" y="3470807"/>
                <a:ext cx="587875" cy="9466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6AD860B0-D391-4C1F-898A-84238B5A9207}"/>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117906F-C7F1-4566-8EFF-FA45CC612F3C}"/>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A12DA3AE-88B0-4879-9C6B-CFE5BA1F24FE}"/>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E7972A9A-0D87-4EFF-949D-83CAEC36CC20}"/>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82724BCA-AB00-4035-BA0C-86A1010C3B95}"/>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7" name="Straight Connector 186">
              <a:extLst>
                <a:ext uri="{FF2B5EF4-FFF2-40B4-BE49-F238E27FC236}">
                  <a16:creationId xmlns:a16="http://schemas.microsoft.com/office/drawing/2014/main" id="{9816848B-59D9-48FA-BE02-34747197834D}"/>
                </a:ext>
              </a:extLst>
            </p:cNvPr>
            <p:cNvCxnSpPr>
              <a:cxnSpLocks/>
            </p:cNvCxnSpPr>
            <p:nvPr/>
          </p:nvCxnSpPr>
          <p:spPr>
            <a:xfrm flipV="1">
              <a:off x="187347" y="4732642"/>
              <a:ext cx="474868" cy="134761"/>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A3D56CF-1ED1-42C2-89FC-36CFBCF4FE5C}"/>
                </a:ext>
              </a:extLst>
            </p:cNvPr>
            <p:cNvCxnSpPr>
              <a:cxnSpLocks/>
            </p:cNvCxnSpPr>
            <p:nvPr/>
          </p:nvCxnSpPr>
          <p:spPr>
            <a:xfrm>
              <a:off x="2255330" y="2204523"/>
              <a:ext cx="385010" cy="26965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97C792A8-C345-4A12-B7A9-41F05DB79948}"/>
                </a:ext>
              </a:extLst>
            </p:cNvPr>
            <p:cNvGrpSpPr/>
            <p:nvPr/>
          </p:nvGrpSpPr>
          <p:grpSpPr>
            <a:xfrm rot="6560792">
              <a:off x="1739807" y="3495652"/>
              <a:ext cx="1202555" cy="888358"/>
              <a:chOff x="3442589" y="5410039"/>
              <a:chExt cx="1202555" cy="888358"/>
            </a:xfrm>
          </p:grpSpPr>
          <p:sp>
            <p:nvSpPr>
              <p:cNvPr id="149" name="Oval 148">
                <a:extLst>
                  <a:ext uri="{FF2B5EF4-FFF2-40B4-BE49-F238E27FC236}">
                    <a16:creationId xmlns:a16="http://schemas.microsoft.com/office/drawing/2014/main" id="{75D00326-5667-4BB3-8205-D63A319D81AD}"/>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3" name="Straight Connector 192">
                <a:extLst>
                  <a:ext uri="{FF2B5EF4-FFF2-40B4-BE49-F238E27FC236}">
                    <a16:creationId xmlns:a16="http://schemas.microsoft.com/office/drawing/2014/main" id="{2CFE1A87-9E56-4F0A-802A-D5BA702D4F0C}"/>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0424E7B-2FF2-449E-9207-58C7BB31C17E}"/>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099306B-5247-456F-9B43-7A8C9D863B36}"/>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F3AF1BEC-E6EB-43BB-9444-CE53E9C4C783}"/>
                </a:ext>
              </a:extLst>
            </p:cNvPr>
            <p:cNvGrpSpPr/>
            <p:nvPr/>
          </p:nvGrpSpPr>
          <p:grpSpPr>
            <a:xfrm rot="8555283">
              <a:off x="2447230" y="485485"/>
              <a:ext cx="1202555" cy="888358"/>
              <a:chOff x="3442589" y="5410039"/>
              <a:chExt cx="1202555" cy="888358"/>
            </a:xfrm>
          </p:grpSpPr>
          <p:sp>
            <p:nvSpPr>
              <p:cNvPr id="205" name="Oval 204">
                <a:extLst>
                  <a:ext uri="{FF2B5EF4-FFF2-40B4-BE49-F238E27FC236}">
                    <a16:creationId xmlns:a16="http://schemas.microsoft.com/office/drawing/2014/main" id="{12ED7B5B-15F4-4002-9510-93CF6A0FB383}"/>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 name="Straight Connector 205">
                <a:extLst>
                  <a:ext uri="{FF2B5EF4-FFF2-40B4-BE49-F238E27FC236}">
                    <a16:creationId xmlns:a16="http://schemas.microsoft.com/office/drawing/2014/main" id="{7BDCB6FB-7D82-4167-8273-5DE3F837A8DA}"/>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6835705B-0230-4927-9347-6B2F14D93E1A}"/>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E03A390-20F7-4475-BDAA-8781AB2B25AF}"/>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cxnSp>
          <p:nvCxnSpPr>
            <p:cNvPr id="211" name="Straight Connector 210">
              <a:extLst>
                <a:ext uri="{FF2B5EF4-FFF2-40B4-BE49-F238E27FC236}">
                  <a16:creationId xmlns:a16="http://schemas.microsoft.com/office/drawing/2014/main" id="{3071B284-963D-4642-AA78-A16BB11A3FBC}"/>
                </a:ext>
              </a:extLst>
            </p:cNvPr>
            <p:cNvCxnSpPr>
              <a:cxnSpLocks/>
            </p:cNvCxnSpPr>
            <p:nvPr/>
          </p:nvCxnSpPr>
          <p:spPr>
            <a:xfrm>
              <a:off x="945831" y="3770932"/>
              <a:ext cx="832520" cy="4240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3E011B79-AF46-4FE4-ABC9-681AAF6B5972}"/>
                </a:ext>
              </a:extLst>
            </p:cNvPr>
            <p:cNvCxnSpPr>
              <a:cxnSpLocks/>
            </p:cNvCxnSpPr>
            <p:nvPr/>
          </p:nvCxnSpPr>
          <p:spPr>
            <a:xfrm flipH="1" flipV="1">
              <a:off x="1877509" y="3305522"/>
              <a:ext cx="865054" cy="12347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1DFB4C2-228E-439D-8D29-6AFFA6D97C5D}"/>
                </a:ext>
              </a:extLst>
            </p:cNvPr>
            <p:cNvCxnSpPr>
              <a:cxnSpLocks/>
            </p:cNvCxnSpPr>
            <p:nvPr/>
          </p:nvCxnSpPr>
          <p:spPr>
            <a:xfrm flipV="1">
              <a:off x="961873" y="1614220"/>
              <a:ext cx="1095916" cy="123407"/>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373379E9-23CB-46B3-BA8C-55EA1EDEAABF}"/>
                </a:ext>
              </a:extLst>
            </p:cNvPr>
            <p:cNvCxnSpPr>
              <a:cxnSpLocks/>
            </p:cNvCxnSpPr>
            <p:nvPr/>
          </p:nvCxnSpPr>
          <p:spPr>
            <a:xfrm flipH="1" flipV="1">
              <a:off x="2736523" y="3431849"/>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A4A7DDE-F996-4DD8-9EAD-1A4319890B22}"/>
                </a:ext>
              </a:extLst>
            </p:cNvPr>
            <p:cNvCxnSpPr>
              <a:cxnSpLocks/>
            </p:cNvCxnSpPr>
            <p:nvPr/>
          </p:nvCxnSpPr>
          <p:spPr>
            <a:xfrm flipH="1" flipV="1">
              <a:off x="951917" y="5646198"/>
              <a:ext cx="489763" cy="28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007FF75-9528-4B0D-995F-0B8BFE15AD08}"/>
                </a:ext>
              </a:extLst>
            </p:cNvPr>
            <p:cNvCxnSpPr>
              <a:cxnSpLocks/>
            </p:cNvCxnSpPr>
            <p:nvPr/>
          </p:nvCxnSpPr>
          <p:spPr>
            <a:xfrm flipH="1">
              <a:off x="63134" y="3093860"/>
              <a:ext cx="1091157" cy="39889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42" name="Group 241">
            <a:extLst>
              <a:ext uri="{FF2B5EF4-FFF2-40B4-BE49-F238E27FC236}">
                <a16:creationId xmlns:a16="http://schemas.microsoft.com/office/drawing/2014/main" id="{5847D389-6281-415A-BE8D-829D4E7684F9}"/>
              </a:ext>
            </a:extLst>
          </p:cNvPr>
          <p:cNvGrpSpPr/>
          <p:nvPr/>
        </p:nvGrpSpPr>
        <p:grpSpPr>
          <a:xfrm rot="8555283">
            <a:off x="10647363" y="122514"/>
            <a:ext cx="1202555" cy="888358"/>
            <a:chOff x="3442589" y="5410039"/>
            <a:chExt cx="1202555" cy="888358"/>
          </a:xfrm>
          <a:solidFill>
            <a:schemeClr val="accent1">
              <a:lumMod val="75000"/>
            </a:schemeClr>
          </a:solidFill>
        </p:grpSpPr>
        <p:sp>
          <p:nvSpPr>
            <p:cNvPr id="243" name="Oval 242">
              <a:extLst>
                <a:ext uri="{FF2B5EF4-FFF2-40B4-BE49-F238E27FC236}">
                  <a16:creationId xmlns:a16="http://schemas.microsoft.com/office/drawing/2014/main" id="{019740F7-E1E9-4108-8B94-B895BC04A5E2}"/>
                </a:ext>
              </a:extLst>
            </p:cNvPr>
            <p:cNvSpPr/>
            <p:nvPr/>
          </p:nvSpPr>
          <p:spPr>
            <a:xfrm>
              <a:off x="4194644" y="5845659"/>
              <a:ext cx="228869" cy="228869"/>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4" name="Straight Connector 243">
              <a:extLst>
                <a:ext uri="{FF2B5EF4-FFF2-40B4-BE49-F238E27FC236}">
                  <a16:creationId xmlns:a16="http://schemas.microsoft.com/office/drawing/2014/main" id="{3A8F62D1-FAD8-4D55-8FE4-9712E1439D78}"/>
                </a:ext>
              </a:extLst>
            </p:cNvPr>
            <p:cNvCxnSpPr>
              <a:cxnSpLocks/>
            </p:cNvCxnSpPr>
            <p:nvPr/>
          </p:nvCxnSpPr>
          <p:spPr>
            <a:xfrm>
              <a:off x="3442589" y="5639826"/>
              <a:ext cx="867151" cy="320268"/>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DC507CE-4F06-40F7-BADB-4073EEA93A1A}"/>
                </a:ext>
              </a:extLst>
            </p:cNvPr>
            <p:cNvCxnSpPr>
              <a:cxnSpLocks/>
            </p:cNvCxnSpPr>
            <p:nvPr/>
          </p:nvCxnSpPr>
          <p:spPr>
            <a:xfrm>
              <a:off x="4309740" y="5960094"/>
              <a:ext cx="167702" cy="338303"/>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2E93A0C-6F0E-4BE1-A8C6-7C82C8EB07F5}"/>
                </a:ext>
              </a:extLst>
            </p:cNvPr>
            <p:cNvCxnSpPr>
              <a:cxnSpLocks/>
            </p:cNvCxnSpPr>
            <p:nvPr/>
          </p:nvCxnSpPr>
          <p:spPr>
            <a:xfrm flipV="1">
              <a:off x="4309740" y="5410039"/>
              <a:ext cx="335404" cy="550055"/>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pic>
        <p:nvPicPr>
          <p:cNvPr id="11" name="Immagine 10" descr="Immagine che contiene screenshot&#10;&#10;Descrizione generata automaticamente">
            <a:extLst>
              <a:ext uri="{FF2B5EF4-FFF2-40B4-BE49-F238E27FC236}">
                <a16:creationId xmlns:a16="http://schemas.microsoft.com/office/drawing/2014/main" id="{C26009F1-D369-4520-9E82-30C8B27B46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36" y="1362578"/>
            <a:ext cx="11504024" cy="5240722"/>
          </a:xfrm>
          <a:prstGeom prst="rect">
            <a:avLst/>
          </a:prstGeom>
        </p:spPr>
      </p:pic>
      <p:pic>
        <p:nvPicPr>
          <p:cNvPr id="13" name="Immagine 12">
            <a:extLst>
              <a:ext uri="{FF2B5EF4-FFF2-40B4-BE49-F238E27FC236}">
                <a16:creationId xmlns:a16="http://schemas.microsoft.com/office/drawing/2014/main" id="{C10294B5-7685-447E-9FD5-D31C24E474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1995" y="1006402"/>
            <a:ext cx="9520138" cy="5356944"/>
          </a:xfrm>
          <a:prstGeom prst="rect">
            <a:avLst/>
          </a:prstGeom>
        </p:spPr>
      </p:pic>
    </p:spTree>
    <p:extLst>
      <p:ext uri="{BB962C8B-B14F-4D97-AF65-F5344CB8AC3E}">
        <p14:creationId xmlns:p14="http://schemas.microsoft.com/office/powerpoint/2010/main" val="369984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nodeType="clickEffect">
                                  <p:stCondLst>
                                    <p:cond delay="0"/>
                                  </p:stCondLst>
                                  <p:childTnLst>
                                    <p:animEffect transition="out" filter="randombar(horizontal)">
                                      <p:cBhvr>
                                        <p:cTn id="13" dur="500"/>
                                        <p:tgtEl>
                                          <p:spTgt spid="13"/>
                                        </p:tgtEl>
                                      </p:cBhvr>
                                    </p:animEffect>
                                    <p:set>
                                      <p:cBhvr>
                                        <p:cTn id="14" dur="1" fill="hold">
                                          <p:stCondLst>
                                            <p:cond delay="499"/>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545179" y="287255"/>
            <a:ext cx="5351547" cy="724247"/>
          </a:xfrm>
        </p:spPr>
        <p:txBody>
          <a:bodyPr>
            <a:normAutofit fontScale="92500" lnSpcReduction="10000"/>
          </a:bodyPr>
          <a:lstStyle/>
          <a:p>
            <a:r>
              <a:rPr lang="en-US" dirty="0">
                <a:solidFill>
                  <a:schemeClr val="accent2"/>
                </a:solidFill>
              </a:rPr>
              <a:t>Derivatization</a:t>
            </a:r>
          </a:p>
        </p:txBody>
      </p:sp>
      <p:pic>
        <p:nvPicPr>
          <p:cNvPr id="54" name="Immagine 53" descr="Immagine che contiene oggetto&#10;&#10;Descrizione generata automaticamente">
            <a:extLst>
              <a:ext uri="{FF2B5EF4-FFF2-40B4-BE49-F238E27FC236}">
                <a16:creationId xmlns:a16="http://schemas.microsoft.com/office/drawing/2014/main" id="{B2A7B4B9-F089-48E1-B2E6-1B75947A8D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060" y="1398420"/>
            <a:ext cx="3211759" cy="2711567"/>
          </a:xfrm>
          <a:prstGeom prst="rect">
            <a:avLst/>
          </a:prstGeom>
        </p:spPr>
      </p:pic>
      <p:pic>
        <p:nvPicPr>
          <p:cNvPr id="56" name="Immagine 55" descr="Immagine che contiene testo&#10;&#10;Descrizione generata automaticamente">
            <a:extLst>
              <a:ext uri="{FF2B5EF4-FFF2-40B4-BE49-F238E27FC236}">
                <a16:creationId xmlns:a16="http://schemas.microsoft.com/office/drawing/2014/main" id="{25A2CAA1-4E15-4251-8900-9B623F36DF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1445" y="1622507"/>
            <a:ext cx="5697448" cy="5235493"/>
          </a:xfrm>
          <a:prstGeom prst="rect">
            <a:avLst/>
          </a:prstGeom>
        </p:spPr>
      </p:pic>
      <p:pic>
        <p:nvPicPr>
          <p:cNvPr id="6" name="Immagine 5" descr="Immagine che contiene oggetto&#10;&#10;Descrizione generata automaticamente">
            <a:extLst>
              <a:ext uri="{FF2B5EF4-FFF2-40B4-BE49-F238E27FC236}">
                <a16:creationId xmlns:a16="http://schemas.microsoft.com/office/drawing/2014/main" id="{27AB82E9-FBED-4212-ACFE-DCD0C8FF01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227" y="4009935"/>
            <a:ext cx="3211759" cy="2711567"/>
          </a:xfrm>
          <a:prstGeom prst="rect">
            <a:avLst/>
          </a:prstGeom>
        </p:spPr>
      </p:pic>
      <p:cxnSp>
        <p:nvCxnSpPr>
          <p:cNvPr id="4" name="Connettore diritto 3">
            <a:extLst>
              <a:ext uri="{FF2B5EF4-FFF2-40B4-BE49-F238E27FC236}">
                <a16:creationId xmlns:a16="http://schemas.microsoft.com/office/drawing/2014/main" id="{DA852C9A-0108-496D-8F11-DD2017FFF05C}"/>
              </a:ext>
            </a:extLst>
          </p:cNvPr>
          <p:cNvCxnSpPr>
            <a:cxnSpLocks/>
          </p:cNvCxnSpPr>
          <p:nvPr/>
        </p:nvCxnSpPr>
        <p:spPr>
          <a:xfrm flipH="1">
            <a:off x="969818" y="2754203"/>
            <a:ext cx="120073" cy="2131833"/>
          </a:xfrm>
          <a:prstGeom prst="line">
            <a:avLst/>
          </a:prstGeom>
          <a:ln w="28575">
            <a:prstDash val="dash"/>
          </a:ln>
        </p:spPr>
        <p:style>
          <a:lnRef idx="1">
            <a:schemeClr val="dk1"/>
          </a:lnRef>
          <a:fillRef idx="0">
            <a:schemeClr val="dk1"/>
          </a:fillRef>
          <a:effectRef idx="0">
            <a:schemeClr val="dk1"/>
          </a:effectRef>
          <a:fontRef idx="minor">
            <a:schemeClr val="tx1"/>
          </a:fontRef>
        </p:style>
      </p:cxnSp>
      <p:cxnSp>
        <p:nvCxnSpPr>
          <p:cNvPr id="10" name="Connettore diritto 9">
            <a:extLst>
              <a:ext uri="{FF2B5EF4-FFF2-40B4-BE49-F238E27FC236}">
                <a16:creationId xmlns:a16="http://schemas.microsoft.com/office/drawing/2014/main" id="{1EC17E01-AD42-4097-AC99-4CFB56651897}"/>
              </a:ext>
            </a:extLst>
          </p:cNvPr>
          <p:cNvCxnSpPr>
            <a:cxnSpLocks/>
          </p:cNvCxnSpPr>
          <p:nvPr/>
        </p:nvCxnSpPr>
        <p:spPr>
          <a:xfrm>
            <a:off x="3338946" y="2722758"/>
            <a:ext cx="272472" cy="2163278"/>
          </a:xfrm>
          <a:prstGeom prst="line">
            <a:avLst/>
          </a:prstGeom>
          <a:ln w="28575">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1313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0"/>
                                        </p:tgtEl>
                                      </p:cBhvr>
                                    </p:animEffect>
                                    <p:set>
                                      <p:cBhvr>
                                        <p:cTn id="30" dur="1" fill="hold">
                                          <p:stCondLst>
                                            <p:cond delay="499"/>
                                          </p:stCondLst>
                                        </p:cTn>
                                        <p:tgtEl>
                                          <p:spTgt spid="10"/>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4"/>
                                        </p:tgtEl>
                                      </p:cBhvr>
                                    </p:animEffect>
                                    <p:set>
                                      <p:cBhvr>
                                        <p:cTn id="33" dur="1" fill="hold">
                                          <p:stCondLst>
                                            <p:cond delay="499"/>
                                          </p:stCondLst>
                                        </p:cTn>
                                        <p:tgtEl>
                                          <p:spTgt spid="4"/>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additive="base">
                                        <p:cTn id="38" dur="500" fill="hold"/>
                                        <p:tgtEl>
                                          <p:spTgt spid="56"/>
                                        </p:tgtEl>
                                        <p:attrNameLst>
                                          <p:attrName>ppt_x</p:attrName>
                                        </p:attrNameLst>
                                      </p:cBhvr>
                                      <p:tavLst>
                                        <p:tav tm="0">
                                          <p:val>
                                            <p:strVal val="#ppt_x"/>
                                          </p:val>
                                        </p:tav>
                                        <p:tav tm="100000">
                                          <p:val>
                                            <p:strVal val="#ppt_x"/>
                                          </p:val>
                                        </p:tav>
                                      </p:tavLst>
                                    </p:anim>
                                    <p:anim calcmode="lin" valueType="num">
                                      <p:cBhvr additive="base">
                                        <p:cTn id="39"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545179" y="287255"/>
            <a:ext cx="5351547" cy="724247"/>
          </a:xfrm>
        </p:spPr>
        <p:txBody>
          <a:bodyPr>
            <a:normAutofit fontScale="92500" lnSpcReduction="10000"/>
          </a:bodyPr>
          <a:lstStyle/>
          <a:p>
            <a:r>
              <a:rPr lang="en-US" dirty="0">
                <a:solidFill>
                  <a:schemeClr val="accent2"/>
                </a:solidFill>
              </a:rPr>
              <a:t>Derivatization</a:t>
            </a:r>
          </a:p>
        </p:txBody>
      </p:sp>
      <p:pic>
        <p:nvPicPr>
          <p:cNvPr id="58" name="Immagine 57">
            <a:extLst>
              <a:ext uri="{FF2B5EF4-FFF2-40B4-BE49-F238E27FC236}">
                <a16:creationId xmlns:a16="http://schemas.microsoft.com/office/drawing/2014/main" id="{6EFD8ED0-26B0-4FA4-BF0D-150DED4748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715" y="2328664"/>
            <a:ext cx="11325308" cy="2906829"/>
          </a:xfrm>
          <a:prstGeom prst="rect">
            <a:avLst/>
          </a:prstGeom>
        </p:spPr>
      </p:pic>
    </p:spTree>
    <p:extLst>
      <p:ext uri="{BB962C8B-B14F-4D97-AF65-F5344CB8AC3E}">
        <p14:creationId xmlns:p14="http://schemas.microsoft.com/office/powerpoint/2010/main" val="183233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5D60E5B6-F755-4EB5-A781-C1FDF5C14D7C}"/>
              </a:ext>
            </a:extLst>
          </p:cNvPr>
          <p:cNvSpPr>
            <a:spLocks noGrp="1"/>
          </p:cNvSpPr>
          <p:nvPr>
            <p:ph type="body" sz="quarter" idx="10"/>
          </p:nvPr>
        </p:nvSpPr>
        <p:spPr/>
        <p:txBody>
          <a:bodyPr/>
          <a:lstStyle/>
          <a:p>
            <a:r>
              <a:rPr lang="it-IT" dirty="0" err="1"/>
              <a:t>Chromatogram</a:t>
            </a:r>
            <a:r>
              <a:rPr lang="it-IT" dirty="0"/>
              <a:t>/Mass </a:t>
            </a:r>
            <a:r>
              <a:rPr lang="it-IT" dirty="0" err="1"/>
              <a:t>Spectra</a:t>
            </a:r>
            <a:endParaRPr lang="it-IT" dirty="0"/>
          </a:p>
        </p:txBody>
      </p:sp>
      <p:pic>
        <p:nvPicPr>
          <p:cNvPr id="3" name="Immagine 2">
            <a:extLst>
              <a:ext uri="{FF2B5EF4-FFF2-40B4-BE49-F238E27FC236}">
                <a16:creationId xmlns:a16="http://schemas.microsoft.com/office/drawing/2014/main" id="{F3CE1DFE-DBDB-4D01-9B27-AA1425CC1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825" y="1114348"/>
            <a:ext cx="10044349" cy="5461500"/>
          </a:xfrm>
          <a:prstGeom prst="rect">
            <a:avLst/>
          </a:prstGeom>
        </p:spPr>
      </p:pic>
      <p:pic>
        <p:nvPicPr>
          <p:cNvPr id="4" name="Immagine 3">
            <a:extLst>
              <a:ext uri="{FF2B5EF4-FFF2-40B4-BE49-F238E27FC236}">
                <a16:creationId xmlns:a16="http://schemas.microsoft.com/office/drawing/2014/main" id="{449232E7-ADFC-4E07-A610-4312A048E6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825" y="1117146"/>
            <a:ext cx="10228347" cy="5561548"/>
          </a:xfrm>
          <a:prstGeom prst="rect">
            <a:avLst/>
          </a:prstGeom>
        </p:spPr>
      </p:pic>
    </p:spTree>
    <p:extLst>
      <p:ext uri="{BB962C8B-B14F-4D97-AF65-F5344CB8AC3E}">
        <p14:creationId xmlns:p14="http://schemas.microsoft.com/office/powerpoint/2010/main" val="365962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881996-6422-4D15-A2C1-BFAEC06DADEB}"/>
              </a:ext>
            </a:extLst>
          </p:cNvPr>
          <p:cNvSpPr txBox="1"/>
          <p:nvPr/>
        </p:nvSpPr>
        <p:spPr>
          <a:xfrm>
            <a:off x="8008219" y="481338"/>
            <a:ext cx="3538460" cy="923330"/>
          </a:xfrm>
          <a:prstGeom prst="rect">
            <a:avLst/>
          </a:prstGeom>
          <a:noFill/>
        </p:spPr>
        <p:txBody>
          <a:bodyPr wrap="square" rtlCol="0" anchor="ctr">
            <a:spAutoFit/>
          </a:bodyPr>
          <a:lstStyle/>
          <a:p>
            <a:r>
              <a:rPr lang="en-US" altLang="ko-KR" sz="5400" dirty="0" err="1">
                <a:solidFill>
                  <a:schemeClr val="bg1"/>
                </a:solidFill>
                <a:cs typeface="Arial" pitchFamily="34" charset="0"/>
              </a:rPr>
              <a:t>Dataframe</a:t>
            </a:r>
            <a:endParaRPr lang="ko-KR" altLang="en-US" sz="5400" dirty="0">
              <a:solidFill>
                <a:schemeClr val="bg1"/>
              </a:solidFill>
              <a:cs typeface="Arial" pitchFamily="34" charset="0"/>
            </a:endParaRPr>
          </a:p>
        </p:txBody>
      </p:sp>
      <p:grpSp>
        <p:nvGrpSpPr>
          <p:cNvPr id="229" name="Group 228">
            <a:extLst>
              <a:ext uri="{FF2B5EF4-FFF2-40B4-BE49-F238E27FC236}">
                <a16:creationId xmlns:a16="http://schemas.microsoft.com/office/drawing/2014/main" id="{3679C327-EA7A-4A10-AB4C-DD0116F7F349}"/>
              </a:ext>
            </a:extLst>
          </p:cNvPr>
          <p:cNvGrpSpPr/>
          <p:nvPr/>
        </p:nvGrpSpPr>
        <p:grpSpPr>
          <a:xfrm>
            <a:off x="6674596" y="1762196"/>
            <a:ext cx="5469147" cy="809219"/>
            <a:chOff x="5808996" y="1666120"/>
            <a:chExt cx="5469147" cy="809219"/>
          </a:xfrm>
        </p:grpSpPr>
        <p:sp>
          <p:nvSpPr>
            <p:cNvPr id="3" name="TextBox 2">
              <a:extLst>
                <a:ext uri="{FF2B5EF4-FFF2-40B4-BE49-F238E27FC236}">
                  <a16:creationId xmlns:a16="http://schemas.microsoft.com/office/drawing/2014/main" id="{E137C5FC-95A4-4B2E-933D-054BE7B542D9}"/>
                </a:ext>
              </a:extLst>
            </p:cNvPr>
            <p:cNvSpPr txBox="1"/>
            <p:nvPr/>
          </p:nvSpPr>
          <p:spPr>
            <a:xfrm>
              <a:off x="6770451" y="2090617"/>
              <a:ext cx="4507692" cy="276999"/>
            </a:xfrm>
            <a:prstGeom prst="rect">
              <a:avLst/>
            </a:prstGeom>
            <a:noFill/>
          </p:spPr>
          <p:txBody>
            <a:bodyPr wrap="square" rtlCol="0">
              <a:spAutoFit/>
            </a:bodyPr>
            <a:lstStyle/>
            <a:p>
              <a:r>
                <a:rPr lang="en-US" altLang="ko-KR" sz="1200" dirty="0">
                  <a:solidFill>
                    <a:schemeClr val="bg1"/>
                  </a:solidFill>
                  <a:cs typeface="Arial" pitchFamily="34" charset="0"/>
                </a:rPr>
                <a:t>A dataset is a table (matrix), like an excel spreadsheet</a:t>
              </a:r>
            </a:p>
          </p:txBody>
        </p:sp>
        <p:sp>
          <p:nvSpPr>
            <p:cNvPr id="4" name="TextBox 3">
              <a:extLst>
                <a:ext uri="{FF2B5EF4-FFF2-40B4-BE49-F238E27FC236}">
                  <a16:creationId xmlns:a16="http://schemas.microsoft.com/office/drawing/2014/main" id="{33970DAD-6F8A-4507-B262-C4F7DDA4D33B}"/>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Matrix</a:t>
              </a:r>
              <a:endParaRPr lang="ko-KR" altLang="en-US" sz="2700" b="1" dirty="0">
                <a:solidFill>
                  <a:schemeClr val="bg1"/>
                </a:solidFill>
                <a:cs typeface="Arial" pitchFamily="34" charset="0"/>
              </a:endParaRPr>
            </a:p>
          </p:txBody>
        </p:sp>
        <p:sp>
          <p:nvSpPr>
            <p:cNvPr id="5" name="TextBox 4">
              <a:extLst>
                <a:ext uri="{FF2B5EF4-FFF2-40B4-BE49-F238E27FC236}">
                  <a16:creationId xmlns:a16="http://schemas.microsoft.com/office/drawing/2014/main" id="{DC957D5C-4936-4D4C-88B4-15F053903155}"/>
                </a:ext>
              </a:extLst>
            </p:cNvPr>
            <p:cNvSpPr txBox="1"/>
            <p:nvPr/>
          </p:nvSpPr>
          <p:spPr>
            <a:xfrm>
              <a:off x="5808996" y="1829008"/>
              <a:ext cx="958096" cy="646331"/>
            </a:xfrm>
            <a:prstGeom prst="rect">
              <a:avLst/>
            </a:prstGeom>
            <a:noFill/>
          </p:spPr>
          <p:txBody>
            <a:bodyPr wrap="square" lIns="108000" rIns="108000" rtlCol="0">
              <a:spAutoFit/>
            </a:bodyPr>
            <a:lstStyle/>
            <a:p>
              <a:pPr algn="ctr"/>
              <a:endParaRPr lang="ko-KR" altLang="en-US" sz="3600" b="1" dirty="0">
                <a:solidFill>
                  <a:schemeClr val="bg1"/>
                </a:solidFill>
                <a:cs typeface="Arial" pitchFamily="34" charset="0"/>
              </a:endParaRPr>
            </a:p>
          </p:txBody>
        </p:sp>
      </p:grpSp>
      <p:grpSp>
        <p:nvGrpSpPr>
          <p:cNvPr id="247" name="Group 246">
            <a:extLst>
              <a:ext uri="{FF2B5EF4-FFF2-40B4-BE49-F238E27FC236}">
                <a16:creationId xmlns:a16="http://schemas.microsoft.com/office/drawing/2014/main" id="{554C4BE2-3A7A-417F-958F-0994C6956B42}"/>
              </a:ext>
            </a:extLst>
          </p:cNvPr>
          <p:cNvGrpSpPr/>
          <p:nvPr/>
        </p:nvGrpSpPr>
        <p:grpSpPr>
          <a:xfrm>
            <a:off x="-26869" y="50804"/>
            <a:ext cx="4441271" cy="6396402"/>
            <a:chOff x="-26869" y="50804"/>
            <a:chExt cx="4441271" cy="6396402"/>
          </a:xfrm>
        </p:grpSpPr>
        <p:cxnSp>
          <p:nvCxnSpPr>
            <p:cNvPr id="93" name="Straight Connector 92">
              <a:extLst>
                <a:ext uri="{FF2B5EF4-FFF2-40B4-BE49-F238E27FC236}">
                  <a16:creationId xmlns:a16="http://schemas.microsoft.com/office/drawing/2014/main" id="{670ACE2E-A9D0-43B3-B3F7-A6C62D771E43}"/>
                </a:ext>
              </a:extLst>
            </p:cNvPr>
            <p:cNvCxnSpPr>
              <a:cxnSpLocks/>
            </p:cNvCxnSpPr>
            <p:nvPr/>
          </p:nvCxnSpPr>
          <p:spPr>
            <a:xfrm flipH="1" flipV="1">
              <a:off x="2817894" y="6087912"/>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4E71D470-335E-4DFE-BFD8-D1E7464734A9}"/>
                </a:ext>
              </a:extLst>
            </p:cNvPr>
            <p:cNvSpPr/>
            <p:nvPr/>
          </p:nvSpPr>
          <p:spPr>
            <a:xfrm>
              <a:off x="1026938" y="247211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62D9F32C-5A7D-4827-BC99-61523DC3CC31}"/>
                </a:ext>
              </a:extLst>
            </p:cNvPr>
            <p:cNvSpPr/>
            <p:nvPr/>
          </p:nvSpPr>
          <p:spPr>
            <a:xfrm>
              <a:off x="1824529" y="536494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200D4667-EABB-4D29-8288-3578DFBD2351}"/>
                </a:ext>
              </a:extLst>
            </p:cNvPr>
            <p:cNvSpPr/>
            <p:nvPr/>
          </p:nvSpPr>
          <p:spPr>
            <a:xfrm>
              <a:off x="177362" y="4293379"/>
              <a:ext cx="159474" cy="1594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DCC35BE3-1414-4F47-BFFB-DFBF884A5E05}"/>
                </a:ext>
              </a:extLst>
            </p:cNvPr>
            <p:cNvSpPr/>
            <p:nvPr/>
          </p:nvSpPr>
          <p:spPr>
            <a:xfrm>
              <a:off x="2640340" y="2055206"/>
              <a:ext cx="223201" cy="2232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EF6AFD8D-C146-4208-A52C-7DC84492D399}"/>
                </a:ext>
              </a:extLst>
            </p:cNvPr>
            <p:cNvSpPr/>
            <p:nvPr/>
          </p:nvSpPr>
          <p:spPr>
            <a:xfrm>
              <a:off x="1952591" y="148923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2" name="Group 151">
              <a:extLst>
                <a:ext uri="{FF2B5EF4-FFF2-40B4-BE49-F238E27FC236}">
                  <a16:creationId xmlns:a16="http://schemas.microsoft.com/office/drawing/2014/main" id="{1ADA25FA-377D-4DEB-970B-B13CF24D25AA}"/>
                </a:ext>
              </a:extLst>
            </p:cNvPr>
            <p:cNvGrpSpPr/>
            <p:nvPr/>
          </p:nvGrpSpPr>
          <p:grpSpPr>
            <a:xfrm>
              <a:off x="3184887" y="3835341"/>
              <a:ext cx="1229515" cy="1107907"/>
              <a:chOff x="5884197" y="3445640"/>
              <a:chExt cx="1888205" cy="1701448"/>
            </a:xfrm>
          </p:grpSpPr>
          <p:cxnSp>
            <p:nvCxnSpPr>
              <p:cNvPr id="92" name="Straight Connector 91">
                <a:extLst>
                  <a:ext uri="{FF2B5EF4-FFF2-40B4-BE49-F238E27FC236}">
                    <a16:creationId xmlns:a16="http://schemas.microsoft.com/office/drawing/2014/main" id="{9A31CC38-E2B1-4A86-AEBC-F3AD1D3C112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3C40ED8-9497-4DAF-9102-8285B6A4DDD7}"/>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D228404-3202-424D-BBFD-99AF28046D1D}"/>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CD032B2-2823-4364-AEF1-7A5BB6B39226}"/>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3781D5C-8598-4DC4-B15C-FF29CF147C7F}"/>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3D17873-3F2F-4395-9322-A4AD244EAE1F}"/>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273B30FF-646D-4703-B7C6-536BAE4585C7}"/>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4B9B0ECC-2476-4775-ADD3-1E6EC9FCC1B6}"/>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E8C3181E-BC39-4ED5-896C-8643AEAB61BA}"/>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a:extLst>
                <a:ext uri="{FF2B5EF4-FFF2-40B4-BE49-F238E27FC236}">
                  <a16:creationId xmlns:a16="http://schemas.microsoft.com/office/drawing/2014/main" id="{5F83E974-6F75-411B-8983-A67B9A54AFAC}"/>
                </a:ext>
              </a:extLst>
            </p:cNvPr>
            <p:cNvGrpSpPr/>
            <p:nvPr/>
          </p:nvGrpSpPr>
          <p:grpSpPr>
            <a:xfrm rot="10800000">
              <a:off x="-26869" y="50804"/>
              <a:ext cx="2246936" cy="1701448"/>
              <a:chOff x="5884197" y="3445640"/>
              <a:chExt cx="2246936" cy="1701448"/>
            </a:xfrm>
          </p:grpSpPr>
          <p:cxnSp>
            <p:nvCxnSpPr>
              <p:cNvPr id="154" name="Straight Connector 153">
                <a:extLst>
                  <a:ext uri="{FF2B5EF4-FFF2-40B4-BE49-F238E27FC236}">
                    <a16:creationId xmlns:a16="http://schemas.microsoft.com/office/drawing/2014/main" id="{59A304A8-463C-4E2A-AAEB-636EEADAA87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D7C6A1D-A0CB-4992-8833-ED982D04466D}"/>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B181298D-EBAF-4A93-9C86-D6D0C4B15BD2}"/>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9FCCD251-C320-4E2A-AC0C-FBFABE73D32C}"/>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554C909-8C5C-4A2D-A1BD-DB6487CABED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3DCBC4-D136-4AAF-B0C6-0AF968B9F876}"/>
                  </a:ext>
                </a:extLst>
              </p:cNvPr>
              <p:cNvCxnSpPr>
                <a:cxnSpLocks/>
              </p:cNvCxnSpPr>
              <p:nvPr/>
            </p:nvCxnSpPr>
            <p:spPr>
              <a:xfrm rot="10800000" flipV="1">
                <a:off x="7062531" y="4228106"/>
                <a:ext cx="1068602" cy="26818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896495A9-7AA1-4DDB-AE34-B96047C07164}"/>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AC4B2A22-E784-4C85-891C-AA90B2F8C2BB}"/>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2E45753D-9884-4434-B1B8-15D5F615B399}"/>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4505F5DC-8704-45BD-87E7-E574ADED18B9}"/>
                </a:ext>
              </a:extLst>
            </p:cNvPr>
            <p:cNvGrpSpPr/>
            <p:nvPr/>
          </p:nvGrpSpPr>
          <p:grpSpPr>
            <a:xfrm rot="6830159">
              <a:off x="282516" y="4652380"/>
              <a:ext cx="1888205" cy="1701448"/>
              <a:chOff x="5884197" y="3445640"/>
              <a:chExt cx="1888205" cy="1701448"/>
            </a:xfrm>
          </p:grpSpPr>
          <p:cxnSp>
            <p:nvCxnSpPr>
              <p:cNvPr id="164" name="Straight Connector 163">
                <a:extLst>
                  <a:ext uri="{FF2B5EF4-FFF2-40B4-BE49-F238E27FC236}">
                    <a16:creationId xmlns:a16="http://schemas.microsoft.com/office/drawing/2014/main" id="{4BB43B57-CF8B-4F88-8A2A-20ADD2D3C6C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77A4348-CB3F-4BFB-A1CC-CF7056CFF715}"/>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56630DD8-4B81-4A64-BD65-86274C6B1B93}"/>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5B78D16-56BC-472F-B687-A9E3899731C2}"/>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6F754FE-8056-4704-A67C-A0FBE12B8D1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2A2188A-1E7E-49E2-9D80-9100F58BD95D}"/>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70" name="Oval 169">
                <a:extLst>
                  <a:ext uri="{FF2B5EF4-FFF2-40B4-BE49-F238E27FC236}">
                    <a16:creationId xmlns:a16="http://schemas.microsoft.com/office/drawing/2014/main" id="{86B35C84-B365-4E0A-95E5-F96402B484D5}"/>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B2057B3E-5315-4CC6-9A92-1E9E0F5CB027}"/>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9CDD68A6-2AF8-4707-9BB3-E4520483B618}"/>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72">
              <a:extLst>
                <a:ext uri="{FF2B5EF4-FFF2-40B4-BE49-F238E27FC236}">
                  <a16:creationId xmlns:a16="http://schemas.microsoft.com/office/drawing/2014/main" id="{0BBD7F6C-F656-415E-B53F-7F36AC46B014}"/>
                </a:ext>
              </a:extLst>
            </p:cNvPr>
            <p:cNvGrpSpPr/>
            <p:nvPr/>
          </p:nvGrpSpPr>
          <p:grpSpPr>
            <a:xfrm rot="2369895">
              <a:off x="148660" y="1960246"/>
              <a:ext cx="1888205" cy="1676281"/>
              <a:chOff x="5884197" y="3470807"/>
              <a:chExt cx="1888205" cy="1676281"/>
            </a:xfrm>
          </p:grpSpPr>
          <p:cxnSp>
            <p:nvCxnSpPr>
              <p:cNvPr id="174" name="Straight Connector 173">
                <a:extLst>
                  <a:ext uri="{FF2B5EF4-FFF2-40B4-BE49-F238E27FC236}">
                    <a16:creationId xmlns:a16="http://schemas.microsoft.com/office/drawing/2014/main" id="{A7154D87-3E9D-49B7-840E-9737E8AF3F5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96190D0A-4052-4AF0-B678-EAA77FEA9140}"/>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7F9881C-7464-45DC-8F73-0C101FE36018}"/>
                  </a:ext>
                </a:extLst>
              </p:cNvPr>
              <p:cNvCxnSpPr>
                <a:cxnSpLocks/>
              </p:cNvCxnSpPr>
              <p:nvPr/>
            </p:nvCxnSpPr>
            <p:spPr>
              <a:xfrm rot="19230105" flipH="1">
                <a:off x="6685587" y="3470807"/>
                <a:ext cx="587875" cy="9466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6AD860B0-D391-4C1F-898A-84238B5A9207}"/>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117906F-C7F1-4566-8EFF-FA45CC612F3C}"/>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A12DA3AE-88B0-4879-9C6B-CFE5BA1F24FE}"/>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E7972A9A-0D87-4EFF-949D-83CAEC36CC20}"/>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82724BCA-AB00-4035-BA0C-86A1010C3B95}"/>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7" name="Straight Connector 186">
              <a:extLst>
                <a:ext uri="{FF2B5EF4-FFF2-40B4-BE49-F238E27FC236}">
                  <a16:creationId xmlns:a16="http://schemas.microsoft.com/office/drawing/2014/main" id="{9816848B-59D9-48FA-BE02-34747197834D}"/>
                </a:ext>
              </a:extLst>
            </p:cNvPr>
            <p:cNvCxnSpPr>
              <a:cxnSpLocks/>
            </p:cNvCxnSpPr>
            <p:nvPr/>
          </p:nvCxnSpPr>
          <p:spPr>
            <a:xfrm flipV="1">
              <a:off x="187347" y="4732642"/>
              <a:ext cx="474868" cy="134761"/>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A3D56CF-1ED1-42C2-89FC-36CFBCF4FE5C}"/>
                </a:ext>
              </a:extLst>
            </p:cNvPr>
            <p:cNvCxnSpPr>
              <a:cxnSpLocks/>
            </p:cNvCxnSpPr>
            <p:nvPr/>
          </p:nvCxnSpPr>
          <p:spPr>
            <a:xfrm>
              <a:off x="2255330" y="2204523"/>
              <a:ext cx="385010" cy="26965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97C792A8-C345-4A12-B7A9-41F05DB79948}"/>
                </a:ext>
              </a:extLst>
            </p:cNvPr>
            <p:cNvGrpSpPr/>
            <p:nvPr/>
          </p:nvGrpSpPr>
          <p:grpSpPr>
            <a:xfrm rot="6560792">
              <a:off x="1739807" y="3495652"/>
              <a:ext cx="1202555" cy="888358"/>
              <a:chOff x="3442589" y="5410039"/>
              <a:chExt cx="1202555" cy="888358"/>
            </a:xfrm>
          </p:grpSpPr>
          <p:sp>
            <p:nvSpPr>
              <p:cNvPr id="149" name="Oval 148">
                <a:extLst>
                  <a:ext uri="{FF2B5EF4-FFF2-40B4-BE49-F238E27FC236}">
                    <a16:creationId xmlns:a16="http://schemas.microsoft.com/office/drawing/2014/main" id="{75D00326-5667-4BB3-8205-D63A319D81AD}"/>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3" name="Straight Connector 192">
                <a:extLst>
                  <a:ext uri="{FF2B5EF4-FFF2-40B4-BE49-F238E27FC236}">
                    <a16:creationId xmlns:a16="http://schemas.microsoft.com/office/drawing/2014/main" id="{2CFE1A87-9E56-4F0A-802A-D5BA702D4F0C}"/>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0424E7B-2FF2-449E-9207-58C7BB31C17E}"/>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099306B-5247-456F-9B43-7A8C9D863B36}"/>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F3AF1BEC-E6EB-43BB-9444-CE53E9C4C783}"/>
                </a:ext>
              </a:extLst>
            </p:cNvPr>
            <p:cNvGrpSpPr/>
            <p:nvPr/>
          </p:nvGrpSpPr>
          <p:grpSpPr>
            <a:xfrm rot="8555283">
              <a:off x="2447230" y="485485"/>
              <a:ext cx="1202555" cy="888358"/>
              <a:chOff x="3442589" y="5410039"/>
              <a:chExt cx="1202555" cy="888358"/>
            </a:xfrm>
          </p:grpSpPr>
          <p:sp>
            <p:nvSpPr>
              <p:cNvPr id="205" name="Oval 204">
                <a:extLst>
                  <a:ext uri="{FF2B5EF4-FFF2-40B4-BE49-F238E27FC236}">
                    <a16:creationId xmlns:a16="http://schemas.microsoft.com/office/drawing/2014/main" id="{12ED7B5B-15F4-4002-9510-93CF6A0FB383}"/>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 name="Straight Connector 205">
                <a:extLst>
                  <a:ext uri="{FF2B5EF4-FFF2-40B4-BE49-F238E27FC236}">
                    <a16:creationId xmlns:a16="http://schemas.microsoft.com/office/drawing/2014/main" id="{7BDCB6FB-7D82-4167-8273-5DE3F837A8DA}"/>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6835705B-0230-4927-9347-6B2F14D93E1A}"/>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E03A390-20F7-4475-BDAA-8781AB2B25AF}"/>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cxnSp>
          <p:nvCxnSpPr>
            <p:cNvPr id="211" name="Straight Connector 210">
              <a:extLst>
                <a:ext uri="{FF2B5EF4-FFF2-40B4-BE49-F238E27FC236}">
                  <a16:creationId xmlns:a16="http://schemas.microsoft.com/office/drawing/2014/main" id="{3071B284-963D-4642-AA78-A16BB11A3FBC}"/>
                </a:ext>
              </a:extLst>
            </p:cNvPr>
            <p:cNvCxnSpPr>
              <a:cxnSpLocks/>
            </p:cNvCxnSpPr>
            <p:nvPr/>
          </p:nvCxnSpPr>
          <p:spPr>
            <a:xfrm>
              <a:off x="945831" y="3770932"/>
              <a:ext cx="832520" cy="4240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3E011B79-AF46-4FE4-ABC9-681AAF6B5972}"/>
                </a:ext>
              </a:extLst>
            </p:cNvPr>
            <p:cNvCxnSpPr>
              <a:cxnSpLocks/>
            </p:cNvCxnSpPr>
            <p:nvPr/>
          </p:nvCxnSpPr>
          <p:spPr>
            <a:xfrm flipH="1" flipV="1">
              <a:off x="1877509" y="3305522"/>
              <a:ext cx="865054" cy="12347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1DFB4C2-228E-439D-8D29-6AFFA6D97C5D}"/>
                </a:ext>
              </a:extLst>
            </p:cNvPr>
            <p:cNvCxnSpPr>
              <a:cxnSpLocks/>
            </p:cNvCxnSpPr>
            <p:nvPr/>
          </p:nvCxnSpPr>
          <p:spPr>
            <a:xfrm flipV="1">
              <a:off x="961873" y="1614220"/>
              <a:ext cx="1095916" cy="123407"/>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373379E9-23CB-46B3-BA8C-55EA1EDEAABF}"/>
                </a:ext>
              </a:extLst>
            </p:cNvPr>
            <p:cNvCxnSpPr>
              <a:cxnSpLocks/>
            </p:cNvCxnSpPr>
            <p:nvPr/>
          </p:nvCxnSpPr>
          <p:spPr>
            <a:xfrm flipH="1" flipV="1">
              <a:off x="2736523" y="3431849"/>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A4A7DDE-F996-4DD8-9EAD-1A4319890B22}"/>
                </a:ext>
              </a:extLst>
            </p:cNvPr>
            <p:cNvCxnSpPr>
              <a:cxnSpLocks/>
            </p:cNvCxnSpPr>
            <p:nvPr/>
          </p:nvCxnSpPr>
          <p:spPr>
            <a:xfrm flipH="1" flipV="1">
              <a:off x="951917" y="5646198"/>
              <a:ext cx="489763" cy="28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007FF75-9528-4B0D-995F-0B8BFE15AD08}"/>
                </a:ext>
              </a:extLst>
            </p:cNvPr>
            <p:cNvCxnSpPr>
              <a:cxnSpLocks/>
            </p:cNvCxnSpPr>
            <p:nvPr/>
          </p:nvCxnSpPr>
          <p:spPr>
            <a:xfrm flipH="1">
              <a:off x="63134" y="3093860"/>
              <a:ext cx="1091157" cy="39889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30" name="Group 229">
            <a:extLst>
              <a:ext uri="{FF2B5EF4-FFF2-40B4-BE49-F238E27FC236}">
                <a16:creationId xmlns:a16="http://schemas.microsoft.com/office/drawing/2014/main" id="{8EAEFEC6-EFE6-497B-94EF-E544341AF9A2}"/>
              </a:ext>
            </a:extLst>
          </p:cNvPr>
          <p:cNvGrpSpPr/>
          <p:nvPr/>
        </p:nvGrpSpPr>
        <p:grpSpPr>
          <a:xfrm>
            <a:off x="7617579" y="2853057"/>
            <a:ext cx="4526164" cy="701496"/>
            <a:chOff x="6751979" y="1666120"/>
            <a:chExt cx="4526164" cy="701496"/>
          </a:xfrm>
        </p:grpSpPr>
        <p:sp>
          <p:nvSpPr>
            <p:cNvPr id="231" name="TextBox 230">
              <a:extLst>
                <a:ext uri="{FF2B5EF4-FFF2-40B4-BE49-F238E27FC236}">
                  <a16:creationId xmlns:a16="http://schemas.microsoft.com/office/drawing/2014/main" id="{B9AB935D-F177-4E99-8475-CDD2E4BB3D10}"/>
                </a:ext>
              </a:extLst>
            </p:cNvPr>
            <p:cNvSpPr txBox="1"/>
            <p:nvPr/>
          </p:nvSpPr>
          <p:spPr>
            <a:xfrm>
              <a:off x="6770451" y="2090617"/>
              <a:ext cx="4507692" cy="276999"/>
            </a:xfrm>
            <a:prstGeom prst="rect">
              <a:avLst/>
            </a:prstGeom>
            <a:noFill/>
          </p:spPr>
          <p:txBody>
            <a:bodyPr wrap="square" rtlCol="0">
              <a:spAutoFit/>
            </a:bodyPr>
            <a:lstStyle/>
            <a:p>
              <a:r>
                <a:rPr lang="en-US" altLang="ko-KR" sz="1200" dirty="0">
                  <a:solidFill>
                    <a:schemeClr val="bg1"/>
                  </a:solidFill>
                  <a:cs typeface="Arial" pitchFamily="34" charset="0"/>
                </a:rPr>
                <a:t>Each line represent a sample</a:t>
              </a:r>
            </a:p>
          </p:txBody>
        </p:sp>
        <p:sp>
          <p:nvSpPr>
            <p:cNvPr id="232" name="TextBox 231">
              <a:extLst>
                <a:ext uri="{FF2B5EF4-FFF2-40B4-BE49-F238E27FC236}">
                  <a16:creationId xmlns:a16="http://schemas.microsoft.com/office/drawing/2014/main" id="{8C9CCE34-CDFE-4E32-94A6-DD9261AEAB3F}"/>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Lines</a:t>
              </a:r>
              <a:endParaRPr lang="ko-KR" altLang="en-US" sz="2700" b="1" dirty="0">
                <a:solidFill>
                  <a:schemeClr val="bg1"/>
                </a:solidFill>
                <a:cs typeface="Arial" pitchFamily="34" charset="0"/>
              </a:endParaRPr>
            </a:p>
          </p:txBody>
        </p:sp>
      </p:grpSp>
      <p:grpSp>
        <p:nvGrpSpPr>
          <p:cNvPr id="234" name="Group 233">
            <a:extLst>
              <a:ext uri="{FF2B5EF4-FFF2-40B4-BE49-F238E27FC236}">
                <a16:creationId xmlns:a16="http://schemas.microsoft.com/office/drawing/2014/main" id="{2B2FDF95-74C3-4EDE-8F9B-A6C0B5B21007}"/>
              </a:ext>
            </a:extLst>
          </p:cNvPr>
          <p:cNvGrpSpPr/>
          <p:nvPr/>
        </p:nvGrpSpPr>
        <p:grpSpPr>
          <a:xfrm>
            <a:off x="7617579" y="3943918"/>
            <a:ext cx="4526164" cy="886162"/>
            <a:chOff x="6751979" y="1666120"/>
            <a:chExt cx="4526164" cy="886162"/>
          </a:xfrm>
        </p:grpSpPr>
        <p:sp>
          <p:nvSpPr>
            <p:cNvPr id="235" name="TextBox 234">
              <a:extLst>
                <a:ext uri="{FF2B5EF4-FFF2-40B4-BE49-F238E27FC236}">
                  <a16:creationId xmlns:a16="http://schemas.microsoft.com/office/drawing/2014/main" id="{6B681A37-B437-4D1B-B238-869E1F970183}"/>
                </a:ext>
              </a:extLst>
            </p:cNvPr>
            <p:cNvSpPr txBox="1"/>
            <p:nvPr/>
          </p:nvSpPr>
          <p:spPr>
            <a:xfrm>
              <a:off x="6770451" y="2090617"/>
              <a:ext cx="4507692" cy="461665"/>
            </a:xfrm>
            <a:prstGeom prst="rect">
              <a:avLst/>
            </a:prstGeom>
            <a:noFill/>
          </p:spPr>
          <p:txBody>
            <a:bodyPr wrap="square" rtlCol="0">
              <a:spAutoFit/>
            </a:bodyPr>
            <a:lstStyle/>
            <a:p>
              <a:r>
                <a:rPr lang="en-US" altLang="ko-KR" sz="1200" dirty="0">
                  <a:solidFill>
                    <a:schemeClr val="bg1"/>
                  </a:solidFill>
                  <a:cs typeface="Arial" pitchFamily="34" charset="0"/>
                </a:rPr>
                <a:t>Each column represent a metabolite, while in each cell is reported the metabolite’s concentration or peak area</a:t>
              </a:r>
            </a:p>
          </p:txBody>
        </p:sp>
        <p:sp>
          <p:nvSpPr>
            <p:cNvPr id="236" name="TextBox 235">
              <a:extLst>
                <a:ext uri="{FF2B5EF4-FFF2-40B4-BE49-F238E27FC236}">
                  <a16:creationId xmlns:a16="http://schemas.microsoft.com/office/drawing/2014/main" id="{2F0D0F1E-A944-4A47-8A71-A22544D6F785}"/>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Columns</a:t>
              </a:r>
              <a:endParaRPr lang="ko-KR" altLang="en-US" sz="2700" b="1" dirty="0">
                <a:solidFill>
                  <a:schemeClr val="bg1"/>
                </a:solidFill>
                <a:cs typeface="Arial" pitchFamily="34" charset="0"/>
              </a:endParaRPr>
            </a:p>
          </p:txBody>
        </p:sp>
      </p:grpSp>
      <p:grpSp>
        <p:nvGrpSpPr>
          <p:cNvPr id="238" name="Group 237">
            <a:extLst>
              <a:ext uri="{FF2B5EF4-FFF2-40B4-BE49-F238E27FC236}">
                <a16:creationId xmlns:a16="http://schemas.microsoft.com/office/drawing/2014/main" id="{663FF921-9DD6-4C67-9C2E-AAED27BD3A41}"/>
              </a:ext>
            </a:extLst>
          </p:cNvPr>
          <p:cNvGrpSpPr/>
          <p:nvPr/>
        </p:nvGrpSpPr>
        <p:grpSpPr>
          <a:xfrm>
            <a:off x="7617579" y="5034780"/>
            <a:ext cx="4526164" cy="886162"/>
            <a:chOff x="6751979" y="1666120"/>
            <a:chExt cx="4526164" cy="886162"/>
          </a:xfrm>
        </p:grpSpPr>
        <p:sp>
          <p:nvSpPr>
            <p:cNvPr id="239" name="TextBox 238">
              <a:extLst>
                <a:ext uri="{FF2B5EF4-FFF2-40B4-BE49-F238E27FC236}">
                  <a16:creationId xmlns:a16="http://schemas.microsoft.com/office/drawing/2014/main" id="{A7D7FBB4-88DC-4613-987E-2441D70A0BAB}"/>
                </a:ext>
              </a:extLst>
            </p:cNvPr>
            <p:cNvSpPr txBox="1"/>
            <p:nvPr/>
          </p:nvSpPr>
          <p:spPr>
            <a:xfrm>
              <a:off x="6770451" y="2090617"/>
              <a:ext cx="4507692" cy="461665"/>
            </a:xfrm>
            <a:prstGeom prst="rect">
              <a:avLst/>
            </a:prstGeom>
            <a:noFill/>
          </p:spPr>
          <p:txBody>
            <a:bodyPr wrap="square" rtlCol="0">
              <a:spAutoFit/>
            </a:bodyPr>
            <a:lstStyle/>
            <a:p>
              <a:r>
                <a:rPr lang="en-US" altLang="ko-KR" sz="1200" dirty="0">
                  <a:solidFill>
                    <a:schemeClr val="bg1"/>
                  </a:solidFill>
                  <a:cs typeface="Arial" pitchFamily="34" charset="0"/>
                </a:rPr>
                <a:t>The firsts two columns report the data identification and the assigned class</a:t>
              </a:r>
            </a:p>
          </p:txBody>
        </p:sp>
        <p:sp>
          <p:nvSpPr>
            <p:cNvPr id="240" name="TextBox 239">
              <a:extLst>
                <a:ext uri="{FF2B5EF4-FFF2-40B4-BE49-F238E27FC236}">
                  <a16:creationId xmlns:a16="http://schemas.microsoft.com/office/drawing/2014/main" id="{EFE85ACD-62AD-4F0F-839F-6988F5202D0C}"/>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Sample ID and Class</a:t>
              </a:r>
              <a:endParaRPr lang="ko-KR" altLang="en-US" sz="2700" b="1" dirty="0">
                <a:solidFill>
                  <a:schemeClr val="bg1"/>
                </a:solidFill>
                <a:cs typeface="Arial" pitchFamily="34" charset="0"/>
              </a:endParaRPr>
            </a:p>
          </p:txBody>
        </p:sp>
      </p:grpSp>
      <p:grpSp>
        <p:nvGrpSpPr>
          <p:cNvPr id="242" name="Group 241">
            <a:extLst>
              <a:ext uri="{FF2B5EF4-FFF2-40B4-BE49-F238E27FC236}">
                <a16:creationId xmlns:a16="http://schemas.microsoft.com/office/drawing/2014/main" id="{5847D389-6281-415A-BE8D-829D4E7684F9}"/>
              </a:ext>
            </a:extLst>
          </p:cNvPr>
          <p:cNvGrpSpPr/>
          <p:nvPr/>
        </p:nvGrpSpPr>
        <p:grpSpPr>
          <a:xfrm rot="8555283">
            <a:off x="10647363" y="122514"/>
            <a:ext cx="1202555" cy="888358"/>
            <a:chOff x="3442589" y="5410039"/>
            <a:chExt cx="1202555" cy="888358"/>
          </a:xfrm>
          <a:solidFill>
            <a:schemeClr val="accent1">
              <a:lumMod val="75000"/>
            </a:schemeClr>
          </a:solidFill>
        </p:grpSpPr>
        <p:sp>
          <p:nvSpPr>
            <p:cNvPr id="243" name="Oval 242">
              <a:extLst>
                <a:ext uri="{FF2B5EF4-FFF2-40B4-BE49-F238E27FC236}">
                  <a16:creationId xmlns:a16="http://schemas.microsoft.com/office/drawing/2014/main" id="{019740F7-E1E9-4108-8B94-B895BC04A5E2}"/>
                </a:ext>
              </a:extLst>
            </p:cNvPr>
            <p:cNvSpPr/>
            <p:nvPr/>
          </p:nvSpPr>
          <p:spPr>
            <a:xfrm>
              <a:off x="4194644" y="5845659"/>
              <a:ext cx="228869" cy="228869"/>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4" name="Straight Connector 243">
              <a:extLst>
                <a:ext uri="{FF2B5EF4-FFF2-40B4-BE49-F238E27FC236}">
                  <a16:creationId xmlns:a16="http://schemas.microsoft.com/office/drawing/2014/main" id="{3A8F62D1-FAD8-4D55-8FE4-9712E1439D78}"/>
                </a:ext>
              </a:extLst>
            </p:cNvPr>
            <p:cNvCxnSpPr>
              <a:cxnSpLocks/>
            </p:cNvCxnSpPr>
            <p:nvPr/>
          </p:nvCxnSpPr>
          <p:spPr>
            <a:xfrm>
              <a:off x="3442589" y="5639826"/>
              <a:ext cx="867151" cy="320268"/>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DC507CE-4F06-40F7-BADB-4073EEA93A1A}"/>
                </a:ext>
              </a:extLst>
            </p:cNvPr>
            <p:cNvCxnSpPr>
              <a:cxnSpLocks/>
            </p:cNvCxnSpPr>
            <p:nvPr/>
          </p:nvCxnSpPr>
          <p:spPr>
            <a:xfrm>
              <a:off x="4309740" y="5960094"/>
              <a:ext cx="167702" cy="338303"/>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2E93A0C-6F0E-4BE1-A8C6-7C82C8EB07F5}"/>
                </a:ext>
              </a:extLst>
            </p:cNvPr>
            <p:cNvCxnSpPr>
              <a:cxnSpLocks/>
            </p:cNvCxnSpPr>
            <p:nvPr/>
          </p:nvCxnSpPr>
          <p:spPr>
            <a:xfrm flipV="1">
              <a:off x="4309740" y="5410039"/>
              <a:ext cx="335404" cy="550055"/>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pic>
        <p:nvPicPr>
          <p:cNvPr id="88" name="Immagine 87">
            <a:extLst>
              <a:ext uri="{FF2B5EF4-FFF2-40B4-BE49-F238E27FC236}">
                <a16:creationId xmlns:a16="http://schemas.microsoft.com/office/drawing/2014/main" id="{5713E8EB-6F39-4DAC-8CE5-5055522730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57" y="2641241"/>
            <a:ext cx="7570269" cy="4112152"/>
          </a:xfrm>
          <a:prstGeom prst="rect">
            <a:avLst/>
          </a:prstGeom>
        </p:spPr>
      </p:pic>
      <p:sp>
        <p:nvSpPr>
          <p:cNvPr id="89" name="Pie 14">
            <a:extLst>
              <a:ext uri="{FF2B5EF4-FFF2-40B4-BE49-F238E27FC236}">
                <a16:creationId xmlns:a16="http://schemas.microsoft.com/office/drawing/2014/main" id="{54FFBF08-6A12-4404-B297-BE519B9D29F3}"/>
              </a:ext>
            </a:extLst>
          </p:cNvPr>
          <p:cNvSpPr/>
          <p:nvPr/>
        </p:nvSpPr>
        <p:spPr>
          <a:xfrm rot="10800000">
            <a:off x="4704936" y="189632"/>
            <a:ext cx="2115769" cy="2381782"/>
          </a:xfrm>
          <a:prstGeom prst="pie">
            <a:avLst>
              <a:gd name="adj1" fmla="val 0"/>
              <a:gd name="adj2" fmla="val 1804808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0" name="Pie 15">
            <a:extLst>
              <a:ext uri="{FF2B5EF4-FFF2-40B4-BE49-F238E27FC236}">
                <a16:creationId xmlns:a16="http://schemas.microsoft.com/office/drawing/2014/main" id="{F4B3E3E0-947F-44BD-8B10-83B125913673}"/>
              </a:ext>
            </a:extLst>
          </p:cNvPr>
          <p:cNvSpPr/>
          <p:nvPr/>
        </p:nvSpPr>
        <p:spPr>
          <a:xfrm>
            <a:off x="3650331" y="178083"/>
            <a:ext cx="2118407" cy="2352713"/>
          </a:xfrm>
          <a:custGeom>
            <a:avLst/>
            <a:gdLst>
              <a:gd name="connsiteX0" fmla="*/ 1430440 w 1430440"/>
              <a:gd name="connsiteY0" fmla="*/ 715220 h 1430440"/>
              <a:gd name="connsiteX1" fmla="*/ 901155 w 1430440"/>
              <a:gd name="connsiteY1" fmla="*/ 1405849 h 1430440"/>
              <a:gd name="connsiteX2" fmla="*/ 96675 w 1430440"/>
              <a:gd name="connsiteY2" fmla="*/ 1074305 h 1430440"/>
              <a:gd name="connsiteX3" fmla="*/ 207679 w 1430440"/>
              <a:gd name="connsiteY3" fmla="*/ 211294 h 1430440"/>
              <a:gd name="connsiteX4" fmla="*/ 1069875 w 1430440"/>
              <a:gd name="connsiteY4" fmla="*/ 94125 h 1430440"/>
              <a:gd name="connsiteX5" fmla="*/ 715220 w 1430440"/>
              <a:gd name="connsiteY5" fmla="*/ 715220 h 1430440"/>
              <a:gd name="connsiteX6" fmla="*/ 1430440 w 1430440"/>
              <a:gd name="connsiteY6" fmla="*/ 715220 h 1430440"/>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0456" h="1430521">
                <a:moveTo>
                  <a:pt x="1430456" y="715237"/>
                </a:moveTo>
                <a:cubicBezTo>
                  <a:pt x="1430456" y="1038633"/>
                  <a:pt x="1213448" y="1321793"/>
                  <a:pt x="901171" y="1405866"/>
                </a:cubicBezTo>
                <a:cubicBezTo>
                  <a:pt x="588894" y="1489939"/>
                  <a:pt x="259055" y="1354005"/>
                  <a:pt x="96691" y="1074322"/>
                </a:cubicBezTo>
                <a:cubicBezTo>
                  <a:pt x="-65674" y="794639"/>
                  <a:pt x="-20162" y="440802"/>
                  <a:pt x="207695" y="211311"/>
                </a:cubicBezTo>
                <a:cubicBezTo>
                  <a:pt x="435552" y="-18180"/>
                  <a:pt x="789055" y="-66220"/>
                  <a:pt x="1069891" y="94142"/>
                </a:cubicBezTo>
                <a:cubicBezTo>
                  <a:pt x="749268" y="310698"/>
                  <a:pt x="726297" y="584404"/>
                  <a:pt x="715236" y="715237"/>
                </a:cubicBezTo>
                <a:lnTo>
                  <a:pt x="1430456" y="7152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1" name="직사각형 113">
            <a:extLst>
              <a:ext uri="{FF2B5EF4-FFF2-40B4-BE49-F238E27FC236}">
                <a16:creationId xmlns:a16="http://schemas.microsoft.com/office/drawing/2014/main" id="{056BEFE2-90BE-4952-A1AD-E35344D9AF7F}"/>
              </a:ext>
            </a:extLst>
          </p:cNvPr>
          <p:cNvSpPr>
            <a:spLocks noChangeArrowheads="1"/>
          </p:cNvSpPr>
          <p:nvPr/>
        </p:nvSpPr>
        <p:spPr bwMode="auto">
          <a:xfrm>
            <a:off x="3709041" y="1570842"/>
            <a:ext cx="1456545" cy="584775"/>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600" b="1" dirty="0">
                <a:solidFill>
                  <a:schemeClr val="bg1"/>
                </a:solidFill>
                <a:cs typeface="Arial" charset="0"/>
              </a:rPr>
              <a:t>Chemical Analysis</a:t>
            </a:r>
            <a:endParaRPr lang="ko-KR" altLang="en-US" sz="1600" dirty="0">
              <a:solidFill>
                <a:schemeClr val="bg1"/>
              </a:solidFill>
            </a:endParaRPr>
          </a:p>
        </p:txBody>
      </p:sp>
      <p:sp>
        <p:nvSpPr>
          <p:cNvPr id="95" name="직사각형 113">
            <a:extLst>
              <a:ext uri="{FF2B5EF4-FFF2-40B4-BE49-F238E27FC236}">
                <a16:creationId xmlns:a16="http://schemas.microsoft.com/office/drawing/2014/main" id="{B9752C4A-B14C-4729-90A9-4230E095FCAC}"/>
              </a:ext>
            </a:extLst>
          </p:cNvPr>
          <p:cNvSpPr>
            <a:spLocks noChangeArrowheads="1"/>
          </p:cNvSpPr>
          <p:nvPr/>
        </p:nvSpPr>
        <p:spPr bwMode="auto">
          <a:xfrm>
            <a:off x="5069323" y="358060"/>
            <a:ext cx="1532463" cy="646331"/>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b="1" dirty="0">
                <a:solidFill>
                  <a:schemeClr val="bg1"/>
                </a:solidFill>
                <a:cs typeface="Arial" charset="0"/>
              </a:rPr>
              <a:t>Data Analysis</a:t>
            </a:r>
            <a:endParaRPr lang="ko-KR" altLang="en-US" dirty="0">
              <a:solidFill>
                <a:schemeClr val="bg1"/>
              </a:solidFill>
            </a:endParaRPr>
          </a:p>
        </p:txBody>
      </p:sp>
      <p:sp>
        <p:nvSpPr>
          <p:cNvPr id="8" name="CasellaDiTesto 7">
            <a:extLst>
              <a:ext uri="{FF2B5EF4-FFF2-40B4-BE49-F238E27FC236}">
                <a16:creationId xmlns:a16="http://schemas.microsoft.com/office/drawing/2014/main" id="{955417FF-3412-4DA2-8A25-9BAB8AD847A9}"/>
              </a:ext>
            </a:extLst>
          </p:cNvPr>
          <p:cNvSpPr txBox="1"/>
          <p:nvPr/>
        </p:nvSpPr>
        <p:spPr>
          <a:xfrm>
            <a:off x="4331154" y="1107847"/>
            <a:ext cx="1572281" cy="415536"/>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tileRect/>
          </a:gradFill>
          <a:ln w="38100">
            <a:solidFill>
              <a:srgbClr val="7030A0"/>
            </a:solidFill>
            <a:prstDash val="dash"/>
          </a:ln>
        </p:spPr>
        <p:txBody>
          <a:bodyPr wrap="square" rtlCol="0">
            <a:spAutoFit/>
          </a:bodyPr>
          <a:lstStyle/>
          <a:p>
            <a:endParaRPr lang="it-IT" dirty="0"/>
          </a:p>
        </p:txBody>
      </p:sp>
      <p:sp>
        <p:nvSpPr>
          <p:cNvPr id="9" name="Freccia a destra 8">
            <a:extLst>
              <a:ext uri="{FF2B5EF4-FFF2-40B4-BE49-F238E27FC236}">
                <a16:creationId xmlns:a16="http://schemas.microsoft.com/office/drawing/2014/main" id="{0F2E900A-7C2D-4118-A356-956D46CE5112}"/>
              </a:ext>
            </a:extLst>
          </p:cNvPr>
          <p:cNvSpPr/>
          <p:nvPr/>
        </p:nvSpPr>
        <p:spPr>
          <a:xfrm rot="6563874">
            <a:off x="3396908" y="2624505"/>
            <a:ext cx="2612701" cy="326796"/>
          </a:xfrm>
          <a:prstGeom prs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30223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30"/>
                                        </p:tgtEl>
                                        <p:attrNameLst>
                                          <p:attrName>style.visibility</p:attrName>
                                        </p:attrNameLst>
                                      </p:cBhvr>
                                      <p:to>
                                        <p:strVal val="visible"/>
                                      </p:to>
                                    </p:set>
                                    <p:anim calcmode="lin" valueType="num">
                                      <p:cBhvr additive="base">
                                        <p:cTn id="11" dur="500" fill="hold"/>
                                        <p:tgtEl>
                                          <p:spTgt spid="230"/>
                                        </p:tgtEl>
                                        <p:attrNameLst>
                                          <p:attrName>ppt_x</p:attrName>
                                        </p:attrNameLst>
                                      </p:cBhvr>
                                      <p:tavLst>
                                        <p:tav tm="0">
                                          <p:val>
                                            <p:strVal val="#ppt_x"/>
                                          </p:val>
                                        </p:tav>
                                        <p:tav tm="100000">
                                          <p:val>
                                            <p:strVal val="#ppt_x"/>
                                          </p:val>
                                        </p:tav>
                                      </p:tavLst>
                                    </p:anim>
                                    <p:anim calcmode="lin" valueType="num">
                                      <p:cBhvr additive="base">
                                        <p:cTn id="12" dur="500" fill="hold"/>
                                        <p:tgtEl>
                                          <p:spTgt spid="23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34"/>
                                        </p:tgtEl>
                                        <p:attrNameLst>
                                          <p:attrName>style.visibility</p:attrName>
                                        </p:attrNameLst>
                                      </p:cBhvr>
                                      <p:to>
                                        <p:strVal val="visible"/>
                                      </p:to>
                                    </p:set>
                                    <p:anim calcmode="lin" valueType="num">
                                      <p:cBhvr additive="base">
                                        <p:cTn id="17" dur="500" fill="hold"/>
                                        <p:tgtEl>
                                          <p:spTgt spid="234"/>
                                        </p:tgtEl>
                                        <p:attrNameLst>
                                          <p:attrName>ppt_x</p:attrName>
                                        </p:attrNameLst>
                                      </p:cBhvr>
                                      <p:tavLst>
                                        <p:tav tm="0">
                                          <p:val>
                                            <p:strVal val="#ppt_x"/>
                                          </p:val>
                                        </p:tav>
                                        <p:tav tm="100000">
                                          <p:val>
                                            <p:strVal val="#ppt_x"/>
                                          </p:val>
                                        </p:tav>
                                      </p:tavLst>
                                    </p:anim>
                                    <p:anim calcmode="lin" valueType="num">
                                      <p:cBhvr additive="base">
                                        <p:cTn id="18" dur="500" fill="hold"/>
                                        <p:tgtEl>
                                          <p:spTgt spid="23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38"/>
                                        </p:tgtEl>
                                        <p:attrNameLst>
                                          <p:attrName>style.visibility</p:attrName>
                                        </p:attrNameLst>
                                      </p:cBhvr>
                                      <p:to>
                                        <p:strVal val="visible"/>
                                      </p:to>
                                    </p:set>
                                    <p:anim calcmode="lin" valueType="num">
                                      <p:cBhvr additive="base">
                                        <p:cTn id="23" dur="500" fill="hold"/>
                                        <p:tgtEl>
                                          <p:spTgt spid="238"/>
                                        </p:tgtEl>
                                        <p:attrNameLst>
                                          <p:attrName>ppt_x</p:attrName>
                                        </p:attrNameLst>
                                      </p:cBhvr>
                                      <p:tavLst>
                                        <p:tav tm="0">
                                          <p:val>
                                            <p:strVal val="#ppt_x"/>
                                          </p:val>
                                        </p:tav>
                                        <p:tav tm="100000">
                                          <p:val>
                                            <p:strVal val="#ppt_x"/>
                                          </p:val>
                                        </p:tav>
                                      </p:tavLst>
                                    </p:anim>
                                    <p:anim calcmode="lin" valueType="num">
                                      <p:cBhvr additive="base">
                                        <p:cTn id="24" dur="500" fill="hold"/>
                                        <p:tgtEl>
                                          <p:spTgt spid="23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88"/>
                                        </p:tgtEl>
                                        <p:attrNameLst>
                                          <p:attrName>style.visibility</p:attrName>
                                        </p:attrNameLst>
                                      </p:cBhvr>
                                      <p:to>
                                        <p:strVal val="visible"/>
                                      </p:to>
                                    </p:set>
                                    <p:anim calcmode="lin" valueType="num">
                                      <p:cBhvr>
                                        <p:cTn id="29" dur="500" fill="hold"/>
                                        <p:tgtEl>
                                          <p:spTgt spid="88"/>
                                        </p:tgtEl>
                                        <p:attrNameLst>
                                          <p:attrName>ppt_w</p:attrName>
                                        </p:attrNameLst>
                                      </p:cBhvr>
                                      <p:tavLst>
                                        <p:tav tm="0">
                                          <p:val>
                                            <p:fltVal val="0"/>
                                          </p:val>
                                        </p:tav>
                                        <p:tav tm="100000">
                                          <p:val>
                                            <p:strVal val="#ppt_w"/>
                                          </p:val>
                                        </p:tav>
                                      </p:tavLst>
                                    </p:anim>
                                    <p:anim calcmode="lin" valueType="num">
                                      <p:cBhvr>
                                        <p:cTn id="30" dur="500" fill="hold"/>
                                        <p:tgtEl>
                                          <p:spTgt spid="88"/>
                                        </p:tgtEl>
                                        <p:attrNameLst>
                                          <p:attrName>ppt_h</p:attrName>
                                        </p:attrNameLst>
                                      </p:cBhvr>
                                      <p:tavLst>
                                        <p:tav tm="0">
                                          <p:val>
                                            <p:fltVal val="0"/>
                                          </p:val>
                                        </p:tav>
                                        <p:tav tm="100000">
                                          <p:val>
                                            <p:strVal val="#ppt_h"/>
                                          </p:val>
                                        </p:tav>
                                      </p:tavLst>
                                    </p:anim>
                                    <p:animEffect transition="in" filter="fade">
                                      <p:cBhvr>
                                        <p:cTn id="31" dur="500"/>
                                        <p:tgtEl>
                                          <p:spTgt spid="8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91"/>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9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9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heel(1)">
                                      <p:cBhvr>
                                        <p:cTn id="46" dur="2000"/>
                                        <p:tgtEl>
                                          <p:spTgt spid="9"/>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p:bldP spid="95" grpId="0"/>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ame 15"/>
          <p:cNvSpPr/>
          <p:nvPr/>
        </p:nvSpPr>
        <p:spPr>
          <a:xfrm>
            <a:off x="219988" y="2897205"/>
            <a:ext cx="11558427" cy="3801978"/>
          </a:xfrm>
          <a:prstGeom prst="frame">
            <a:avLst>
              <a:gd name="adj1" fmla="val 16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7" name="Text Placeholder 13"/>
          <p:cNvSpPr txBox="1">
            <a:spLocks/>
          </p:cNvSpPr>
          <p:nvPr/>
        </p:nvSpPr>
        <p:spPr>
          <a:xfrm>
            <a:off x="541045" y="3166713"/>
            <a:ext cx="5946381" cy="2789052"/>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ko-KR" sz="3600" b="1" kern="0" dirty="0">
                <a:solidFill>
                  <a:schemeClr val="bg1"/>
                </a:solidFill>
                <a:latin typeface="Abadi Extra Light" panose="020B0604020202020204" pitchFamily="34" charset="0"/>
              </a:rPr>
              <a:t>“Science is built up with facts, as a house is with stones. </a:t>
            </a:r>
          </a:p>
          <a:p>
            <a:pPr marL="0" indent="0">
              <a:buNone/>
            </a:pPr>
            <a:r>
              <a:rPr lang="en-US" altLang="ko-KR" sz="3600" b="1" kern="0" dirty="0">
                <a:solidFill>
                  <a:schemeClr val="bg1"/>
                </a:solidFill>
                <a:latin typeface="Abadi Extra Light" panose="020B0604020202020204" pitchFamily="34" charset="0"/>
              </a:rPr>
              <a:t>But a collection of facts is no more a science than a heap of stones is a house.”</a:t>
            </a:r>
          </a:p>
        </p:txBody>
      </p:sp>
      <p:sp>
        <p:nvSpPr>
          <p:cNvPr id="11" name="TextBox 10">
            <a:extLst>
              <a:ext uri="{FF2B5EF4-FFF2-40B4-BE49-F238E27FC236}">
                <a16:creationId xmlns:a16="http://schemas.microsoft.com/office/drawing/2014/main" id="{EFF19B95-72E4-48B0-9969-13E4D806E5FE}"/>
              </a:ext>
            </a:extLst>
          </p:cNvPr>
          <p:cNvSpPr txBox="1"/>
          <p:nvPr/>
        </p:nvSpPr>
        <p:spPr>
          <a:xfrm>
            <a:off x="5215860" y="1264335"/>
            <a:ext cx="6677902" cy="1287532"/>
          </a:xfrm>
          <a:prstGeom prst="rect">
            <a:avLst/>
          </a:prstGeom>
          <a:noFill/>
        </p:spPr>
        <p:txBody>
          <a:bodyPr wrap="square" rtlCol="0">
            <a:spAutoFit/>
          </a:bodyPr>
          <a:lstStyle/>
          <a:p>
            <a:pPr algn="r">
              <a:lnSpc>
                <a:spcPct val="110000"/>
              </a:lnSpc>
            </a:pPr>
            <a:r>
              <a:rPr lang="en-US" altLang="ko-KR" b="1" dirty="0">
                <a:solidFill>
                  <a:schemeClr val="accent1"/>
                </a:solidFill>
                <a:cs typeface="Arial" pitchFamily="34" charset="0"/>
              </a:rPr>
              <a:t>Data analysis is a process of inspecting, cleansing, transforming, and modeling data with the goal of discovering useful information, informing conclusions, and supporting decision-making</a:t>
            </a:r>
            <a:r>
              <a:rPr lang="en-US" altLang="ko-KR" sz="1400" b="1" dirty="0">
                <a:solidFill>
                  <a:schemeClr val="accent1"/>
                </a:solidFill>
                <a:cs typeface="Arial" pitchFamily="34" charset="0"/>
              </a:rPr>
              <a:t>.</a:t>
            </a:r>
          </a:p>
        </p:txBody>
      </p:sp>
      <p:sp>
        <p:nvSpPr>
          <p:cNvPr id="12" name="Text Placeholder 1">
            <a:extLst>
              <a:ext uri="{FF2B5EF4-FFF2-40B4-BE49-F238E27FC236}">
                <a16:creationId xmlns:a16="http://schemas.microsoft.com/office/drawing/2014/main" id="{CC5B701D-7785-49D7-8378-1FECA5DF0C7A}"/>
              </a:ext>
            </a:extLst>
          </p:cNvPr>
          <p:cNvSpPr txBox="1">
            <a:spLocks/>
          </p:cNvSpPr>
          <p:nvPr/>
        </p:nvSpPr>
        <p:spPr>
          <a:xfrm>
            <a:off x="6096000" y="316669"/>
            <a:ext cx="6491157" cy="724247"/>
          </a:xfrm>
          <a:prstGeom prst="rect">
            <a:avLst/>
          </a:prstGeom>
        </p:spPr>
        <p:txBody>
          <a:bodyPr>
            <a:no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400" dirty="0"/>
              <a:t>Data Analysis</a:t>
            </a:r>
          </a:p>
        </p:txBody>
      </p:sp>
      <p:sp>
        <p:nvSpPr>
          <p:cNvPr id="13" name="L-Shape 12">
            <a:extLst>
              <a:ext uri="{FF2B5EF4-FFF2-40B4-BE49-F238E27FC236}">
                <a16:creationId xmlns:a16="http://schemas.microsoft.com/office/drawing/2014/main" id="{C706A362-06B5-4AE0-B3A5-A1740496BAD7}"/>
              </a:ext>
            </a:extLst>
          </p:cNvPr>
          <p:cNvSpPr/>
          <p:nvPr/>
        </p:nvSpPr>
        <p:spPr>
          <a:xfrm rot="10800000">
            <a:off x="5999201" y="3076977"/>
            <a:ext cx="671044" cy="671044"/>
          </a:xfrm>
          <a:prstGeom prst="corner">
            <a:avLst>
              <a:gd name="adj1" fmla="val 16112"/>
              <a:gd name="adj2" fmla="val 156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 name="Segnaposto immagine 3">
            <a:extLst>
              <a:ext uri="{FF2B5EF4-FFF2-40B4-BE49-F238E27FC236}">
                <a16:creationId xmlns:a16="http://schemas.microsoft.com/office/drawing/2014/main" id="{646257BE-6B95-4F91-BE88-C5092ED0BD3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6882064" y="3623855"/>
            <a:ext cx="4768891" cy="2307527"/>
          </a:xfrm>
        </p:spPr>
      </p:pic>
      <p:sp>
        <p:nvSpPr>
          <p:cNvPr id="14" name="Text Placeholder 13">
            <a:extLst>
              <a:ext uri="{FF2B5EF4-FFF2-40B4-BE49-F238E27FC236}">
                <a16:creationId xmlns:a16="http://schemas.microsoft.com/office/drawing/2014/main" id="{581FCE54-9DDB-469E-B0DB-B7C266774FA4}"/>
              </a:ext>
            </a:extLst>
          </p:cNvPr>
          <p:cNvSpPr txBox="1">
            <a:spLocks/>
          </p:cNvSpPr>
          <p:nvPr/>
        </p:nvSpPr>
        <p:spPr>
          <a:xfrm>
            <a:off x="3850105" y="5782653"/>
            <a:ext cx="2731510" cy="671044"/>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en-US" altLang="ko-KR" sz="1400" b="1" i="1" kern="0" dirty="0">
                <a:solidFill>
                  <a:schemeClr val="bg1"/>
                </a:solidFill>
                <a:latin typeface="Abadi Extra Light" panose="020B0604020202020204" pitchFamily="34" charset="0"/>
              </a:rPr>
              <a:t>Jules Henri </a:t>
            </a:r>
            <a:r>
              <a:rPr lang="en-US" altLang="ko-KR" sz="1400" b="1" i="1" kern="0" dirty="0" err="1">
                <a:solidFill>
                  <a:schemeClr val="bg1"/>
                </a:solidFill>
                <a:latin typeface="Abadi Extra Light" panose="020B0604020202020204" pitchFamily="34" charset="0"/>
              </a:rPr>
              <a:t>Poincaré</a:t>
            </a:r>
            <a:endParaRPr lang="en-US" altLang="ko-KR" sz="1400" b="1" i="1" kern="0" dirty="0">
              <a:solidFill>
                <a:schemeClr val="bg1"/>
              </a:solidFill>
              <a:latin typeface="Abadi Extra Light" panose="020B0604020202020204" pitchFamily="34" charset="0"/>
            </a:endParaRPr>
          </a:p>
          <a:p>
            <a:pPr marL="0" indent="0" algn="r">
              <a:buNone/>
            </a:pPr>
            <a:r>
              <a:rPr lang="en-US" altLang="ko-KR" sz="1400" b="1" i="1" kern="0" dirty="0">
                <a:solidFill>
                  <a:schemeClr val="bg1"/>
                </a:solidFill>
                <a:latin typeface="Abadi Extra Light" panose="020B0604020202020204" pitchFamily="34" charset="0"/>
              </a:rPr>
              <a:t>1854-1912</a:t>
            </a:r>
          </a:p>
        </p:txBody>
      </p:sp>
      <p:sp>
        <p:nvSpPr>
          <p:cNvPr id="23" name="Pie 14">
            <a:extLst>
              <a:ext uri="{FF2B5EF4-FFF2-40B4-BE49-F238E27FC236}">
                <a16:creationId xmlns:a16="http://schemas.microsoft.com/office/drawing/2014/main" id="{1E7290DF-1FA4-4710-A75F-2AC08065E7BE}"/>
              </a:ext>
            </a:extLst>
          </p:cNvPr>
          <p:cNvSpPr/>
          <p:nvPr/>
        </p:nvSpPr>
        <p:spPr>
          <a:xfrm rot="10800000">
            <a:off x="1529425" y="514200"/>
            <a:ext cx="1700620" cy="1735451"/>
          </a:xfrm>
          <a:prstGeom prst="pie">
            <a:avLst>
              <a:gd name="adj1" fmla="val 0"/>
              <a:gd name="adj2" fmla="val 1804808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 name="Pie 15">
            <a:extLst>
              <a:ext uri="{FF2B5EF4-FFF2-40B4-BE49-F238E27FC236}">
                <a16:creationId xmlns:a16="http://schemas.microsoft.com/office/drawing/2014/main" id="{1DB96535-B62D-4078-9EE9-94ADFCADD8D7}"/>
              </a:ext>
            </a:extLst>
          </p:cNvPr>
          <p:cNvSpPr/>
          <p:nvPr/>
        </p:nvSpPr>
        <p:spPr>
          <a:xfrm>
            <a:off x="686371" y="514201"/>
            <a:ext cx="1702740" cy="1714270"/>
          </a:xfrm>
          <a:custGeom>
            <a:avLst/>
            <a:gdLst>
              <a:gd name="connsiteX0" fmla="*/ 1430440 w 1430440"/>
              <a:gd name="connsiteY0" fmla="*/ 715220 h 1430440"/>
              <a:gd name="connsiteX1" fmla="*/ 901155 w 1430440"/>
              <a:gd name="connsiteY1" fmla="*/ 1405849 h 1430440"/>
              <a:gd name="connsiteX2" fmla="*/ 96675 w 1430440"/>
              <a:gd name="connsiteY2" fmla="*/ 1074305 h 1430440"/>
              <a:gd name="connsiteX3" fmla="*/ 207679 w 1430440"/>
              <a:gd name="connsiteY3" fmla="*/ 211294 h 1430440"/>
              <a:gd name="connsiteX4" fmla="*/ 1069875 w 1430440"/>
              <a:gd name="connsiteY4" fmla="*/ 94125 h 1430440"/>
              <a:gd name="connsiteX5" fmla="*/ 715220 w 1430440"/>
              <a:gd name="connsiteY5" fmla="*/ 715220 h 1430440"/>
              <a:gd name="connsiteX6" fmla="*/ 1430440 w 1430440"/>
              <a:gd name="connsiteY6" fmla="*/ 715220 h 1430440"/>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 name="connsiteX0" fmla="*/ 1430456 w 1430456"/>
              <a:gd name="connsiteY0" fmla="*/ 715237 h 1430521"/>
              <a:gd name="connsiteX1" fmla="*/ 901171 w 1430456"/>
              <a:gd name="connsiteY1" fmla="*/ 1405866 h 1430521"/>
              <a:gd name="connsiteX2" fmla="*/ 96691 w 1430456"/>
              <a:gd name="connsiteY2" fmla="*/ 1074322 h 1430521"/>
              <a:gd name="connsiteX3" fmla="*/ 207695 w 1430456"/>
              <a:gd name="connsiteY3" fmla="*/ 211311 h 1430521"/>
              <a:gd name="connsiteX4" fmla="*/ 1069891 w 1430456"/>
              <a:gd name="connsiteY4" fmla="*/ 94142 h 1430521"/>
              <a:gd name="connsiteX5" fmla="*/ 715236 w 1430456"/>
              <a:gd name="connsiteY5" fmla="*/ 715237 h 1430521"/>
              <a:gd name="connsiteX6" fmla="*/ 1430456 w 1430456"/>
              <a:gd name="connsiteY6" fmla="*/ 715237 h 143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0456" h="1430521">
                <a:moveTo>
                  <a:pt x="1430456" y="715237"/>
                </a:moveTo>
                <a:cubicBezTo>
                  <a:pt x="1430456" y="1038633"/>
                  <a:pt x="1213448" y="1321793"/>
                  <a:pt x="901171" y="1405866"/>
                </a:cubicBezTo>
                <a:cubicBezTo>
                  <a:pt x="588894" y="1489939"/>
                  <a:pt x="259055" y="1354005"/>
                  <a:pt x="96691" y="1074322"/>
                </a:cubicBezTo>
                <a:cubicBezTo>
                  <a:pt x="-65674" y="794639"/>
                  <a:pt x="-20162" y="440802"/>
                  <a:pt x="207695" y="211311"/>
                </a:cubicBezTo>
                <a:cubicBezTo>
                  <a:pt x="435552" y="-18180"/>
                  <a:pt x="789055" y="-66220"/>
                  <a:pt x="1069891" y="94142"/>
                </a:cubicBezTo>
                <a:cubicBezTo>
                  <a:pt x="749268" y="310698"/>
                  <a:pt x="726297" y="584404"/>
                  <a:pt x="715236" y="715237"/>
                </a:cubicBezTo>
                <a:lnTo>
                  <a:pt x="1430456" y="7152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5" name="직사각형 113">
            <a:extLst>
              <a:ext uri="{FF2B5EF4-FFF2-40B4-BE49-F238E27FC236}">
                <a16:creationId xmlns:a16="http://schemas.microsoft.com/office/drawing/2014/main" id="{9A5C8AEC-BE97-4E06-8A93-550E29736AAA}"/>
              </a:ext>
            </a:extLst>
          </p:cNvPr>
          <p:cNvSpPr>
            <a:spLocks noChangeArrowheads="1"/>
          </p:cNvSpPr>
          <p:nvPr/>
        </p:nvSpPr>
        <p:spPr bwMode="auto">
          <a:xfrm>
            <a:off x="866323" y="1451783"/>
            <a:ext cx="1170747" cy="584775"/>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600" b="1" dirty="0">
                <a:solidFill>
                  <a:schemeClr val="bg1"/>
                </a:solidFill>
                <a:cs typeface="Arial" charset="0"/>
              </a:rPr>
              <a:t>Chemical Analysis</a:t>
            </a:r>
            <a:endParaRPr lang="ko-KR" altLang="en-US" sz="1600" dirty="0">
              <a:solidFill>
                <a:schemeClr val="bg1"/>
              </a:solidFill>
            </a:endParaRPr>
          </a:p>
        </p:txBody>
      </p:sp>
      <p:sp>
        <p:nvSpPr>
          <p:cNvPr id="26" name="직사각형 113">
            <a:extLst>
              <a:ext uri="{FF2B5EF4-FFF2-40B4-BE49-F238E27FC236}">
                <a16:creationId xmlns:a16="http://schemas.microsoft.com/office/drawing/2014/main" id="{291A360F-FFA9-4650-BBB7-D30C9A426B19}"/>
              </a:ext>
            </a:extLst>
          </p:cNvPr>
          <p:cNvSpPr>
            <a:spLocks noChangeArrowheads="1"/>
          </p:cNvSpPr>
          <p:nvPr/>
        </p:nvSpPr>
        <p:spPr bwMode="auto">
          <a:xfrm>
            <a:off x="1828375" y="712876"/>
            <a:ext cx="1231768" cy="646331"/>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b="1" dirty="0">
                <a:solidFill>
                  <a:schemeClr val="bg1"/>
                </a:solidFill>
                <a:cs typeface="Arial" charset="0"/>
              </a:rPr>
              <a:t>Data Analysis</a:t>
            </a:r>
            <a:endParaRPr lang="ko-KR" altLang="en-US" dirty="0">
              <a:solidFill>
                <a:schemeClr val="bg1"/>
              </a:solidFill>
            </a:endParaRPr>
          </a:p>
        </p:txBody>
      </p:sp>
    </p:spTree>
    <p:extLst>
      <p:ext uri="{BB962C8B-B14F-4D97-AF65-F5344CB8AC3E}">
        <p14:creationId xmlns:p14="http://schemas.microsoft.com/office/powerpoint/2010/main" val="32397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par>
                                <p:cTn id="8" presetID="14" presetClass="exit" presetSubtype="10" fill="hold" grpId="0" nodeType="withEffect">
                                  <p:stCondLst>
                                    <p:cond delay="0"/>
                                  </p:stCondLst>
                                  <p:childTnLst>
                                    <p:animEffect transition="out" filter="randombar(horizontal)">
                                      <p:cBhvr>
                                        <p:cTn id="9" dur="500"/>
                                        <p:tgtEl>
                                          <p:spTgt spid="24"/>
                                        </p:tgtEl>
                                      </p:cBhvr>
                                    </p:animEffect>
                                    <p:set>
                                      <p:cBhvr>
                                        <p:cTn id="10" dur="1" fill="hold">
                                          <p:stCondLst>
                                            <p:cond delay="499"/>
                                          </p:stCondLst>
                                        </p:cTn>
                                        <p:tgtEl>
                                          <p:spTgt spid="2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P spid="12" grpId="0"/>
      <p:bldP spid="13" grpId="0" animBg="1"/>
      <p:bldP spid="14" grpId="0"/>
      <p:bldP spid="24"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510512B6-3D19-4BBE-8D95-906039E59896}"/>
              </a:ext>
            </a:extLst>
          </p:cNvPr>
          <p:cNvSpPr txBox="1">
            <a:spLocks/>
          </p:cNvSpPr>
          <p:nvPr/>
        </p:nvSpPr>
        <p:spPr>
          <a:xfrm>
            <a:off x="6408020" y="105878"/>
            <a:ext cx="7469204" cy="1983768"/>
          </a:xfrm>
          <a:prstGeom prst="rect">
            <a:avLst/>
          </a:prstGeom>
        </p:spPr>
        <p:txBody>
          <a:bodyPr>
            <a:no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400" dirty="0">
                <a:solidFill>
                  <a:schemeClr val="bg1"/>
                </a:solidFill>
              </a:rPr>
              <a:t>Exploratory </a:t>
            </a:r>
          </a:p>
          <a:p>
            <a:pPr marL="0" indent="0" algn="ctr">
              <a:buNone/>
            </a:pPr>
            <a:r>
              <a:rPr lang="en-US" sz="5400" dirty="0">
                <a:solidFill>
                  <a:schemeClr val="bg1"/>
                </a:solidFill>
              </a:rPr>
              <a:t> Analysis</a:t>
            </a:r>
          </a:p>
        </p:txBody>
      </p:sp>
      <p:pic>
        <p:nvPicPr>
          <p:cNvPr id="8" name="Immagine 7" descr="Immagine che contiene screenshot&#10;&#10;Descrizione generata automaticamente">
            <a:extLst>
              <a:ext uri="{FF2B5EF4-FFF2-40B4-BE49-F238E27FC236}">
                <a16:creationId xmlns:a16="http://schemas.microsoft.com/office/drawing/2014/main" id="{DE3823D7-90DE-446A-A62A-D2FA891E6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58" y="1264980"/>
            <a:ext cx="8461981" cy="5523455"/>
          </a:xfrm>
          <a:prstGeom prst="rect">
            <a:avLst/>
          </a:prstGeom>
        </p:spPr>
      </p:pic>
      <p:sp>
        <p:nvSpPr>
          <p:cNvPr id="10" name="Text Placeholder 1">
            <a:extLst>
              <a:ext uri="{FF2B5EF4-FFF2-40B4-BE49-F238E27FC236}">
                <a16:creationId xmlns:a16="http://schemas.microsoft.com/office/drawing/2014/main" id="{A961DA0D-B5F1-49D0-84CD-EDF6DEF8AFA8}"/>
              </a:ext>
            </a:extLst>
          </p:cNvPr>
          <p:cNvSpPr txBox="1">
            <a:spLocks/>
          </p:cNvSpPr>
          <p:nvPr/>
        </p:nvSpPr>
        <p:spPr>
          <a:xfrm>
            <a:off x="8508897" y="3024802"/>
            <a:ext cx="3773104" cy="1983768"/>
          </a:xfrm>
          <a:prstGeom prst="rect">
            <a:avLst/>
          </a:prstGeom>
        </p:spPr>
        <p:txBody>
          <a:bodyPr>
            <a:no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u="sng" dirty="0">
                <a:solidFill>
                  <a:schemeClr val="accent3"/>
                </a:solidFill>
              </a:rPr>
              <a:t>Fold Change</a:t>
            </a:r>
          </a:p>
        </p:txBody>
      </p:sp>
      <p:sp>
        <p:nvSpPr>
          <p:cNvPr id="11" name="Text Placeholder 1">
            <a:extLst>
              <a:ext uri="{FF2B5EF4-FFF2-40B4-BE49-F238E27FC236}">
                <a16:creationId xmlns:a16="http://schemas.microsoft.com/office/drawing/2014/main" id="{3BFB4869-A612-4ACF-9735-CAD0C8ED3929}"/>
              </a:ext>
            </a:extLst>
          </p:cNvPr>
          <p:cNvSpPr txBox="1">
            <a:spLocks/>
          </p:cNvSpPr>
          <p:nvPr/>
        </p:nvSpPr>
        <p:spPr>
          <a:xfrm>
            <a:off x="8461981" y="4067682"/>
            <a:ext cx="3773104" cy="1983768"/>
          </a:xfrm>
          <a:prstGeom prst="rect">
            <a:avLst/>
          </a:prstGeom>
        </p:spPr>
        <p:txBody>
          <a:bodyPr>
            <a:no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u="sng" dirty="0">
                <a:solidFill>
                  <a:schemeClr val="accent3"/>
                </a:solidFill>
              </a:rPr>
              <a:t>ANOVA</a:t>
            </a:r>
          </a:p>
        </p:txBody>
      </p:sp>
      <p:grpSp>
        <p:nvGrpSpPr>
          <p:cNvPr id="15" name="Gruppo 14">
            <a:extLst>
              <a:ext uri="{FF2B5EF4-FFF2-40B4-BE49-F238E27FC236}">
                <a16:creationId xmlns:a16="http://schemas.microsoft.com/office/drawing/2014/main" id="{C3CF5EAF-B4CE-4F6B-9E36-A77A801696F9}"/>
              </a:ext>
            </a:extLst>
          </p:cNvPr>
          <p:cNvGrpSpPr/>
          <p:nvPr/>
        </p:nvGrpSpPr>
        <p:grpSpPr>
          <a:xfrm>
            <a:off x="1490862" y="5248603"/>
            <a:ext cx="180000" cy="360000"/>
            <a:chOff x="1536031" y="5176413"/>
            <a:chExt cx="85023" cy="492867"/>
          </a:xfrm>
        </p:grpSpPr>
        <p:cxnSp>
          <p:nvCxnSpPr>
            <p:cNvPr id="12" name="Connettore diritto 11">
              <a:extLst>
                <a:ext uri="{FF2B5EF4-FFF2-40B4-BE49-F238E27FC236}">
                  <a16:creationId xmlns:a16="http://schemas.microsoft.com/office/drawing/2014/main" id="{A34B5982-EEC3-4712-85BC-F94A0DF306B7}"/>
                </a:ext>
              </a:extLst>
            </p:cNvPr>
            <p:cNvCxnSpPr/>
            <p:nvPr/>
          </p:nvCxnSpPr>
          <p:spPr>
            <a:xfrm>
              <a:off x="1578543" y="5178392"/>
              <a:ext cx="0" cy="4908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nettore diritto 13">
              <a:extLst>
                <a:ext uri="{FF2B5EF4-FFF2-40B4-BE49-F238E27FC236}">
                  <a16:creationId xmlns:a16="http://schemas.microsoft.com/office/drawing/2014/main" id="{C55E830D-E72E-404C-A348-73043BDF3CB6}"/>
                </a:ext>
              </a:extLst>
            </p:cNvPr>
            <p:cNvCxnSpPr>
              <a:cxnSpLocks/>
            </p:cNvCxnSpPr>
            <p:nvPr/>
          </p:nvCxnSpPr>
          <p:spPr>
            <a:xfrm>
              <a:off x="1536031" y="5176413"/>
              <a:ext cx="850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ttore diritto 15">
              <a:extLst>
                <a:ext uri="{FF2B5EF4-FFF2-40B4-BE49-F238E27FC236}">
                  <a16:creationId xmlns:a16="http://schemas.microsoft.com/office/drawing/2014/main" id="{7EEFC905-018D-467D-87F0-31F70E4B5EA8}"/>
                </a:ext>
              </a:extLst>
            </p:cNvPr>
            <p:cNvCxnSpPr>
              <a:cxnSpLocks/>
            </p:cNvCxnSpPr>
            <p:nvPr/>
          </p:nvCxnSpPr>
          <p:spPr>
            <a:xfrm>
              <a:off x="1536031" y="5669280"/>
              <a:ext cx="850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Gruppo 17">
            <a:extLst>
              <a:ext uri="{FF2B5EF4-FFF2-40B4-BE49-F238E27FC236}">
                <a16:creationId xmlns:a16="http://schemas.microsoft.com/office/drawing/2014/main" id="{CE092860-046B-4DED-AD12-17FEC89128B9}"/>
              </a:ext>
            </a:extLst>
          </p:cNvPr>
          <p:cNvGrpSpPr/>
          <p:nvPr/>
        </p:nvGrpSpPr>
        <p:grpSpPr>
          <a:xfrm>
            <a:off x="3003653" y="4418952"/>
            <a:ext cx="180000" cy="360000"/>
            <a:chOff x="1536031" y="5176413"/>
            <a:chExt cx="85023" cy="492867"/>
          </a:xfrm>
        </p:grpSpPr>
        <p:cxnSp>
          <p:nvCxnSpPr>
            <p:cNvPr id="19" name="Connettore diritto 18">
              <a:extLst>
                <a:ext uri="{FF2B5EF4-FFF2-40B4-BE49-F238E27FC236}">
                  <a16:creationId xmlns:a16="http://schemas.microsoft.com/office/drawing/2014/main" id="{3092037D-7D3B-40DB-B25C-8B9636C32E37}"/>
                </a:ext>
              </a:extLst>
            </p:cNvPr>
            <p:cNvCxnSpPr/>
            <p:nvPr/>
          </p:nvCxnSpPr>
          <p:spPr>
            <a:xfrm>
              <a:off x="1578543" y="5178392"/>
              <a:ext cx="0" cy="4908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nettore diritto 19">
              <a:extLst>
                <a:ext uri="{FF2B5EF4-FFF2-40B4-BE49-F238E27FC236}">
                  <a16:creationId xmlns:a16="http://schemas.microsoft.com/office/drawing/2014/main" id="{C60478AF-6E08-480D-9D2A-4796757A4D6E}"/>
                </a:ext>
              </a:extLst>
            </p:cNvPr>
            <p:cNvCxnSpPr>
              <a:cxnSpLocks/>
            </p:cNvCxnSpPr>
            <p:nvPr/>
          </p:nvCxnSpPr>
          <p:spPr>
            <a:xfrm>
              <a:off x="1536031" y="5176413"/>
              <a:ext cx="850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ttore diritto 20">
              <a:extLst>
                <a:ext uri="{FF2B5EF4-FFF2-40B4-BE49-F238E27FC236}">
                  <a16:creationId xmlns:a16="http://schemas.microsoft.com/office/drawing/2014/main" id="{42788675-B601-4675-BC02-7B0DF46111E6}"/>
                </a:ext>
              </a:extLst>
            </p:cNvPr>
            <p:cNvCxnSpPr>
              <a:cxnSpLocks/>
            </p:cNvCxnSpPr>
            <p:nvPr/>
          </p:nvCxnSpPr>
          <p:spPr>
            <a:xfrm>
              <a:off x="1536031" y="5669280"/>
              <a:ext cx="850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Gruppo 29">
            <a:extLst>
              <a:ext uri="{FF2B5EF4-FFF2-40B4-BE49-F238E27FC236}">
                <a16:creationId xmlns:a16="http://schemas.microsoft.com/office/drawing/2014/main" id="{CFEC0B21-2BF0-4425-9D5E-E00BF363D345}"/>
              </a:ext>
            </a:extLst>
          </p:cNvPr>
          <p:cNvGrpSpPr/>
          <p:nvPr/>
        </p:nvGrpSpPr>
        <p:grpSpPr>
          <a:xfrm>
            <a:off x="5483314" y="727819"/>
            <a:ext cx="180000" cy="3501161"/>
            <a:chOff x="1536031" y="5176413"/>
            <a:chExt cx="85023" cy="492867"/>
          </a:xfrm>
        </p:grpSpPr>
        <p:cxnSp>
          <p:nvCxnSpPr>
            <p:cNvPr id="31" name="Connettore diritto 30">
              <a:extLst>
                <a:ext uri="{FF2B5EF4-FFF2-40B4-BE49-F238E27FC236}">
                  <a16:creationId xmlns:a16="http://schemas.microsoft.com/office/drawing/2014/main" id="{7D6DAF56-484F-4F02-9686-354FEFDF2A34}"/>
                </a:ext>
              </a:extLst>
            </p:cNvPr>
            <p:cNvCxnSpPr/>
            <p:nvPr/>
          </p:nvCxnSpPr>
          <p:spPr>
            <a:xfrm>
              <a:off x="1578543" y="5178392"/>
              <a:ext cx="0" cy="4908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nettore diritto 31">
              <a:extLst>
                <a:ext uri="{FF2B5EF4-FFF2-40B4-BE49-F238E27FC236}">
                  <a16:creationId xmlns:a16="http://schemas.microsoft.com/office/drawing/2014/main" id="{E2E09EB9-4A72-4404-B3D7-DAF62302ACE9}"/>
                </a:ext>
              </a:extLst>
            </p:cNvPr>
            <p:cNvCxnSpPr>
              <a:cxnSpLocks/>
            </p:cNvCxnSpPr>
            <p:nvPr/>
          </p:nvCxnSpPr>
          <p:spPr>
            <a:xfrm>
              <a:off x="1536031" y="5176413"/>
              <a:ext cx="850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nettore diritto 32">
              <a:extLst>
                <a:ext uri="{FF2B5EF4-FFF2-40B4-BE49-F238E27FC236}">
                  <a16:creationId xmlns:a16="http://schemas.microsoft.com/office/drawing/2014/main" id="{44B1C0AD-348A-4817-BBF8-7C63E4660E81}"/>
                </a:ext>
              </a:extLst>
            </p:cNvPr>
            <p:cNvCxnSpPr>
              <a:cxnSpLocks/>
            </p:cNvCxnSpPr>
            <p:nvPr/>
          </p:nvCxnSpPr>
          <p:spPr>
            <a:xfrm>
              <a:off x="1536031" y="5669280"/>
              <a:ext cx="850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Gruppo 37">
            <a:extLst>
              <a:ext uri="{FF2B5EF4-FFF2-40B4-BE49-F238E27FC236}">
                <a16:creationId xmlns:a16="http://schemas.microsoft.com/office/drawing/2014/main" id="{4B1D4ED2-716B-4D37-821D-A7852178C1AC}"/>
              </a:ext>
            </a:extLst>
          </p:cNvPr>
          <p:cNvGrpSpPr/>
          <p:nvPr/>
        </p:nvGrpSpPr>
        <p:grpSpPr>
          <a:xfrm>
            <a:off x="6996104" y="3250962"/>
            <a:ext cx="134613" cy="2800488"/>
            <a:chOff x="1536031" y="5176413"/>
            <a:chExt cx="85023" cy="492867"/>
          </a:xfrm>
        </p:grpSpPr>
        <p:cxnSp>
          <p:nvCxnSpPr>
            <p:cNvPr id="39" name="Connettore diritto 38">
              <a:extLst>
                <a:ext uri="{FF2B5EF4-FFF2-40B4-BE49-F238E27FC236}">
                  <a16:creationId xmlns:a16="http://schemas.microsoft.com/office/drawing/2014/main" id="{17075850-3807-4267-9F85-32A81981E7DE}"/>
                </a:ext>
              </a:extLst>
            </p:cNvPr>
            <p:cNvCxnSpPr/>
            <p:nvPr/>
          </p:nvCxnSpPr>
          <p:spPr>
            <a:xfrm>
              <a:off x="1578543" y="5178392"/>
              <a:ext cx="0" cy="4908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nettore diritto 39">
              <a:extLst>
                <a:ext uri="{FF2B5EF4-FFF2-40B4-BE49-F238E27FC236}">
                  <a16:creationId xmlns:a16="http://schemas.microsoft.com/office/drawing/2014/main" id="{16260590-A7AE-4E73-9515-F35BFBE21B0A}"/>
                </a:ext>
              </a:extLst>
            </p:cNvPr>
            <p:cNvCxnSpPr>
              <a:cxnSpLocks/>
            </p:cNvCxnSpPr>
            <p:nvPr/>
          </p:nvCxnSpPr>
          <p:spPr>
            <a:xfrm>
              <a:off x="1536031" y="5176413"/>
              <a:ext cx="850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ttore diritto 40">
              <a:extLst>
                <a:ext uri="{FF2B5EF4-FFF2-40B4-BE49-F238E27FC236}">
                  <a16:creationId xmlns:a16="http://schemas.microsoft.com/office/drawing/2014/main" id="{5BFABD3B-71DA-4004-B1C9-FF277D4B083A}"/>
                </a:ext>
              </a:extLst>
            </p:cNvPr>
            <p:cNvCxnSpPr>
              <a:cxnSpLocks/>
            </p:cNvCxnSpPr>
            <p:nvPr/>
          </p:nvCxnSpPr>
          <p:spPr>
            <a:xfrm>
              <a:off x="1536031" y="5669280"/>
              <a:ext cx="850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CasellaDiTesto 16">
            <a:extLst>
              <a:ext uri="{FF2B5EF4-FFF2-40B4-BE49-F238E27FC236}">
                <a16:creationId xmlns:a16="http://schemas.microsoft.com/office/drawing/2014/main" id="{ED39077D-87BD-4AA6-88BB-180B8748250A}"/>
              </a:ext>
            </a:extLst>
          </p:cNvPr>
          <p:cNvSpPr txBox="1"/>
          <p:nvPr/>
        </p:nvSpPr>
        <p:spPr>
          <a:xfrm>
            <a:off x="1856643" y="3842452"/>
            <a:ext cx="1237482" cy="368513"/>
          </a:xfrm>
          <a:prstGeom prst="rect">
            <a:avLst/>
          </a:prstGeom>
          <a:noFill/>
        </p:spPr>
        <p:txBody>
          <a:bodyPr wrap="square" rtlCol="0">
            <a:spAutoFit/>
          </a:bodyPr>
          <a:lstStyle/>
          <a:p>
            <a:r>
              <a:rPr lang="it-IT" dirty="0">
                <a:solidFill>
                  <a:schemeClr val="bg1"/>
                </a:solidFill>
              </a:rPr>
              <a:t>p&lt;0,05</a:t>
            </a:r>
          </a:p>
        </p:txBody>
      </p:sp>
      <p:sp>
        <p:nvSpPr>
          <p:cNvPr id="43" name="CasellaDiTesto 42">
            <a:extLst>
              <a:ext uri="{FF2B5EF4-FFF2-40B4-BE49-F238E27FC236}">
                <a16:creationId xmlns:a16="http://schemas.microsoft.com/office/drawing/2014/main" id="{44356739-B591-4A8A-A409-5ECBD50F1D06}"/>
              </a:ext>
            </a:extLst>
          </p:cNvPr>
          <p:cNvSpPr txBox="1"/>
          <p:nvPr/>
        </p:nvSpPr>
        <p:spPr>
          <a:xfrm>
            <a:off x="6335797" y="2327858"/>
            <a:ext cx="1237482" cy="368513"/>
          </a:xfrm>
          <a:prstGeom prst="rect">
            <a:avLst/>
          </a:prstGeom>
          <a:noFill/>
        </p:spPr>
        <p:txBody>
          <a:bodyPr wrap="square" rtlCol="0">
            <a:spAutoFit/>
          </a:bodyPr>
          <a:lstStyle/>
          <a:p>
            <a:r>
              <a:rPr lang="it-IT" dirty="0">
                <a:solidFill>
                  <a:schemeClr val="bg1"/>
                </a:solidFill>
              </a:rPr>
              <a:t>p&gt;0,05</a:t>
            </a:r>
          </a:p>
        </p:txBody>
      </p:sp>
      <p:sp>
        <p:nvSpPr>
          <p:cNvPr id="24" name="CasellaDiTesto 23">
            <a:extLst>
              <a:ext uri="{FF2B5EF4-FFF2-40B4-BE49-F238E27FC236}">
                <a16:creationId xmlns:a16="http://schemas.microsoft.com/office/drawing/2014/main" id="{C43AC360-D5EF-42C1-A98D-01AC22BB448C}"/>
              </a:ext>
            </a:extLst>
          </p:cNvPr>
          <p:cNvSpPr txBox="1"/>
          <p:nvPr/>
        </p:nvSpPr>
        <p:spPr>
          <a:xfrm>
            <a:off x="1884025" y="4210965"/>
            <a:ext cx="1052323" cy="368513"/>
          </a:xfrm>
          <a:prstGeom prst="rect">
            <a:avLst/>
          </a:prstGeom>
          <a:noFill/>
        </p:spPr>
        <p:txBody>
          <a:bodyPr wrap="square" rtlCol="0">
            <a:spAutoFit/>
          </a:bodyPr>
          <a:lstStyle/>
          <a:p>
            <a:r>
              <a:rPr lang="it-IT" dirty="0">
                <a:solidFill>
                  <a:srgbClr val="92D050"/>
                </a:solidFill>
              </a:rPr>
              <a:t>FC=-2</a:t>
            </a:r>
          </a:p>
        </p:txBody>
      </p:sp>
      <p:sp>
        <p:nvSpPr>
          <p:cNvPr id="25" name="CasellaDiTesto 24">
            <a:extLst>
              <a:ext uri="{FF2B5EF4-FFF2-40B4-BE49-F238E27FC236}">
                <a16:creationId xmlns:a16="http://schemas.microsoft.com/office/drawing/2014/main" id="{68A58753-4CC7-4300-ADCD-EBFFBAA834F9}"/>
              </a:ext>
            </a:extLst>
          </p:cNvPr>
          <p:cNvSpPr txBox="1"/>
          <p:nvPr/>
        </p:nvSpPr>
        <p:spPr>
          <a:xfrm>
            <a:off x="6408020" y="2656289"/>
            <a:ext cx="1052323" cy="368513"/>
          </a:xfrm>
          <a:prstGeom prst="rect">
            <a:avLst/>
          </a:prstGeom>
          <a:noFill/>
        </p:spPr>
        <p:txBody>
          <a:bodyPr wrap="square" rtlCol="0">
            <a:spAutoFit/>
          </a:bodyPr>
          <a:lstStyle/>
          <a:p>
            <a:r>
              <a:rPr lang="it-IT" dirty="0">
                <a:solidFill>
                  <a:srgbClr val="92D050"/>
                </a:solidFill>
              </a:rPr>
              <a:t>FC=5</a:t>
            </a:r>
          </a:p>
        </p:txBody>
      </p:sp>
    </p:spTree>
    <p:extLst>
      <p:ext uri="{BB962C8B-B14F-4D97-AF65-F5344CB8AC3E}">
        <p14:creationId xmlns:p14="http://schemas.microsoft.com/office/powerpoint/2010/main" val="60653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ircle(in)">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500"/>
                                        <p:tgtEl>
                                          <p:spTgt spid="2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down)">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1" presetClass="exit" presetSubtype="0" fill="hold" grpId="1" nodeType="clickEffect">
                                  <p:stCondLst>
                                    <p:cond delay="0"/>
                                  </p:stCondLst>
                                  <p:childTnLst>
                                    <p:anim calcmode="lin" valueType="num">
                                      <p:cBhvr>
                                        <p:cTn id="57" dur="1000"/>
                                        <p:tgtEl>
                                          <p:spTgt spid="10"/>
                                        </p:tgtEl>
                                        <p:attrNameLst>
                                          <p:attrName>ppt_w</p:attrName>
                                        </p:attrNameLst>
                                      </p:cBhvr>
                                      <p:tavLst>
                                        <p:tav tm="0">
                                          <p:val>
                                            <p:strVal val="ppt_w"/>
                                          </p:val>
                                        </p:tav>
                                        <p:tav tm="100000">
                                          <p:val>
                                            <p:fltVal val="0"/>
                                          </p:val>
                                        </p:tav>
                                      </p:tavLst>
                                    </p:anim>
                                    <p:anim calcmode="lin" valueType="num">
                                      <p:cBhvr>
                                        <p:cTn id="58" dur="1000"/>
                                        <p:tgtEl>
                                          <p:spTgt spid="10"/>
                                        </p:tgtEl>
                                        <p:attrNameLst>
                                          <p:attrName>ppt_h</p:attrName>
                                        </p:attrNameLst>
                                      </p:cBhvr>
                                      <p:tavLst>
                                        <p:tav tm="0">
                                          <p:val>
                                            <p:strVal val="ppt_h"/>
                                          </p:val>
                                        </p:tav>
                                        <p:tav tm="100000">
                                          <p:val>
                                            <p:fltVal val="0"/>
                                          </p:val>
                                        </p:tav>
                                      </p:tavLst>
                                    </p:anim>
                                    <p:anim calcmode="lin" valueType="num">
                                      <p:cBhvr>
                                        <p:cTn id="59" dur="1000"/>
                                        <p:tgtEl>
                                          <p:spTgt spid="10"/>
                                        </p:tgtEl>
                                        <p:attrNameLst>
                                          <p:attrName>style.rotation</p:attrName>
                                        </p:attrNameLst>
                                      </p:cBhvr>
                                      <p:tavLst>
                                        <p:tav tm="0">
                                          <p:val>
                                            <p:fltVal val="0"/>
                                          </p:val>
                                        </p:tav>
                                        <p:tav tm="100000">
                                          <p:val>
                                            <p:fltVal val="90"/>
                                          </p:val>
                                        </p:tav>
                                      </p:tavLst>
                                    </p:anim>
                                    <p:animEffect transition="out" filter="fade">
                                      <p:cBhvr>
                                        <p:cTn id="60" dur="1000"/>
                                        <p:tgtEl>
                                          <p:spTgt spid="10"/>
                                        </p:tgtEl>
                                      </p:cBhvr>
                                    </p:animEffect>
                                    <p:set>
                                      <p:cBhvr>
                                        <p:cTn id="61" dur="1" fill="hold">
                                          <p:stCondLst>
                                            <p:cond delay="999"/>
                                          </p:stCondLst>
                                        </p:cTn>
                                        <p:tgtEl>
                                          <p:spTgt spid="10"/>
                                        </p:tgtEl>
                                        <p:attrNameLst>
                                          <p:attrName>style.visibility</p:attrName>
                                        </p:attrNameLst>
                                      </p:cBhvr>
                                      <p:to>
                                        <p:strVal val="hidden"/>
                                      </p:to>
                                    </p:set>
                                  </p:childTnLst>
                                </p:cTn>
                              </p:par>
                              <p:par>
                                <p:cTn id="62" presetID="31" presetClass="exit" presetSubtype="0" fill="hold" nodeType="withEffect">
                                  <p:stCondLst>
                                    <p:cond delay="0"/>
                                  </p:stCondLst>
                                  <p:childTnLst>
                                    <p:anim calcmode="lin" valueType="num">
                                      <p:cBhvr>
                                        <p:cTn id="63" dur="1000"/>
                                        <p:tgtEl>
                                          <p:spTgt spid="8"/>
                                        </p:tgtEl>
                                        <p:attrNameLst>
                                          <p:attrName>ppt_w</p:attrName>
                                        </p:attrNameLst>
                                      </p:cBhvr>
                                      <p:tavLst>
                                        <p:tav tm="0">
                                          <p:val>
                                            <p:strVal val="ppt_w"/>
                                          </p:val>
                                        </p:tav>
                                        <p:tav tm="100000">
                                          <p:val>
                                            <p:fltVal val="0"/>
                                          </p:val>
                                        </p:tav>
                                      </p:tavLst>
                                    </p:anim>
                                    <p:anim calcmode="lin" valueType="num">
                                      <p:cBhvr>
                                        <p:cTn id="64" dur="1000"/>
                                        <p:tgtEl>
                                          <p:spTgt spid="8"/>
                                        </p:tgtEl>
                                        <p:attrNameLst>
                                          <p:attrName>ppt_h</p:attrName>
                                        </p:attrNameLst>
                                      </p:cBhvr>
                                      <p:tavLst>
                                        <p:tav tm="0">
                                          <p:val>
                                            <p:strVal val="ppt_h"/>
                                          </p:val>
                                        </p:tav>
                                        <p:tav tm="100000">
                                          <p:val>
                                            <p:fltVal val="0"/>
                                          </p:val>
                                        </p:tav>
                                      </p:tavLst>
                                    </p:anim>
                                    <p:anim calcmode="lin" valueType="num">
                                      <p:cBhvr>
                                        <p:cTn id="65" dur="1000"/>
                                        <p:tgtEl>
                                          <p:spTgt spid="8"/>
                                        </p:tgtEl>
                                        <p:attrNameLst>
                                          <p:attrName>style.rotation</p:attrName>
                                        </p:attrNameLst>
                                      </p:cBhvr>
                                      <p:tavLst>
                                        <p:tav tm="0">
                                          <p:val>
                                            <p:fltVal val="0"/>
                                          </p:val>
                                        </p:tav>
                                        <p:tav tm="100000">
                                          <p:val>
                                            <p:fltVal val="90"/>
                                          </p:val>
                                        </p:tav>
                                      </p:tavLst>
                                    </p:anim>
                                    <p:animEffect transition="out" filter="fade">
                                      <p:cBhvr>
                                        <p:cTn id="66" dur="1000"/>
                                        <p:tgtEl>
                                          <p:spTgt spid="8"/>
                                        </p:tgtEl>
                                      </p:cBhvr>
                                    </p:animEffect>
                                    <p:set>
                                      <p:cBhvr>
                                        <p:cTn id="67" dur="1" fill="hold">
                                          <p:stCondLst>
                                            <p:cond delay="999"/>
                                          </p:stCondLst>
                                        </p:cTn>
                                        <p:tgtEl>
                                          <p:spTgt spid="8"/>
                                        </p:tgtEl>
                                        <p:attrNameLst>
                                          <p:attrName>style.visibility</p:attrName>
                                        </p:attrNameLst>
                                      </p:cBhvr>
                                      <p:to>
                                        <p:strVal val="hidden"/>
                                      </p:to>
                                    </p:set>
                                  </p:childTnLst>
                                </p:cTn>
                              </p:par>
                              <p:par>
                                <p:cTn id="68" presetID="31" presetClass="exit" presetSubtype="0" fill="hold" nodeType="withEffect">
                                  <p:stCondLst>
                                    <p:cond delay="0"/>
                                  </p:stCondLst>
                                  <p:childTnLst>
                                    <p:anim calcmode="lin" valueType="num">
                                      <p:cBhvr>
                                        <p:cTn id="69" dur="1000"/>
                                        <p:tgtEl>
                                          <p:spTgt spid="15"/>
                                        </p:tgtEl>
                                        <p:attrNameLst>
                                          <p:attrName>ppt_w</p:attrName>
                                        </p:attrNameLst>
                                      </p:cBhvr>
                                      <p:tavLst>
                                        <p:tav tm="0">
                                          <p:val>
                                            <p:strVal val="ppt_w"/>
                                          </p:val>
                                        </p:tav>
                                        <p:tav tm="100000">
                                          <p:val>
                                            <p:fltVal val="0"/>
                                          </p:val>
                                        </p:tav>
                                      </p:tavLst>
                                    </p:anim>
                                    <p:anim calcmode="lin" valueType="num">
                                      <p:cBhvr>
                                        <p:cTn id="70" dur="1000"/>
                                        <p:tgtEl>
                                          <p:spTgt spid="15"/>
                                        </p:tgtEl>
                                        <p:attrNameLst>
                                          <p:attrName>ppt_h</p:attrName>
                                        </p:attrNameLst>
                                      </p:cBhvr>
                                      <p:tavLst>
                                        <p:tav tm="0">
                                          <p:val>
                                            <p:strVal val="ppt_h"/>
                                          </p:val>
                                        </p:tav>
                                        <p:tav tm="100000">
                                          <p:val>
                                            <p:fltVal val="0"/>
                                          </p:val>
                                        </p:tav>
                                      </p:tavLst>
                                    </p:anim>
                                    <p:anim calcmode="lin" valueType="num">
                                      <p:cBhvr>
                                        <p:cTn id="71" dur="1000"/>
                                        <p:tgtEl>
                                          <p:spTgt spid="15"/>
                                        </p:tgtEl>
                                        <p:attrNameLst>
                                          <p:attrName>style.rotation</p:attrName>
                                        </p:attrNameLst>
                                      </p:cBhvr>
                                      <p:tavLst>
                                        <p:tav tm="0">
                                          <p:val>
                                            <p:fltVal val="0"/>
                                          </p:val>
                                        </p:tav>
                                        <p:tav tm="100000">
                                          <p:val>
                                            <p:fltVal val="90"/>
                                          </p:val>
                                        </p:tav>
                                      </p:tavLst>
                                    </p:anim>
                                    <p:animEffect transition="out" filter="fade">
                                      <p:cBhvr>
                                        <p:cTn id="72" dur="1000"/>
                                        <p:tgtEl>
                                          <p:spTgt spid="15"/>
                                        </p:tgtEl>
                                      </p:cBhvr>
                                    </p:animEffect>
                                    <p:set>
                                      <p:cBhvr>
                                        <p:cTn id="73" dur="1" fill="hold">
                                          <p:stCondLst>
                                            <p:cond delay="999"/>
                                          </p:stCondLst>
                                        </p:cTn>
                                        <p:tgtEl>
                                          <p:spTgt spid="15"/>
                                        </p:tgtEl>
                                        <p:attrNameLst>
                                          <p:attrName>style.visibility</p:attrName>
                                        </p:attrNameLst>
                                      </p:cBhvr>
                                      <p:to>
                                        <p:strVal val="hidden"/>
                                      </p:to>
                                    </p:set>
                                  </p:childTnLst>
                                </p:cTn>
                              </p:par>
                              <p:par>
                                <p:cTn id="74" presetID="31" presetClass="exit" presetSubtype="0" fill="hold" nodeType="withEffect">
                                  <p:stCondLst>
                                    <p:cond delay="0"/>
                                  </p:stCondLst>
                                  <p:childTnLst>
                                    <p:anim calcmode="lin" valueType="num">
                                      <p:cBhvr>
                                        <p:cTn id="75" dur="1000"/>
                                        <p:tgtEl>
                                          <p:spTgt spid="18"/>
                                        </p:tgtEl>
                                        <p:attrNameLst>
                                          <p:attrName>ppt_w</p:attrName>
                                        </p:attrNameLst>
                                      </p:cBhvr>
                                      <p:tavLst>
                                        <p:tav tm="0">
                                          <p:val>
                                            <p:strVal val="ppt_w"/>
                                          </p:val>
                                        </p:tav>
                                        <p:tav tm="100000">
                                          <p:val>
                                            <p:fltVal val="0"/>
                                          </p:val>
                                        </p:tav>
                                      </p:tavLst>
                                    </p:anim>
                                    <p:anim calcmode="lin" valueType="num">
                                      <p:cBhvr>
                                        <p:cTn id="76" dur="1000"/>
                                        <p:tgtEl>
                                          <p:spTgt spid="18"/>
                                        </p:tgtEl>
                                        <p:attrNameLst>
                                          <p:attrName>ppt_h</p:attrName>
                                        </p:attrNameLst>
                                      </p:cBhvr>
                                      <p:tavLst>
                                        <p:tav tm="0">
                                          <p:val>
                                            <p:strVal val="ppt_h"/>
                                          </p:val>
                                        </p:tav>
                                        <p:tav tm="100000">
                                          <p:val>
                                            <p:fltVal val="0"/>
                                          </p:val>
                                        </p:tav>
                                      </p:tavLst>
                                    </p:anim>
                                    <p:anim calcmode="lin" valueType="num">
                                      <p:cBhvr>
                                        <p:cTn id="77" dur="1000"/>
                                        <p:tgtEl>
                                          <p:spTgt spid="18"/>
                                        </p:tgtEl>
                                        <p:attrNameLst>
                                          <p:attrName>style.rotation</p:attrName>
                                        </p:attrNameLst>
                                      </p:cBhvr>
                                      <p:tavLst>
                                        <p:tav tm="0">
                                          <p:val>
                                            <p:fltVal val="0"/>
                                          </p:val>
                                        </p:tav>
                                        <p:tav tm="100000">
                                          <p:val>
                                            <p:fltVal val="90"/>
                                          </p:val>
                                        </p:tav>
                                      </p:tavLst>
                                    </p:anim>
                                    <p:animEffect transition="out" filter="fade">
                                      <p:cBhvr>
                                        <p:cTn id="78" dur="1000"/>
                                        <p:tgtEl>
                                          <p:spTgt spid="18"/>
                                        </p:tgtEl>
                                      </p:cBhvr>
                                    </p:animEffect>
                                    <p:set>
                                      <p:cBhvr>
                                        <p:cTn id="79" dur="1" fill="hold">
                                          <p:stCondLst>
                                            <p:cond delay="999"/>
                                          </p:stCondLst>
                                        </p:cTn>
                                        <p:tgtEl>
                                          <p:spTgt spid="18"/>
                                        </p:tgtEl>
                                        <p:attrNameLst>
                                          <p:attrName>style.visibility</p:attrName>
                                        </p:attrNameLst>
                                      </p:cBhvr>
                                      <p:to>
                                        <p:strVal val="hidden"/>
                                      </p:to>
                                    </p:set>
                                  </p:childTnLst>
                                </p:cTn>
                              </p:par>
                              <p:par>
                                <p:cTn id="80" presetID="31" presetClass="exit" presetSubtype="0" fill="hold" nodeType="withEffect">
                                  <p:stCondLst>
                                    <p:cond delay="0"/>
                                  </p:stCondLst>
                                  <p:childTnLst>
                                    <p:anim calcmode="lin" valueType="num">
                                      <p:cBhvr>
                                        <p:cTn id="81" dur="1000"/>
                                        <p:tgtEl>
                                          <p:spTgt spid="30"/>
                                        </p:tgtEl>
                                        <p:attrNameLst>
                                          <p:attrName>ppt_w</p:attrName>
                                        </p:attrNameLst>
                                      </p:cBhvr>
                                      <p:tavLst>
                                        <p:tav tm="0">
                                          <p:val>
                                            <p:strVal val="ppt_w"/>
                                          </p:val>
                                        </p:tav>
                                        <p:tav tm="100000">
                                          <p:val>
                                            <p:fltVal val="0"/>
                                          </p:val>
                                        </p:tav>
                                      </p:tavLst>
                                    </p:anim>
                                    <p:anim calcmode="lin" valueType="num">
                                      <p:cBhvr>
                                        <p:cTn id="82" dur="1000"/>
                                        <p:tgtEl>
                                          <p:spTgt spid="30"/>
                                        </p:tgtEl>
                                        <p:attrNameLst>
                                          <p:attrName>ppt_h</p:attrName>
                                        </p:attrNameLst>
                                      </p:cBhvr>
                                      <p:tavLst>
                                        <p:tav tm="0">
                                          <p:val>
                                            <p:strVal val="ppt_h"/>
                                          </p:val>
                                        </p:tav>
                                        <p:tav tm="100000">
                                          <p:val>
                                            <p:fltVal val="0"/>
                                          </p:val>
                                        </p:tav>
                                      </p:tavLst>
                                    </p:anim>
                                    <p:anim calcmode="lin" valueType="num">
                                      <p:cBhvr>
                                        <p:cTn id="83" dur="1000"/>
                                        <p:tgtEl>
                                          <p:spTgt spid="30"/>
                                        </p:tgtEl>
                                        <p:attrNameLst>
                                          <p:attrName>style.rotation</p:attrName>
                                        </p:attrNameLst>
                                      </p:cBhvr>
                                      <p:tavLst>
                                        <p:tav tm="0">
                                          <p:val>
                                            <p:fltVal val="0"/>
                                          </p:val>
                                        </p:tav>
                                        <p:tav tm="100000">
                                          <p:val>
                                            <p:fltVal val="90"/>
                                          </p:val>
                                        </p:tav>
                                      </p:tavLst>
                                    </p:anim>
                                    <p:animEffect transition="out" filter="fade">
                                      <p:cBhvr>
                                        <p:cTn id="84" dur="1000"/>
                                        <p:tgtEl>
                                          <p:spTgt spid="30"/>
                                        </p:tgtEl>
                                      </p:cBhvr>
                                    </p:animEffect>
                                    <p:set>
                                      <p:cBhvr>
                                        <p:cTn id="85" dur="1" fill="hold">
                                          <p:stCondLst>
                                            <p:cond delay="999"/>
                                          </p:stCondLst>
                                        </p:cTn>
                                        <p:tgtEl>
                                          <p:spTgt spid="30"/>
                                        </p:tgtEl>
                                        <p:attrNameLst>
                                          <p:attrName>style.visibility</p:attrName>
                                        </p:attrNameLst>
                                      </p:cBhvr>
                                      <p:to>
                                        <p:strVal val="hidden"/>
                                      </p:to>
                                    </p:set>
                                  </p:childTnLst>
                                </p:cTn>
                              </p:par>
                              <p:par>
                                <p:cTn id="86" presetID="31" presetClass="exit" presetSubtype="0" fill="hold" nodeType="withEffect">
                                  <p:stCondLst>
                                    <p:cond delay="0"/>
                                  </p:stCondLst>
                                  <p:childTnLst>
                                    <p:anim calcmode="lin" valueType="num">
                                      <p:cBhvr>
                                        <p:cTn id="87" dur="1000"/>
                                        <p:tgtEl>
                                          <p:spTgt spid="38"/>
                                        </p:tgtEl>
                                        <p:attrNameLst>
                                          <p:attrName>ppt_w</p:attrName>
                                        </p:attrNameLst>
                                      </p:cBhvr>
                                      <p:tavLst>
                                        <p:tav tm="0">
                                          <p:val>
                                            <p:strVal val="ppt_w"/>
                                          </p:val>
                                        </p:tav>
                                        <p:tav tm="100000">
                                          <p:val>
                                            <p:fltVal val="0"/>
                                          </p:val>
                                        </p:tav>
                                      </p:tavLst>
                                    </p:anim>
                                    <p:anim calcmode="lin" valueType="num">
                                      <p:cBhvr>
                                        <p:cTn id="88" dur="1000"/>
                                        <p:tgtEl>
                                          <p:spTgt spid="38"/>
                                        </p:tgtEl>
                                        <p:attrNameLst>
                                          <p:attrName>ppt_h</p:attrName>
                                        </p:attrNameLst>
                                      </p:cBhvr>
                                      <p:tavLst>
                                        <p:tav tm="0">
                                          <p:val>
                                            <p:strVal val="ppt_h"/>
                                          </p:val>
                                        </p:tav>
                                        <p:tav tm="100000">
                                          <p:val>
                                            <p:fltVal val="0"/>
                                          </p:val>
                                        </p:tav>
                                      </p:tavLst>
                                    </p:anim>
                                    <p:anim calcmode="lin" valueType="num">
                                      <p:cBhvr>
                                        <p:cTn id="89" dur="1000"/>
                                        <p:tgtEl>
                                          <p:spTgt spid="38"/>
                                        </p:tgtEl>
                                        <p:attrNameLst>
                                          <p:attrName>style.rotation</p:attrName>
                                        </p:attrNameLst>
                                      </p:cBhvr>
                                      <p:tavLst>
                                        <p:tav tm="0">
                                          <p:val>
                                            <p:fltVal val="0"/>
                                          </p:val>
                                        </p:tav>
                                        <p:tav tm="100000">
                                          <p:val>
                                            <p:fltVal val="90"/>
                                          </p:val>
                                        </p:tav>
                                      </p:tavLst>
                                    </p:anim>
                                    <p:animEffect transition="out" filter="fade">
                                      <p:cBhvr>
                                        <p:cTn id="90" dur="1000"/>
                                        <p:tgtEl>
                                          <p:spTgt spid="38"/>
                                        </p:tgtEl>
                                      </p:cBhvr>
                                    </p:animEffect>
                                    <p:set>
                                      <p:cBhvr>
                                        <p:cTn id="91" dur="1" fill="hold">
                                          <p:stCondLst>
                                            <p:cond delay="999"/>
                                          </p:stCondLst>
                                        </p:cTn>
                                        <p:tgtEl>
                                          <p:spTgt spid="38"/>
                                        </p:tgtEl>
                                        <p:attrNameLst>
                                          <p:attrName>style.visibility</p:attrName>
                                        </p:attrNameLst>
                                      </p:cBhvr>
                                      <p:to>
                                        <p:strVal val="hidden"/>
                                      </p:to>
                                    </p:set>
                                  </p:childTnLst>
                                </p:cTn>
                              </p:par>
                              <p:par>
                                <p:cTn id="92" presetID="31" presetClass="exit" presetSubtype="0" fill="hold" grpId="1" nodeType="withEffect">
                                  <p:stCondLst>
                                    <p:cond delay="0"/>
                                  </p:stCondLst>
                                  <p:childTnLst>
                                    <p:anim calcmode="lin" valueType="num">
                                      <p:cBhvr>
                                        <p:cTn id="93" dur="1000"/>
                                        <p:tgtEl>
                                          <p:spTgt spid="11"/>
                                        </p:tgtEl>
                                        <p:attrNameLst>
                                          <p:attrName>ppt_w</p:attrName>
                                        </p:attrNameLst>
                                      </p:cBhvr>
                                      <p:tavLst>
                                        <p:tav tm="0">
                                          <p:val>
                                            <p:strVal val="ppt_w"/>
                                          </p:val>
                                        </p:tav>
                                        <p:tav tm="100000">
                                          <p:val>
                                            <p:fltVal val="0"/>
                                          </p:val>
                                        </p:tav>
                                      </p:tavLst>
                                    </p:anim>
                                    <p:anim calcmode="lin" valueType="num">
                                      <p:cBhvr>
                                        <p:cTn id="94" dur="1000"/>
                                        <p:tgtEl>
                                          <p:spTgt spid="11"/>
                                        </p:tgtEl>
                                        <p:attrNameLst>
                                          <p:attrName>ppt_h</p:attrName>
                                        </p:attrNameLst>
                                      </p:cBhvr>
                                      <p:tavLst>
                                        <p:tav tm="0">
                                          <p:val>
                                            <p:strVal val="ppt_h"/>
                                          </p:val>
                                        </p:tav>
                                        <p:tav tm="100000">
                                          <p:val>
                                            <p:fltVal val="0"/>
                                          </p:val>
                                        </p:tav>
                                      </p:tavLst>
                                    </p:anim>
                                    <p:anim calcmode="lin" valueType="num">
                                      <p:cBhvr>
                                        <p:cTn id="95" dur="1000"/>
                                        <p:tgtEl>
                                          <p:spTgt spid="11"/>
                                        </p:tgtEl>
                                        <p:attrNameLst>
                                          <p:attrName>style.rotation</p:attrName>
                                        </p:attrNameLst>
                                      </p:cBhvr>
                                      <p:tavLst>
                                        <p:tav tm="0">
                                          <p:val>
                                            <p:fltVal val="0"/>
                                          </p:val>
                                        </p:tav>
                                        <p:tav tm="100000">
                                          <p:val>
                                            <p:fltVal val="90"/>
                                          </p:val>
                                        </p:tav>
                                      </p:tavLst>
                                    </p:anim>
                                    <p:animEffect transition="out" filter="fade">
                                      <p:cBhvr>
                                        <p:cTn id="96" dur="1000"/>
                                        <p:tgtEl>
                                          <p:spTgt spid="11"/>
                                        </p:tgtEl>
                                      </p:cBhvr>
                                    </p:animEffect>
                                    <p:set>
                                      <p:cBhvr>
                                        <p:cTn id="97" dur="1" fill="hold">
                                          <p:stCondLst>
                                            <p:cond delay="999"/>
                                          </p:stCondLst>
                                        </p:cTn>
                                        <p:tgtEl>
                                          <p:spTgt spid="11"/>
                                        </p:tgtEl>
                                        <p:attrNameLst>
                                          <p:attrName>style.visibility</p:attrName>
                                        </p:attrNameLst>
                                      </p:cBhvr>
                                      <p:to>
                                        <p:strVal val="hidden"/>
                                      </p:to>
                                    </p:set>
                                  </p:childTnLst>
                                </p:cTn>
                              </p:par>
                              <p:par>
                                <p:cTn id="98" presetID="31" presetClass="exit" presetSubtype="0" fill="hold" grpId="1" nodeType="withEffect">
                                  <p:stCondLst>
                                    <p:cond delay="0"/>
                                  </p:stCondLst>
                                  <p:childTnLst>
                                    <p:anim calcmode="lin" valueType="num">
                                      <p:cBhvr>
                                        <p:cTn id="99" dur="1000"/>
                                        <p:tgtEl>
                                          <p:spTgt spid="17"/>
                                        </p:tgtEl>
                                        <p:attrNameLst>
                                          <p:attrName>ppt_w</p:attrName>
                                        </p:attrNameLst>
                                      </p:cBhvr>
                                      <p:tavLst>
                                        <p:tav tm="0">
                                          <p:val>
                                            <p:strVal val="ppt_w"/>
                                          </p:val>
                                        </p:tav>
                                        <p:tav tm="100000">
                                          <p:val>
                                            <p:fltVal val="0"/>
                                          </p:val>
                                        </p:tav>
                                      </p:tavLst>
                                    </p:anim>
                                    <p:anim calcmode="lin" valueType="num">
                                      <p:cBhvr>
                                        <p:cTn id="100" dur="1000"/>
                                        <p:tgtEl>
                                          <p:spTgt spid="17"/>
                                        </p:tgtEl>
                                        <p:attrNameLst>
                                          <p:attrName>ppt_h</p:attrName>
                                        </p:attrNameLst>
                                      </p:cBhvr>
                                      <p:tavLst>
                                        <p:tav tm="0">
                                          <p:val>
                                            <p:strVal val="ppt_h"/>
                                          </p:val>
                                        </p:tav>
                                        <p:tav tm="100000">
                                          <p:val>
                                            <p:fltVal val="0"/>
                                          </p:val>
                                        </p:tav>
                                      </p:tavLst>
                                    </p:anim>
                                    <p:anim calcmode="lin" valueType="num">
                                      <p:cBhvr>
                                        <p:cTn id="101" dur="1000"/>
                                        <p:tgtEl>
                                          <p:spTgt spid="17"/>
                                        </p:tgtEl>
                                        <p:attrNameLst>
                                          <p:attrName>style.rotation</p:attrName>
                                        </p:attrNameLst>
                                      </p:cBhvr>
                                      <p:tavLst>
                                        <p:tav tm="0">
                                          <p:val>
                                            <p:fltVal val="0"/>
                                          </p:val>
                                        </p:tav>
                                        <p:tav tm="100000">
                                          <p:val>
                                            <p:fltVal val="90"/>
                                          </p:val>
                                        </p:tav>
                                      </p:tavLst>
                                    </p:anim>
                                    <p:animEffect transition="out" filter="fade">
                                      <p:cBhvr>
                                        <p:cTn id="102" dur="1000"/>
                                        <p:tgtEl>
                                          <p:spTgt spid="17"/>
                                        </p:tgtEl>
                                      </p:cBhvr>
                                    </p:animEffect>
                                    <p:set>
                                      <p:cBhvr>
                                        <p:cTn id="103" dur="1" fill="hold">
                                          <p:stCondLst>
                                            <p:cond delay="999"/>
                                          </p:stCondLst>
                                        </p:cTn>
                                        <p:tgtEl>
                                          <p:spTgt spid="17"/>
                                        </p:tgtEl>
                                        <p:attrNameLst>
                                          <p:attrName>style.visibility</p:attrName>
                                        </p:attrNameLst>
                                      </p:cBhvr>
                                      <p:to>
                                        <p:strVal val="hidden"/>
                                      </p:to>
                                    </p:set>
                                  </p:childTnLst>
                                </p:cTn>
                              </p:par>
                              <p:par>
                                <p:cTn id="104" presetID="31" presetClass="exit" presetSubtype="0" fill="hold" grpId="1" nodeType="withEffect">
                                  <p:stCondLst>
                                    <p:cond delay="0"/>
                                  </p:stCondLst>
                                  <p:childTnLst>
                                    <p:anim calcmode="lin" valueType="num">
                                      <p:cBhvr>
                                        <p:cTn id="105" dur="1000"/>
                                        <p:tgtEl>
                                          <p:spTgt spid="43"/>
                                        </p:tgtEl>
                                        <p:attrNameLst>
                                          <p:attrName>ppt_w</p:attrName>
                                        </p:attrNameLst>
                                      </p:cBhvr>
                                      <p:tavLst>
                                        <p:tav tm="0">
                                          <p:val>
                                            <p:strVal val="ppt_w"/>
                                          </p:val>
                                        </p:tav>
                                        <p:tav tm="100000">
                                          <p:val>
                                            <p:fltVal val="0"/>
                                          </p:val>
                                        </p:tav>
                                      </p:tavLst>
                                    </p:anim>
                                    <p:anim calcmode="lin" valueType="num">
                                      <p:cBhvr>
                                        <p:cTn id="106" dur="1000"/>
                                        <p:tgtEl>
                                          <p:spTgt spid="43"/>
                                        </p:tgtEl>
                                        <p:attrNameLst>
                                          <p:attrName>ppt_h</p:attrName>
                                        </p:attrNameLst>
                                      </p:cBhvr>
                                      <p:tavLst>
                                        <p:tav tm="0">
                                          <p:val>
                                            <p:strVal val="ppt_h"/>
                                          </p:val>
                                        </p:tav>
                                        <p:tav tm="100000">
                                          <p:val>
                                            <p:fltVal val="0"/>
                                          </p:val>
                                        </p:tav>
                                      </p:tavLst>
                                    </p:anim>
                                    <p:anim calcmode="lin" valueType="num">
                                      <p:cBhvr>
                                        <p:cTn id="107" dur="1000"/>
                                        <p:tgtEl>
                                          <p:spTgt spid="43"/>
                                        </p:tgtEl>
                                        <p:attrNameLst>
                                          <p:attrName>style.rotation</p:attrName>
                                        </p:attrNameLst>
                                      </p:cBhvr>
                                      <p:tavLst>
                                        <p:tav tm="0">
                                          <p:val>
                                            <p:fltVal val="0"/>
                                          </p:val>
                                        </p:tav>
                                        <p:tav tm="100000">
                                          <p:val>
                                            <p:fltVal val="90"/>
                                          </p:val>
                                        </p:tav>
                                      </p:tavLst>
                                    </p:anim>
                                    <p:animEffect transition="out" filter="fade">
                                      <p:cBhvr>
                                        <p:cTn id="108" dur="1000"/>
                                        <p:tgtEl>
                                          <p:spTgt spid="43"/>
                                        </p:tgtEl>
                                      </p:cBhvr>
                                    </p:animEffect>
                                    <p:set>
                                      <p:cBhvr>
                                        <p:cTn id="109" dur="1" fill="hold">
                                          <p:stCondLst>
                                            <p:cond delay="999"/>
                                          </p:stCondLst>
                                        </p:cTn>
                                        <p:tgtEl>
                                          <p:spTgt spid="43"/>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2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0" grpId="1"/>
      <p:bldP spid="11" grpId="0"/>
      <p:bldP spid="11" grpId="1"/>
      <p:bldP spid="17" grpId="0"/>
      <p:bldP spid="17" grpId="1"/>
      <p:bldP spid="43" grpId="0"/>
      <p:bldP spid="43" grpId="1"/>
      <p:bldP spid="24" grpId="0"/>
      <p:bldP spid="24" grpId="1"/>
      <p:bldP spid="25" grpId="0"/>
      <p:bldP spid="25"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510512B6-3D19-4BBE-8D95-906039E59896}"/>
              </a:ext>
            </a:extLst>
          </p:cNvPr>
          <p:cNvSpPr txBox="1">
            <a:spLocks/>
          </p:cNvSpPr>
          <p:nvPr/>
        </p:nvSpPr>
        <p:spPr>
          <a:xfrm>
            <a:off x="6096000" y="623236"/>
            <a:ext cx="7469204" cy="1983768"/>
          </a:xfrm>
          <a:prstGeom prst="rect">
            <a:avLst/>
          </a:prstGeom>
        </p:spPr>
        <p:txBody>
          <a:bodyPr>
            <a:no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400" dirty="0">
                <a:solidFill>
                  <a:schemeClr val="bg1"/>
                </a:solidFill>
              </a:rPr>
              <a:t>Exploratory </a:t>
            </a:r>
          </a:p>
          <a:p>
            <a:pPr marL="0" indent="0" algn="ctr">
              <a:buNone/>
            </a:pPr>
            <a:r>
              <a:rPr lang="en-US" sz="5400" dirty="0">
                <a:solidFill>
                  <a:schemeClr val="bg1"/>
                </a:solidFill>
              </a:rPr>
              <a:t> Analysis</a:t>
            </a:r>
          </a:p>
        </p:txBody>
      </p:sp>
      <p:sp>
        <p:nvSpPr>
          <p:cNvPr id="24" name="Text Placeholder 1">
            <a:extLst>
              <a:ext uri="{FF2B5EF4-FFF2-40B4-BE49-F238E27FC236}">
                <a16:creationId xmlns:a16="http://schemas.microsoft.com/office/drawing/2014/main" id="{0FDCC320-D6D3-4F9B-ABDD-FE077A43F88D}"/>
              </a:ext>
            </a:extLst>
          </p:cNvPr>
          <p:cNvSpPr txBox="1">
            <a:spLocks/>
          </p:cNvSpPr>
          <p:nvPr/>
        </p:nvSpPr>
        <p:spPr>
          <a:xfrm>
            <a:off x="8532960" y="3987328"/>
            <a:ext cx="3773104" cy="1983768"/>
          </a:xfrm>
          <a:prstGeom prst="rect">
            <a:avLst/>
          </a:prstGeom>
        </p:spPr>
        <p:txBody>
          <a:bodyPr>
            <a:noAutofit/>
          </a:bodyPr>
          <a:lst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u="sng" dirty="0">
                <a:solidFill>
                  <a:schemeClr val="accent3"/>
                </a:solidFill>
              </a:rPr>
              <a:t>Volcano Plot</a:t>
            </a:r>
          </a:p>
        </p:txBody>
      </p:sp>
      <p:pic>
        <p:nvPicPr>
          <p:cNvPr id="3" name="Immagine 2" descr="Immagine che contiene testo, mappa&#10;&#10;Descrizione generata automaticamente">
            <a:extLst>
              <a:ext uri="{FF2B5EF4-FFF2-40B4-BE49-F238E27FC236}">
                <a16:creationId xmlns:a16="http://schemas.microsoft.com/office/drawing/2014/main" id="{E8BE1A16-E58E-4E0B-8006-278822E49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05" y="208044"/>
            <a:ext cx="7122695" cy="6441911"/>
          </a:xfrm>
          <a:prstGeom prst="rect">
            <a:avLst/>
          </a:prstGeom>
        </p:spPr>
      </p:pic>
    </p:spTree>
    <p:extLst>
      <p:ext uri="{BB962C8B-B14F-4D97-AF65-F5344CB8AC3E}">
        <p14:creationId xmlns:p14="http://schemas.microsoft.com/office/powerpoint/2010/main" val="232551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10000"/>
          </a:bodyPr>
          <a:lstStyle/>
          <a:p>
            <a:r>
              <a:rPr lang="en-US" dirty="0"/>
              <a:t>Classification Models</a:t>
            </a:r>
          </a:p>
        </p:txBody>
      </p:sp>
      <p:grpSp>
        <p:nvGrpSpPr>
          <p:cNvPr id="3" name="그룹 6">
            <a:extLst>
              <a:ext uri="{FF2B5EF4-FFF2-40B4-BE49-F238E27FC236}">
                <a16:creationId xmlns:a16="http://schemas.microsoft.com/office/drawing/2014/main" id="{D314D8A1-257A-4FE7-ACB7-A3D9AA1BEE60}"/>
              </a:ext>
            </a:extLst>
          </p:cNvPr>
          <p:cNvGrpSpPr/>
          <p:nvPr/>
        </p:nvGrpSpPr>
        <p:grpSpPr>
          <a:xfrm>
            <a:off x="946528" y="1795044"/>
            <a:ext cx="10308374" cy="4243818"/>
            <a:chOff x="946528" y="1545254"/>
            <a:chExt cx="10308374" cy="4743396"/>
          </a:xfrm>
        </p:grpSpPr>
        <p:sp>
          <p:nvSpPr>
            <p:cNvPr id="4" name="사각형: 둥근 모서리 3">
              <a:extLst>
                <a:ext uri="{FF2B5EF4-FFF2-40B4-BE49-F238E27FC236}">
                  <a16:creationId xmlns:a16="http://schemas.microsoft.com/office/drawing/2014/main" id="{CEE2A40F-DCB8-4A31-9855-31C8EC7EBA1A}"/>
                </a:ext>
              </a:extLst>
            </p:cNvPr>
            <p:cNvSpPr/>
            <p:nvPr/>
          </p:nvSpPr>
          <p:spPr>
            <a:xfrm>
              <a:off x="946528" y="1545254"/>
              <a:ext cx="5091726" cy="2320927"/>
            </a:xfrm>
            <a:prstGeom prst="roundRect">
              <a:avLst>
                <a:gd name="adj" fmla="val 12588"/>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5" name="사각형: 둥근 모서리 32">
              <a:extLst>
                <a:ext uri="{FF2B5EF4-FFF2-40B4-BE49-F238E27FC236}">
                  <a16:creationId xmlns:a16="http://schemas.microsoft.com/office/drawing/2014/main" id="{F549FEBC-34BE-4460-B029-31A6271D0593}"/>
                </a:ext>
              </a:extLst>
            </p:cNvPr>
            <p:cNvSpPr/>
            <p:nvPr/>
          </p:nvSpPr>
          <p:spPr>
            <a:xfrm>
              <a:off x="6146916" y="1545254"/>
              <a:ext cx="5107986" cy="2320927"/>
            </a:xfrm>
            <a:prstGeom prst="roundRect">
              <a:avLst>
                <a:gd name="adj" fmla="val 12588"/>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6" name="사각형: 둥근 모서리 44">
              <a:extLst>
                <a:ext uri="{FF2B5EF4-FFF2-40B4-BE49-F238E27FC236}">
                  <a16:creationId xmlns:a16="http://schemas.microsoft.com/office/drawing/2014/main" id="{958E184B-2CFD-4E38-A784-26BC96D2F454}"/>
                </a:ext>
              </a:extLst>
            </p:cNvPr>
            <p:cNvSpPr/>
            <p:nvPr/>
          </p:nvSpPr>
          <p:spPr>
            <a:xfrm>
              <a:off x="946528" y="3967723"/>
              <a:ext cx="5091726" cy="2320927"/>
            </a:xfrm>
            <a:prstGeom prst="roundRect">
              <a:avLst>
                <a:gd name="adj" fmla="val 12588"/>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7" name="사각형: 둥근 모서리 60">
              <a:extLst>
                <a:ext uri="{FF2B5EF4-FFF2-40B4-BE49-F238E27FC236}">
                  <a16:creationId xmlns:a16="http://schemas.microsoft.com/office/drawing/2014/main" id="{5974FF9C-FA05-4CDF-97A3-3A0066AA3EBC}"/>
                </a:ext>
              </a:extLst>
            </p:cNvPr>
            <p:cNvSpPr/>
            <p:nvPr/>
          </p:nvSpPr>
          <p:spPr>
            <a:xfrm>
              <a:off x="6146916" y="3967723"/>
              <a:ext cx="5107986" cy="2320927"/>
            </a:xfrm>
            <a:prstGeom prst="roundRect">
              <a:avLst>
                <a:gd name="adj" fmla="val 12588"/>
              </a:avLst>
            </a:prstGeom>
            <a:solidFill>
              <a:schemeClr val="bg1"/>
            </a:solidFill>
            <a:ln w="38100">
              <a:solidFill>
                <a:schemeClr val="accent4">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grpSp>
      <p:sp>
        <p:nvSpPr>
          <p:cNvPr id="8" name="Block Arc 7">
            <a:extLst>
              <a:ext uri="{FF2B5EF4-FFF2-40B4-BE49-F238E27FC236}">
                <a16:creationId xmlns:a16="http://schemas.microsoft.com/office/drawing/2014/main" id="{017934C3-482B-43A1-9F4E-F70FFCE74F3C}"/>
              </a:ext>
            </a:extLst>
          </p:cNvPr>
          <p:cNvSpPr/>
          <p:nvPr/>
        </p:nvSpPr>
        <p:spPr>
          <a:xfrm rot="5400000">
            <a:off x="4239239" y="2078435"/>
            <a:ext cx="3709895" cy="3709895"/>
          </a:xfrm>
          <a:prstGeom prst="blockArc">
            <a:avLst>
              <a:gd name="adj1" fmla="val 16229915"/>
              <a:gd name="adj2" fmla="val 21506646"/>
              <a:gd name="adj3" fmla="val 15477"/>
            </a:avLst>
          </a:prstGeom>
          <a:solidFill>
            <a:schemeClr val="accent4">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9" name="Block Arc 8">
            <a:extLst>
              <a:ext uri="{FF2B5EF4-FFF2-40B4-BE49-F238E27FC236}">
                <a16:creationId xmlns:a16="http://schemas.microsoft.com/office/drawing/2014/main" id="{FB12175F-7AD1-4287-AC43-FFEB55D056E0}"/>
              </a:ext>
            </a:extLst>
          </p:cNvPr>
          <p:cNvSpPr/>
          <p:nvPr/>
        </p:nvSpPr>
        <p:spPr>
          <a:xfrm>
            <a:off x="4239239" y="2060850"/>
            <a:ext cx="3709895" cy="3709895"/>
          </a:xfrm>
          <a:prstGeom prst="blockArc">
            <a:avLst>
              <a:gd name="adj1" fmla="val 16267252"/>
              <a:gd name="adj2" fmla="val 21557561"/>
              <a:gd name="adj3" fmla="val 1523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0" name="Block Arc 9">
            <a:extLst>
              <a:ext uri="{FF2B5EF4-FFF2-40B4-BE49-F238E27FC236}">
                <a16:creationId xmlns:a16="http://schemas.microsoft.com/office/drawing/2014/main" id="{F052608B-FB04-4FA6-99C9-FF5FFD58BA98}"/>
              </a:ext>
            </a:extLst>
          </p:cNvPr>
          <p:cNvSpPr/>
          <p:nvPr/>
        </p:nvSpPr>
        <p:spPr>
          <a:xfrm rot="10800000">
            <a:off x="4239239" y="2078434"/>
            <a:ext cx="3709895" cy="3709895"/>
          </a:xfrm>
          <a:prstGeom prst="blockArc">
            <a:avLst>
              <a:gd name="adj1" fmla="val 16302188"/>
              <a:gd name="adj2" fmla="val 21556929"/>
              <a:gd name="adj3" fmla="val 157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1" name="Block Arc 10">
            <a:extLst>
              <a:ext uri="{FF2B5EF4-FFF2-40B4-BE49-F238E27FC236}">
                <a16:creationId xmlns:a16="http://schemas.microsoft.com/office/drawing/2014/main" id="{71C3BF7F-E55B-47E1-ADD4-A94E5816A838}"/>
              </a:ext>
            </a:extLst>
          </p:cNvPr>
          <p:cNvSpPr/>
          <p:nvPr/>
        </p:nvSpPr>
        <p:spPr>
          <a:xfrm rot="16200000">
            <a:off x="4239239" y="2060851"/>
            <a:ext cx="3709895" cy="3709895"/>
          </a:xfrm>
          <a:prstGeom prst="blockArc">
            <a:avLst>
              <a:gd name="adj1" fmla="val 16302188"/>
              <a:gd name="adj2" fmla="val 21530925"/>
              <a:gd name="adj3" fmla="val 159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grpSp>
        <p:nvGrpSpPr>
          <p:cNvPr id="12" name="Group 11">
            <a:extLst>
              <a:ext uri="{FF2B5EF4-FFF2-40B4-BE49-F238E27FC236}">
                <a16:creationId xmlns:a16="http://schemas.microsoft.com/office/drawing/2014/main" id="{C097270B-22A1-479F-B1C9-DD15F360EC27}"/>
              </a:ext>
            </a:extLst>
          </p:cNvPr>
          <p:cNvGrpSpPr/>
          <p:nvPr/>
        </p:nvGrpSpPr>
        <p:grpSpPr>
          <a:xfrm>
            <a:off x="4491711" y="2309860"/>
            <a:ext cx="3218009" cy="3200946"/>
            <a:chOff x="2958282" y="2168932"/>
            <a:chExt cx="3218009" cy="3200946"/>
          </a:xfrm>
        </p:grpSpPr>
        <p:sp>
          <p:nvSpPr>
            <p:cNvPr id="13" name="TextBox 12">
              <a:extLst>
                <a:ext uri="{FF2B5EF4-FFF2-40B4-BE49-F238E27FC236}">
                  <a16:creationId xmlns:a16="http://schemas.microsoft.com/office/drawing/2014/main" id="{71A2509E-DEE1-479F-A9C7-4E93271D0E1B}"/>
                </a:ext>
              </a:extLst>
            </p:cNvPr>
            <p:cNvSpPr txBox="1"/>
            <p:nvPr/>
          </p:nvSpPr>
          <p:spPr>
            <a:xfrm rot="2979303">
              <a:off x="3821466" y="2401399"/>
              <a:ext cx="2300361" cy="1835428"/>
            </a:xfrm>
            <a:prstGeom prst="rect">
              <a:avLst/>
            </a:prstGeom>
            <a:noFill/>
          </p:spPr>
          <p:txBody>
            <a:bodyPr wrap="square" rtlCol="0">
              <a:prstTxWarp prst="textArchUp">
                <a:avLst>
                  <a:gd name="adj" fmla="val 12348932"/>
                </a:avLst>
              </a:prstTxWarp>
              <a:spAutoFit/>
            </a:bodyPr>
            <a:lstStyle/>
            <a:p>
              <a:pPr algn="ctr"/>
              <a:r>
                <a:rPr lang="en-US" altLang="ko-KR" sz="1600" b="1" dirty="0">
                  <a:solidFill>
                    <a:schemeClr val="bg1"/>
                  </a:solidFill>
                  <a:cs typeface="Arial" pitchFamily="34" charset="0"/>
                </a:rPr>
                <a:t>HARD</a:t>
              </a:r>
              <a:endParaRPr lang="ko-KR" altLang="en-US" sz="1600" b="1" dirty="0">
                <a:solidFill>
                  <a:schemeClr val="bg1"/>
                </a:solidFill>
                <a:cs typeface="Arial" pitchFamily="34" charset="0"/>
              </a:endParaRPr>
            </a:p>
          </p:txBody>
        </p:sp>
        <p:sp>
          <p:nvSpPr>
            <p:cNvPr id="14" name="TextBox 13">
              <a:extLst>
                <a:ext uri="{FF2B5EF4-FFF2-40B4-BE49-F238E27FC236}">
                  <a16:creationId xmlns:a16="http://schemas.microsoft.com/office/drawing/2014/main" id="{C956A7EF-AF31-4ADC-9B4E-9F6C63D58631}"/>
                </a:ext>
              </a:extLst>
            </p:cNvPr>
            <p:cNvSpPr txBox="1"/>
            <p:nvPr/>
          </p:nvSpPr>
          <p:spPr>
            <a:xfrm rot="18900000">
              <a:off x="2958282" y="2437888"/>
              <a:ext cx="2300361" cy="1835428"/>
            </a:xfrm>
            <a:prstGeom prst="rect">
              <a:avLst/>
            </a:prstGeom>
            <a:noFill/>
          </p:spPr>
          <p:txBody>
            <a:bodyPr wrap="square" rtlCol="0">
              <a:prstTxWarp prst="textArchUp">
                <a:avLst>
                  <a:gd name="adj" fmla="val 12348932"/>
                </a:avLst>
              </a:prstTxWarp>
              <a:spAutoFit/>
            </a:bodyPr>
            <a:lstStyle/>
            <a:p>
              <a:pPr algn="ctr"/>
              <a:r>
                <a:rPr lang="en-US" altLang="ko-KR" sz="1600" b="1" dirty="0">
                  <a:solidFill>
                    <a:schemeClr val="bg1"/>
                  </a:solidFill>
                  <a:cs typeface="Arial" pitchFamily="34" charset="0"/>
                </a:rPr>
                <a:t>NOT-SUPERVISED</a:t>
              </a:r>
              <a:endParaRPr lang="ko-KR" altLang="en-US" sz="1600" b="1" dirty="0">
                <a:solidFill>
                  <a:schemeClr val="bg1"/>
                </a:solidFill>
                <a:cs typeface="Arial" pitchFamily="34" charset="0"/>
              </a:endParaRPr>
            </a:p>
          </p:txBody>
        </p:sp>
        <p:sp>
          <p:nvSpPr>
            <p:cNvPr id="15" name="TextBox 14">
              <a:extLst>
                <a:ext uri="{FF2B5EF4-FFF2-40B4-BE49-F238E27FC236}">
                  <a16:creationId xmlns:a16="http://schemas.microsoft.com/office/drawing/2014/main" id="{1443F4EF-2C52-41AA-B023-CDFC4E842B2F}"/>
                </a:ext>
              </a:extLst>
            </p:cNvPr>
            <p:cNvSpPr txBox="1"/>
            <p:nvPr/>
          </p:nvSpPr>
          <p:spPr>
            <a:xfrm rot="13500000">
              <a:off x="2958282" y="3301984"/>
              <a:ext cx="2300361" cy="1835428"/>
            </a:xfrm>
            <a:prstGeom prst="rect">
              <a:avLst/>
            </a:prstGeom>
            <a:noFill/>
          </p:spPr>
          <p:txBody>
            <a:bodyPr wrap="square" rtlCol="0">
              <a:prstTxWarp prst="textArchUp">
                <a:avLst>
                  <a:gd name="adj" fmla="val 12348932"/>
                </a:avLst>
              </a:prstTxWarp>
              <a:spAutoFit/>
            </a:bodyPr>
            <a:lstStyle/>
            <a:p>
              <a:pPr algn="ctr"/>
              <a:r>
                <a:rPr lang="en-US" altLang="ko-KR" sz="1600" b="1" dirty="0">
                  <a:solidFill>
                    <a:schemeClr val="bg1"/>
                  </a:solidFill>
                  <a:cs typeface="Arial" pitchFamily="34" charset="0"/>
                </a:rPr>
                <a:t>SUPERVISED</a:t>
              </a:r>
              <a:endParaRPr lang="ko-KR" altLang="en-US" sz="1600" b="1" dirty="0">
                <a:solidFill>
                  <a:schemeClr val="bg1"/>
                </a:solidFill>
                <a:cs typeface="Arial" pitchFamily="34" charset="0"/>
              </a:endParaRPr>
            </a:p>
          </p:txBody>
        </p:sp>
        <p:sp>
          <p:nvSpPr>
            <p:cNvPr id="16" name="TextBox 15">
              <a:extLst>
                <a:ext uri="{FF2B5EF4-FFF2-40B4-BE49-F238E27FC236}">
                  <a16:creationId xmlns:a16="http://schemas.microsoft.com/office/drawing/2014/main" id="{1C148D6C-AD09-4FF5-9F5A-206E355972AA}"/>
                </a:ext>
              </a:extLst>
            </p:cNvPr>
            <p:cNvSpPr txBox="1"/>
            <p:nvPr/>
          </p:nvSpPr>
          <p:spPr>
            <a:xfrm rot="8100000">
              <a:off x="3875930" y="3274102"/>
              <a:ext cx="2300361" cy="1835428"/>
            </a:xfrm>
            <a:prstGeom prst="rect">
              <a:avLst/>
            </a:prstGeom>
            <a:noFill/>
          </p:spPr>
          <p:txBody>
            <a:bodyPr wrap="square" rtlCol="0">
              <a:prstTxWarp prst="textArchUp">
                <a:avLst>
                  <a:gd name="adj" fmla="val 12348932"/>
                </a:avLst>
              </a:prstTxWarp>
              <a:spAutoFit/>
            </a:bodyPr>
            <a:lstStyle/>
            <a:p>
              <a:pPr algn="ctr"/>
              <a:r>
                <a:rPr lang="en-US" altLang="ko-KR" sz="1600" b="1" dirty="0">
                  <a:solidFill>
                    <a:schemeClr val="bg1"/>
                  </a:solidFill>
                  <a:cs typeface="Arial" pitchFamily="34" charset="0"/>
                </a:rPr>
                <a:t>SOFT</a:t>
              </a:r>
              <a:endParaRPr lang="ko-KR" altLang="en-US" sz="1600" b="1" dirty="0">
                <a:solidFill>
                  <a:schemeClr val="bg1"/>
                </a:solidFill>
                <a:cs typeface="Arial" pitchFamily="34" charset="0"/>
              </a:endParaRPr>
            </a:p>
          </p:txBody>
        </p:sp>
      </p:grpSp>
      <p:sp>
        <p:nvSpPr>
          <p:cNvPr id="17" name="타원 4">
            <a:extLst>
              <a:ext uri="{FF2B5EF4-FFF2-40B4-BE49-F238E27FC236}">
                <a16:creationId xmlns:a16="http://schemas.microsoft.com/office/drawing/2014/main" id="{2C9821E8-7639-4245-BDCD-352AEBE2B55F}"/>
              </a:ext>
            </a:extLst>
          </p:cNvPr>
          <p:cNvSpPr/>
          <p:nvPr/>
        </p:nvSpPr>
        <p:spPr>
          <a:xfrm>
            <a:off x="4812546" y="2617126"/>
            <a:ext cx="2596900" cy="25969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18" name="Group 51">
            <a:extLst>
              <a:ext uri="{FF2B5EF4-FFF2-40B4-BE49-F238E27FC236}">
                <a16:creationId xmlns:a16="http://schemas.microsoft.com/office/drawing/2014/main" id="{E4F42BAA-8E80-422C-A9C9-6B6180E84AFC}"/>
              </a:ext>
            </a:extLst>
          </p:cNvPr>
          <p:cNvGrpSpPr/>
          <p:nvPr/>
        </p:nvGrpSpPr>
        <p:grpSpPr>
          <a:xfrm>
            <a:off x="1128186" y="1893577"/>
            <a:ext cx="3438597" cy="1931937"/>
            <a:chOff x="233339" y="1638319"/>
            <a:chExt cx="2641925" cy="1681953"/>
          </a:xfrm>
        </p:grpSpPr>
        <p:sp>
          <p:nvSpPr>
            <p:cNvPr id="19" name="TextBox 18">
              <a:extLst>
                <a:ext uri="{FF2B5EF4-FFF2-40B4-BE49-F238E27FC236}">
                  <a16:creationId xmlns:a16="http://schemas.microsoft.com/office/drawing/2014/main" id="{B5E80350-692D-4EA5-8FB3-2A7F6A7029E9}"/>
                </a:ext>
              </a:extLst>
            </p:cNvPr>
            <p:cNvSpPr txBox="1"/>
            <p:nvPr/>
          </p:nvSpPr>
          <p:spPr>
            <a:xfrm>
              <a:off x="233339" y="1926923"/>
              <a:ext cx="2531420" cy="1393349"/>
            </a:xfrm>
            <a:prstGeom prst="rect">
              <a:avLst/>
            </a:prstGeom>
            <a:noFill/>
          </p:spPr>
          <p:txBody>
            <a:bodyPr wrap="square" rtlCol="0">
              <a:spAutoFit/>
            </a:bodyPr>
            <a:lstStyle/>
            <a:p>
              <a:r>
                <a:rPr lang="en-US" altLang="ko-KR" sz="1400" dirty="0">
                  <a:solidFill>
                    <a:schemeClr val="tx1">
                      <a:lumMod val="75000"/>
                      <a:lumOff val="25000"/>
                    </a:schemeClr>
                  </a:solidFill>
                  <a:cs typeface="Arial" pitchFamily="34" charset="0"/>
                </a:rPr>
                <a:t>Are methods  where training data are      </a:t>
              </a:r>
              <a:r>
                <a:rPr lang="en-US" altLang="ko-KR" sz="1400" b="1" u="sng" dirty="0">
                  <a:solidFill>
                    <a:schemeClr val="tx1">
                      <a:lumMod val="75000"/>
                      <a:lumOff val="25000"/>
                    </a:schemeClr>
                  </a:solidFill>
                  <a:cs typeface="Arial" pitchFamily="34" charset="0"/>
                </a:rPr>
                <a:t>not-labeled</a:t>
              </a:r>
              <a:r>
                <a:rPr lang="en-US" altLang="ko-KR" sz="1400" dirty="0">
                  <a:solidFill>
                    <a:schemeClr val="tx1">
                      <a:lumMod val="75000"/>
                      <a:lumOff val="25000"/>
                    </a:schemeClr>
                  </a:solidFill>
                  <a:cs typeface="Arial" pitchFamily="34" charset="0"/>
                </a:rPr>
                <a:t> with the appropriate classifications.</a:t>
              </a:r>
            </a:p>
            <a:p>
              <a:r>
                <a:rPr lang="en-US" altLang="ko-KR" sz="1400" dirty="0">
                  <a:solidFill>
                    <a:schemeClr val="tx1">
                      <a:lumMod val="75000"/>
                      <a:lumOff val="25000"/>
                    </a:schemeClr>
                  </a:solidFill>
                  <a:cs typeface="Arial" pitchFamily="34" charset="0"/>
                </a:rPr>
                <a:t>They are also known as </a:t>
              </a:r>
              <a:r>
                <a:rPr lang="en-US" altLang="ko-KR" sz="1400" b="1" u="sng" dirty="0">
                  <a:solidFill>
                    <a:schemeClr val="tx1">
                      <a:lumMod val="75000"/>
                      <a:lumOff val="25000"/>
                    </a:schemeClr>
                  </a:solidFill>
                  <a:cs typeface="Arial" pitchFamily="34" charset="0"/>
                </a:rPr>
                <a:t>self-organization</a:t>
              </a:r>
              <a:r>
                <a:rPr lang="en-US" altLang="ko-KR" sz="1400" dirty="0">
                  <a:solidFill>
                    <a:schemeClr val="tx1">
                      <a:lumMod val="75000"/>
                      <a:lumOff val="25000"/>
                    </a:schemeClr>
                  </a:solidFill>
                  <a:cs typeface="Arial" pitchFamily="34" charset="0"/>
                </a:rPr>
                <a:t> are  methods of modelling the probability density of inputs.</a:t>
              </a:r>
              <a:endParaRPr lang="ko-KR" altLang="en-US" sz="1400" dirty="0">
                <a:solidFill>
                  <a:schemeClr val="tx1">
                    <a:lumMod val="75000"/>
                    <a:lumOff val="25000"/>
                  </a:schemeClr>
                </a:solidFill>
                <a:cs typeface="Arial" pitchFamily="34" charset="0"/>
              </a:endParaRPr>
            </a:p>
          </p:txBody>
        </p:sp>
        <p:sp>
          <p:nvSpPr>
            <p:cNvPr id="20" name="TextBox 19">
              <a:extLst>
                <a:ext uri="{FF2B5EF4-FFF2-40B4-BE49-F238E27FC236}">
                  <a16:creationId xmlns:a16="http://schemas.microsoft.com/office/drawing/2014/main" id="{8A2414D1-11A5-4EBB-9DE8-D19737C9F6C2}"/>
                </a:ext>
              </a:extLst>
            </p:cNvPr>
            <p:cNvSpPr txBox="1"/>
            <p:nvPr/>
          </p:nvSpPr>
          <p:spPr>
            <a:xfrm>
              <a:off x="270023" y="1638319"/>
              <a:ext cx="2605241" cy="321542"/>
            </a:xfrm>
            <a:prstGeom prst="rect">
              <a:avLst/>
            </a:prstGeom>
            <a:noFill/>
          </p:spPr>
          <p:txBody>
            <a:bodyPr wrap="square" rtlCol="0">
              <a:spAutoFit/>
            </a:bodyPr>
            <a:lstStyle/>
            <a:p>
              <a:r>
                <a:rPr lang="en-US" altLang="ko-KR" b="1" dirty="0">
                  <a:solidFill>
                    <a:schemeClr val="tx1">
                      <a:lumMod val="75000"/>
                      <a:lumOff val="25000"/>
                    </a:schemeClr>
                  </a:solidFill>
                  <a:cs typeface="Arial" pitchFamily="34" charset="0"/>
                </a:rPr>
                <a:t>Not-Supervised</a:t>
              </a:r>
              <a:endParaRPr lang="ko-KR" altLang="en-US" b="1" dirty="0">
                <a:solidFill>
                  <a:schemeClr val="tx1">
                    <a:lumMod val="75000"/>
                    <a:lumOff val="25000"/>
                  </a:schemeClr>
                </a:solidFill>
                <a:cs typeface="Arial" pitchFamily="34" charset="0"/>
              </a:endParaRPr>
            </a:p>
          </p:txBody>
        </p:sp>
      </p:grpSp>
      <p:grpSp>
        <p:nvGrpSpPr>
          <p:cNvPr id="21" name="Group 59">
            <a:extLst>
              <a:ext uri="{FF2B5EF4-FFF2-40B4-BE49-F238E27FC236}">
                <a16:creationId xmlns:a16="http://schemas.microsoft.com/office/drawing/2014/main" id="{CA214F59-460D-47C4-9A21-D35CE0CE48FB}"/>
              </a:ext>
            </a:extLst>
          </p:cNvPr>
          <p:cNvGrpSpPr/>
          <p:nvPr/>
        </p:nvGrpSpPr>
        <p:grpSpPr>
          <a:xfrm>
            <a:off x="1127464" y="4110792"/>
            <a:ext cx="3195508" cy="1681021"/>
            <a:chOff x="270023" y="1638319"/>
            <a:chExt cx="2605242" cy="1551127"/>
          </a:xfrm>
        </p:grpSpPr>
        <p:sp>
          <p:nvSpPr>
            <p:cNvPr id="22" name="TextBox 21">
              <a:extLst>
                <a:ext uri="{FF2B5EF4-FFF2-40B4-BE49-F238E27FC236}">
                  <a16:creationId xmlns:a16="http://schemas.microsoft.com/office/drawing/2014/main" id="{39FB61A6-D8E1-4D59-A8B2-D8F7DF3847DB}"/>
                </a:ext>
              </a:extLst>
            </p:cNvPr>
            <p:cNvSpPr txBox="1"/>
            <p:nvPr/>
          </p:nvSpPr>
          <p:spPr>
            <a:xfrm>
              <a:off x="270024" y="1911471"/>
              <a:ext cx="2605241" cy="1277975"/>
            </a:xfrm>
            <a:prstGeom prst="rect">
              <a:avLst/>
            </a:prstGeom>
            <a:noFill/>
          </p:spPr>
          <p:txBody>
            <a:bodyPr wrap="square" rtlCol="0">
              <a:spAutoFit/>
            </a:bodyPr>
            <a:lstStyle/>
            <a:p>
              <a:r>
                <a:rPr lang="en-US" altLang="ko-KR" sz="1400" dirty="0">
                  <a:solidFill>
                    <a:schemeClr val="tx1">
                      <a:lumMod val="75000"/>
                      <a:lumOff val="25000"/>
                    </a:schemeClr>
                  </a:solidFill>
                  <a:cs typeface="Arial" pitchFamily="34" charset="0"/>
                </a:rPr>
                <a:t>Are methods  where training data are      </a:t>
              </a:r>
              <a:r>
                <a:rPr lang="en-US" altLang="ko-KR" sz="1400" b="1" u="sng" dirty="0">
                  <a:solidFill>
                    <a:schemeClr val="tx1">
                      <a:lumMod val="75000"/>
                      <a:lumOff val="25000"/>
                    </a:schemeClr>
                  </a:solidFill>
                  <a:cs typeface="Arial" pitchFamily="34" charset="0"/>
                </a:rPr>
                <a:t>labeled</a:t>
              </a:r>
              <a:r>
                <a:rPr lang="en-US" altLang="ko-KR" sz="1400" dirty="0">
                  <a:solidFill>
                    <a:schemeClr val="tx1">
                      <a:lumMod val="75000"/>
                      <a:lumOff val="25000"/>
                    </a:schemeClr>
                  </a:solidFill>
                  <a:cs typeface="Arial" pitchFamily="34" charset="0"/>
                </a:rPr>
                <a:t> with the appropriate classifications.</a:t>
              </a:r>
            </a:p>
            <a:p>
              <a:r>
                <a:rPr lang="en-US" altLang="ko-KR" sz="1400" dirty="0">
                  <a:solidFill>
                    <a:schemeClr val="tx1">
                      <a:lumMod val="75000"/>
                      <a:lumOff val="25000"/>
                    </a:schemeClr>
                  </a:solidFill>
                  <a:cs typeface="Arial" pitchFamily="34" charset="0"/>
                </a:rPr>
                <a:t>They </a:t>
              </a:r>
              <a:r>
                <a:rPr lang="en-US" altLang="ko-KR" sz="1400" b="1" u="sng" dirty="0">
                  <a:solidFill>
                    <a:schemeClr val="tx1">
                      <a:lumMod val="75000"/>
                      <a:lumOff val="25000"/>
                    </a:schemeClr>
                  </a:solidFill>
                  <a:cs typeface="Arial" pitchFamily="34" charset="0"/>
                </a:rPr>
                <a:t>infer</a:t>
              </a:r>
              <a:r>
                <a:rPr lang="en-US" altLang="ko-KR" sz="1400" dirty="0">
                  <a:solidFill>
                    <a:schemeClr val="tx1">
                      <a:lumMod val="75000"/>
                      <a:lumOff val="25000"/>
                    </a:schemeClr>
                  </a:solidFill>
                  <a:cs typeface="Arial" pitchFamily="34" charset="0"/>
                </a:rPr>
                <a:t> a function from labeled training data consisting of a set of training examples</a:t>
              </a:r>
            </a:p>
          </p:txBody>
        </p:sp>
        <p:sp>
          <p:nvSpPr>
            <p:cNvPr id="23" name="TextBox 22">
              <a:extLst>
                <a:ext uri="{FF2B5EF4-FFF2-40B4-BE49-F238E27FC236}">
                  <a16:creationId xmlns:a16="http://schemas.microsoft.com/office/drawing/2014/main" id="{ED9D7CF2-8C71-4AF0-AF26-4996A6497FEA}"/>
                </a:ext>
              </a:extLst>
            </p:cNvPr>
            <p:cNvSpPr txBox="1"/>
            <p:nvPr/>
          </p:nvSpPr>
          <p:spPr>
            <a:xfrm>
              <a:off x="270023" y="1638319"/>
              <a:ext cx="2605241" cy="340793"/>
            </a:xfrm>
            <a:prstGeom prst="rect">
              <a:avLst/>
            </a:prstGeom>
            <a:noFill/>
          </p:spPr>
          <p:txBody>
            <a:bodyPr wrap="square" rtlCol="0">
              <a:spAutoFit/>
            </a:bodyPr>
            <a:lstStyle/>
            <a:p>
              <a:r>
                <a:rPr lang="en-US" altLang="ko-KR" b="1" dirty="0">
                  <a:solidFill>
                    <a:schemeClr val="tx1">
                      <a:lumMod val="75000"/>
                      <a:lumOff val="25000"/>
                    </a:schemeClr>
                  </a:solidFill>
                  <a:cs typeface="Arial" pitchFamily="34" charset="0"/>
                </a:rPr>
                <a:t>Supervised</a:t>
              </a:r>
              <a:endParaRPr lang="ko-KR" altLang="en-US" b="1" dirty="0">
                <a:solidFill>
                  <a:schemeClr val="tx1">
                    <a:lumMod val="75000"/>
                    <a:lumOff val="25000"/>
                  </a:schemeClr>
                </a:solidFill>
                <a:cs typeface="Arial" pitchFamily="34" charset="0"/>
              </a:endParaRPr>
            </a:p>
          </p:txBody>
        </p:sp>
      </p:grpSp>
      <p:grpSp>
        <p:nvGrpSpPr>
          <p:cNvPr id="24" name="Group 62">
            <a:extLst>
              <a:ext uri="{FF2B5EF4-FFF2-40B4-BE49-F238E27FC236}">
                <a16:creationId xmlns:a16="http://schemas.microsoft.com/office/drawing/2014/main" id="{0F9879FB-C1E0-458E-8D78-C87BFA72F7B5}"/>
              </a:ext>
            </a:extLst>
          </p:cNvPr>
          <p:cNvGrpSpPr/>
          <p:nvPr/>
        </p:nvGrpSpPr>
        <p:grpSpPr>
          <a:xfrm>
            <a:off x="7854121" y="2026332"/>
            <a:ext cx="3210412" cy="1400365"/>
            <a:chOff x="270023" y="1511591"/>
            <a:chExt cx="2605242" cy="1254833"/>
          </a:xfrm>
        </p:grpSpPr>
        <p:sp>
          <p:nvSpPr>
            <p:cNvPr id="25" name="TextBox 24">
              <a:extLst>
                <a:ext uri="{FF2B5EF4-FFF2-40B4-BE49-F238E27FC236}">
                  <a16:creationId xmlns:a16="http://schemas.microsoft.com/office/drawing/2014/main" id="{AD226336-FCEB-4FA9-A042-AB6B5AB17634}"/>
                </a:ext>
              </a:extLst>
            </p:cNvPr>
            <p:cNvSpPr txBox="1"/>
            <p:nvPr/>
          </p:nvSpPr>
          <p:spPr>
            <a:xfrm>
              <a:off x="270024" y="1911471"/>
              <a:ext cx="2605241" cy="854953"/>
            </a:xfrm>
            <a:prstGeom prst="rect">
              <a:avLst/>
            </a:prstGeom>
            <a:noFill/>
          </p:spPr>
          <p:txBody>
            <a:bodyPr wrap="square" rtlCol="0">
              <a:spAutoFit/>
            </a:bodyPr>
            <a:lstStyle/>
            <a:p>
              <a:pPr algn="r"/>
              <a:r>
                <a:rPr lang="en-US" altLang="ko-KR" sz="1400" dirty="0">
                  <a:solidFill>
                    <a:schemeClr val="tx1">
                      <a:lumMod val="75000"/>
                      <a:lumOff val="25000"/>
                    </a:schemeClr>
                  </a:solidFill>
                  <a:cs typeface="Arial" pitchFamily="34" charset="0"/>
                </a:rPr>
                <a:t>Hard classifiers directly target the classification decision boundary without producing the probability estimation</a:t>
              </a:r>
              <a:endParaRPr lang="ko-KR" altLang="en-US" sz="1400" dirty="0">
                <a:solidFill>
                  <a:schemeClr val="tx1">
                    <a:lumMod val="75000"/>
                    <a:lumOff val="25000"/>
                  </a:schemeClr>
                </a:solidFill>
                <a:cs typeface="Arial" pitchFamily="34" charset="0"/>
              </a:endParaRPr>
            </a:p>
          </p:txBody>
        </p:sp>
        <p:sp>
          <p:nvSpPr>
            <p:cNvPr id="26" name="TextBox 25">
              <a:extLst>
                <a:ext uri="{FF2B5EF4-FFF2-40B4-BE49-F238E27FC236}">
                  <a16:creationId xmlns:a16="http://schemas.microsoft.com/office/drawing/2014/main" id="{18CB09D5-989F-4C76-85ED-2930A323B46E}"/>
                </a:ext>
              </a:extLst>
            </p:cNvPr>
            <p:cNvSpPr txBox="1"/>
            <p:nvPr/>
          </p:nvSpPr>
          <p:spPr>
            <a:xfrm>
              <a:off x="270023" y="1511591"/>
              <a:ext cx="2605241" cy="330950"/>
            </a:xfrm>
            <a:prstGeom prst="rect">
              <a:avLst/>
            </a:prstGeom>
            <a:noFill/>
          </p:spPr>
          <p:txBody>
            <a:bodyPr wrap="square" rtlCol="0">
              <a:spAutoFit/>
            </a:bodyPr>
            <a:lstStyle/>
            <a:p>
              <a:pPr algn="r"/>
              <a:r>
                <a:rPr lang="en-US" altLang="ko-KR" b="1" dirty="0">
                  <a:solidFill>
                    <a:schemeClr val="tx1">
                      <a:lumMod val="75000"/>
                      <a:lumOff val="25000"/>
                    </a:schemeClr>
                  </a:solidFill>
                  <a:cs typeface="Arial" pitchFamily="34" charset="0"/>
                </a:rPr>
                <a:t>Hard</a:t>
              </a:r>
              <a:endParaRPr lang="ko-KR" altLang="en-US" b="1" dirty="0">
                <a:solidFill>
                  <a:schemeClr val="tx1">
                    <a:lumMod val="75000"/>
                    <a:lumOff val="25000"/>
                  </a:schemeClr>
                </a:solidFill>
                <a:cs typeface="Arial" pitchFamily="34" charset="0"/>
              </a:endParaRPr>
            </a:p>
          </p:txBody>
        </p:sp>
      </p:grpSp>
      <p:grpSp>
        <p:nvGrpSpPr>
          <p:cNvPr id="27" name="Group 74">
            <a:extLst>
              <a:ext uri="{FF2B5EF4-FFF2-40B4-BE49-F238E27FC236}">
                <a16:creationId xmlns:a16="http://schemas.microsoft.com/office/drawing/2014/main" id="{F5124B37-3AA3-40B2-BB4B-2EE399AD9780}"/>
              </a:ext>
            </a:extLst>
          </p:cNvPr>
          <p:cNvGrpSpPr/>
          <p:nvPr/>
        </p:nvGrpSpPr>
        <p:grpSpPr>
          <a:xfrm>
            <a:off x="7837093" y="4258754"/>
            <a:ext cx="3227440" cy="1339839"/>
            <a:chOff x="252779" y="1811534"/>
            <a:chExt cx="2622485" cy="1202685"/>
          </a:xfrm>
        </p:grpSpPr>
        <p:sp>
          <p:nvSpPr>
            <p:cNvPr id="28" name="TextBox 27">
              <a:extLst>
                <a:ext uri="{FF2B5EF4-FFF2-40B4-BE49-F238E27FC236}">
                  <a16:creationId xmlns:a16="http://schemas.microsoft.com/office/drawing/2014/main" id="{C974117E-4542-4F0F-AAB2-5125C854D4ED}"/>
                </a:ext>
              </a:extLst>
            </p:cNvPr>
            <p:cNvSpPr txBox="1"/>
            <p:nvPr/>
          </p:nvSpPr>
          <p:spPr>
            <a:xfrm>
              <a:off x="270023" y="2157780"/>
              <a:ext cx="2605241" cy="856439"/>
            </a:xfrm>
            <a:prstGeom prst="rect">
              <a:avLst/>
            </a:prstGeom>
            <a:noFill/>
          </p:spPr>
          <p:txBody>
            <a:bodyPr wrap="square" rtlCol="0">
              <a:spAutoFit/>
            </a:bodyPr>
            <a:lstStyle/>
            <a:p>
              <a:pPr algn="r"/>
              <a:r>
                <a:rPr lang="en-US" altLang="ko-KR" sz="1400" dirty="0">
                  <a:solidFill>
                    <a:schemeClr val="tx1">
                      <a:lumMod val="75000"/>
                      <a:lumOff val="25000"/>
                    </a:schemeClr>
                  </a:solidFill>
                  <a:cs typeface="Arial" pitchFamily="34" charset="0"/>
                </a:rPr>
                <a:t>Soft classifiers explicitly estimate the class conditional probabilities and then perform classification based on estimated probabilities.</a:t>
              </a:r>
              <a:endParaRPr lang="ko-KR" altLang="en-US" sz="1200" dirty="0">
                <a:solidFill>
                  <a:schemeClr val="tx1">
                    <a:lumMod val="75000"/>
                    <a:lumOff val="25000"/>
                  </a:schemeClr>
                </a:solidFill>
                <a:cs typeface="Arial" pitchFamily="34" charset="0"/>
              </a:endParaRPr>
            </a:p>
          </p:txBody>
        </p:sp>
        <p:sp>
          <p:nvSpPr>
            <p:cNvPr id="29" name="TextBox 28">
              <a:extLst>
                <a:ext uri="{FF2B5EF4-FFF2-40B4-BE49-F238E27FC236}">
                  <a16:creationId xmlns:a16="http://schemas.microsoft.com/office/drawing/2014/main" id="{00CB2F26-509D-48D0-8FDB-5ABD1A645763}"/>
                </a:ext>
              </a:extLst>
            </p:cNvPr>
            <p:cNvSpPr txBox="1"/>
            <p:nvPr/>
          </p:nvSpPr>
          <p:spPr>
            <a:xfrm>
              <a:off x="252779" y="1811534"/>
              <a:ext cx="2605241" cy="331525"/>
            </a:xfrm>
            <a:prstGeom prst="rect">
              <a:avLst/>
            </a:prstGeom>
            <a:noFill/>
          </p:spPr>
          <p:txBody>
            <a:bodyPr wrap="square" rtlCol="0">
              <a:spAutoFit/>
            </a:bodyPr>
            <a:lstStyle/>
            <a:p>
              <a:pPr algn="r"/>
              <a:r>
                <a:rPr lang="en-US" altLang="ko-KR" b="1" dirty="0">
                  <a:solidFill>
                    <a:schemeClr val="tx1">
                      <a:lumMod val="75000"/>
                      <a:lumOff val="25000"/>
                    </a:schemeClr>
                  </a:solidFill>
                  <a:cs typeface="Arial" pitchFamily="34" charset="0"/>
                </a:rPr>
                <a:t>Soft</a:t>
              </a:r>
              <a:endParaRPr lang="ko-KR" altLang="en-US" b="1" dirty="0">
                <a:solidFill>
                  <a:schemeClr val="tx1">
                    <a:lumMod val="75000"/>
                    <a:lumOff val="25000"/>
                  </a:schemeClr>
                </a:solidFill>
                <a:cs typeface="Arial" pitchFamily="34" charset="0"/>
              </a:endParaRPr>
            </a:p>
          </p:txBody>
        </p:sp>
      </p:grpSp>
      <p:grpSp>
        <p:nvGrpSpPr>
          <p:cNvPr id="32" name="Group 31">
            <a:extLst>
              <a:ext uri="{FF2B5EF4-FFF2-40B4-BE49-F238E27FC236}">
                <a16:creationId xmlns:a16="http://schemas.microsoft.com/office/drawing/2014/main" id="{B06CADA9-7927-4A22-AB67-B127749D02E1}"/>
              </a:ext>
            </a:extLst>
          </p:cNvPr>
          <p:cNvGrpSpPr/>
          <p:nvPr/>
        </p:nvGrpSpPr>
        <p:grpSpPr>
          <a:xfrm>
            <a:off x="5058308" y="2731669"/>
            <a:ext cx="2105376" cy="2367814"/>
            <a:chOff x="7322277" y="4321169"/>
            <a:chExt cx="1919053" cy="2158265"/>
          </a:xfrm>
          <a:solidFill>
            <a:schemeClr val="bg1">
              <a:lumMod val="95000"/>
            </a:schemeClr>
          </a:solidFill>
        </p:grpSpPr>
        <p:sp>
          <p:nvSpPr>
            <p:cNvPr id="33" name="Freeform: Shape 32">
              <a:extLst>
                <a:ext uri="{FF2B5EF4-FFF2-40B4-BE49-F238E27FC236}">
                  <a16:creationId xmlns:a16="http://schemas.microsoft.com/office/drawing/2014/main" id="{560F5670-40BA-4B19-90A4-CB19E4A3B90A}"/>
                </a:ext>
              </a:extLst>
            </p:cNvPr>
            <p:cNvSpPr/>
            <p:nvPr/>
          </p:nvSpPr>
          <p:spPr>
            <a:xfrm>
              <a:off x="7992414" y="5103900"/>
              <a:ext cx="575537" cy="575537"/>
            </a:xfrm>
            <a:custGeom>
              <a:avLst/>
              <a:gdLst>
                <a:gd name="connsiteX0" fmla="*/ 298183 w 575537"/>
                <a:gd name="connsiteY0" fmla="*/ 531276 h 575537"/>
                <a:gd name="connsiteX1" fmla="*/ 531276 w 575537"/>
                <a:gd name="connsiteY1" fmla="*/ 298183 h 575537"/>
                <a:gd name="connsiteX2" fmla="*/ 298183 w 575537"/>
                <a:gd name="connsiteY2" fmla="*/ 65091 h 575537"/>
                <a:gd name="connsiteX3" fmla="*/ 65091 w 575537"/>
                <a:gd name="connsiteY3" fmla="*/ 298183 h 575537"/>
                <a:gd name="connsiteX4" fmla="*/ 298183 w 575537"/>
                <a:gd name="connsiteY4" fmla="*/ 531276 h 575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537" h="575537">
                  <a:moveTo>
                    <a:pt x="298183" y="531276"/>
                  </a:moveTo>
                  <a:cubicBezTo>
                    <a:pt x="427679" y="531276"/>
                    <a:pt x="531276" y="424801"/>
                    <a:pt x="531276" y="298183"/>
                  </a:cubicBezTo>
                  <a:cubicBezTo>
                    <a:pt x="531276" y="168687"/>
                    <a:pt x="424801" y="65091"/>
                    <a:pt x="298183" y="65091"/>
                  </a:cubicBezTo>
                  <a:cubicBezTo>
                    <a:pt x="168687" y="65091"/>
                    <a:pt x="65091" y="171565"/>
                    <a:pt x="65091" y="298183"/>
                  </a:cubicBezTo>
                  <a:cubicBezTo>
                    <a:pt x="65091" y="424801"/>
                    <a:pt x="168687" y="531276"/>
                    <a:pt x="298183" y="531276"/>
                  </a:cubicBezTo>
                  <a:close/>
                </a:path>
              </a:pathLst>
            </a:custGeom>
            <a:grpFill/>
            <a:ln w="28726"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3D3AE9A6-C879-4560-8D3D-9B8EAB1A164A}"/>
                </a:ext>
              </a:extLst>
            </p:cNvPr>
            <p:cNvSpPr/>
            <p:nvPr/>
          </p:nvSpPr>
          <p:spPr>
            <a:xfrm>
              <a:off x="7322277" y="4745313"/>
              <a:ext cx="1899274" cy="1237406"/>
            </a:xfrm>
            <a:custGeom>
              <a:avLst/>
              <a:gdLst>
                <a:gd name="connsiteX0" fmla="*/ 1860403 w 1899273"/>
                <a:gd name="connsiteY0" fmla="*/ 158931 h 1237405"/>
                <a:gd name="connsiteX1" fmla="*/ 784148 w 1899273"/>
                <a:gd name="connsiteY1" fmla="*/ 345981 h 1237405"/>
                <a:gd name="connsiteX2" fmla="*/ 84870 w 1899273"/>
                <a:gd name="connsiteY2" fmla="*/ 1183388 h 1237405"/>
                <a:gd name="connsiteX3" fmla="*/ 139546 w 1899273"/>
                <a:gd name="connsiteY3" fmla="*/ 1151733 h 1237405"/>
                <a:gd name="connsiteX4" fmla="*/ 815803 w 1899273"/>
                <a:gd name="connsiteY4" fmla="*/ 400657 h 1237405"/>
                <a:gd name="connsiteX5" fmla="*/ 1805727 w 1899273"/>
                <a:gd name="connsiteY5" fmla="*/ 190586 h 1237405"/>
                <a:gd name="connsiteX6" fmla="*/ 1860403 w 1899273"/>
                <a:gd name="connsiteY6" fmla="*/ 158931 h 123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9273" h="1237405">
                  <a:moveTo>
                    <a:pt x="1860403" y="158931"/>
                  </a:moveTo>
                  <a:cubicBezTo>
                    <a:pt x="1756807" y="-19486"/>
                    <a:pt x="1276233" y="63967"/>
                    <a:pt x="784148" y="345981"/>
                  </a:cubicBezTo>
                  <a:cubicBezTo>
                    <a:pt x="294941" y="627994"/>
                    <a:pt x="-18726" y="1002093"/>
                    <a:pt x="84870" y="1183388"/>
                  </a:cubicBezTo>
                  <a:lnTo>
                    <a:pt x="139546" y="1151733"/>
                  </a:lnTo>
                  <a:cubicBezTo>
                    <a:pt x="53216" y="1002093"/>
                    <a:pt x="358251" y="665404"/>
                    <a:pt x="815803" y="400657"/>
                  </a:cubicBezTo>
                  <a:cubicBezTo>
                    <a:pt x="1276233" y="135910"/>
                    <a:pt x="1719397" y="40946"/>
                    <a:pt x="1805727" y="190586"/>
                  </a:cubicBezTo>
                  <a:lnTo>
                    <a:pt x="1860403" y="158931"/>
                  </a:lnTo>
                  <a:close/>
                </a:path>
              </a:pathLst>
            </a:custGeom>
            <a:grpFill/>
            <a:ln w="28726"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B22CCF6B-D7A8-4837-937A-43919A993A4D}"/>
                </a:ext>
              </a:extLst>
            </p:cNvPr>
            <p:cNvSpPr/>
            <p:nvPr/>
          </p:nvSpPr>
          <p:spPr>
            <a:xfrm>
              <a:off x="7342056" y="4839153"/>
              <a:ext cx="1899274" cy="1237406"/>
            </a:xfrm>
            <a:custGeom>
              <a:avLst/>
              <a:gdLst>
                <a:gd name="connsiteX0" fmla="*/ 1840624 w 1899273"/>
                <a:gd name="connsiteY0" fmla="*/ 65091 h 1237405"/>
                <a:gd name="connsiteX1" fmla="*/ 1138468 w 1899273"/>
                <a:gd name="connsiteY1" fmla="*/ 899620 h 1237405"/>
                <a:gd name="connsiteX2" fmla="*/ 65091 w 1899273"/>
                <a:gd name="connsiteY2" fmla="*/ 1089547 h 1237405"/>
                <a:gd name="connsiteX3" fmla="*/ 119767 w 1899273"/>
                <a:gd name="connsiteY3" fmla="*/ 1057893 h 1237405"/>
                <a:gd name="connsiteX4" fmla="*/ 1109691 w 1899273"/>
                <a:gd name="connsiteY4" fmla="*/ 847822 h 1237405"/>
                <a:gd name="connsiteX5" fmla="*/ 1785948 w 1899273"/>
                <a:gd name="connsiteY5" fmla="*/ 96745 h 1237405"/>
                <a:gd name="connsiteX6" fmla="*/ 1840624 w 1899273"/>
                <a:gd name="connsiteY6" fmla="*/ 65091 h 123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9273" h="1237405">
                  <a:moveTo>
                    <a:pt x="1840624" y="65091"/>
                  </a:moveTo>
                  <a:cubicBezTo>
                    <a:pt x="1944220" y="243507"/>
                    <a:pt x="1630552" y="617607"/>
                    <a:pt x="1138468" y="899620"/>
                  </a:cubicBezTo>
                  <a:cubicBezTo>
                    <a:pt x="649261" y="1184511"/>
                    <a:pt x="168687" y="1267964"/>
                    <a:pt x="65091" y="1089547"/>
                  </a:cubicBezTo>
                  <a:lnTo>
                    <a:pt x="119767" y="1057893"/>
                  </a:lnTo>
                  <a:cubicBezTo>
                    <a:pt x="206097" y="1207532"/>
                    <a:pt x="649261" y="1112569"/>
                    <a:pt x="1109691" y="847822"/>
                  </a:cubicBezTo>
                  <a:cubicBezTo>
                    <a:pt x="1570121" y="583074"/>
                    <a:pt x="1872278" y="246385"/>
                    <a:pt x="1785948" y="96745"/>
                  </a:cubicBezTo>
                  <a:lnTo>
                    <a:pt x="1840624" y="65091"/>
                  </a:lnTo>
                  <a:close/>
                </a:path>
              </a:pathLst>
            </a:custGeom>
            <a:grpFill/>
            <a:ln w="28726"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3D4CA21-9574-4456-9FF0-A5E09C202437}"/>
                </a:ext>
              </a:extLst>
            </p:cNvPr>
            <p:cNvSpPr/>
            <p:nvPr/>
          </p:nvSpPr>
          <p:spPr>
            <a:xfrm>
              <a:off x="7342056" y="4744038"/>
              <a:ext cx="1899274" cy="1237406"/>
            </a:xfrm>
            <a:custGeom>
              <a:avLst/>
              <a:gdLst>
                <a:gd name="connsiteX0" fmla="*/ 65091 w 1899273"/>
                <a:gd name="connsiteY0" fmla="*/ 160206 h 1237405"/>
                <a:gd name="connsiteX1" fmla="*/ 1138468 w 1899273"/>
                <a:gd name="connsiteY1" fmla="*/ 347255 h 1237405"/>
                <a:gd name="connsiteX2" fmla="*/ 1840624 w 1899273"/>
                <a:gd name="connsiteY2" fmla="*/ 1184662 h 1237405"/>
                <a:gd name="connsiteX3" fmla="*/ 1785948 w 1899273"/>
                <a:gd name="connsiteY3" fmla="*/ 1153008 h 1237405"/>
                <a:gd name="connsiteX4" fmla="*/ 1109691 w 1899273"/>
                <a:gd name="connsiteY4" fmla="*/ 401931 h 1237405"/>
                <a:gd name="connsiteX5" fmla="*/ 119767 w 1899273"/>
                <a:gd name="connsiteY5" fmla="*/ 188983 h 1237405"/>
                <a:gd name="connsiteX6" fmla="*/ 65091 w 1899273"/>
                <a:gd name="connsiteY6" fmla="*/ 160206 h 123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9273" h="1237405">
                  <a:moveTo>
                    <a:pt x="65091" y="160206"/>
                  </a:moveTo>
                  <a:cubicBezTo>
                    <a:pt x="168687" y="-21089"/>
                    <a:pt x="649261" y="65242"/>
                    <a:pt x="1138468" y="347255"/>
                  </a:cubicBezTo>
                  <a:cubicBezTo>
                    <a:pt x="1627675" y="629269"/>
                    <a:pt x="1944220" y="1003368"/>
                    <a:pt x="1840624" y="1184662"/>
                  </a:cubicBezTo>
                  <a:lnTo>
                    <a:pt x="1785948" y="1153008"/>
                  </a:lnTo>
                  <a:cubicBezTo>
                    <a:pt x="1872278" y="1003368"/>
                    <a:pt x="1570121" y="666679"/>
                    <a:pt x="1109691" y="401931"/>
                  </a:cubicBezTo>
                  <a:cubicBezTo>
                    <a:pt x="649261" y="137184"/>
                    <a:pt x="206097" y="42220"/>
                    <a:pt x="119767" y="188983"/>
                  </a:cubicBezTo>
                  <a:lnTo>
                    <a:pt x="65091" y="160206"/>
                  </a:lnTo>
                  <a:close/>
                </a:path>
              </a:pathLst>
            </a:custGeom>
            <a:grpFill/>
            <a:ln w="28726"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E88786A-0634-497F-8596-777E6D39510F}"/>
                </a:ext>
              </a:extLst>
            </p:cNvPr>
            <p:cNvSpPr/>
            <p:nvPr/>
          </p:nvSpPr>
          <p:spPr>
            <a:xfrm>
              <a:off x="7322277" y="4839153"/>
              <a:ext cx="1899274" cy="1237406"/>
            </a:xfrm>
            <a:custGeom>
              <a:avLst/>
              <a:gdLst>
                <a:gd name="connsiteX0" fmla="*/ 84870 w 1899273"/>
                <a:gd name="connsiteY0" fmla="*/ 65091 h 1237405"/>
                <a:gd name="connsiteX1" fmla="*/ 784148 w 1899273"/>
                <a:gd name="connsiteY1" fmla="*/ 899620 h 1237405"/>
                <a:gd name="connsiteX2" fmla="*/ 1860403 w 1899273"/>
                <a:gd name="connsiteY2" fmla="*/ 1086670 h 1237405"/>
                <a:gd name="connsiteX3" fmla="*/ 1805727 w 1899273"/>
                <a:gd name="connsiteY3" fmla="*/ 1055015 h 1237405"/>
                <a:gd name="connsiteX4" fmla="*/ 815803 w 1899273"/>
                <a:gd name="connsiteY4" fmla="*/ 844944 h 1237405"/>
                <a:gd name="connsiteX5" fmla="*/ 139546 w 1899273"/>
                <a:gd name="connsiteY5" fmla="*/ 93867 h 1237405"/>
                <a:gd name="connsiteX6" fmla="*/ 84870 w 1899273"/>
                <a:gd name="connsiteY6" fmla="*/ 65091 h 123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9273" h="1237405">
                  <a:moveTo>
                    <a:pt x="84870" y="65091"/>
                  </a:moveTo>
                  <a:cubicBezTo>
                    <a:pt x="-18726" y="243507"/>
                    <a:pt x="294941" y="617607"/>
                    <a:pt x="784148" y="899620"/>
                  </a:cubicBezTo>
                  <a:cubicBezTo>
                    <a:pt x="1273355" y="1181633"/>
                    <a:pt x="1756807" y="1267964"/>
                    <a:pt x="1860403" y="1086670"/>
                  </a:cubicBezTo>
                  <a:lnTo>
                    <a:pt x="1805727" y="1055015"/>
                  </a:lnTo>
                  <a:cubicBezTo>
                    <a:pt x="1719397" y="1204655"/>
                    <a:pt x="1276233" y="1109691"/>
                    <a:pt x="815803" y="844944"/>
                  </a:cubicBezTo>
                  <a:cubicBezTo>
                    <a:pt x="355373" y="580197"/>
                    <a:pt x="53216" y="243507"/>
                    <a:pt x="139546" y="93867"/>
                  </a:cubicBezTo>
                  <a:lnTo>
                    <a:pt x="84870" y="65091"/>
                  </a:lnTo>
                  <a:close/>
                </a:path>
              </a:pathLst>
            </a:custGeom>
            <a:grpFill/>
            <a:ln w="28726"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CA10FBAD-FF29-4B04-9F16-D41B6CF42AC7}"/>
                </a:ext>
              </a:extLst>
            </p:cNvPr>
            <p:cNvSpPr/>
            <p:nvPr/>
          </p:nvSpPr>
          <p:spPr>
            <a:xfrm>
              <a:off x="7860040" y="4321169"/>
              <a:ext cx="489207" cy="2158265"/>
            </a:xfrm>
            <a:custGeom>
              <a:avLst/>
              <a:gdLst>
                <a:gd name="connsiteX0" fmla="*/ 439190 w 489206"/>
                <a:gd name="connsiteY0" fmla="*/ 2114004 h 2158265"/>
                <a:gd name="connsiteX1" fmla="*/ 65091 w 489206"/>
                <a:gd name="connsiteY1" fmla="*/ 1089547 h 2158265"/>
                <a:gd name="connsiteX2" fmla="*/ 439190 w 489206"/>
                <a:gd name="connsiteY2" fmla="*/ 65091 h 2158265"/>
                <a:gd name="connsiteX3" fmla="*/ 439190 w 489206"/>
                <a:gd name="connsiteY3" fmla="*/ 128400 h 2158265"/>
                <a:gd name="connsiteX4" fmla="*/ 128400 w 489206"/>
                <a:gd name="connsiteY4" fmla="*/ 1089547 h 2158265"/>
                <a:gd name="connsiteX5" fmla="*/ 439190 w 489206"/>
                <a:gd name="connsiteY5" fmla="*/ 2050695 h 2158265"/>
                <a:gd name="connsiteX6" fmla="*/ 439190 w 489206"/>
                <a:gd name="connsiteY6" fmla="*/ 2114004 h 21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206" h="2158265">
                  <a:moveTo>
                    <a:pt x="439190" y="2114004"/>
                  </a:moveTo>
                  <a:cubicBezTo>
                    <a:pt x="231996" y="2114004"/>
                    <a:pt x="65091" y="1656452"/>
                    <a:pt x="65091" y="1089547"/>
                  </a:cubicBezTo>
                  <a:cubicBezTo>
                    <a:pt x="65091" y="522643"/>
                    <a:pt x="234874" y="65091"/>
                    <a:pt x="439190" y="65091"/>
                  </a:cubicBezTo>
                  <a:lnTo>
                    <a:pt x="439190" y="128400"/>
                  </a:lnTo>
                  <a:cubicBezTo>
                    <a:pt x="266529" y="128400"/>
                    <a:pt x="128400" y="560053"/>
                    <a:pt x="128400" y="1089547"/>
                  </a:cubicBezTo>
                  <a:cubicBezTo>
                    <a:pt x="128400" y="1619042"/>
                    <a:pt x="269406" y="2050695"/>
                    <a:pt x="439190" y="2050695"/>
                  </a:cubicBezTo>
                  <a:lnTo>
                    <a:pt x="439190" y="2114004"/>
                  </a:lnTo>
                  <a:close/>
                </a:path>
              </a:pathLst>
            </a:custGeom>
            <a:grpFill/>
            <a:ln w="28726"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2007738-099E-4A65-BC20-4F187A9A8F77}"/>
                </a:ext>
              </a:extLst>
            </p:cNvPr>
            <p:cNvSpPr/>
            <p:nvPr/>
          </p:nvSpPr>
          <p:spPr>
            <a:xfrm>
              <a:off x="8234139" y="4321169"/>
              <a:ext cx="489207" cy="2158265"/>
            </a:xfrm>
            <a:custGeom>
              <a:avLst/>
              <a:gdLst>
                <a:gd name="connsiteX0" fmla="*/ 65091 w 489206"/>
                <a:gd name="connsiteY0" fmla="*/ 2114004 h 2158265"/>
                <a:gd name="connsiteX1" fmla="*/ 439190 w 489206"/>
                <a:gd name="connsiteY1" fmla="*/ 1089547 h 2158265"/>
                <a:gd name="connsiteX2" fmla="*/ 65091 w 489206"/>
                <a:gd name="connsiteY2" fmla="*/ 65091 h 2158265"/>
                <a:gd name="connsiteX3" fmla="*/ 65091 w 489206"/>
                <a:gd name="connsiteY3" fmla="*/ 128400 h 2158265"/>
                <a:gd name="connsiteX4" fmla="*/ 375881 w 489206"/>
                <a:gd name="connsiteY4" fmla="*/ 1089547 h 2158265"/>
                <a:gd name="connsiteX5" fmla="*/ 65091 w 489206"/>
                <a:gd name="connsiteY5" fmla="*/ 2050695 h 2158265"/>
                <a:gd name="connsiteX6" fmla="*/ 65091 w 489206"/>
                <a:gd name="connsiteY6" fmla="*/ 2114004 h 21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206" h="2158265">
                  <a:moveTo>
                    <a:pt x="65091" y="2114004"/>
                  </a:moveTo>
                  <a:cubicBezTo>
                    <a:pt x="272284" y="2114004"/>
                    <a:pt x="439190" y="1656452"/>
                    <a:pt x="439190" y="1089547"/>
                  </a:cubicBezTo>
                  <a:cubicBezTo>
                    <a:pt x="439190" y="522643"/>
                    <a:pt x="272284" y="65091"/>
                    <a:pt x="65091" y="65091"/>
                  </a:cubicBezTo>
                  <a:lnTo>
                    <a:pt x="65091" y="128400"/>
                  </a:lnTo>
                  <a:cubicBezTo>
                    <a:pt x="237752" y="128400"/>
                    <a:pt x="375881" y="560053"/>
                    <a:pt x="375881" y="1089547"/>
                  </a:cubicBezTo>
                  <a:cubicBezTo>
                    <a:pt x="375881" y="1619042"/>
                    <a:pt x="237752" y="2050695"/>
                    <a:pt x="65091" y="2050695"/>
                  </a:cubicBezTo>
                  <a:lnTo>
                    <a:pt x="65091" y="2114004"/>
                  </a:lnTo>
                  <a:close/>
                </a:path>
              </a:pathLst>
            </a:custGeom>
            <a:grpFill/>
            <a:ln w="28726"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60C5FC9E-F51F-4DCD-85EC-F7C26C5B9608}"/>
                </a:ext>
              </a:extLst>
            </p:cNvPr>
            <p:cNvSpPr/>
            <p:nvPr/>
          </p:nvSpPr>
          <p:spPr>
            <a:xfrm>
              <a:off x="8939173" y="5501021"/>
              <a:ext cx="287769" cy="287769"/>
            </a:xfrm>
            <a:custGeom>
              <a:avLst/>
              <a:gdLst>
                <a:gd name="connsiteX0" fmla="*/ 154299 w 287768"/>
                <a:gd name="connsiteY0" fmla="*/ 243507 h 287768"/>
                <a:gd name="connsiteX1" fmla="*/ 243507 w 287768"/>
                <a:gd name="connsiteY1" fmla="*/ 154299 h 287768"/>
                <a:gd name="connsiteX2" fmla="*/ 154299 w 287768"/>
                <a:gd name="connsiteY2" fmla="*/ 65091 h 287768"/>
                <a:gd name="connsiteX3" fmla="*/ 65091 w 287768"/>
                <a:gd name="connsiteY3" fmla="*/ 154299 h 287768"/>
                <a:gd name="connsiteX4" fmla="*/ 154299 w 287768"/>
                <a:gd name="connsiteY4" fmla="*/ 243507 h 287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68" h="287768">
                  <a:moveTo>
                    <a:pt x="154299" y="243507"/>
                  </a:moveTo>
                  <a:cubicBezTo>
                    <a:pt x="203220" y="243507"/>
                    <a:pt x="243507" y="203220"/>
                    <a:pt x="243507" y="154299"/>
                  </a:cubicBezTo>
                  <a:cubicBezTo>
                    <a:pt x="243507" y="105378"/>
                    <a:pt x="203220" y="65091"/>
                    <a:pt x="154299" y="65091"/>
                  </a:cubicBezTo>
                  <a:cubicBezTo>
                    <a:pt x="105378" y="65091"/>
                    <a:pt x="65091" y="105378"/>
                    <a:pt x="65091" y="154299"/>
                  </a:cubicBezTo>
                  <a:cubicBezTo>
                    <a:pt x="65091" y="203220"/>
                    <a:pt x="105378" y="243507"/>
                    <a:pt x="154299" y="243507"/>
                  </a:cubicBezTo>
                  <a:close/>
                </a:path>
              </a:pathLst>
            </a:custGeom>
            <a:grpFill/>
            <a:ln w="28726"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FEF7DDDC-B325-45DE-8DD9-DCDEE886C26D}"/>
                </a:ext>
              </a:extLst>
            </p:cNvPr>
            <p:cNvSpPr/>
            <p:nvPr/>
          </p:nvSpPr>
          <p:spPr>
            <a:xfrm>
              <a:off x="7906083" y="4542751"/>
              <a:ext cx="287769" cy="287769"/>
            </a:xfrm>
            <a:custGeom>
              <a:avLst/>
              <a:gdLst>
                <a:gd name="connsiteX0" fmla="*/ 154299 w 287768"/>
                <a:gd name="connsiteY0" fmla="*/ 243507 h 287768"/>
                <a:gd name="connsiteX1" fmla="*/ 243507 w 287768"/>
                <a:gd name="connsiteY1" fmla="*/ 154299 h 287768"/>
                <a:gd name="connsiteX2" fmla="*/ 154299 w 287768"/>
                <a:gd name="connsiteY2" fmla="*/ 65091 h 287768"/>
                <a:gd name="connsiteX3" fmla="*/ 65091 w 287768"/>
                <a:gd name="connsiteY3" fmla="*/ 154299 h 287768"/>
                <a:gd name="connsiteX4" fmla="*/ 154299 w 287768"/>
                <a:gd name="connsiteY4" fmla="*/ 243507 h 287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68" h="287768">
                  <a:moveTo>
                    <a:pt x="154299" y="243507"/>
                  </a:moveTo>
                  <a:cubicBezTo>
                    <a:pt x="203220" y="243507"/>
                    <a:pt x="243507" y="203220"/>
                    <a:pt x="243507" y="154299"/>
                  </a:cubicBezTo>
                  <a:cubicBezTo>
                    <a:pt x="243507" y="105378"/>
                    <a:pt x="203220" y="65091"/>
                    <a:pt x="154299" y="65091"/>
                  </a:cubicBezTo>
                  <a:cubicBezTo>
                    <a:pt x="105378" y="65091"/>
                    <a:pt x="65091" y="105378"/>
                    <a:pt x="65091" y="154299"/>
                  </a:cubicBezTo>
                  <a:cubicBezTo>
                    <a:pt x="65091" y="203220"/>
                    <a:pt x="105378" y="243507"/>
                    <a:pt x="154299" y="243507"/>
                  </a:cubicBezTo>
                  <a:close/>
                </a:path>
              </a:pathLst>
            </a:custGeom>
            <a:grpFill/>
            <a:ln w="28726"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B7D2973D-F849-4E31-A5E0-E5FBB52425E0}"/>
                </a:ext>
              </a:extLst>
            </p:cNvPr>
            <p:cNvSpPr/>
            <p:nvPr/>
          </p:nvSpPr>
          <p:spPr>
            <a:xfrm>
              <a:off x="7603926" y="5826200"/>
              <a:ext cx="287769" cy="287769"/>
            </a:xfrm>
            <a:custGeom>
              <a:avLst/>
              <a:gdLst>
                <a:gd name="connsiteX0" fmla="*/ 154299 w 287768"/>
                <a:gd name="connsiteY0" fmla="*/ 243507 h 287768"/>
                <a:gd name="connsiteX1" fmla="*/ 243507 w 287768"/>
                <a:gd name="connsiteY1" fmla="*/ 154299 h 287768"/>
                <a:gd name="connsiteX2" fmla="*/ 154299 w 287768"/>
                <a:gd name="connsiteY2" fmla="*/ 65091 h 287768"/>
                <a:gd name="connsiteX3" fmla="*/ 65091 w 287768"/>
                <a:gd name="connsiteY3" fmla="*/ 154299 h 287768"/>
                <a:gd name="connsiteX4" fmla="*/ 154299 w 287768"/>
                <a:gd name="connsiteY4" fmla="*/ 243507 h 287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68" h="287768">
                  <a:moveTo>
                    <a:pt x="154299" y="243507"/>
                  </a:moveTo>
                  <a:cubicBezTo>
                    <a:pt x="203220" y="243507"/>
                    <a:pt x="243507" y="203220"/>
                    <a:pt x="243507" y="154299"/>
                  </a:cubicBezTo>
                  <a:cubicBezTo>
                    <a:pt x="243507" y="105378"/>
                    <a:pt x="203220" y="65091"/>
                    <a:pt x="154299" y="65091"/>
                  </a:cubicBezTo>
                  <a:cubicBezTo>
                    <a:pt x="105378" y="65091"/>
                    <a:pt x="65091" y="105378"/>
                    <a:pt x="65091" y="154299"/>
                  </a:cubicBezTo>
                  <a:cubicBezTo>
                    <a:pt x="65091" y="203220"/>
                    <a:pt x="105378" y="243507"/>
                    <a:pt x="154299" y="243507"/>
                  </a:cubicBezTo>
                  <a:close/>
                </a:path>
              </a:pathLst>
            </a:custGeom>
            <a:grpFill/>
            <a:ln w="28726" cap="flat">
              <a:noFill/>
              <a:prstDash val="solid"/>
              <a:miter/>
            </a:ln>
          </p:spPr>
          <p:txBody>
            <a:bodyPr rtlCol="0" anchor="ctr"/>
            <a:lstStyle/>
            <a:p>
              <a:endParaRPr lang="en-US"/>
            </a:p>
          </p:txBody>
        </p:sp>
      </p:grpSp>
      <p:sp>
        <p:nvSpPr>
          <p:cNvPr id="31" name="TextBox 30">
            <a:extLst>
              <a:ext uri="{FF2B5EF4-FFF2-40B4-BE49-F238E27FC236}">
                <a16:creationId xmlns:a16="http://schemas.microsoft.com/office/drawing/2014/main" id="{87390543-3866-4E74-8EF9-6D3A9B9BE7D5}"/>
              </a:ext>
            </a:extLst>
          </p:cNvPr>
          <p:cNvSpPr txBox="1"/>
          <p:nvPr/>
        </p:nvSpPr>
        <p:spPr>
          <a:xfrm>
            <a:off x="4667995" y="3393424"/>
            <a:ext cx="2888118" cy="984885"/>
          </a:xfrm>
          <a:prstGeom prst="rect">
            <a:avLst/>
          </a:prstGeom>
          <a:noFill/>
        </p:spPr>
        <p:txBody>
          <a:bodyPr wrap="square" rtlCol="0">
            <a:spAutoFit/>
          </a:bodyPr>
          <a:lstStyle/>
          <a:p>
            <a:pPr algn="ctr"/>
            <a:r>
              <a:rPr lang="en-US" altLang="ko-KR" sz="2900" b="1" dirty="0">
                <a:solidFill>
                  <a:schemeClr val="accent1"/>
                </a:solidFill>
                <a:cs typeface="Arial" pitchFamily="34" charset="0"/>
              </a:rPr>
              <a:t>Classification </a:t>
            </a:r>
          </a:p>
          <a:p>
            <a:pPr algn="ctr"/>
            <a:r>
              <a:rPr lang="en-US" altLang="ko-KR" sz="2900" b="1" dirty="0">
                <a:solidFill>
                  <a:schemeClr val="accent1"/>
                </a:solidFill>
                <a:cs typeface="Arial" pitchFamily="34" charset="0"/>
              </a:rPr>
              <a:t>Models</a:t>
            </a:r>
            <a:endParaRPr lang="ko-KR" altLang="en-US" sz="2900" b="1" dirty="0">
              <a:solidFill>
                <a:schemeClr val="accent1"/>
              </a:solidFill>
              <a:cs typeface="Arial" pitchFamily="34" charset="0"/>
            </a:endParaRPr>
          </a:p>
        </p:txBody>
      </p:sp>
      <p:pic>
        <p:nvPicPr>
          <p:cNvPr id="43" name="Immagine 42">
            <a:extLst>
              <a:ext uri="{FF2B5EF4-FFF2-40B4-BE49-F238E27FC236}">
                <a16:creationId xmlns:a16="http://schemas.microsoft.com/office/drawing/2014/main" id="{CED7ADAA-1AB1-4E47-9319-BCF5788B5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545" y="5944"/>
            <a:ext cx="5440801" cy="3768252"/>
          </a:xfrm>
          <a:prstGeom prst="rect">
            <a:avLst/>
          </a:prstGeom>
        </p:spPr>
      </p:pic>
      <p:pic>
        <p:nvPicPr>
          <p:cNvPr id="45" name="Immagine 44">
            <a:extLst>
              <a:ext uri="{FF2B5EF4-FFF2-40B4-BE49-F238E27FC236}">
                <a16:creationId xmlns:a16="http://schemas.microsoft.com/office/drawing/2014/main" id="{00E788BE-19FB-4C15-9DFB-0E32A30C7B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866" y="3534425"/>
            <a:ext cx="5236421" cy="3083240"/>
          </a:xfrm>
          <a:prstGeom prst="rect">
            <a:avLst/>
          </a:prstGeom>
        </p:spPr>
      </p:pic>
      <p:pic>
        <p:nvPicPr>
          <p:cNvPr id="47" name="Immagine 46">
            <a:extLst>
              <a:ext uri="{FF2B5EF4-FFF2-40B4-BE49-F238E27FC236}">
                <a16:creationId xmlns:a16="http://schemas.microsoft.com/office/drawing/2014/main" id="{3F511511-D969-4126-B33A-64A138616B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1762" y="945310"/>
            <a:ext cx="3031200" cy="2873175"/>
          </a:xfrm>
          <a:prstGeom prst="rect">
            <a:avLst/>
          </a:prstGeom>
        </p:spPr>
      </p:pic>
      <p:pic>
        <p:nvPicPr>
          <p:cNvPr id="49" name="Immagine 48">
            <a:extLst>
              <a:ext uri="{FF2B5EF4-FFF2-40B4-BE49-F238E27FC236}">
                <a16:creationId xmlns:a16="http://schemas.microsoft.com/office/drawing/2014/main" id="{AA9B7D2B-AAF4-49C9-B272-A59263F91C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3719" y="3871529"/>
            <a:ext cx="3031514" cy="2591037"/>
          </a:xfrm>
          <a:prstGeom prst="rect">
            <a:avLst/>
          </a:prstGeom>
        </p:spPr>
      </p:pic>
      <p:sp>
        <p:nvSpPr>
          <p:cNvPr id="50" name="CasellaDiTesto 49">
            <a:extLst>
              <a:ext uri="{FF2B5EF4-FFF2-40B4-BE49-F238E27FC236}">
                <a16:creationId xmlns:a16="http://schemas.microsoft.com/office/drawing/2014/main" id="{2CFDD223-E771-485D-8647-30307A16CCB0}"/>
              </a:ext>
            </a:extLst>
          </p:cNvPr>
          <p:cNvSpPr txBox="1"/>
          <p:nvPr/>
        </p:nvSpPr>
        <p:spPr>
          <a:xfrm>
            <a:off x="11381014" y="2566703"/>
            <a:ext cx="677108" cy="2554836"/>
          </a:xfrm>
          <a:prstGeom prst="rect">
            <a:avLst/>
          </a:prstGeom>
          <a:noFill/>
          <a:ln w="28575">
            <a:solidFill>
              <a:schemeClr val="accent2"/>
            </a:solidFill>
            <a:prstDash val="dash"/>
          </a:ln>
        </p:spPr>
        <p:txBody>
          <a:bodyPr vert="vert270" wrap="square" rtlCol="0">
            <a:spAutoFit/>
          </a:bodyPr>
          <a:lstStyle/>
          <a:p>
            <a:pPr algn="ctr"/>
            <a:r>
              <a:rPr lang="it-IT" sz="3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KERNEL</a:t>
            </a:r>
          </a:p>
        </p:txBody>
      </p:sp>
    </p:spTree>
    <p:extLst>
      <p:ext uri="{BB962C8B-B14F-4D97-AF65-F5344CB8AC3E}">
        <p14:creationId xmlns:p14="http://schemas.microsoft.com/office/powerpoint/2010/main" val="340983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arn(inVertic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arn(inVertic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circle(in)">
                                      <p:cBhvr>
                                        <p:cTn id="27" dur="20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circle(in)">
                                      <p:cBhvr>
                                        <p:cTn id="32" dur="2000"/>
                                        <p:tgtEl>
                                          <p:spTgt spid="45"/>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additive="base">
                                        <p:cTn id="49" dur="500" fill="hold"/>
                                        <p:tgtEl>
                                          <p:spTgt spid="50"/>
                                        </p:tgtEl>
                                        <p:attrNameLst>
                                          <p:attrName>ppt_x</p:attrName>
                                        </p:attrNameLst>
                                      </p:cBhvr>
                                      <p:tavLst>
                                        <p:tav tm="0">
                                          <p:val>
                                            <p:strVal val="#ppt_x"/>
                                          </p:val>
                                        </p:tav>
                                        <p:tav tm="100000">
                                          <p:val>
                                            <p:strVal val="#ppt_x"/>
                                          </p:val>
                                        </p:tav>
                                      </p:tavLst>
                                    </p:anim>
                                    <p:anim calcmode="lin" valueType="num">
                                      <p:cBhvr additive="base">
                                        <p:cTn id="5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881996-6422-4D15-A2C1-BFAEC06DADEB}"/>
              </a:ext>
            </a:extLst>
          </p:cNvPr>
          <p:cNvSpPr txBox="1"/>
          <p:nvPr/>
        </p:nvSpPr>
        <p:spPr>
          <a:xfrm>
            <a:off x="4665218" y="125876"/>
            <a:ext cx="6881461" cy="923330"/>
          </a:xfrm>
          <a:prstGeom prst="rect">
            <a:avLst/>
          </a:prstGeom>
          <a:noFill/>
        </p:spPr>
        <p:txBody>
          <a:bodyPr wrap="square" rtlCol="0" anchor="ctr">
            <a:spAutoFit/>
          </a:bodyPr>
          <a:lstStyle/>
          <a:p>
            <a:r>
              <a:rPr lang="en-US" altLang="ko-KR" sz="5400" dirty="0">
                <a:solidFill>
                  <a:schemeClr val="bg1"/>
                </a:solidFill>
                <a:cs typeface="Arial" pitchFamily="34" charset="0"/>
              </a:rPr>
              <a:t>Classification Models</a:t>
            </a:r>
            <a:endParaRPr lang="ko-KR" altLang="en-US" sz="5400" dirty="0">
              <a:solidFill>
                <a:schemeClr val="bg1"/>
              </a:solidFill>
              <a:cs typeface="Arial" pitchFamily="34" charset="0"/>
            </a:endParaRPr>
          </a:p>
        </p:txBody>
      </p:sp>
      <p:grpSp>
        <p:nvGrpSpPr>
          <p:cNvPr id="247" name="Group 246">
            <a:extLst>
              <a:ext uri="{FF2B5EF4-FFF2-40B4-BE49-F238E27FC236}">
                <a16:creationId xmlns:a16="http://schemas.microsoft.com/office/drawing/2014/main" id="{554C4BE2-3A7A-417F-958F-0994C6956B42}"/>
              </a:ext>
            </a:extLst>
          </p:cNvPr>
          <p:cNvGrpSpPr/>
          <p:nvPr/>
        </p:nvGrpSpPr>
        <p:grpSpPr>
          <a:xfrm>
            <a:off x="-26869" y="50804"/>
            <a:ext cx="4441271" cy="6396402"/>
            <a:chOff x="-26869" y="50804"/>
            <a:chExt cx="4441271" cy="6396402"/>
          </a:xfrm>
        </p:grpSpPr>
        <p:cxnSp>
          <p:nvCxnSpPr>
            <p:cNvPr id="93" name="Straight Connector 92">
              <a:extLst>
                <a:ext uri="{FF2B5EF4-FFF2-40B4-BE49-F238E27FC236}">
                  <a16:creationId xmlns:a16="http://schemas.microsoft.com/office/drawing/2014/main" id="{670ACE2E-A9D0-43B3-B3F7-A6C62D771E43}"/>
                </a:ext>
              </a:extLst>
            </p:cNvPr>
            <p:cNvCxnSpPr>
              <a:cxnSpLocks/>
            </p:cNvCxnSpPr>
            <p:nvPr/>
          </p:nvCxnSpPr>
          <p:spPr>
            <a:xfrm flipH="1" flipV="1">
              <a:off x="2817894" y="6087912"/>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4E71D470-335E-4DFE-BFD8-D1E7464734A9}"/>
                </a:ext>
              </a:extLst>
            </p:cNvPr>
            <p:cNvSpPr/>
            <p:nvPr/>
          </p:nvSpPr>
          <p:spPr>
            <a:xfrm>
              <a:off x="1026938" y="247211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62D9F32C-5A7D-4827-BC99-61523DC3CC31}"/>
                </a:ext>
              </a:extLst>
            </p:cNvPr>
            <p:cNvSpPr/>
            <p:nvPr/>
          </p:nvSpPr>
          <p:spPr>
            <a:xfrm>
              <a:off x="1824529" y="536494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200D4667-EABB-4D29-8288-3578DFBD2351}"/>
                </a:ext>
              </a:extLst>
            </p:cNvPr>
            <p:cNvSpPr/>
            <p:nvPr/>
          </p:nvSpPr>
          <p:spPr>
            <a:xfrm>
              <a:off x="177362" y="4293379"/>
              <a:ext cx="159474" cy="1594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DCC35BE3-1414-4F47-BFFB-DFBF884A5E05}"/>
                </a:ext>
              </a:extLst>
            </p:cNvPr>
            <p:cNvSpPr/>
            <p:nvPr/>
          </p:nvSpPr>
          <p:spPr>
            <a:xfrm>
              <a:off x="2640340" y="2055206"/>
              <a:ext cx="223201" cy="2232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EF6AFD8D-C146-4208-A52C-7DC84492D399}"/>
                </a:ext>
              </a:extLst>
            </p:cNvPr>
            <p:cNvSpPr/>
            <p:nvPr/>
          </p:nvSpPr>
          <p:spPr>
            <a:xfrm>
              <a:off x="1952591" y="148923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2" name="Group 151">
              <a:extLst>
                <a:ext uri="{FF2B5EF4-FFF2-40B4-BE49-F238E27FC236}">
                  <a16:creationId xmlns:a16="http://schemas.microsoft.com/office/drawing/2014/main" id="{1ADA25FA-377D-4DEB-970B-B13CF24D25AA}"/>
                </a:ext>
              </a:extLst>
            </p:cNvPr>
            <p:cNvGrpSpPr/>
            <p:nvPr/>
          </p:nvGrpSpPr>
          <p:grpSpPr>
            <a:xfrm>
              <a:off x="3184887" y="3835341"/>
              <a:ext cx="1229515" cy="1107907"/>
              <a:chOff x="5884197" y="3445640"/>
              <a:chExt cx="1888205" cy="1701448"/>
            </a:xfrm>
          </p:grpSpPr>
          <p:cxnSp>
            <p:nvCxnSpPr>
              <p:cNvPr id="92" name="Straight Connector 91">
                <a:extLst>
                  <a:ext uri="{FF2B5EF4-FFF2-40B4-BE49-F238E27FC236}">
                    <a16:creationId xmlns:a16="http://schemas.microsoft.com/office/drawing/2014/main" id="{9A31CC38-E2B1-4A86-AEBC-F3AD1D3C112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3C40ED8-9497-4DAF-9102-8285B6A4DDD7}"/>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D228404-3202-424D-BBFD-99AF28046D1D}"/>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CD032B2-2823-4364-AEF1-7A5BB6B39226}"/>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3781D5C-8598-4DC4-B15C-FF29CF147C7F}"/>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3D17873-3F2F-4395-9322-A4AD244EAE1F}"/>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273B30FF-646D-4703-B7C6-536BAE4585C7}"/>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4B9B0ECC-2476-4775-ADD3-1E6EC9FCC1B6}"/>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E8C3181E-BC39-4ED5-896C-8643AEAB61BA}"/>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a:extLst>
                <a:ext uri="{FF2B5EF4-FFF2-40B4-BE49-F238E27FC236}">
                  <a16:creationId xmlns:a16="http://schemas.microsoft.com/office/drawing/2014/main" id="{5F83E974-6F75-411B-8983-A67B9A54AFAC}"/>
                </a:ext>
              </a:extLst>
            </p:cNvPr>
            <p:cNvGrpSpPr/>
            <p:nvPr/>
          </p:nvGrpSpPr>
          <p:grpSpPr>
            <a:xfrm rot="10800000">
              <a:off x="-26869" y="50804"/>
              <a:ext cx="2246936" cy="1701448"/>
              <a:chOff x="5884197" y="3445640"/>
              <a:chExt cx="2246936" cy="1701448"/>
            </a:xfrm>
          </p:grpSpPr>
          <p:cxnSp>
            <p:nvCxnSpPr>
              <p:cNvPr id="154" name="Straight Connector 153">
                <a:extLst>
                  <a:ext uri="{FF2B5EF4-FFF2-40B4-BE49-F238E27FC236}">
                    <a16:creationId xmlns:a16="http://schemas.microsoft.com/office/drawing/2014/main" id="{59A304A8-463C-4E2A-AAEB-636EEADAA87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D7C6A1D-A0CB-4992-8833-ED982D04466D}"/>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B181298D-EBAF-4A93-9C86-D6D0C4B15BD2}"/>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9FCCD251-C320-4E2A-AC0C-FBFABE73D32C}"/>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554C909-8C5C-4A2D-A1BD-DB6487CABED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3DCBC4-D136-4AAF-B0C6-0AF968B9F876}"/>
                  </a:ext>
                </a:extLst>
              </p:cNvPr>
              <p:cNvCxnSpPr>
                <a:cxnSpLocks/>
              </p:cNvCxnSpPr>
              <p:nvPr/>
            </p:nvCxnSpPr>
            <p:spPr>
              <a:xfrm rot="10800000" flipV="1">
                <a:off x="7062531" y="4228106"/>
                <a:ext cx="1068602" cy="26818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896495A9-7AA1-4DDB-AE34-B96047C07164}"/>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AC4B2A22-E784-4C85-891C-AA90B2F8C2BB}"/>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2E45753D-9884-4434-B1B8-15D5F615B399}"/>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4505F5DC-8704-45BD-87E7-E574ADED18B9}"/>
                </a:ext>
              </a:extLst>
            </p:cNvPr>
            <p:cNvGrpSpPr/>
            <p:nvPr/>
          </p:nvGrpSpPr>
          <p:grpSpPr>
            <a:xfrm rot="6830159">
              <a:off x="282516" y="4652380"/>
              <a:ext cx="1888205" cy="1701448"/>
              <a:chOff x="5884197" y="3445640"/>
              <a:chExt cx="1888205" cy="1701448"/>
            </a:xfrm>
          </p:grpSpPr>
          <p:cxnSp>
            <p:nvCxnSpPr>
              <p:cNvPr id="164" name="Straight Connector 163">
                <a:extLst>
                  <a:ext uri="{FF2B5EF4-FFF2-40B4-BE49-F238E27FC236}">
                    <a16:creationId xmlns:a16="http://schemas.microsoft.com/office/drawing/2014/main" id="{4BB43B57-CF8B-4F88-8A2A-20ADD2D3C6C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77A4348-CB3F-4BFB-A1CC-CF7056CFF715}"/>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56630DD8-4B81-4A64-BD65-86274C6B1B93}"/>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5B78D16-56BC-472F-B687-A9E3899731C2}"/>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6F754FE-8056-4704-A67C-A0FBE12B8D1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2A2188A-1E7E-49E2-9D80-9100F58BD95D}"/>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70" name="Oval 169">
                <a:extLst>
                  <a:ext uri="{FF2B5EF4-FFF2-40B4-BE49-F238E27FC236}">
                    <a16:creationId xmlns:a16="http://schemas.microsoft.com/office/drawing/2014/main" id="{86B35C84-B365-4E0A-95E5-F96402B484D5}"/>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B2057B3E-5315-4CC6-9A92-1E9E0F5CB027}"/>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9CDD68A6-2AF8-4707-9BB3-E4520483B618}"/>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72">
              <a:extLst>
                <a:ext uri="{FF2B5EF4-FFF2-40B4-BE49-F238E27FC236}">
                  <a16:creationId xmlns:a16="http://schemas.microsoft.com/office/drawing/2014/main" id="{0BBD7F6C-F656-415E-B53F-7F36AC46B014}"/>
                </a:ext>
              </a:extLst>
            </p:cNvPr>
            <p:cNvGrpSpPr/>
            <p:nvPr/>
          </p:nvGrpSpPr>
          <p:grpSpPr>
            <a:xfrm rot="2369895">
              <a:off x="148660" y="1960246"/>
              <a:ext cx="1888205" cy="1676281"/>
              <a:chOff x="5884197" y="3470807"/>
              <a:chExt cx="1888205" cy="1676281"/>
            </a:xfrm>
          </p:grpSpPr>
          <p:cxnSp>
            <p:nvCxnSpPr>
              <p:cNvPr id="174" name="Straight Connector 173">
                <a:extLst>
                  <a:ext uri="{FF2B5EF4-FFF2-40B4-BE49-F238E27FC236}">
                    <a16:creationId xmlns:a16="http://schemas.microsoft.com/office/drawing/2014/main" id="{A7154D87-3E9D-49B7-840E-9737E8AF3F5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96190D0A-4052-4AF0-B678-EAA77FEA9140}"/>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7F9881C-7464-45DC-8F73-0C101FE36018}"/>
                  </a:ext>
                </a:extLst>
              </p:cNvPr>
              <p:cNvCxnSpPr>
                <a:cxnSpLocks/>
              </p:cNvCxnSpPr>
              <p:nvPr/>
            </p:nvCxnSpPr>
            <p:spPr>
              <a:xfrm rot="19230105" flipH="1">
                <a:off x="6685587" y="3470807"/>
                <a:ext cx="587875" cy="9466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6AD860B0-D391-4C1F-898A-84238B5A9207}"/>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117906F-C7F1-4566-8EFF-FA45CC612F3C}"/>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A12DA3AE-88B0-4879-9C6B-CFE5BA1F24FE}"/>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E7972A9A-0D87-4EFF-949D-83CAEC36CC20}"/>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82724BCA-AB00-4035-BA0C-86A1010C3B95}"/>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7" name="Straight Connector 186">
              <a:extLst>
                <a:ext uri="{FF2B5EF4-FFF2-40B4-BE49-F238E27FC236}">
                  <a16:creationId xmlns:a16="http://schemas.microsoft.com/office/drawing/2014/main" id="{9816848B-59D9-48FA-BE02-34747197834D}"/>
                </a:ext>
              </a:extLst>
            </p:cNvPr>
            <p:cNvCxnSpPr>
              <a:cxnSpLocks/>
            </p:cNvCxnSpPr>
            <p:nvPr/>
          </p:nvCxnSpPr>
          <p:spPr>
            <a:xfrm flipV="1">
              <a:off x="187347" y="4732642"/>
              <a:ext cx="474868" cy="134761"/>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A3D56CF-1ED1-42C2-89FC-36CFBCF4FE5C}"/>
                </a:ext>
              </a:extLst>
            </p:cNvPr>
            <p:cNvCxnSpPr>
              <a:cxnSpLocks/>
            </p:cNvCxnSpPr>
            <p:nvPr/>
          </p:nvCxnSpPr>
          <p:spPr>
            <a:xfrm>
              <a:off x="2255330" y="2204523"/>
              <a:ext cx="385010" cy="26965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97C792A8-C345-4A12-B7A9-41F05DB79948}"/>
                </a:ext>
              </a:extLst>
            </p:cNvPr>
            <p:cNvGrpSpPr/>
            <p:nvPr/>
          </p:nvGrpSpPr>
          <p:grpSpPr>
            <a:xfrm rot="6560792">
              <a:off x="1739807" y="3495652"/>
              <a:ext cx="1202555" cy="888358"/>
              <a:chOff x="3442589" y="5410039"/>
              <a:chExt cx="1202555" cy="888358"/>
            </a:xfrm>
          </p:grpSpPr>
          <p:sp>
            <p:nvSpPr>
              <p:cNvPr id="149" name="Oval 148">
                <a:extLst>
                  <a:ext uri="{FF2B5EF4-FFF2-40B4-BE49-F238E27FC236}">
                    <a16:creationId xmlns:a16="http://schemas.microsoft.com/office/drawing/2014/main" id="{75D00326-5667-4BB3-8205-D63A319D81AD}"/>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3" name="Straight Connector 192">
                <a:extLst>
                  <a:ext uri="{FF2B5EF4-FFF2-40B4-BE49-F238E27FC236}">
                    <a16:creationId xmlns:a16="http://schemas.microsoft.com/office/drawing/2014/main" id="{2CFE1A87-9E56-4F0A-802A-D5BA702D4F0C}"/>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0424E7B-2FF2-449E-9207-58C7BB31C17E}"/>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099306B-5247-456F-9B43-7A8C9D863B36}"/>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F3AF1BEC-E6EB-43BB-9444-CE53E9C4C783}"/>
                </a:ext>
              </a:extLst>
            </p:cNvPr>
            <p:cNvGrpSpPr/>
            <p:nvPr/>
          </p:nvGrpSpPr>
          <p:grpSpPr>
            <a:xfrm rot="8555283">
              <a:off x="2447230" y="485485"/>
              <a:ext cx="1202555" cy="888358"/>
              <a:chOff x="3442589" y="5410039"/>
              <a:chExt cx="1202555" cy="888358"/>
            </a:xfrm>
          </p:grpSpPr>
          <p:sp>
            <p:nvSpPr>
              <p:cNvPr id="205" name="Oval 204">
                <a:extLst>
                  <a:ext uri="{FF2B5EF4-FFF2-40B4-BE49-F238E27FC236}">
                    <a16:creationId xmlns:a16="http://schemas.microsoft.com/office/drawing/2014/main" id="{12ED7B5B-15F4-4002-9510-93CF6A0FB383}"/>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 name="Straight Connector 205">
                <a:extLst>
                  <a:ext uri="{FF2B5EF4-FFF2-40B4-BE49-F238E27FC236}">
                    <a16:creationId xmlns:a16="http://schemas.microsoft.com/office/drawing/2014/main" id="{7BDCB6FB-7D82-4167-8273-5DE3F837A8DA}"/>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6835705B-0230-4927-9347-6B2F14D93E1A}"/>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E03A390-20F7-4475-BDAA-8781AB2B25AF}"/>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cxnSp>
          <p:nvCxnSpPr>
            <p:cNvPr id="211" name="Straight Connector 210">
              <a:extLst>
                <a:ext uri="{FF2B5EF4-FFF2-40B4-BE49-F238E27FC236}">
                  <a16:creationId xmlns:a16="http://schemas.microsoft.com/office/drawing/2014/main" id="{3071B284-963D-4642-AA78-A16BB11A3FBC}"/>
                </a:ext>
              </a:extLst>
            </p:cNvPr>
            <p:cNvCxnSpPr>
              <a:cxnSpLocks/>
            </p:cNvCxnSpPr>
            <p:nvPr/>
          </p:nvCxnSpPr>
          <p:spPr>
            <a:xfrm>
              <a:off x="945831" y="3770932"/>
              <a:ext cx="832520" cy="4240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3E011B79-AF46-4FE4-ABC9-681AAF6B5972}"/>
                </a:ext>
              </a:extLst>
            </p:cNvPr>
            <p:cNvCxnSpPr>
              <a:cxnSpLocks/>
            </p:cNvCxnSpPr>
            <p:nvPr/>
          </p:nvCxnSpPr>
          <p:spPr>
            <a:xfrm flipH="1" flipV="1">
              <a:off x="1877509" y="3305522"/>
              <a:ext cx="865054" cy="12347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1DFB4C2-228E-439D-8D29-6AFFA6D97C5D}"/>
                </a:ext>
              </a:extLst>
            </p:cNvPr>
            <p:cNvCxnSpPr>
              <a:cxnSpLocks/>
            </p:cNvCxnSpPr>
            <p:nvPr/>
          </p:nvCxnSpPr>
          <p:spPr>
            <a:xfrm flipV="1">
              <a:off x="961873" y="1614220"/>
              <a:ext cx="1095916" cy="123407"/>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373379E9-23CB-46B3-BA8C-55EA1EDEAABF}"/>
                </a:ext>
              </a:extLst>
            </p:cNvPr>
            <p:cNvCxnSpPr>
              <a:cxnSpLocks/>
            </p:cNvCxnSpPr>
            <p:nvPr/>
          </p:nvCxnSpPr>
          <p:spPr>
            <a:xfrm flipH="1" flipV="1">
              <a:off x="2736523" y="3431849"/>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A4A7DDE-F996-4DD8-9EAD-1A4319890B22}"/>
                </a:ext>
              </a:extLst>
            </p:cNvPr>
            <p:cNvCxnSpPr>
              <a:cxnSpLocks/>
            </p:cNvCxnSpPr>
            <p:nvPr/>
          </p:nvCxnSpPr>
          <p:spPr>
            <a:xfrm flipH="1" flipV="1">
              <a:off x="951917" y="5646198"/>
              <a:ext cx="489763" cy="28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007FF75-9528-4B0D-995F-0B8BFE15AD08}"/>
                </a:ext>
              </a:extLst>
            </p:cNvPr>
            <p:cNvCxnSpPr>
              <a:cxnSpLocks/>
            </p:cNvCxnSpPr>
            <p:nvPr/>
          </p:nvCxnSpPr>
          <p:spPr>
            <a:xfrm flipH="1">
              <a:off x="63134" y="3093860"/>
              <a:ext cx="1091157" cy="39889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30" name="Group 229">
            <a:extLst>
              <a:ext uri="{FF2B5EF4-FFF2-40B4-BE49-F238E27FC236}">
                <a16:creationId xmlns:a16="http://schemas.microsoft.com/office/drawing/2014/main" id="{8EAEFEC6-EFE6-497B-94EF-E544341AF9A2}"/>
              </a:ext>
            </a:extLst>
          </p:cNvPr>
          <p:cNvGrpSpPr/>
          <p:nvPr/>
        </p:nvGrpSpPr>
        <p:grpSpPr>
          <a:xfrm>
            <a:off x="5838171" y="5146272"/>
            <a:ext cx="5469147" cy="1440160"/>
            <a:chOff x="5808996" y="1666120"/>
            <a:chExt cx="5469147" cy="1440160"/>
          </a:xfrm>
        </p:grpSpPr>
        <p:sp>
          <p:nvSpPr>
            <p:cNvPr id="231" name="TextBox 230">
              <a:extLst>
                <a:ext uri="{FF2B5EF4-FFF2-40B4-BE49-F238E27FC236}">
                  <a16:creationId xmlns:a16="http://schemas.microsoft.com/office/drawing/2014/main" id="{B9AB935D-F177-4E99-8475-CDD2E4BB3D10}"/>
                </a:ext>
              </a:extLst>
            </p:cNvPr>
            <p:cNvSpPr txBox="1"/>
            <p:nvPr/>
          </p:nvSpPr>
          <p:spPr>
            <a:xfrm>
              <a:off x="6770451" y="2090617"/>
              <a:ext cx="4507692" cy="1015663"/>
            </a:xfrm>
            <a:prstGeom prst="rect">
              <a:avLst/>
            </a:prstGeom>
            <a:noFill/>
          </p:spPr>
          <p:txBody>
            <a:bodyPr wrap="square" rtlCol="0">
              <a:spAutoFit/>
            </a:bodyPr>
            <a:lstStyle/>
            <a:p>
              <a:r>
                <a:rPr lang="en-US" altLang="ko-KR" sz="1200" dirty="0">
                  <a:solidFill>
                    <a:schemeClr val="bg1"/>
                  </a:solidFill>
                  <a:cs typeface="Arial" pitchFamily="34" charset="0"/>
                </a:rPr>
                <a:t>PLS is a statistical method that bears some relation to principal components regression; instead of finding hyperplanes of maximum variance between the response and independent variables, it finds a linear regression model by projecting the predicted variables and the observable variables to a new space.</a:t>
              </a:r>
            </a:p>
          </p:txBody>
        </p:sp>
        <p:sp>
          <p:nvSpPr>
            <p:cNvPr id="232" name="TextBox 231">
              <a:extLst>
                <a:ext uri="{FF2B5EF4-FFF2-40B4-BE49-F238E27FC236}">
                  <a16:creationId xmlns:a16="http://schemas.microsoft.com/office/drawing/2014/main" id="{8C9CCE34-CDFE-4E32-94A6-DD9261AEAB3F}"/>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Partial Least Square </a:t>
              </a:r>
              <a:endParaRPr lang="ko-KR" altLang="en-US" sz="2700" b="1" dirty="0">
                <a:solidFill>
                  <a:schemeClr val="bg1"/>
                </a:solidFill>
                <a:cs typeface="Arial" pitchFamily="34" charset="0"/>
              </a:endParaRPr>
            </a:p>
          </p:txBody>
        </p:sp>
        <p:sp>
          <p:nvSpPr>
            <p:cNvPr id="233" name="TextBox 232">
              <a:extLst>
                <a:ext uri="{FF2B5EF4-FFF2-40B4-BE49-F238E27FC236}">
                  <a16:creationId xmlns:a16="http://schemas.microsoft.com/office/drawing/2014/main" id="{72D21B37-F628-49A7-ABB3-2BA65B94F316}"/>
                </a:ext>
              </a:extLst>
            </p:cNvPr>
            <p:cNvSpPr txBox="1"/>
            <p:nvPr/>
          </p:nvSpPr>
          <p:spPr>
            <a:xfrm>
              <a:off x="5808996" y="1829008"/>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04</a:t>
              </a:r>
              <a:endParaRPr lang="ko-KR" altLang="en-US" sz="3600" b="1" dirty="0">
                <a:solidFill>
                  <a:schemeClr val="bg1"/>
                </a:solidFill>
                <a:cs typeface="Arial" pitchFamily="34" charset="0"/>
              </a:endParaRPr>
            </a:p>
          </p:txBody>
        </p:sp>
      </p:grpSp>
      <p:grpSp>
        <p:nvGrpSpPr>
          <p:cNvPr id="234" name="Group 233">
            <a:extLst>
              <a:ext uri="{FF2B5EF4-FFF2-40B4-BE49-F238E27FC236}">
                <a16:creationId xmlns:a16="http://schemas.microsoft.com/office/drawing/2014/main" id="{2B2FDF95-74C3-4EDE-8F9B-A6C0B5B21007}"/>
              </a:ext>
            </a:extLst>
          </p:cNvPr>
          <p:cNvGrpSpPr/>
          <p:nvPr/>
        </p:nvGrpSpPr>
        <p:grpSpPr>
          <a:xfrm>
            <a:off x="5802044" y="3706112"/>
            <a:ext cx="5469147" cy="1440160"/>
            <a:chOff x="5808996" y="1666120"/>
            <a:chExt cx="5469147" cy="1440160"/>
          </a:xfrm>
        </p:grpSpPr>
        <p:sp>
          <p:nvSpPr>
            <p:cNvPr id="235" name="TextBox 234">
              <a:extLst>
                <a:ext uri="{FF2B5EF4-FFF2-40B4-BE49-F238E27FC236}">
                  <a16:creationId xmlns:a16="http://schemas.microsoft.com/office/drawing/2014/main" id="{6B681A37-B437-4D1B-B238-869E1F970183}"/>
                </a:ext>
              </a:extLst>
            </p:cNvPr>
            <p:cNvSpPr txBox="1"/>
            <p:nvPr/>
          </p:nvSpPr>
          <p:spPr>
            <a:xfrm>
              <a:off x="6770451" y="2090617"/>
              <a:ext cx="4507692" cy="1015663"/>
            </a:xfrm>
            <a:prstGeom prst="rect">
              <a:avLst/>
            </a:prstGeom>
            <a:noFill/>
          </p:spPr>
          <p:txBody>
            <a:bodyPr wrap="square" rtlCol="0">
              <a:spAutoFit/>
            </a:bodyPr>
            <a:lstStyle/>
            <a:p>
              <a:r>
                <a:rPr lang="en-US" altLang="ko-KR" sz="1200" dirty="0">
                  <a:solidFill>
                    <a:schemeClr val="bg1"/>
                  </a:solidFill>
                  <a:cs typeface="Arial" pitchFamily="34" charset="0"/>
                </a:rPr>
                <a:t> A SVM model is a representation of the examples as points in space, mapped so that the examples of the separate categories are divided by a clear gap that is as wide as possible. New examples are then mapped into that same space and predicted to belong to a category based on which side of the gap they fall</a:t>
              </a:r>
            </a:p>
          </p:txBody>
        </p:sp>
        <p:sp>
          <p:nvSpPr>
            <p:cNvPr id="236" name="TextBox 235">
              <a:extLst>
                <a:ext uri="{FF2B5EF4-FFF2-40B4-BE49-F238E27FC236}">
                  <a16:creationId xmlns:a16="http://schemas.microsoft.com/office/drawing/2014/main" id="{2F0D0F1E-A944-4A47-8A71-A22544D6F785}"/>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Support-vector machine</a:t>
              </a:r>
              <a:endParaRPr lang="ko-KR" altLang="en-US" sz="2700" b="1" dirty="0">
                <a:solidFill>
                  <a:schemeClr val="bg1"/>
                </a:solidFill>
                <a:cs typeface="Arial" pitchFamily="34" charset="0"/>
              </a:endParaRPr>
            </a:p>
          </p:txBody>
        </p:sp>
        <p:sp>
          <p:nvSpPr>
            <p:cNvPr id="237" name="TextBox 236">
              <a:extLst>
                <a:ext uri="{FF2B5EF4-FFF2-40B4-BE49-F238E27FC236}">
                  <a16:creationId xmlns:a16="http://schemas.microsoft.com/office/drawing/2014/main" id="{C8144DFC-D641-4F5F-AB60-C898469663D1}"/>
                </a:ext>
              </a:extLst>
            </p:cNvPr>
            <p:cNvSpPr txBox="1"/>
            <p:nvPr/>
          </p:nvSpPr>
          <p:spPr>
            <a:xfrm>
              <a:off x="5808996" y="1829008"/>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03</a:t>
              </a:r>
              <a:endParaRPr lang="ko-KR" altLang="en-US" sz="3600" b="1" dirty="0">
                <a:solidFill>
                  <a:schemeClr val="bg1"/>
                </a:solidFill>
                <a:cs typeface="Arial" pitchFamily="34" charset="0"/>
              </a:endParaRPr>
            </a:p>
          </p:txBody>
        </p:sp>
      </p:grpSp>
      <p:grpSp>
        <p:nvGrpSpPr>
          <p:cNvPr id="238" name="Group 237">
            <a:extLst>
              <a:ext uri="{FF2B5EF4-FFF2-40B4-BE49-F238E27FC236}">
                <a16:creationId xmlns:a16="http://schemas.microsoft.com/office/drawing/2014/main" id="{663FF921-9DD6-4C67-9C2E-AAED27BD3A41}"/>
              </a:ext>
            </a:extLst>
          </p:cNvPr>
          <p:cNvGrpSpPr/>
          <p:nvPr/>
        </p:nvGrpSpPr>
        <p:grpSpPr>
          <a:xfrm>
            <a:off x="5803079" y="2293535"/>
            <a:ext cx="5469147" cy="1440160"/>
            <a:chOff x="5808996" y="1666120"/>
            <a:chExt cx="5469147" cy="1440160"/>
          </a:xfrm>
        </p:grpSpPr>
        <p:sp>
          <p:nvSpPr>
            <p:cNvPr id="239" name="TextBox 238">
              <a:extLst>
                <a:ext uri="{FF2B5EF4-FFF2-40B4-BE49-F238E27FC236}">
                  <a16:creationId xmlns:a16="http://schemas.microsoft.com/office/drawing/2014/main" id="{A7D7FBB4-88DC-4613-987E-2441D70A0BAB}"/>
                </a:ext>
              </a:extLst>
            </p:cNvPr>
            <p:cNvSpPr txBox="1"/>
            <p:nvPr/>
          </p:nvSpPr>
          <p:spPr>
            <a:xfrm>
              <a:off x="6770451" y="2090617"/>
              <a:ext cx="4507692" cy="1015663"/>
            </a:xfrm>
            <a:prstGeom prst="rect">
              <a:avLst/>
            </a:prstGeom>
            <a:noFill/>
          </p:spPr>
          <p:txBody>
            <a:bodyPr wrap="square" rtlCol="0">
              <a:spAutoFit/>
            </a:bodyPr>
            <a:lstStyle/>
            <a:p>
              <a:r>
                <a:rPr lang="en-US" altLang="ko-KR" sz="1200" dirty="0">
                  <a:solidFill>
                    <a:schemeClr val="bg1"/>
                  </a:solidFill>
                  <a:cs typeface="Arial" pitchFamily="34" charset="0"/>
                </a:rPr>
                <a:t>Also known as or connectionist systems are computing systems inspired by the biological neural networks that constitute animal brains. The neural network itself is not an algorithm, but rather a framework for many different machine learning algorithms to work together and process complex da</a:t>
              </a:r>
            </a:p>
          </p:txBody>
        </p:sp>
        <p:sp>
          <p:nvSpPr>
            <p:cNvPr id="240" name="TextBox 239">
              <a:extLst>
                <a:ext uri="{FF2B5EF4-FFF2-40B4-BE49-F238E27FC236}">
                  <a16:creationId xmlns:a16="http://schemas.microsoft.com/office/drawing/2014/main" id="{EFE85ACD-62AD-4F0F-839F-6988F5202D0C}"/>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Artificial Neural Network</a:t>
              </a:r>
              <a:endParaRPr lang="ko-KR" altLang="en-US" sz="2700" b="1" dirty="0">
                <a:solidFill>
                  <a:schemeClr val="bg1"/>
                </a:solidFill>
                <a:cs typeface="Arial" pitchFamily="34" charset="0"/>
              </a:endParaRPr>
            </a:p>
          </p:txBody>
        </p:sp>
        <p:sp>
          <p:nvSpPr>
            <p:cNvPr id="241" name="TextBox 240">
              <a:extLst>
                <a:ext uri="{FF2B5EF4-FFF2-40B4-BE49-F238E27FC236}">
                  <a16:creationId xmlns:a16="http://schemas.microsoft.com/office/drawing/2014/main" id="{394CF83F-7D0B-46A9-8A9C-2105A98B0A55}"/>
                </a:ext>
              </a:extLst>
            </p:cNvPr>
            <p:cNvSpPr txBox="1"/>
            <p:nvPr/>
          </p:nvSpPr>
          <p:spPr>
            <a:xfrm>
              <a:off x="5808996" y="1829008"/>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02</a:t>
              </a:r>
              <a:endParaRPr lang="ko-KR" altLang="en-US" sz="3600" b="1" dirty="0">
                <a:solidFill>
                  <a:schemeClr val="bg1"/>
                </a:solidFill>
                <a:cs typeface="Arial" pitchFamily="34" charset="0"/>
              </a:endParaRPr>
            </a:p>
          </p:txBody>
        </p:sp>
      </p:grpSp>
      <p:grpSp>
        <p:nvGrpSpPr>
          <p:cNvPr id="242" name="Group 241">
            <a:extLst>
              <a:ext uri="{FF2B5EF4-FFF2-40B4-BE49-F238E27FC236}">
                <a16:creationId xmlns:a16="http://schemas.microsoft.com/office/drawing/2014/main" id="{5847D389-6281-415A-BE8D-829D4E7684F9}"/>
              </a:ext>
            </a:extLst>
          </p:cNvPr>
          <p:cNvGrpSpPr/>
          <p:nvPr/>
        </p:nvGrpSpPr>
        <p:grpSpPr>
          <a:xfrm rot="8555283">
            <a:off x="11480872" y="-104157"/>
            <a:ext cx="1202555" cy="888358"/>
            <a:chOff x="3442589" y="5410039"/>
            <a:chExt cx="1202555" cy="888358"/>
          </a:xfrm>
          <a:solidFill>
            <a:schemeClr val="accent1">
              <a:lumMod val="75000"/>
            </a:schemeClr>
          </a:solidFill>
        </p:grpSpPr>
        <p:sp>
          <p:nvSpPr>
            <p:cNvPr id="243" name="Oval 242">
              <a:extLst>
                <a:ext uri="{FF2B5EF4-FFF2-40B4-BE49-F238E27FC236}">
                  <a16:creationId xmlns:a16="http://schemas.microsoft.com/office/drawing/2014/main" id="{019740F7-E1E9-4108-8B94-B895BC04A5E2}"/>
                </a:ext>
              </a:extLst>
            </p:cNvPr>
            <p:cNvSpPr/>
            <p:nvPr/>
          </p:nvSpPr>
          <p:spPr>
            <a:xfrm>
              <a:off x="4194644" y="5845659"/>
              <a:ext cx="228869" cy="228869"/>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4" name="Straight Connector 243">
              <a:extLst>
                <a:ext uri="{FF2B5EF4-FFF2-40B4-BE49-F238E27FC236}">
                  <a16:creationId xmlns:a16="http://schemas.microsoft.com/office/drawing/2014/main" id="{3A8F62D1-FAD8-4D55-8FE4-9712E1439D78}"/>
                </a:ext>
              </a:extLst>
            </p:cNvPr>
            <p:cNvCxnSpPr>
              <a:cxnSpLocks/>
            </p:cNvCxnSpPr>
            <p:nvPr/>
          </p:nvCxnSpPr>
          <p:spPr>
            <a:xfrm>
              <a:off x="3442589" y="5639826"/>
              <a:ext cx="867151" cy="320268"/>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DC507CE-4F06-40F7-BADB-4073EEA93A1A}"/>
                </a:ext>
              </a:extLst>
            </p:cNvPr>
            <p:cNvCxnSpPr>
              <a:cxnSpLocks/>
            </p:cNvCxnSpPr>
            <p:nvPr/>
          </p:nvCxnSpPr>
          <p:spPr>
            <a:xfrm>
              <a:off x="4309740" y="5960094"/>
              <a:ext cx="167702" cy="338303"/>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2E93A0C-6F0E-4BE1-A8C6-7C82C8EB07F5}"/>
                </a:ext>
              </a:extLst>
            </p:cNvPr>
            <p:cNvCxnSpPr>
              <a:cxnSpLocks/>
            </p:cNvCxnSpPr>
            <p:nvPr/>
          </p:nvCxnSpPr>
          <p:spPr>
            <a:xfrm flipV="1">
              <a:off x="4309740" y="5410039"/>
              <a:ext cx="335404" cy="550055"/>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88" name="Group 229">
            <a:extLst>
              <a:ext uri="{FF2B5EF4-FFF2-40B4-BE49-F238E27FC236}">
                <a16:creationId xmlns:a16="http://schemas.microsoft.com/office/drawing/2014/main" id="{98B6761E-B95B-45F3-9AE9-40DE0BF8CA65}"/>
              </a:ext>
            </a:extLst>
          </p:cNvPr>
          <p:cNvGrpSpPr/>
          <p:nvPr/>
        </p:nvGrpSpPr>
        <p:grpSpPr>
          <a:xfrm>
            <a:off x="5838171" y="1100806"/>
            <a:ext cx="5469147" cy="1255494"/>
            <a:chOff x="5808996" y="1666120"/>
            <a:chExt cx="5469147" cy="1255494"/>
          </a:xfrm>
        </p:grpSpPr>
        <p:sp>
          <p:nvSpPr>
            <p:cNvPr id="89" name="TextBox 230">
              <a:extLst>
                <a:ext uri="{FF2B5EF4-FFF2-40B4-BE49-F238E27FC236}">
                  <a16:creationId xmlns:a16="http://schemas.microsoft.com/office/drawing/2014/main" id="{5A450B02-83AC-47A9-8692-0392F60EAC9B}"/>
                </a:ext>
              </a:extLst>
            </p:cNvPr>
            <p:cNvSpPr txBox="1"/>
            <p:nvPr/>
          </p:nvSpPr>
          <p:spPr>
            <a:xfrm>
              <a:off x="6770451" y="2090617"/>
              <a:ext cx="4507692" cy="830997"/>
            </a:xfrm>
            <a:prstGeom prst="rect">
              <a:avLst/>
            </a:prstGeom>
            <a:noFill/>
          </p:spPr>
          <p:txBody>
            <a:bodyPr wrap="square" rtlCol="0">
              <a:spAutoFit/>
            </a:bodyPr>
            <a:lstStyle/>
            <a:p>
              <a:r>
                <a:rPr lang="en-US" altLang="ko-KR" sz="1200" dirty="0">
                  <a:solidFill>
                    <a:schemeClr val="bg1"/>
                  </a:solidFill>
                  <a:cs typeface="Arial" pitchFamily="34" charset="0"/>
                </a:rPr>
                <a:t>Decision tree learning uses a decision tree (as a predictive model) to go from observations about an item (represented in the branches) to conclusions about the item's target value (represented in the leaves)</a:t>
              </a:r>
            </a:p>
          </p:txBody>
        </p:sp>
        <p:sp>
          <p:nvSpPr>
            <p:cNvPr id="90" name="TextBox 231">
              <a:extLst>
                <a:ext uri="{FF2B5EF4-FFF2-40B4-BE49-F238E27FC236}">
                  <a16:creationId xmlns:a16="http://schemas.microsoft.com/office/drawing/2014/main" id="{FE4F644E-2EB5-4C8B-8B51-BF17D0ADB53D}"/>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Decision Tree </a:t>
              </a:r>
              <a:endParaRPr lang="ko-KR" altLang="en-US" sz="2700" b="1" dirty="0">
                <a:solidFill>
                  <a:schemeClr val="bg1"/>
                </a:solidFill>
                <a:cs typeface="Arial" pitchFamily="34" charset="0"/>
              </a:endParaRPr>
            </a:p>
          </p:txBody>
        </p:sp>
        <p:sp>
          <p:nvSpPr>
            <p:cNvPr id="91" name="TextBox 232">
              <a:extLst>
                <a:ext uri="{FF2B5EF4-FFF2-40B4-BE49-F238E27FC236}">
                  <a16:creationId xmlns:a16="http://schemas.microsoft.com/office/drawing/2014/main" id="{1EFAD480-1AD9-49C1-B6FC-C92E1E09DA15}"/>
                </a:ext>
              </a:extLst>
            </p:cNvPr>
            <p:cNvSpPr txBox="1"/>
            <p:nvPr/>
          </p:nvSpPr>
          <p:spPr>
            <a:xfrm>
              <a:off x="5808996" y="1829008"/>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01</a:t>
              </a:r>
              <a:endParaRPr lang="ko-KR" altLang="en-US" sz="3600" b="1" dirty="0">
                <a:solidFill>
                  <a:schemeClr val="bg1"/>
                </a:solidFill>
                <a:cs typeface="Arial" pitchFamily="34" charset="0"/>
              </a:endParaRPr>
            </a:p>
          </p:txBody>
        </p:sp>
      </p:grpSp>
    </p:spTree>
    <p:extLst>
      <p:ext uri="{BB962C8B-B14F-4D97-AF65-F5344CB8AC3E}">
        <p14:creationId xmlns:p14="http://schemas.microsoft.com/office/powerpoint/2010/main" val="167366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8"/>
                                        </p:tgtEl>
                                        <p:attrNameLst>
                                          <p:attrName>style.visibility</p:attrName>
                                        </p:attrNameLst>
                                      </p:cBhvr>
                                      <p:to>
                                        <p:strVal val="visible"/>
                                      </p:to>
                                    </p:set>
                                    <p:anim calcmode="lin" valueType="num">
                                      <p:cBhvr additive="base">
                                        <p:cTn id="13" dur="500" fill="hold"/>
                                        <p:tgtEl>
                                          <p:spTgt spid="238"/>
                                        </p:tgtEl>
                                        <p:attrNameLst>
                                          <p:attrName>ppt_x</p:attrName>
                                        </p:attrNameLst>
                                      </p:cBhvr>
                                      <p:tavLst>
                                        <p:tav tm="0">
                                          <p:val>
                                            <p:strVal val="#ppt_x"/>
                                          </p:val>
                                        </p:tav>
                                        <p:tav tm="100000">
                                          <p:val>
                                            <p:strVal val="#ppt_x"/>
                                          </p:val>
                                        </p:tav>
                                      </p:tavLst>
                                    </p:anim>
                                    <p:anim calcmode="lin" valueType="num">
                                      <p:cBhvr additive="base">
                                        <p:cTn id="14" dur="500" fill="hold"/>
                                        <p:tgtEl>
                                          <p:spTgt spid="23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4"/>
                                        </p:tgtEl>
                                        <p:attrNameLst>
                                          <p:attrName>style.visibility</p:attrName>
                                        </p:attrNameLst>
                                      </p:cBhvr>
                                      <p:to>
                                        <p:strVal val="visible"/>
                                      </p:to>
                                    </p:set>
                                    <p:anim calcmode="lin" valueType="num">
                                      <p:cBhvr additive="base">
                                        <p:cTn id="19" dur="500" fill="hold"/>
                                        <p:tgtEl>
                                          <p:spTgt spid="234"/>
                                        </p:tgtEl>
                                        <p:attrNameLst>
                                          <p:attrName>ppt_x</p:attrName>
                                        </p:attrNameLst>
                                      </p:cBhvr>
                                      <p:tavLst>
                                        <p:tav tm="0">
                                          <p:val>
                                            <p:strVal val="#ppt_x"/>
                                          </p:val>
                                        </p:tav>
                                        <p:tav tm="100000">
                                          <p:val>
                                            <p:strVal val="#ppt_x"/>
                                          </p:val>
                                        </p:tav>
                                      </p:tavLst>
                                    </p:anim>
                                    <p:anim calcmode="lin" valueType="num">
                                      <p:cBhvr additive="base">
                                        <p:cTn id="20" dur="500" fill="hold"/>
                                        <p:tgtEl>
                                          <p:spTgt spid="2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0"/>
                                        </p:tgtEl>
                                        <p:attrNameLst>
                                          <p:attrName>style.visibility</p:attrName>
                                        </p:attrNameLst>
                                      </p:cBhvr>
                                      <p:to>
                                        <p:strVal val="visible"/>
                                      </p:to>
                                    </p:set>
                                    <p:anim calcmode="lin" valueType="num">
                                      <p:cBhvr additive="base">
                                        <p:cTn id="25" dur="500" fill="hold"/>
                                        <p:tgtEl>
                                          <p:spTgt spid="230"/>
                                        </p:tgtEl>
                                        <p:attrNameLst>
                                          <p:attrName>ppt_x</p:attrName>
                                        </p:attrNameLst>
                                      </p:cBhvr>
                                      <p:tavLst>
                                        <p:tav tm="0">
                                          <p:val>
                                            <p:strVal val="#ppt_x"/>
                                          </p:val>
                                        </p:tav>
                                        <p:tav tm="100000">
                                          <p:val>
                                            <p:strVal val="#ppt_x"/>
                                          </p:val>
                                        </p:tav>
                                      </p:tavLst>
                                    </p:anim>
                                    <p:anim calcmode="lin" valueType="num">
                                      <p:cBhvr additive="base">
                                        <p:cTn id="26" dur="500" fill="hold"/>
                                        <p:tgtEl>
                                          <p:spTgt spid="2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7" name="Group 246">
            <a:extLst>
              <a:ext uri="{FF2B5EF4-FFF2-40B4-BE49-F238E27FC236}">
                <a16:creationId xmlns:a16="http://schemas.microsoft.com/office/drawing/2014/main" id="{554C4BE2-3A7A-417F-958F-0994C6956B42}"/>
              </a:ext>
            </a:extLst>
          </p:cNvPr>
          <p:cNvGrpSpPr/>
          <p:nvPr/>
        </p:nvGrpSpPr>
        <p:grpSpPr>
          <a:xfrm>
            <a:off x="-26869" y="50804"/>
            <a:ext cx="4441271" cy="6396402"/>
            <a:chOff x="-26869" y="50804"/>
            <a:chExt cx="4441271" cy="6396402"/>
          </a:xfrm>
        </p:grpSpPr>
        <p:cxnSp>
          <p:nvCxnSpPr>
            <p:cNvPr id="93" name="Straight Connector 92">
              <a:extLst>
                <a:ext uri="{FF2B5EF4-FFF2-40B4-BE49-F238E27FC236}">
                  <a16:creationId xmlns:a16="http://schemas.microsoft.com/office/drawing/2014/main" id="{670ACE2E-A9D0-43B3-B3F7-A6C62D771E43}"/>
                </a:ext>
              </a:extLst>
            </p:cNvPr>
            <p:cNvCxnSpPr>
              <a:cxnSpLocks/>
            </p:cNvCxnSpPr>
            <p:nvPr/>
          </p:nvCxnSpPr>
          <p:spPr>
            <a:xfrm flipH="1" flipV="1">
              <a:off x="2817894" y="6087912"/>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4E71D470-335E-4DFE-BFD8-D1E7464734A9}"/>
                </a:ext>
              </a:extLst>
            </p:cNvPr>
            <p:cNvSpPr/>
            <p:nvPr/>
          </p:nvSpPr>
          <p:spPr>
            <a:xfrm>
              <a:off x="1026938" y="247211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62D9F32C-5A7D-4827-BC99-61523DC3CC31}"/>
                </a:ext>
              </a:extLst>
            </p:cNvPr>
            <p:cNvSpPr/>
            <p:nvPr/>
          </p:nvSpPr>
          <p:spPr>
            <a:xfrm>
              <a:off x="1824529" y="536494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200D4667-EABB-4D29-8288-3578DFBD2351}"/>
                </a:ext>
              </a:extLst>
            </p:cNvPr>
            <p:cNvSpPr/>
            <p:nvPr/>
          </p:nvSpPr>
          <p:spPr>
            <a:xfrm>
              <a:off x="177362" y="4293379"/>
              <a:ext cx="159474" cy="1594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DCC35BE3-1414-4F47-BFFB-DFBF884A5E05}"/>
                </a:ext>
              </a:extLst>
            </p:cNvPr>
            <p:cNvSpPr/>
            <p:nvPr/>
          </p:nvSpPr>
          <p:spPr>
            <a:xfrm>
              <a:off x="2640340" y="2055206"/>
              <a:ext cx="223201" cy="2232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EF6AFD8D-C146-4208-A52C-7DC84492D399}"/>
                </a:ext>
              </a:extLst>
            </p:cNvPr>
            <p:cNvSpPr/>
            <p:nvPr/>
          </p:nvSpPr>
          <p:spPr>
            <a:xfrm>
              <a:off x="1952591" y="148923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2" name="Group 151">
              <a:extLst>
                <a:ext uri="{FF2B5EF4-FFF2-40B4-BE49-F238E27FC236}">
                  <a16:creationId xmlns:a16="http://schemas.microsoft.com/office/drawing/2014/main" id="{1ADA25FA-377D-4DEB-970B-B13CF24D25AA}"/>
                </a:ext>
              </a:extLst>
            </p:cNvPr>
            <p:cNvGrpSpPr/>
            <p:nvPr/>
          </p:nvGrpSpPr>
          <p:grpSpPr>
            <a:xfrm>
              <a:off x="3184887" y="3835341"/>
              <a:ext cx="1229515" cy="1107907"/>
              <a:chOff x="5884197" y="3445640"/>
              <a:chExt cx="1888205" cy="1701448"/>
            </a:xfrm>
          </p:grpSpPr>
          <p:cxnSp>
            <p:nvCxnSpPr>
              <p:cNvPr id="92" name="Straight Connector 91">
                <a:extLst>
                  <a:ext uri="{FF2B5EF4-FFF2-40B4-BE49-F238E27FC236}">
                    <a16:creationId xmlns:a16="http://schemas.microsoft.com/office/drawing/2014/main" id="{9A31CC38-E2B1-4A86-AEBC-F3AD1D3C112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3C40ED8-9497-4DAF-9102-8285B6A4DDD7}"/>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D228404-3202-424D-BBFD-99AF28046D1D}"/>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CD032B2-2823-4364-AEF1-7A5BB6B39226}"/>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3781D5C-8598-4DC4-B15C-FF29CF147C7F}"/>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3D17873-3F2F-4395-9322-A4AD244EAE1F}"/>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273B30FF-646D-4703-B7C6-536BAE4585C7}"/>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4B9B0ECC-2476-4775-ADD3-1E6EC9FCC1B6}"/>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E8C3181E-BC39-4ED5-896C-8643AEAB61BA}"/>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a:extLst>
                <a:ext uri="{FF2B5EF4-FFF2-40B4-BE49-F238E27FC236}">
                  <a16:creationId xmlns:a16="http://schemas.microsoft.com/office/drawing/2014/main" id="{5F83E974-6F75-411B-8983-A67B9A54AFAC}"/>
                </a:ext>
              </a:extLst>
            </p:cNvPr>
            <p:cNvGrpSpPr/>
            <p:nvPr/>
          </p:nvGrpSpPr>
          <p:grpSpPr>
            <a:xfrm rot="10800000">
              <a:off x="-26869" y="50804"/>
              <a:ext cx="2246936" cy="1701448"/>
              <a:chOff x="5884197" y="3445640"/>
              <a:chExt cx="2246936" cy="1701448"/>
            </a:xfrm>
          </p:grpSpPr>
          <p:cxnSp>
            <p:nvCxnSpPr>
              <p:cNvPr id="154" name="Straight Connector 153">
                <a:extLst>
                  <a:ext uri="{FF2B5EF4-FFF2-40B4-BE49-F238E27FC236}">
                    <a16:creationId xmlns:a16="http://schemas.microsoft.com/office/drawing/2014/main" id="{59A304A8-463C-4E2A-AAEB-636EEADAA87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D7C6A1D-A0CB-4992-8833-ED982D04466D}"/>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B181298D-EBAF-4A93-9C86-D6D0C4B15BD2}"/>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9FCCD251-C320-4E2A-AC0C-FBFABE73D32C}"/>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554C909-8C5C-4A2D-A1BD-DB6487CABED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3DCBC4-D136-4AAF-B0C6-0AF968B9F876}"/>
                  </a:ext>
                </a:extLst>
              </p:cNvPr>
              <p:cNvCxnSpPr>
                <a:cxnSpLocks/>
              </p:cNvCxnSpPr>
              <p:nvPr/>
            </p:nvCxnSpPr>
            <p:spPr>
              <a:xfrm rot="10800000" flipV="1">
                <a:off x="7062531" y="4228106"/>
                <a:ext cx="1068602" cy="26818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896495A9-7AA1-4DDB-AE34-B96047C07164}"/>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AC4B2A22-E784-4C85-891C-AA90B2F8C2BB}"/>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2E45753D-9884-4434-B1B8-15D5F615B399}"/>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4505F5DC-8704-45BD-87E7-E574ADED18B9}"/>
                </a:ext>
              </a:extLst>
            </p:cNvPr>
            <p:cNvGrpSpPr/>
            <p:nvPr/>
          </p:nvGrpSpPr>
          <p:grpSpPr>
            <a:xfrm rot="6830159">
              <a:off x="282516" y="4652380"/>
              <a:ext cx="1888205" cy="1701448"/>
              <a:chOff x="5884197" y="3445640"/>
              <a:chExt cx="1888205" cy="1701448"/>
            </a:xfrm>
          </p:grpSpPr>
          <p:cxnSp>
            <p:nvCxnSpPr>
              <p:cNvPr id="164" name="Straight Connector 163">
                <a:extLst>
                  <a:ext uri="{FF2B5EF4-FFF2-40B4-BE49-F238E27FC236}">
                    <a16:creationId xmlns:a16="http://schemas.microsoft.com/office/drawing/2014/main" id="{4BB43B57-CF8B-4F88-8A2A-20ADD2D3C6C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77A4348-CB3F-4BFB-A1CC-CF7056CFF715}"/>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56630DD8-4B81-4A64-BD65-86274C6B1B93}"/>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5B78D16-56BC-472F-B687-A9E3899731C2}"/>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6F754FE-8056-4704-A67C-A0FBE12B8D1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2A2188A-1E7E-49E2-9D80-9100F58BD95D}"/>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70" name="Oval 169">
                <a:extLst>
                  <a:ext uri="{FF2B5EF4-FFF2-40B4-BE49-F238E27FC236}">
                    <a16:creationId xmlns:a16="http://schemas.microsoft.com/office/drawing/2014/main" id="{86B35C84-B365-4E0A-95E5-F96402B484D5}"/>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B2057B3E-5315-4CC6-9A92-1E9E0F5CB027}"/>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9CDD68A6-2AF8-4707-9BB3-E4520483B618}"/>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72">
              <a:extLst>
                <a:ext uri="{FF2B5EF4-FFF2-40B4-BE49-F238E27FC236}">
                  <a16:creationId xmlns:a16="http://schemas.microsoft.com/office/drawing/2014/main" id="{0BBD7F6C-F656-415E-B53F-7F36AC46B014}"/>
                </a:ext>
              </a:extLst>
            </p:cNvPr>
            <p:cNvGrpSpPr/>
            <p:nvPr/>
          </p:nvGrpSpPr>
          <p:grpSpPr>
            <a:xfrm rot="2369895">
              <a:off x="148660" y="1960246"/>
              <a:ext cx="1888205" cy="1676281"/>
              <a:chOff x="5884197" y="3470807"/>
              <a:chExt cx="1888205" cy="1676281"/>
            </a:xfrm>
          </p:grpSpPr>
          <p:cxnSp>
            <p:nvCxnSpPr>
              <p:cNvPr id="174" name="Straight Connector 173">
                <a:extLst>
                  <a:ext uri="{FF2B5EF4-FFF2-40B4-BE49-F238E27FC236}">
                    <a16:creationId xmlns:a16="http://schemas.microsoft.com/office/drawing/2014/main" id="{A7154D87-3E9D-49B7-840E-9737E8AF3F5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96190D0A-4052-4AF0-B678-EAA77FEA9140}"/>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7F9881C-7464-45DC-8F73-0C101FE36018}"/>
                  </a:ext>
                </a:extLst>
              </p:cNvPr>
              <p:cNvCxnSpPr>
                <a:cxnSpLocks/>
              </p:cNvCxnSpPr>
              <p:nvPr/>
            </p:nvCxnSpPr>
            <p:spPr>
              <a:xfrm rot="19230105" flipH="1">
                <a:off x="6685587" y="3470807"/>
                <a:ext cx="587875" cy="9466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6AD860B0-D391-4C1F-898A-84238B5A9207}"/>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117906F-C7F1-4566-8EFF-FA45CC612F3C}"/>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A12DA3AE-88B0-4879-9C6B-CFE5BA1F24FE}"/>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E7972A9A-0D87-4EFF-949D-83CAEC36CC20}"/>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82724BCA-AB00-4035-BA0C-86A1010C3B95}"/>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7" name="Straight Connector 186">
              <a:extLst>
                <a:ext uri="{FF2B5EF4-FFF2-40B4-BE49-F238E27FC236}">
                  <a16:creationId xmlns:a16="http://schemas.microsoft.com/office/drawing/2014/main" id="{9816848B-59D9-48FA-BE02-34747197834D}"/>
                </a:ext>
              </a:extLst>
            </p:cNvPr>
            <p:cNvCxnSpPr>
              <a:cxnSpLocks/>
            </p:cNvCxnSpPr>
            <p:nvPr/>
          </p:nvCxnSpPr>
          <p:spPr>
            <a:xfrm flipV="1">
              <a:off x="187347" y="4732642"/>
              <a:ext cx="474868" cy="134761"/>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A3D56CF-1ED1-42C2-89FC-36CFBCF4FE5C}"/>
                </a:ext>
              </a:extLst>
            </p:cNvPr>
            <p:cNvCxnSpPr>
              <a:cxnSpLocks/>
            </p:cNvCxnSpPr>
            <p:nvPr/>
          </p:nvCxnSpPr>
          <p:spPr>
            <a:xfrm>
              <a:off x="2255330" y="2204523"/>
              <a:ext cx="385010" cy="26965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97C792A8-C345-4A12-B7A9-41F05DB79948}"/>
                </a:ext>
              </a:extLst>
            </p:cNvPr>
            <p:cNvGrpSpPr/>
            <p:nvPr/>
          </p:nvGrpSpPr>
          <p:grpSpPr>
            <a:xfrm rot="6560792">
              <a:off x="1739807" y="3495652"/>
              <a:ext cx="1202555" cy="888358"/>
              <a:chOff x="3442589" y="5410039"/>
              <a:chExt cx="1202555" cy="888358"/>
            </a:xfrm>
          </p:grpSpPr>
          <p:sp>
            <p:nvSpPr>
              <p:cNvPr id="149" name="Oval 148">
                <a:extLst>
                  <a:ext uri="{FF2B5EF4-FFF2-40B4-BE49-F238E27FC236}">
                    <a16:creationId xmlns:a16="http://schemas.microsoft.com/office/drawing/2014/main" id="{75D00326-5667-4BB3-8205-D63A319D81AD}"/>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3" name="Straight Connector 192">
                <a:extLst>
                  <a:ext uri="{FF2B5EF4-FFF2-40B4-BE49-F238E27FC236}">
                    <a16:creationId xmlns:a16="http://schemas.microsoft.com/office/drawing/2014/main" id="{2CFE1A87-9E56-4F0A-802A-D5BA702D4F0C}"/>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0424E7B-2FF2-449E-9207-58C7BB31C17E}"/>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099306B-5247-456F-9B43-7A8C9D863B36}"/>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F3AF1BEC-E6EB-43BB-9444-CE53E9C4C783}"/>
                </a:ext>
              </a:extLst>
            </p:cNvPr>
            <p:cNvGrpSpPr/>
            <p:nvPr/>
          </p:nvGrpSpPr>
          <p:grpSpPr>
            <a:xfrm rot="8555283">
              <a:off x="2447230" y="485485"/>
              <a:ext cx="1202555" cy="888358"/>
              <a:chOff x="3442589" y="5410039"/>
              <a:chExt cx="1202555" cy="888358"/>
            </a:xfrm>
          </p:grpSpPr>
          <p:sp>
            <p:nvSpPr>
              <p:cNvPr id="205" name="Oval 204">
                <a:extLst>
                  <a:ext uri="{FF2B5EF4-FFF2-40B4-BE49-F238E27FC236}">
                    <a16:creationId xmlns:a16="http://schemas.microsoft.com/office/drawing/2014/main" id="{12ED7B5B-15F4-4002-9510-93CF6A0FB383}"/>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 name="Straight Connector 205">
                <a:extLst>
                  <a:ext uri="{FF2B5EF4-FFF2-40B4-BE49-F238E27FC236}">
                    <a16:creationId xmlns:a16="http://schemas.microsoft.com/office/drawing/2014/main" id="{7BDCB6FB-7D82-4167-8273-5DE3F837A8DA}"/>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6835705B-0230-4927-9347-6B2F14D93E1A}"/>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E03A390-20F7-4475-BDAA-8781AB2B25AF}"/>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cxnSp>
          <p:nvCxnSpPr>
            <p:cNvPr id="211" name="Straight Connector 210">
              <a:extLst>
                <a:ext uri="{FF2B5EF4-FFF2-40B4-BE49-F238E27FC236}">
                  <a16:creationId xmlns:a16="http://schemas.microsoft.com/office/drawing/2014/main" id="{3071B284-963D-4642-AA78-A16BB11A3FBC}"/>
                </a:ext>
              </a:extLst>
            </p:cNvPr>
            <p:cNvCxnSpPr>
              <a:cxnSpLocks/>
            </p:cNvCxnSpPr>
            <p:nvPr/>
          </p:nvCxnSpPr>
          <p:spPr>
            <a:xfrm>
              <a:off x="945831" y="3770932"/>
              <a:ext cx="832520" cy="4240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3E011B79-AF46-4FE4-ABC9-681AAF6B5972}"/>
                </a:ext>
              </a:extLst>
            </p:cNvPr>
            <p:cNvCxnSpPr>
              <a:cxnSpLocks/>
            </p:cNvCxnSpPr>
            <p:nvPr/>
          </p:nvCxnSpPr>
          <p:spPr>
            <a:xfrm flipH="1" flipV="1">
              <a:off x="1877509" y="3305522"/>
              <a:ext cx="865054" cy="12347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1DFB4C2-228E-439D-8D29-6AFFA6D97C5D}"/>
                </a:ext>
              </a:extLst>
            </p:cNvPr>
            <p:cNvCxnSpPr>
              <a:cxnSpLocks/>
            </p:cNvCxnSpPr>
            <p:nvPr/>
          </p:nvCxnSpPr>
          <p:spPr>
            <a:xfrm flipV="1">
              <a:off x="961873" y="1614220"/>
              <a:ext cx="1095916" cy="123407"/>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373379E9-23CB-46B3-BA8C-55EA1EDEAABF}"/>
                </a:ext>
              </a:extLst>
            </p:cNvPr>
            <p:cNvCxnSpPr>
              <a:cxnSpLocks/>
            </p:cNvCxnSpPr>
            <p:nvPr/>
          </p:nvCxnSpPr>
          <p:spPr>
            <a:xfrm flipH="1" flipV="1">
              <a:off x="2736523" y="3431849"/>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A4A7DDE-F996-4DD8-9EAD-1A4319890B22}"/>
                </a:ext>
              </a:extLst>
            </p:cNvPr>
            <p:cNvCxnSpPr>
              <a:cxnSpLocks/>
            </p:cNvCxnSpPr>
            <p:nvPr/>
          </p:nvCxnSpPr>
          <p:spPr>
            <a:xfrm flipH="1" flipV="1">
              <a:off x="951917" y="5646198"/>
              <a:ext cx="489763" cy="28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007FF75-9528-4B0D-995F-0B8BFE15AD08}"/>
                </a:ext>
              </a:extLst>
            </p:cNvPr>
            <p:cNvCxnSpPr>
              <a:cxnSpLocks/>
            </p:cNvCxnSpPr>
            <p:nvPr/>
          </p:nvCxnSpPr>
          <p:spPr>
            <a:xfrm flipH="1">
              <a:off x="63134" y="3093860"/>
              <a:ext cx="1091157" cy="39889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42" name="Group 241">
            <a:extLst>
              <a:ext uri="{FF2B5EF4-FFF2-40B4-BE49-F238E27FC236}">
                <a16:creationId xmlns:a16="http://schemas.microsoft.com/office/drawing/2014/main" id="{5847D389-6281-415A-BE8D-829D4E7684F9}"/>
              </a:ext>
            </a:extLst>
          </p:cNvPr>
          <p:cNvGrpSpPr/>
          <p:nvPr/>
        </p:nvGrpSpPr>
        <p:grpSpPr>
          <a:xfrm rot="8555283">
            <a:off x="10647363" y="122514"/>
            <a:ext cx="1202555" cy="888358"/>
            <a:chOff x="3442589" y="5410039"/>
            <a:chExt cx="1202555" cy="888358"/>
          </a:xfrm>
          <a:solidFill>
            <a:schemeClr val="accent1">
              <a:lumMod val="75000"/>
            </a:schemeClr>
          </a:solidFill>
        </p:grpSpPr>
        <p:sp>
          <p:nvSpPr>
            <p:cNvPr id="243" name="Oval 242">
              <a:extLst>
                <a:ext uri="{FF2B5EF4-FFF2-40B4-BE49-F238E27FC236}">
                  <a16:creationId xmlns:a16="http://schemas.microsoft.com/office/drawing/2014/main" id="{019740F7-E1E9-4108-8B94-B895BC04A5E2}"/>
                </a:ext>
              </a:extLst>
            </p:cNvPr>
            <p:cNvSpPr/>
            <p:nvPr/>
          </p:nvSpPr>
          <p:spPr>
            <a:xfrm>
              <a:off x="4194644" y="5845659"/>
              <a:ext cx="228869" cy="228869"/>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4" name="Straight Connector 243">
              <a:extLst>
                <a:ext uri="{FF2B5EF4-FFF2-40B4-BE49-F238E27FC236}">
                  <a16:creationId xmlns:a16="http://schemas.microsoft.com/office/drawing/2014/main" id="{3A8F62D1-FAD8-4D55-8FE4-9712E1439D78}"/>
                </a:ext>
              </a:extLst>
            </p:cNvPr>
            <p:cNvCxnSpPr>
              <a:cxnSpLocks/>
            </p:cNvCxnSpPr>
            <p:nvPr/>
          </p:nvCxnSpPr>
          <p:spPr>
            <a:xfrm>
              <a:off x="3442589" y="5639826"/>
              <a:ext cx="867151" cy="320268"/>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DC507CE-4F06-40F7-BADB-4073EEA93A1A}"/>
                </a:ext>
              </a:extLst>
            </p:cNvPr>
            <p:cNvCxnSpPr>
              <a:cxnSpLocks/>
            </p:cNvCxnSpPr>
            <p:nvPr/>
          </p:nvCxnSpPr>
          <p:spPr>
            <a:xfrm>
              <a:off x="4309740" y="5960094"/>
              <a:ext cx="167702" cy="338303"/>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2E93A0C-6F0E-4BE1-A8C6-7C82C8EB07F5}"/>
                </a:ext>
              </a:extLst>
            </p:cNvPr>
            <p:cNvCxnSpPr>
              <a:cxnSpLocks/>
            </p:cNvCxnSpPr>
            <p:nvPr/>
          </p:nvCxnSpPr>
          <p:spPr>
            <a:xfrm flipV="1">
              <a:off x="4309740" y="5410039"/>
              <a:ext cx="335404" cy="550055"/>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88" name="Group 229">
            <a:extLst>
              <a:ext uri="{FF2B5EF4-FFF2-40B4-BE49-F238E27FC236}">
                <a16:creationId xmlns:a16="http://schemas.microsoft.com/office/drawing/2014/main" id="{98B6761E-B95B-45F3-9AE9-40DE0BF8CA65}"/>
              </a:ext>
            </a:extLst>
          </p:cNvPr>
          <p:cNvGrpSpPr/>
          <p:nvPr/>
        </p:nvGrpSpPr>
        <p:grpSpPr>
          <a:xfrm>
            <a:off x="6144216" y="340163"/>
            <a:ext cx="9437828" cy="6400541"/>
            <a:chOff x="6689252" y="1334574"/>
            <a:chExt cx="7086744" cy="4506525"/>
          </a:xfrm>
        </p:grpSpPr>
        <p:sp>
          <p:nvSpPr>
            <p:cNvPr id="89" name="TextBox 230">
              <a:extLst>
                <a:ext uri="{FF2B5EF4-FFF2-40B4-BE49-F238E27FC236}">
                  <a16:creationId xmlns:a16="http://schemas.microsoft.com/office/drawing/2014/main" id="{5A450B02-83AC-47A9-8692-0392F60EAC9B}"/>
                </a:ext>
              </a:extLst>
            </p:cNvPr>
            <p:cNvSpPr txBox="1"/>
            <p:nvPr/>
          </p:nvSpPr>
          <p:spPr>
            <a:xfrm>
              <a:off x="6689252" y="1658772"/>
              <a:ext cx="4507692" cy="4182327"/>
            </a:xfrm>
            <a:prstGeom prst="rect">
              <a:avLst/>
            </a:prstGeom>
            <a:noFill/>
            <a:ln>
              <a:solidFill>
                <a:schemeClr val="bg1"/>
              </a:solidFill>
            </a:ln>
          </p:spPr>
          <p:txBody>
            <a:bodyPr wrap="square" rtlCol="0">
              <a:spAutoFit/>
            </a:bodyPr>
            <a:lstStyle/>
            <a:p>
              <a:pPr algn="just"/>
              <a:r>
                <a:rPr lang="en-US" altLang="ko-KR" sz="1900" dirty="0">
                  <a:solidFill>
                    <a:schemeClr val="bg1"/>
                  </a:solidFill>
                  <a:latin typeface="Abadi Extra Light" panose="020B0204020104020204" pitchFamily="34" charset="0"/>
                  <a:cs typeface="Arial" pitchFamily="34" charset="0"/>
                </a:rPr>
                <a:t>Tree models where the target variable can take a discrete set of values are called classification trees; in these tree structures, leaves represent class labels and branches represent conjunctions of features that lead to those class labels. Each interior node corresponds to one of the input variables; there are edges to children for each of the possible values of that input variable. Each leaf represents a value of the target variable given the values of the input variables represented by the path from the root to the leaf.</a:t>
              </a:r>
            </a:p>
            <a:p>
              <a:pPr algn="just"/>
              <a:r>
                <a:rPr lang="en-US" altLang="ko-KR" sz="1900" dirty="0">
                  <a:solidFill>
                    <a:schemeClr val="bg1"/>
                  </a:solidFill>
                  <a:latin typeface="Abadi Extra Light" panose="020B0204020104020204" pitchFamily="34" charset="0"/>
                  <a:cs typeface="Arial" pitchFamily="34" charset="0"/>
                </a:rPr>
                <a:t>A decision tree is a simple representation for classifying examples.</a:t>
              </a:r>
            </a:p>
            <a:p>
              <a:pPr algn="just"/>
              <a:r>
                <a:rPr lang="en-US" altLang="ko-KR" sz="1900" dirty="0">
                  <a:solidFill>
                    <a:schemeClr val="bg1"/>
                  </a:solidFill>
                  <a:latin typeface="Abadi Extra Light" panose="020B0204020104020204" pitchFamily="34" charset="0"/>
                  <a:cs typeface="Arial" pitchFamily="34" charset="0"/>
                </a:rPr>
                <a:t>A tree can be "learned“ by splitting the source set into subsets based on an attribute value test. This process is repeated on each derived subset in a recursive manner called recursive partitioning. The recursion is completed when the subset at a node has all the same value of the target variable, or when splitting no longer adds value to the predictions. This process of top-down induction of decision trees  is an example of a greedy algorithm, and it is by far the most common strategy for learning decision trees from data.</a:t>
              </a:r>
            </a:p>
          </p:txBody>
        </p:sp>
        <p:sp>
          <p:nvSpPr>
            <p:cNvPr id="90" name="TextBox 231">
              <a:extLst>
                <a:ext uri="{FF2B5EF4-FFF2-40B4-BE49-F238E27FC236}">
                  <a16:creationId xmlns:a16="http://schemas.microsoft.com/office/drawing/2014/main" id="{FE4F644E-2EB5-4C8B-8B51-BF17D0ADB53D}"/>
                </a:ext>
              </a:extLst>
            </p:cNvPr>
            <p:cNvSpPr txBox="1"/>
            <p:nvPr/>
          </p:nvSpPr>
          <p:spPr>
            <a:xfrm>
              <a:off x="9268304" y="1334574"/>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Decision Tree </a:t>
              </a:r>
              <a:endParaRPr lang="ko-KR" altLang="en-US" sz="2700" b="1" dirty="0">
                <a:solidFill>
                  <a:schemeClr val="bg1"/>
                </a:solidFill>
                <a:cs typeface="Arial" pitchFamily="34" charset="0"/>
              </a:endParaRPr>
            </a:p>
          </p:txBody>
        </p:sp>
      </p:grpSp>
      <p:pic>
        <p:nvPicPr>
          <p:cNvPr id="4" name="Immagine 3">
            <a:extLst>
              <a:ext uri="{FF2B5EF4-FFF2-40B4-BE49-F238E27FC236}">
                <a16:creationId xmlns:a16="http://schemas.microsoft.com/office/drawing/2014/main" id="{1E938D5E-4623-487D-8ABB-FFB99FA6B8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67" y="1284053"/>
            <a:ext cx="5996576" cy="5437397"/>
          </a:xfrm>
          <a:prstGeom prst="rect">
            <a:avLst/>
          </a:prstGeom>
        </p:spPr>
      </p:pic>
      <p:sp>
        <p:nvSpPr>
          <p:cNvPr id="95" name="TextBox 1">
            <a:extLst>
              <a:ext uri="{FF2B5EF4-FFF2-40B4-BE49-F238E27FC236}">
                <a16:creationId xmlns:a16="http://schemas.microsoft.com/office/drawing/2014/main" id="{A97FA94A-D8DE-49F3-9FBD-EE4852FD63B4}"/>
              </a:ext>
            </a:extLst>
          </p:cNvPr>
          <p:cNvSpPr txBox="1"/>
          <p:nvPr/>
        </p:nvSpPr>
        <p:spPr>
          <a:xfrm>
            <a:off x="-92300" y="-61476"/>
            <a:ext cx="6613949" cy="892552"/>
          </a:xfrm>
          <a:prstGeom prst="rect">
            <a:avLst/>
          </a:prstGeom>
          <a:noFill/>
        </p:spPr>
        <p:txBody>
          <a:bodyPr wrap="square" rtlCol="0" anchor="ctr">
            <a:spAutoFit/>
          </a:bodyPr>
          <a:lstStyle/>
          <a:p>
            <a:r>
              <a:rPr lang="en-US" altLang="ko-KR" sz="5200" dirty="0">
                <a:solidFill>
                  <a:schemeClr val="bg1"/>
                </a:solidFill>
                <a:cs typeface="Arial" pitchFamily="34" charset="0"/>
              </a:rPr>
              <a:t>Classification Models</a:t>
            </a:r>
            <a:endParaRPr lang="ko-KR" altLang="en-US" sz="5200" dirty="0">
              <a:solidFill>
                <a:schemeClr val="bg1"/>
              </a:solidFill>
              <a:cs typeface="Arial" pitchFamily="34" charset="0"/>
            </a:endParaRPr>
          </a:p>
        </p:txBody>
      </p:sp>
    </p:spTree>
    <p:extLst>
      <p:ext uri="{BB962C8B-B14F-4D97-AF65-F5344CB8AC3E}">
        <p14:creationId xmlns:p14="http://schemas.microsoft.com/office/powerpoint/2010/main" val="4010386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881996-6422-4D15-A2C1-BFAEC06DADEB}"/>
              </a:ext>
            </a:extLst>
          </p:cNvPr>
          <p:cNvSpPr txBox="1"/>
          <p:nvPr/>
        </p:nvSpPr>
        <p:spPr>
          <a:xfrm>
            <a:off x="4665218" y="-77551"/>
            <a:ext cx="6881461" cy="923330"/>
          </a:xfrm>
          <a:prstGeom prst="rect">
            <a:avLst/>
          </a:prstGeom>
          <a:noFill/>
        </p:spPr>
        <p:txBody>
          <a:bodyPr wrap="square" rtlCol="0" anchor="ctr">
            <a:spAutoFit/>
          </a:bodyPr>
          <a:lstStyle/>
          <a:p>
            <a:r>
              <a:rPr lang="en-US" altLang="ko-KR" sz="5400" dirty="0">
                <a:solidFill>
                  <a:schemeClr val="bg1"/>
                </a:solidFill>
                <a:cs typeface="Arial" pitchFamily="34" charset="0"/>
              </a:rPr>
              <a:t>Classification Models</a:t>
            </a:r>
            <a:endParaRPr lang="ko-KR" altLang="en-US" sz="5400" dirty="0">
              <a:solidFill>
                <a:schemeClr val="bg1"/>
              </a:solidFill>
              <a:cs typeface="Arial" pitchFamily="34" charset="0"/>
            </a:endParaRPr>
          </a:p>
        </p:txBody>
      </p:sp>
      <p:grpSp>
        <p:nvGrpSpPr>
          <p:cNvPr id="247" name="Group 246">
            <a:extLst>
              <a:ext uri="{FF2B5EF4-FFF2-40B4-BE49-F238E27FC236}">
                <a16:creationId xmlns:a16="http://schemas.microsoft.com/office/drawing/2014/main" id="{554C4BE2-3A7A-417F-958F-0994C6956B42}"/>
              </a:ext>
            </a:extLst>
          </p:cNvPr>
          <p:cNvGrpSpPr/>
          <p:nvPr/>
        </p:nvGrpSpPr>
        <p:grpSpPr>
          <a:xfrm>
            <a:off x="-26869" y="50804"/>
            <a:ext cx="4441271" cy="6396402"/>
            <a:chOff x="-26869" y="50804"/>
            <a:chExt cx="4441271" cy="6396402"/>
          </a:xfrm>
        </p:grpSpPr>
        <p:cxnSp>
          <p:nvCxnSpPr>
            <p:cNvPr id="93" name="Straight Connector 92">
              <a:extLst>
                <a:ext uri="{FF2B5EF4-FFF2-40B4-BE49-F238E27FC236}">
                  <a16:creationId xmlns:a16="http://schemas.microsoft.com/office/drawing/2014/main" id="{670ACE2E-A9D0-43B3-B3F7-A6C62D771E43}"/>
                </a:ext>
              </a:extLst>
            </p:cNvPr>
            <p:cNvCxnSpPr>
              <a:cxnSpLocks/>
            </p:cNvCxnSpPr>
            <p:nvPr/>
          </p:nvCxnSpPr>
          <p:spPr>
            <a:xfrm flipH="1" flipV="1">
              <a:off x="2817894" y="6087912"/>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4E71D470-335E-4DFE-BFD8-D1E7464734A9}"/>
                </a:ext>
              </a:extLst>
            </p:cNvPr>
            <p:cNvSpPr/>
            <p:nvPr/>
          </p:nvSpPr>
          <p:spPr>
            <a:xfrm>
              <a:off x="1026938" y="247211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62D9F32C-5A7D-4827-BC99-61523DC3CC31}"/>
                </a:ext>
              </a:extLst>
            </p:cNvPr>
            <p:cNvSpPr/>
            <p:nvPr/>
          </p:nvSpPr>
          <p:spPr>
            <a:xfrm>
              <a:off x="1824529" y="536494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200D4667-EABB-4D29-8288-3578DFBD2351}"/>
                </a:ext>
              </a:extLst>
            </p:cNvPr>
            <p:cNvSpPr/>
            <p:nvPr/>
          </p:nvSpPr>
          <p:spPr>
            <a:xfrm>
              <a:off x="177362" y="4293379"/>
              <a:ext cx="159474" cy="1594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DCC35BE3-1414-4F47-BFFB-DFBF884A5E05}"/>
                </a:ext>
              </a:extLst>
            </p:cNvPr>
            <p:cNvSpPr/>
            <p:nvPr/>
          </p:nvSpPr>
          <p:spPr>
            <a:xfrm>
              <a:off x="2640340" y="2055206"/>
              <a:ext cx="223201" cy="2232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EF6AFD8D-C146-4208-A52C-7DC84492D399}"/>
                </a:ext>
              </a:extLst>
            </p:cNvPr>
            <p:cNvSpPr/>
            <p:nvPr/>
          </p:nvSpPr>
          <p:spPr>
            <a:xfrm>
              <a:off x="1952591" y="148923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2" name="Group 151">
              <a:extLst>
                <a:ext uri="{FF2B5EF4-FFF2-40B4-BE49-F238E27FC236}">
                  <a16:creationId xmlns:a16="http://schemas.microsoft.com/office/drawing/2014/main" id="{1ADA25FA-377D-4DEB-970B-B13CF24D25AA}"/>
                </a:ext>
              </a:extLst>
            </p:cNvPr>
            <p:cNvGrpSpPr/>
            <p:nvPr/>
          </p:nvGrpSpPr>
          <p:grpSpPr>
            <a:xfrm>
              <a:off x="3184887" y="3835341"/>
              <a:ext cx="1229515" cy="1107907"/>
              <a:chOff x="5884197" y="3445640"/>
              <a:chExt cx="1888205" cy="1701448"/>
            </a:xfrm>
          </p:grpSpPr>
          <p:cxnSp>
            <p:nvCxnSpPr>
              <p:cNvPr id="92" name="Straight Connector 91">
                <a:extLst>
                  <a:ext uri="{FF2B5EF4-FFF2-40B4-BE49-F238E27FC236}">
                    <a16:creationId xmlns:a16="http://schemas.microsoft.com/office/drawing/2014/main" id="{9A31CC38-E2B1-4A86-AEBC-F3AD1D3C112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3C40ED8-9497-4DAF-9102-8285B6A4DDD7}"/>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D228404-3202-424D-BBFD-99AF28046D1D}"/>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CD032B2-2823-4364-AEF1-7A5BB6B39226}"/>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3781D5C-8598-4DC4-B15C-FF29CF147C7F}"/>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3D17873-3F2F-4395-9322-A4AD244EAE1F}"/>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273B30FF-646D-4703-B7C6-536BAE4585C7}"/>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4B9B0ECC-2476-4775-ADD3-1E6EC9FCC1B6}"/>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E8C3181E-BC39-4ED5-896C-8643AEAB61BA}"/>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a:extLst>
                <a:ext uri="{FF2B5EF4-FFF2-40B4-BE49-F238E27FC236}">
                  <a16:creationId xmlns:a16="http://schemas.microsoft.com/office/drawing/2014/main" id="{5F83E974-6F75-411B-8983-A67B9A54AFAC}"/>
                </a:ext>
              </a:extLst>
            </p:cNvPr>
            <p:cNvGrpSpPr/>
            <p:nvPr/>
          </p:nvGrpSpPr>
          <p:grpSpPr>
            <a:xfrm rot="10800000">
              <a:off x="-26869" y="50804"/>
              <a:ext cx="2246936" cy="1701448"/>
              <a:chOff x="5884197" y="3445640"/>
              <a:chExt cx="2246936" cy="1701448"/>
            </a:xfrm>
          </p:grpSpPr>
          <p:cxnSp>
            <p:nvCxnSpPr>
              <p:cNvPr id="154" name="Straight Connector 153">
                <a:extLst>
                  <a:ext uri="{FF2B5EF4-FFF2-40B4-BE49-F238E27FC236}">
                    <a16:creationId xmlns:a16="http://schemas.microsoft.com/office/drawing/2014/main" id="{59A304A8-463C-4E2A-AAEB-636EEADAA87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D7C6A1D-A0CB-4992-8833-ED982D04466D}"/>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B181298D-EBAF-4A93-9C86-D6D0C4B15BD2}"/>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9FCCD251-C320-4E2A-AC0C-FBFABE73D32C}"/>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554C909-8C5C-4A2D-A1BD-DB6487CABED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3DCBC4-D136-4AAF-B0C6-0AF968B9F876}"/>
                  </a:ext>
                </a:extLst>
              </p:cNvPr>
              <p:cNvCxnSpPr>
                <a:cxnSpLocks/>
              </p:cNvCxnSpPr>
              <p:nvPr/>
            </p:nvCxnSpPr>
            <p:spPr>
              <a:xfrm rot="10800000" flipV="1">
                <a:off x="7062531" y="4228106"/>
                <a:ext cx="1068602" cy="26818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896495A9-7AA1-4DDB-AE34-B96047C07164}"/>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AC4B2A22-E784-4C85-891C-AA90B2F8C2BB}"/>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2E45753D-9884-4434-B1B8-15D5F615B399}"/>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4505F5DC-8704-45BD-87E7-E574ADED18B9}"/>
                </a:ext>
              </a:extLst>
            </p:cNvPr>
            <p:cNvGrpSpPr/>
            <p:nvPr/>
          </p:nvGrpSpPr>
          <p:grpSpPr>
            <a:xfrm rot="6830159">
              <a:off x="282516" y="4652380"/>
              <a:ext cx="1888205" cy="1701448"/>
              <a:chOff x="5884197" y="3445640"/>
              <a:chExt cx="1888205" cy="1701448"/>
            </a:xfrm>
          </p:grpSpPr>
          <p:cxnSp>
            <p:nvCxnSpPr>
              <p:cNvPr id="164" name="Straight Connector 163">
                <a:extLst>
                  <a:ext uri="{FF2B5EF4-FFF2-40B4-BE49-F238E27FC236}">
                    <a16:creationId xmlns:a16="http://schemas.microsoft.com/office/drawing/2014/main" id="{4BB43B57-CF8B-4F88-8A2A-20ADD2D3C6C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77A4348-CB3F-4BFB-A1CC-CF7056CFF715}"/>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56630DD8-4B81-4A64-BD65-86274C6B1B93}"/>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5B78D16-56BC-472F-B687-A9E3899731C2}"/>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6F754FE-8056-4704-A67C-A0FBE12B8D1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2A2188A-1E7E-49E2-9D80-9100F58BD95D}"/>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70" name="Oval 169">
                <a:extLst>
                  <a:ext uri="{FF2B5EF4-FFF2-40B4-BE49-F238E27FC236}">
                    <a16:creationId xmlns:a16="http://schemas.microsoft.com/office/drawing/2014/main" id="{86B35C84-B365-4E0A-95E5-F96402B484D5}"/>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B2057B3E-5315-4CC6-9A92-1E9E0F5CB027}"/>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9CDD68A6-2AF8-4707-9BB3-E4520483B618}"/>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72">
              <a:extLst>
                <a:ext uri="{FF2B5EF4-FFF2-40B4-BE49-F238E27FC236}">
                  <a16:creationId xmlns:a16="http://schemas.microsoft.com/office/drawing/2014/main" id="{0BBD7F6C-F656-415E-B53F-7F36AC46B014}"/>
                </a:ext>
              </a:extLst>
            </p:cNvPr>
            <p:cNvGrpSpPr/>
            <p:nvPr/>
          </p:nvGrpSpPr>
          <p:grpSpPr>
            <a:xfrm rot="2369895">
              <a:off x="148660" y="1960246"/>
              <a:ext cx="1888205" cy="1676281"/>
              <a:chOff x="5884197" y="3470807"/>
              <a:chExt cx="1888205" cy="1676281"/>
            </a:xfrm>
          </p:grpSpPr>
          <p:cxnSp>
            <p:nvCxnSpPr>
              <p:cNvPr id="174" name="Straight Connector 173">
                <a:extLst>
                  <a:ext uri="{FF2B5EF4-FFF2-40B4-BE49-F238E27FC236}">
                    <a16:creationId xmlns:a16="http://schemas.microsoft.com/office/drawing/2014/main" id="{A7154D87-3E9D-49B7-840E-9737E8AF3F5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96190D0A-4052-4AF0-B678-EAA77FEA9140}"/>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7F9881C-7464-45DC-8F73-0C101FE36018}"/>
                  </a:ext>
                </a:extLst>
              </p:cNvPr>
              <p:cNvCxnSpPr>
                <a:cxnSpLocks/>
              </p:cNvCxnSpPr>
              <p:nvPr/>
            </p:nvCxnSpPr>
            <p:spPr>
              <a:xfrm rot="19230105" flipH="1">
                <a:off x="6685587" y="3470807"/>
                <a:ext cx="587875" cy="9466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6AD860B0-D391-4C1F-898A-84238B5A9207}"/>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117906F-C7F1-4566-8EFF-FA45CC612F3C}"/>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A12DA3AE-88B0-4879-9C6B-CFE5BA1F24FE}"/>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E7972A9A-0D87-4EFF-949D-83CAEC36CC20}"/>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82724BCA-AB00-4035-BA0C-86A1010C3B95}"/>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7" name="Straight Connector 186">
              <a:extLst>
                <a:ext uri="{FF2B5EF4-FFF2-40B4-BE49-F238E27FC236}">
                  <a16:creationId xmlns:a16="http://schemas.microsoft.com/office/drawing/2014/main" id="{9816848B-59D9-48FA-BE02-34747197834D}"/>
                </a:ext>
              </a:extLst>
            </p:cNvPr>
            <p:cNvCxnSpPr>
              <a:cxnSpLocks/>
            </p:cNvCxnSpPr>
            <p:nvPr/>
          </p:nvCxnSpPr>
          <p:spPr>
            <a:xfrm flipV="1">
              <a:off x="187347" y="4732642"/>
              <a:ext cx="474868" cy="134761"/>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A3D56CF-1ED1-42C2-89FC-36CFBCF4FE5C}"/>
                </a:ext>
              </a:extLst>
            </p:cNvPr>
            <p:cNvCxnSpPr>
              <a:cxnSpLocks/>
            </p:cNvCxnSpPr>
            <p:nvPr/>
          </p:nvCxnSpPr>
          <p:spPr>
            <a:xfrm>
              <a:off x="2255330" y="2204523"/>
              <a:ext cx="385010" cy="26965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97C792A8-C345-4A12-B7A9-41F05DB79948}"/>
                </a:ext>
              </a:extLst>
            </p:cNvPr>
            <p:cNvGrpSpPr/>
            <p:nvPr/>
          </p:nvGrpSpPr>
          <p:grpSpPr>
            <a:xfrm rot="6560792">
              <a:off x="1739807" y="3495652"/>
              <a:ext cx="1202555" cy="888358"/>
              <a:chOff x="3442589" y="5410039"/>
              <a:chExt cx="1202555" cy="888358"/>
            </a:xfrm>
          </p:grpSpPr>
          <p:sp>
            <p:nvSpPr>
              <p:cNvPr id="149" name="Oval 148">
                <a:extLst>
                  <a:ext uri="{FF2B5EF4-FFF2-40B4-BE49-F238E27FC236}">
                    <a16:creationId xmlns:a16="http://schemas.microsoft.com/office/drawing/2014/main" id="{75D00326-5667-4BB3-8205-D63A319D81AD}"/>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3" name="Straight Connector 192">
                <a:extLst>
                  <a:ext uri="{FF2B5EF4-FFF2-40B4-BE49-F238E27FC236}">
                    <a16:creationId xmlns:a16="http://schemas.microsoft.com/office/drawing/2014/main" id="{2CFE1A87-9E56-4F0A-802A-D5BA702D4F0C}"/>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0424E7B-2FF2-449E-9207-58C7BB31C17E}"/>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099306B-5247-456F-9B43-7A8C9D863B36}"/>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F3AF1BEC-E6EB-43BB-9444-CE53E9C4C783}"/>
                </a:ext>
              </a:extLst>
            </p:cNvPr>
            <p:cNvGrpSpPr/>
            <p:nvPr/>
          </p:nvGrpSpPr>
          <p:grpSpPr>
            <a:xfrm rot="8555283">
              <a:off x="2447230" y="485485"/>
              <a:ext cx="1202555" cy="888358"/>
              <a:chOff x="3442589" y="5410039"/>
              <a:chExt cx="1202555" cy="888358"/>
            </a:xfrm>
          </p:grpSpPr>
          <p:sp>
            <p:nvSpPr>
              <p:cNvPr id="205" name="Oval 204">
                <a:extLst>
                  <a:ext uri="{FF2B5EF4-FFF2-40B4-BE49-F238E27FC236}">
                    <a16:creationId xmlns:a16="http://schemas.microsoft.com/office/drawing/2014/main" id="{12ED7B5B-15F4-4002-9510-93CF6A0FB383}"/>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 name="Straight Connector 205">
                <a:extLst>
                  <a:ext uri="{FF2B5EF4-FFF2-40B4-BE49-F238E27FC236}">
                    <a16:creationId xmlns:a16="http://schemas.microsoft.com/office/drawing/2014/main" id="{7BDCB6FB-7D82-4167-8273-5DE3F837A8DA}"/>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6835705B-0230-4927-9347-6B2F14D93E1A}"/>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E03A390-20F7-4475-BDAA-8781AB2B25AF}"/>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cxnSp>
          <p:nvCxnSpPr>
            <p:cNvPr id="211" name="Straight Connector 210">
              <a:extLst>
                <a:ext uri="{FF2B5EF4-FFF2-40B4-BE49-F238E27FC236}">
                  <a16:creationId xmlns:a16="http://schemas.microsoft.com/office/drawing/2014/main" id="{3071B284-963D-4642-AA78-A16BB11A3FBC}"/>
                </a:ext>
              </a:extLst>
            </p:cNvPr>
            <p:cNvCxnSpPr>
              <a:cxnSpLocks/>
            </p:cNvCxnSpPr>
            <p:nvPr/>
          </p:nvCxnSpPr>
          <p:spPr>
            <a:xfrm>
              <a:off x="945831" y="3770932"/>
              <a:ext cx="832520" cy="4240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3E011B79-AF46-4FE4-ABC9-681AAF6B5972}"/>
                </a:ext>
              </a:extLst>
            </p:cNvPr>
            <p:cNvCxnSpPr>
              <a:cxnSpLocks/>
            </p:cNvCxnSpPr>
            <p:nvPr/>
          </p:nvCxnSpPr>
          <p:spPr>
            <a:xfrm flipH="1" flipV="1">
              <a:off x="1877509" y="3305522"/>
              <a:ext cx="865054" cy="12347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1DFB4C2-228E-439D-8D29-6AFFA6D97C5D}"/>
                </a:ext>
              </a:extLst>
            </p:cNvPr>
            <p:cNvCxnSpPr>
              <a:cxnSpLocks/>
            </p:cNvCxnSpPr>
            <p:nvPr/>
          </p:nvCxnSpPr>
          <p:spPr>
            <a:xfrm flipV="1">
              <a:off x="961873" y="1614220"/>
              <a:ext cx="1095916" cy="123407"/>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373379E9-23CB-46B3-BA8C-55EA1EDEAABF}"/>
                </a:ext>
              </a:extLst>
            </p:cNvPr>
            <p:cNvCxnSpPr>
              <a:cxnSpLocks/>
            </p:cNvCxnSpPr>
            <p:nvPr/>
          </p:nvCxnSpPr>
          <p:spPr>
            <a:xfrm flipH="1" flipV="1">
              <a:off x="2736523" y="3431849"/>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A4A7DDE-F996-4DD8-9EAD-1A4319890B22}"/>
                </a:ext>
              </a:extLst>
            </p:cNvPr>
            <p:cNvCxnSpPr>
              <a:cxnSpLocks/>
            </p:cNvCxnSpPr>
            <p:nvPr/>
          </p:nvCxnSpPr>
          <p:spPr>
            <a:xfrm flipH="1" flipV="1">
              <a:off x="951917" y="5646198"/>
              <a:ext cx="489763" cy="28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007FF75-9528-4B0D-995F-0B8BFE15AD08}"/>
                </a:ext>
              </a:extLst>
            </p:cNvPr>
            <p:cNvCxnSpPr>
              <a:cxnSpLocks/>
            </p:cNvCxnSpPr>
            <p:nvPr/>
          </p:nvCxnSpPr>
          <p:spPr>
            <a:xfrm flipH="1">
              <a:off x="63134" y="3093860"/>
              <a:ext cx="1091157" cy="39889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38" name="Group 237">
            <a:extLst>
              <a:ext uri="{FF2B5EF4-FFF2-40B4-BE49-F238E27FC236}">
                <a16:creationId xmlns:a16="http://schemas.microsoft.com/office/drawing/2014/main" id="{663FF921-9DD6-4C67-9C2E-AAED27BD3A41}"/>
              </a:ext>
            </a:extLst>
          </p:cNvPr>
          <p:cNvGrpSpPr/>
          <p:nvPr/>
        </p:nvGrpSpPr>
        <p:grpSpPr>
          <a:xfrm>
            <a:off x="6243782" y="837696"/>
            <a:ext cx="5831612" cy="3563818"/>
            <a:chOff x="6751979" y="1666120"/>
            <a:chExt cx="4526164" cy="3563818"/>
          </a:xfrm>
        </p:grpSpPr>
        <p:sp>
          <p:nvSpPr>
            <p:cNvPr id="239" name="TextBox 238">
              <a:extLst>
                <a:ext uri="{FF2B5EF4-FFF2-40B4-BE49-F238E27FC236}">
                  <a16:creationId xmlns:a16="http://schemas.microsoft.com/office/drawing/2014/main" id="{A7D7FBB4-88DC-4613-987E-2441D70A0BAB}"/>
                </a:ext>
              </a:extLst>
            </p:cNvPr>
            <p:cNvSpPr txBox="1"/>
            <p:nvPr/>
          </p:nvSpPr>
          <p:spPr>
            <a:xfrm>
              <a:off x="6770451" y="2090617"/>
              <a:ext cx="4507692" cy="3139321"/>
            </a:xfrm>
            <a:prstGeom prst="rect">
              <a:avLst/>
            </a:prstGeom>
            <a:noFill/>
            <a:ln>
              <a:solidFill>
                <a:schemeClr val="bg1"/>
              </a:solidFill>
            </a:ln>
          </p:spPr>
          <p:txBody>
            <a:bodyPr wrap="square" rtlCol="0">
              <a:spAutoFit/>
            </a:bodyPr>
            <a:lstStyle/>
            <a:p>
              <a:pPr algn="just"/>
              <a:r>
                <a:rPr lang="en-US" altLang="ko-KR" dirty="0">
                  <a:solidFill>
                    <a:schemeClr val="bg1"/>
                  </a:solidFill>
                  <a:latin typeface="Abadi Extra Light" panose="020B0204020104020204" pitchFamily="34" charset="0"/>
                  <a:cs typeface="Arial" pitchFamily="34" charset="0"/>
                </a:rPr>
                <a:t>An artificial neural network is a network of simple elements called artificial neurons, which receive input, change their internal state (activation) according to that input, and produce output depending on the input and activation.</a:t>
              </a:r>
            </a:p>
            <a:p>
              <a:pPr algn="just"/>
              <a:r>
                <a:rPr lang="en-US" altLang="ko-KR" dirty="0">
                  <a:solidFill>
                    <a:schemeClr val="bg1"/>
                  </a:solidFill>
                  <a:latin typeface="Abadi Extra Light" panose="020B0204020104020204" pitchFamily="34" charset="0"/>
                  <a:cs typeface="Arial" pitchFamily="34" charset="0"/>
                </a:rPr>
                <a:t>An artificial neuron mimics the working of a biophysical neuron with inputs and outputs, but is not a biological neuron model.</a:t>
              </a:r>
            </a:p>
            <a:p>
              <a:pPr algn="just"/>
              <a:r>
                <a:rPr lang="en-US" altLang="ko-KR" dirty="0">
                  <a:solidFill>
                    <a:schemeClr val="bg1"/>
                  </a:solidFill>
                  <a:latin typeface="Abadi Extra Light" panose="020B0204020104020204" pitchFamily="34" charset="0"/>
                  <a:cs typeface="Arial" pitchFamily="34" charset="0"/>
                </a:rPr>
                <a:t>The network forms by connecting the output of certain neurons to the input of other neurons forming a directed, weighted graph. The weights as well as the functions that compute the activation can be modified by a process called learning which is governed by a learning rule</a:t>
              </a:r>
            </a:p>
          </p:txBody>
        </p:sp>
        <p:sp>
          <p:nvSpPr>
            <p:cNvPr id="240" name="TextBox 239">
              <a:extLst>
                <a:ext uri="{FF2B5EF4-FFF2-40B4-BE49-F238E27FC236}">
                  <a16:creationId xmlns:a16="http://schemas.microsoft.com/office/drawing/2014/main" id="{EFE85ACD-62AD-4F0F-839F-6988F5202D0C}"/>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Artificial Neural Network</a:t>
              </a:r>
              <a:endParaRPr lang="ko-KR" altLang="en-US" sz="2700" b="1" dirty="0">
                <a:solidFill>
                  <a:schemeClr val="bg1"/>
                </a:solidFill>
                <a:cs typeface="Arial" pitchFamily="34" charset="0"/>
              </a:endParaRPr>
            </a:p>
          </p:txBody>
        </p:sp>
      </p:grpSp>
      <p:grpSp>
        <p:nvGrpSpPr>
          <p:cNvPr id="242" name="Group 241">
            <a:extLst>
              <a:ext uri="{FF2B5EF4-FFF2-40B4-BE49-F238E27FC236}">
                <a16:creationId xmlns:a16="http://schemas.microsoft.com/office/drawing/2014/main" id="{5847D389-6281-415A-BE8D-829D4E7684F9}"/>
              </a:ext>
            </a:extLst>
          </p:cNvPr>
          <p:cNvGrpSpPr/>
          <p:nvPr/>
        </p:nvGrpSpPr>
        <p:grpSpPr>
          <a:xfrm rot="8555283">
            <a:off x="11269061" y="29133"/>
            <a:ext cx="1202555" cy="888358"/>
            <a:chOff x="3442589" y="5410039"/>
            <a:chExt cx="1202555" cy="888358"/>
          </a:xfrm>
          <a:solidFill>
            <a:schemeClr val="accent1">
              <a:lumMod val="75000"/>
            </a:schemeClr>
          </a:solidFill>
        </p:grpSpPr>
        <p:sp>
          <p:nvSpPr>
            <p:cNvPr id="243" name="Oval 242">
              <a:extLst>
                <a:ext uri="{FF2B5EF4-FFF2-40B4-BE49-F238E27FC236}">
                  <a16:creationId xmlns:a16="http://schemas.microsoft.com/office/drawing/2014/main" id="{019740F7-E1E9-4108-8B94-B895BC04A5E2}"/>
                </a:ext>
              </a:extLst>
            </p:cNvPr>
            <p:cNvSpPr/>
            <p:nvPr/>
          </p:nvSpPr>
          <p:spPr>
            <a:xfrm>
              <a:off x="4194644" y="5845659"/>
              <a:ext cx="228869" cy="228869"/>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4" name="Straight Connector 243">
              <a:extLst>
                <a:ext uri="{FF2B5EF4-FFF2-40B4-BE49-F238E27FC236}">
                  <a16:creationId xmlns:a16="http://schemas.microsoft.com/office/drawing/2014/main" id="{3A8F62D1-FAD8-4D55-8FE4-9712E1439D78}"/>
                </a:ext>
              </a:extLst>
            </p:cNvPr>
            <p:cNvCxnSpPr>
              <a:cxnSpLocks/>
            </p:cNvCxnSpPr>
            <p:nvPr/>
          </p:nvCxnSpPr>
          <p:spPr>
            <a:xfrm>
              <a:off x="3442589" y="5639826"/>
              <a:ext cx="867151" cy="320268"/>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DC507CE-4F06-40F7-BADB-4073EEA93A1A}"/>
                </a:ext>
              </a:extLst>
            </p:cNvPr>
            <p:cNvCxnSpPr>
              <a:cxnSpLocks/>
            </p:cNvCxnSpPr>
            <p:nvPr/>
          </p:nvCxnSpPr>
          <p:spPr>
            <a:xfrm>
              <a:off x="4309740" y="5960094"/>
              <a:ext cx="167702" cy="338303"/>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2E93A0C-6F0E-4BE1-A8C6-7C82C8EB07F5}"/>
                </a:ext>
              </a:extLst>
            </p:cNvPr>
            <p:cNvCxnSpPr>
              <a:cxnSpLocks/>
            </p:cNvCxnSpPr>
            <p:nvPr/>
          </p:nvCxnSpPr>
          <p:spPr>
            <a:xfrm flipV="1">
              <a:off x="4309740" y="5410039"/>
              <a:ext cx="335404" cy="550055"/>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pic>
        <p:nvPicPr>
          <p:cNvPr id="4" name="Immagine 3">
            <a:extLst>
              <a:ext uri="{FF2B5EF4-FFF2-40B4-BE49-F238E27FC236}">
                <a16:creationId xmlns:a16="http://schemas.microsoft.com/office/drawing/2014/main" id="{823A52FE-6847-43B5-98C6-058991D9B5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629" y="1262926"/>
            <a:ext cx="6028516" cy="5297120"/>
          </a:xfrm>
          <a:prstGeom prst="rect">
            <a:avLst/>
          </a:prstGeom>
        </p:spPr>
      </p:pic>
      <p:pic>
        <p:nvPicPr>
          <p:cNvPr id="6" name="Immagine 5">
            <a:extLst>
              <a:ext uri="{FF2B5EF4-FFF2-40B4-BE49-F238E27FC236}">
                <a16:creationId xmlns:a16="http://schemas.microsoft.com/office/drawing/2014/main" id="{3644E1FA-75FD-49D1-ADB4-CB83D52C7B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0731" y="4594661"/>
            <a:ext cx="4480055" cy="2082980"/>
          </a:xfrm>
          <a:prstGeom prst="rect">
            <a:avLst/>
          </a:prstGeom>
        </p:spPr>
      </p:pic>
    </p:spTree>
    <p:extLst>
      <p:ext uri="{BB962C8B-B14F-4D97-AF65-F5344CB8AC3E}">
        <p14:creationId xmlns:p14="http://schemas.microsoft.com/office/powerpoint/2010/main" val="2307210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881996-6422-4D15-A2C1-BFAEC06DADEB}"/>
              </a:ext>
            </a:extLst>
          </p:cNvPr>
          <p:cNvSpPr txBox="1"/>
          <p:nvPr/>
        </p:nvSpPr>
        <p:spPr>
          <a:xfrm>
            <a:off x="4665218" y="125876"/>
            <a:ext cx="6881461" cy="923330"/>
          </a:xfrm>
          <a:prstGeom prst="rect">
            <a:avLst/>
          </a:prstGeom>
          <a:noFill/>
        </p:spPr>
        <p:txBody>
          <a:bodyPr wrap="square" rtlCol="0" anchor="ctr">
            <a:spAutoFit/>
          </a:bodyPr>
          <a:lstStyle/>
          <a:p>
            <a:r>
              <a:rPr lang="en-US" altLang="ko-KR" sz="5400" dirty="0">
                <a:solidFill>
                  <a:schemeClr val="bg1"/>
                </a:solidFill>
                <a:cs typeface="Arial" pitchFamily="34" charset="0"/>
              </a:rPr>
              <a:t>Classification Models</a:t>
            </a:r>
            <a:endParaRPr lang="ko-KR" altLang="en-US" sz="5400" dirty="0">
              <a:solidFill>
                <a:schemeClr val="bg1"/>
              </a:solidFill>
              <a:cs typeface="Arial" pitchFamily="34" charset="0"/>
            </a:endParaRPr>
          </a:p>
        </p:txBody>
      </p:sp>
      <p:grpSp>
        <p:nvGrpSpPr>
          <p:cNvPr id="247" name="Group 246">
            <a:extLst>
              <a:ext uri="{FF2B5EF4-FFF2-40B4-BE49-F238E27FC236}">
                <a16:creationId xmlns:a16="http://schemas.microsoft.com/office/drawing/2014/main" id="{554C4BE2-3A7A-417F-958F-0994C6956B42}"/>
              </a:ext>
            </a:extLst>
          </p:cNvPr>
          <p:cNvGrpSpPr/>
          <p:nvPr/>
        </p:nvGrpSpPr>
        <p:grpSpPr>
          <a:xfrm>
            <a:off x="-25845" y="-355596"/>
            <a:ext cx="4441271" cy="6396402"/>
            <a:chOff x="-26869" y="50804"/>
            <a:chExt cx="4441271" cy="6396402"/>
          </a:xfrm>
        </p:grpSpPr>
        <p:cxnSp>
          <p:nvCxnSpPr>
            <p:cNvPr id="93" name="Straight Connector 92">
              <a:extLst>
                <a:ext uri="{FF2B5EF4-FFF2-40B4-BE49-F238E27FC236}">
                  <a16:creationId xmlns:a16="http://schemas.microsoft.com/office/drawing/2014/main" id="{670ACE2E-A9D0-43B3-B3F7-A6C62D771E43}"/>
                </a:ext>
              </a:extLst>
            </p:cNvPr>
            <p:cNvCxnSpPr>
              <a:cxnSpLocks/>
            </p:cNvCxnSpPr>
            <p:nvPr/>
          </p:nvCxnSpPr>
          <p:spPr>
            <a:xfrm flipH="1" flipV="1">
              <a:off x="2817894" y="6087912"/>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4E71D470-335E-4DFE-BFD8-D1E7464734A9}"/>
                </a:ext>
              </a:extLst>
            </p:cNvPr>
            <p:cNvSpPr/>
            <p:nvPr/>
          </p:nvSpPr>
          <p:spPr>
            <a:xfrm>
              <a:off x="1026938" y="247211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62D9F32C-5A7D-4827-BC99-61523DC3CC31}"/>
                </a:ext>
              </a:extLst>
            </p:cNvPr>
            <p:cNvSpPr/>
            <p:nvPr/>
          </p:nvSpPr>
          <p:spPr>
            <a:xfrm>
              <a:off x="1824529" y="536494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200D4667-EABB-4D29-8288-3578DFBD2351}"/>
                </a:ext>
              </a:extLst>
            </p:cNvPr>
            <p:cNvSpPr/>
            <p:nvPr/>
          </p:nvSpPr>
          <p:spPr>
            <a:xfrm>
              <a:off x="177362" y="4293379"/>
              <a:ext cx="159474" cy="1594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DCC35BE3-1414-4F47-BFFB-DFBF884A5E05}"/>
                </a:ext>
              </a:extLst>
            </p:cNvPr>
            <p:cNvSpPr/>
            <p:nvPr/>
          </p:nvSpPr>
          <p:spPr>
            <a:xfrm>
              <a:off x="2640340" y="2055206"/>
              <a:ext cx="223201" cy="2232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EF6AFD8D-C146-4208-A52C-7DC84492D399}"/>
                </a:ext>
              </a:extLst>
            </p:cNvPr>
            <p:cNvSpPr/>
            <p:nvPr/>
          </p:nvSpPr>
          <p:spPr>
            <a:xfrm>
              <a:off x="1952591" y="148923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2" name="Group 151">
              <a:extLst>
                <a:ext uri="{FF2B5EF4-FFF2-40B4-BE49-F238E27FC236}">
                  <a16:creationId xmlns:a16="http://schemas.microsoft.com/office/drawing/2014/main" id="{1ADA25FA-377D-4DEB-970B-B13CF24D25AA}"/>
                </a:ext>
              </a:extLst>
            </p:cNvPr>
            <p:cNvGrpSpPr/>
            <p:nvPr/>
          </p:nvGrpSpPr>
          <p:grpSpPr>
            <a:xfrm>
              <a:off x="3184887" y="3835341"/>
              <a:ext cx="1229515" cy="1107907"/>
              <a:chOff x="5884197" y="3445640"/>
              <a:chExt cx="1888205" cy="1701448"/>
            </a:xfrm>
          </p:grpSpPr>
          <p:cxnSp>
            <p:nvCxnSpPr>
              <p:cNvPr id="92" name="Straight Connector 91">
                <a:extLst>
                  <a:ext uri="{FF2B5EF4-FFF2-40B4-BE49-F238E27FC236}">
                    <a16:creationId xmlns:a16="http://schemas.microsoft.com/office/drawing/2014/main" id="{9A31CC38-E2B1-4A86-AEBC-F3AD1D3C112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3C40ED8-9497-4DAF-9102-8285B6A4DDD7}"/>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D228404-3202-424D-BBFD-99AF28046D1D}"/>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CD032B2-2823-4364-AEF1-7A5BB6B39226}"/>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3781D5C-8598-4DC4-B15C-FF29CF147C7F}"/>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3D17873-3F2F-4395-9322-A4AD244EAE1F}"/>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273B30FF-646D-4703-B7C6-536BAE4585C7}"/>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4B9B0ECC-2476-4775-ADD3-1E6EC9FCC1B6}"/>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E8C3181E-BC39-4ED5-896C-8643AEAB61BA}"/>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a:extLst>
                <a:ext uri="{FF2B5EF4-FFF2-40B4-BE49-F238E27FC236}">
                  <a16:creationId xmlns:a16="http://schemas.microsoft.com/office/drawing/2014/main" id="{5F83E974-6F75-411B-8983-A67B9A54AFAC}"/>
                </a:ext>
              </a:extLst>
            </p:cNvPr>
            <p:cNvGrpSpPr/>
            <p:nvPr/>
          </p:nvGrpSpPr>
          <p:grpSpPr>
            <a:xfrm rot="10800000">
              <a:off x="-26869" y="50804"/>
              <a:ext cx="2246936" cy="1701448"/>
              <a:chOff x="5884197" y="3445640"/>
              <a:chExt cx="2246936" cy="1701448"/>
            </a:xfrm>
          </p:grpSpPr>
          <p:cxnSp>
            <p:nvCxnSpPr>
              <p:cNvPr id="154" name="Straight Connector 153">
                <a:extLst>
                  <a:ext uri="{FF2B5EF4-FFF2-40B4-BE49-F238E27FC236}">
                    <a16:creationId xmlns:a16="http://schemas.microsoft.com/office/drawing/2014/main" id="{59A304A8-463C-4E2A-AAEB-636EEADAA87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D7C6A1D-A0CB-4992-8833-ED982D04466D}"/>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B181298D-EBAF-4A93-9C86-D6D0C4B15BD2}"/>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9FCCD251-C320-4E2A-AC0C-FBFABE73D32C}"/>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554C909-8C5C-4A2D-A1BD-DB6487CABED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3DCBC4-D136-4AAF-B0C6-0AF968B9F876}"/>
                  </a:ext>
                </a:extLst>
              </p:cNvPr>
              <p:cNvCxnSpPr>
                <a:cxnSpLocks/>
              </p:cNvCxnSpPr>
              <p:nvPr/>
            </p:nvCxnSpPr>
            <p:spPr>
              <a:xfrm rot="10800000" flipV="1">
                <a:off x="7062531" y="4228106"/>
                <a:ext cx="1068602" cy="26818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896495A9-7AA1-4DDB-AE34-B96047C07164}"/>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AC4B2A22-E784-4C85-891C-AA90B2F8C2BB}"/>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2E45753D-9884-4434-B1B8-15D5F615B399}"/>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4505F5DC-8704-45BD-87E7-E574ADED18B9}"/>
                </a:ext>
              </a:extLst>
            </p:cNvPr>
            <p:cNvGrpSpPr/>
            <p:nvPr/>
          </p:nvGrpSpPr>
          <p:grpSpPr>
            <a:xfrm rot="6830159">
              <a:off x="282516" y="4652380"/>
              <a:ext cx="1888205" cy="1701448"/>
              <a:chOff x="5884197" y="3445640"/>
              <a:chExt cx="1888205" cy="1701448"/>
            </a:xfrm>
          </p:grpSpPr>
          <p:cxnSp>
            <p:nvCxnSpPr>
              <p:cNvPr id="164" name="Straight Connector 163">
                <a:extLst>
                  <a:ext uri="{FF2B5EF4-FFF2-40B4-BE49-F238E27FC236}">
                    <a16:creationId xmlns:a16="http://schemas.microsoft.com/office/drawing/2014/main" id="{4BB43B57-CF8B-4F88-8A2A-20ADD2D3C6C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77A4348-CB3F-4BFB-A1CC-CF7056CFF715}"/>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56630DD8-4B81-4A64-BD65-86274C6B1B93}"/>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5B78D16-56BC-472F-B687-A9E3899731C2}"/>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6F754FE-8056-4704-A67C-A0FBE12B8D1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2A2188A-1E7E-49E2-9D80-9100F58BD95D}"/>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70" name="Oval 169">
                <a:extLst>
                  <a:ext uri="{FF2B5EF4-FFF2-40B4-BE49-F238E27FC236}">
                    <a16:creationId xmlns:a16="http://schemas.microsoft.com/office/drawing/2014/main" id="{86B35C84-B365-4E0A-95E5-F96402B484D5}"/>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B2057B3E-5315-4CC6-9A92-1E9E0F5CB027}"/>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9CDD68A6-2AF8-4707-9BB3-E4520483B618}"/>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72">
              <a:extLst>
                <a:ext uri="{FF2B5EF4-FFF2-40B4-BE49-F238E27FC236}">
                  <a16:creationId xmlns:a16="http://schemas.microsoft.com/office/drawing/2014/main" id="{0BBD7F6C-F656-415E-B53F-7F36AC46B014}"/>
                </a:ext>
              </a:extLst>
            </p:cNvPr>
            <p:cNvGrpSpPr/>
            <p:nvPr/>
          </p:nvGrpSpPr>
          <p:grpSpPr>
            <a:xfrm rot="2369895">
              <a:off x="148660" y="1960246"/>
              <a:ext cx="1888205" cy="1676281"/>
              <a:chOff x="5884197" y="3470807"/>
              <a:chExt cx="1888205" cy="1676281"/>
            </a:xfrm>
          </p:grpSpPr>
          <p:cxnSp>
            <p:nvCxnSpPr>
              <p:cNvPr id="174" name="Straight Connector 173">
                <a:extLst>
                  <a:ext uri="{FF2B5EF4-FFF2-40B4-BE49-F238E27FC236}">
                    <a16:creationId xmlns:a16="http://schemas.microsoft.com/office/drawing/2014/main" id="{A7154D87-3E9D-49B7-840E-9737E8AF3F5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96190D0A-4052-4AF0-B678-EAA77FEA9140}"/>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7F9881C-7464-45DC-8F73-0C101FE36018}"/>
                  </a:ext>
                </a:extLst>
              </p:cNvPr>
              <p:cNvCxnSpPr>
                <a:cxnSpLocks/>
              </p:cNvCxnSpPr>
              <p:nvPr/>
            </p:nvCxnSpPr>
            <p:spPr>
              <a:xfrm rot="19230105" flipH="1">
                <a:off x="6685587" y="3470807"/>
                <a:ext cx="587875" cy="9466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6AD860B0-D391-4C1F-898A-84238B5A9207}"/>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117906F-C7F1-4566-8EFF-FA45CC612F3C}"/>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A12DA3AE-88B0-4879-9C6B-CFE5BA1F24FE}"/>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E7972A9A-0D87-4EFF-949D-83CAEC36CC20}"/>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82724BCA-AB00-4035-BA0C-86A1010C3B95}"/>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7" name="Straight Connector 186">
              <a:extLst>
                <a:ext uri="{FF2B5EF4-FFF2-40B4-BE49-F238E27FC236}">
                  <a16:creationId xmlns:a16="http://schemas.microsoft.com/office/drawing/2014/main" id="{9816848B-59D9-48FA-BE02-34747197834D}"/>
                </a:ext>
              </a:extLst>
            </p:cNvPr>
            <p:cNvCxnSpPr>
              <a:cxnSpLocks/>
            </p:cNvCxnSpPr>
            <p:nvPr/>
          </p:nvCxnSpPr>
          <p:spPr>
            <a:xfrm flipV="1">
              <a:off x="187347" y="4732642"/>
              <a:ext cx="474868" cy="134761"/>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A3D56CF-1ED1-42C2-89FC-36CFBCF4FE5C}"/>
                </a:ext>
              </a:extLst>
            </p:cNvPr>
            <p:cNvCxnSpPr>
              <a:cxnSpLocks/>
            </p:cNvCxnSpPr>
            <p:nvPr/>
          </p:nvCxnSpPr>
          <p:spPr>
            <a:xfrm>
              <a:off x="2255330" y="2204523"/>
              <a:ext cx="385010" cy="26965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97C792A8-C345-4A12-B7A9-41F05DB79948}"/>
                </a:ext>
              </a:extLst>
            </p:cNvPr>
            <p:cNvGrpSpPr/>
            <p:nvPr/>
          </p:nvGrpSpPr>
          <p:grpSpPr>
            <a:xfrm rot="6560792">
              <a:off x="1739807" y="3495652"/>
              <a:ext cx="1202555" cy="888358"/>
              <a:chOff x="3442589" y="5410039"/>
              <a:chExt cx="1202555" cy="888358"/>
            </a:xfrm>
          </p:grpSpPr>
          <p:sp>
            <p:nvSpPr>
              <p:cNvPr id="149" name="Oval 148">
                <a:extLst>
                  <a:ext uri="{FF2B5EF4-FFF2-40B4-BE49-F238E27FC236}">
                    <a16:creationId xmlns:a16="http://schemas.microsoft.com/office/drawing/2014/main" id="{75D00326-5667-4BB3-8205-D63A319D81AD}"/>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3" name="Straight Connector 192">
                <a:extLst>
                  <a:ext uri="{FF2B5EF4-FFF2-40B4-BE49-F238E27FC236}">
                    <a16:creationId xmlns:a16="http://schemas.microsoft.com/office/drawing/2014/main" id="{2CFE1A87-9E56-4F0A-802A-D5BA702D4F0C}"/>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0424E7B-2FF2-449E-9207-58C7BB31C17E}"/>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099306B-5247-456F-9B43-7A8C9D863B36}"/>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F3AF1BEC-E6EB-43BB-9444-CE53E9C4C783}"/>
                </a:ext>
              </a:extLst>
            </p:cNvPr>
            <p:cNvGrpSpPr/>
            <p:nvPr/>
          </p:nvGrpSpPr>
          <p:grpSpPr>
            <a:xfrm rot="8555283">
              <a:off x="2447230" y="485485"/>
              <a:ext cx="1202555" cy="888358"/>
              <a:chOff x="3442589" y="5410039"/>
              <a:chExt cx="1202555" cy="888358"/>
            </a:xfrm>
          </p:grpSpPr>
          <p:sp>
            <p:nvSpPr>
              <p:cNvPr id="205" name="Oval 204">
                <a:extLst>
                  <a:ext uri="{FF2B5EF4-FFF2-40B4-BE49-F238E27FC236}">
                    <a16:creationId xmlns:a16="http://schemas.microsoft.com/office/drawing/2014/main" id="{12ED7B5B-15F4-4002-9510-93CF6A0FB383}"/>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 name="Straight Connector 205">
                <a:extLst>
                  <a:ext uri="{FF2B5EF4-FFF2-40B4-BE49-F238E27FC236}">
                    <a16:creationId xmlns:a16="http://schemas.microsoft.com/office/drawing/2014/main" id="{7BDCB6FB-7D82-4167-8273-5DE3F837A8DA}"/>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6835705B-0230-4927-9347-6B2F14D93E1A}"/>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E03A390-20F7-4475-BDAA-8781AB2B25AF}"/>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cxnSp>
          <p:nvCxnSpPr>
            <p:cNvPr id="211" name="Straight Connector 210">
              <a:extLst>
                <a:ext uri="{FF2B5EF4-FFF2-40B4-BE49-F238E27FC236}">
                  <a16:creationId xmlns:a16="http://schemas.microsoft.com/office/drawing/2014/main" id="{3071B284-963D-4642-AA78-A16BB11A3FBC}"/>
                </a:ext>
              </a:extLst>
            </p:cNvPr>
            <p:cNvCxnSpPr>
              <a:cxnSpLocks/>
            </p:cNvCxnSpPr>
            <p:nvPr/>
          </p:nvCxnSpPr>
          <p:spPr>
            <a:xfrm>
              <a:off x="945831" y="3770932"/>
              <a:ext cx="832520" cy="4240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3E011B79-AF46-4FE4-ABC9-681AAF6B5972}"/>
                </a:ext>
              </a:extLst>
            </p:cNvPr>
            <p:cNvCxnSpPr>
              <a:cxnSpLocks/>
            </p:cNvCxnSpPr>
            <p:nvPr/>
          </p:nvCxnSpPr>
          <p:spPr>
            <a:xfrm flipH="1" flipV="1">
              <a:off x="1877509" y="3305522"/>
              <a:ext cx="865054" cy="12347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1DFB4C2-228E-439D-8D29-6AFFA6D97C5D}"/>
                </a:ext>
              </a:extLst>
            </p:cNvPr>
            <p:cNvCxnSpPr>
              <a:cxnSpLocks/>
            </p:cNvCxnSpPr>
            <p:nvPr/>
          </p:nvCxnSpPr>
          <p:spPr>
            <a:xfrm flipV="1">
              <a:off x="961873" y="1614220"/>
              <a:ext cx="1095916" cy="123407"/>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373379E9-23CB-46B3-BA8C-55EA1EDEAABF}"/>
                </a:ext>
              </a:extLst>
            </p:cNvPr>
            <p:cNvCxnSpPr>
              <a:cxnSpLocks/>
            </p:cNvCxnSpPr>
            <p:nvPr/>
          </p:nvCxnSpPr>
          <p:spPr>
            <a:xfrm flipH="1" flipV="1">
              <a:off x="2736523" y="3431849"/>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A4A7DDE-F996-4DD8-9EAD-1A4319890B22}"/>
                </a:ext>
              </a:extLst>
            </p:cNvPr>
            <p:cNvCxnSpPr>
              <a:cxnSpLocks/>
            </p:cNvCxnSpPr>
            <p:nvPr/>
          </p:nvCxnSpPr>
          <p:spPr>
            <a:xfrm flipH="1" flipV="1">
              <a:off x="951917" y="5646198"/>
              <a:ext cx="489763" cy="28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007FF75-9528-4B0D-995F-0B8BFE15AD08}"/>
                </a:ext>
              </a:extLst>
            </p:cNvPr>
            <p:cNvCxnSpPr>
              <a:cxnSpLocks/>
            </p:cNvCxnSpPr>
            <p:nvPr/>
          </p:nvCxnSpPr>
          <p:spPr>
            <a:xfrm flipH="1">
              <a:off x="63134" y="3093860"/>
              <a:ext cx="1091157" cy="39889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34" name="Group 233">
            <a:extLst>
              <a:ext uri="{FF2B5EF4-FFF2-40B4-BE49-F238E27FC236}">
                <a16:creationId xmlns:a16="http://schemas.microsoft.com/office/drawing/2014/main" id="{2B2FDF95-74C3-4EDE-8F9B-A6C0B5B21007}"/>
              </a:ext>
            </a:extLst>
          </p:cNvPr>
          <p:cNvGrpSpPr/>
          <p:nvPr/>
        </p:nvGrpSpPr>
        <p:grpSpPr>
          <a:xfrm>
            <a:off x="6143837" y="898469"/>
            <a:ext cx="5974808" cy="5822262"/>
            <a:chOff x="6695257" y="1508285"/>
            <a:chExt cx="4580443" cy="5822262"/>
          </a:xfrm>
        </p:grpSpPr>
        <p:sp>
          <p:nvSpPr>
            <p:cNvPr id="235" name="TextBox 234">
              <a:extLst>
                <a:ext uri="{FF2B5EF4-FFF2-40B4-BE49-F238E27FC236}">
                  <a16:creationId xmlns:a16="http://schemas.microsoft.com/office/drawing/2014/main" id="{6B681A37-B437-4D1B-B238-869E1F970183}"/>
                </a:ext>
              </a:extLst>
            </p:cNvPr>
            <p:cNvSpPr txBox="1"/>
            <p:nvPr/>
          </p:nvSpPr>
          <p:spPr>
            <a:xfrm>
              <a:off x="6768008" y="2006012"/>
              <a:ext cx="4507692" cy="5324535"/>
            </a:xfrm>
            <a:prstGeom prst="rect">
              <a:avLst/>
            </a:prstGeom>
            <a:noFill/>
            <a:ln>
              <a:solidFill>
                <a:schemeClr val="bg1"/>
              </a:solidFill>
            </a:ln>
          </p:spPr>
          <p:txBody>
            <a:bodyPr wrap="square" rtlCol="0">
              <a:spAutoFit/>
            </a:bodyPr>
            <a:lstStyle/>
            <a:p>
              <a:pPr algn="just"/>
              <a:r>
                <a:rPr lang="en-US" altLang="ko-KR" sz="2000" dirty="0">
                  <a:solidFill>
                    <a:schemeClr val="bg1"/>
                  </a:solidFill>
                  <a:latin typeface="Abadi Extra Light" panose="020B0204020104020204" pitchFamily="34" charset="0"/>
                  <a:cs typeface="Arial" pitchFamily="34" charset="0"/>
                </a:rPr>
                <a:t>Suppose some given data points each belong to one of two classes, and the goal is to decide which class a new data point will be in. In the case of support-vector machines, a data point is viewed as a p-dimensional vector (a list of p-numbers), and we want to know whether we can separate such points with a (p-1)-dimensional hyperplane. This is called a linear classifier. There are many hyperplanes that might classify the data. One reasonable choice as the best hyperplane is the one that represents the largest separation, or margin, between the two classes. So we choose the hyperplane so that the distance from it to the nearest data point on each side is maximized. If such a hyperplane exists, it is known as the maximum-margin hyperplane and the linear classifier it defines is known as a maximum-margin classifier; or equivalently, the perceptron of optimal stability.</a:t>
              </a:r>
            </a:p>
          </p:txBody>
        </p:sp>
        <p:sp>
          <p:nvSpPr>
            <p:cNvPr id="236" name="TextBox 235">
              <a:extLst>
                <a:ext uri="{FF2B5EF4-FFF2-40B4-BE49-F238E27FC236}">
                  <a16:creationId xmlns:a16="http://schemas.microsoft.com/office/drawing/2014/main" id="{2F0D0F1E-A944-4A47-8A71-A22544D6F785}"/>
                </a:ext>
              </a:extLst>
            </p:cNvPr>
            <p:cNvSpPr txBox="1"/>
            <p:nvPr/>
          </p:nvSpPr>
          <p:spPr>
            <a:xfrm>
              <a:off x="6695257" y="1508285"/>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Support-vector machine</a:t>
              </a:r>
              <a:endParaRPr lang="ko-KR" altLang="en-US" sz="2700" b="1" dirty="0">
                <a:solidFill>
                  <a:schemeClr val="bg1"/>
                </a:solidFill>
                <a:cs typeface="Arial" pitchFamily="34" charset="0"/>
              </a:endParaRPr>
            </a:p>
          </p:txBody>
        </p:sp>
      </p:grpSp>
      <p:grpSp>
        <p:nvGrpSpPr>
          <p:cNvPr id="242" name="Group 241">
            <a:extLst>
              <a:ext uri="{FF2B5EF4-FFF2-40B4-BE49-F238E27FC236}">
                <a16:creationId xmlns:a16="http://schemas.microsoft.com/office/drawing/2014/main" id="{5847D389-6281-415A-BE8D-829D4E7684F9}"/>
              </a:ext>
            </a:extLst>
          </p:cNvPr>
          <p:cNvGrpSpPr/>
          <p:nvPr/>
        </p:nvGrpSpPr>
        <p:grpSpPr>
          <a:xfrm rot="8555283">
            <a:off x="11296435" y="213235"/>
            <a:ext cx="1202555" cy="888358"/>
            <a:chOff x="3442589" y="5410039"/>
            <a:chExt cx="1202555" cy="888358"/>
          </a:xfrm>
          <a:solidFill>
            <a:schemeClr val="accent1">
              <a:lumMod val="75000"/>
            </a:schemeClr>
          </a:solidFill>
        </p:grpSpPr>
        <p:sp>
          <p:nvSpPr>
            <p:cNvPr id="243" name="Oval 242">
              <a:extLst>
                <a:ext uri="{FF2B5EF4-FFF2-40B4-BE49-F238E27FC236}">
                  <a16:creationId xmlns:a16="http://schemas.microsoft.com/office/drawing/2014/main" id="{019740F7-E1E9-4108-8B94-B895BC04A5E2}"/>
                </a:ext>
              </a:extLst>
            </p:cNvPr>
            <p:cNvSpPr/>
            <p:nvPr/>
          </p:nvSpPr>
          <p:spPr>
            <a:xfrm>
              <a:off x="4194644" y="5845659"/>
              <a:ext cx="228869" cy="228869"/>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4" name="Straight Connector 243">
              <a:extLst>
                <a:ext uri="{FF2B5EF4-FFF2-40B4-BE49-F238E27FC236}">
                  <a16:creationId xmlns:a16="http://schemas.microsoft.com/office/drawing/2014/main" id="{3A8F62D1-FAD8-4D55-8FE4-9712E1439D78}"/>
                </a:ext>
              </a:extLst>
            </p:cNvPr>
            <p:cNvCxnSpPr>
              <a:cxnSpLocks/>
            </p:cNvCxnSpPr>
            <p:nvPr/>
          </p:nvCxnSpPr>
          <p:spPr>
            <a:xfrm>
              <a:off x="3442589" y="5639826"/>
              <a:ext cx="867151" cy="320268"/>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DC507CE-4F06-40F7-BADB-4073EEA93A1A}"/>
                </a:ext>
              </a:extLst>
            </p:cNvPr>
            <p:cNvCxnSpPr>
              <a:cxnSpLocks/>
            </p:cNvCxnSpPr>
            <p:nvPr/>
          </p:nvCxnSpPr>
          <p:spPr>
            <a:xfrm>
              <a:off x="4309740" y="5960094"/>
              <a:ext cx="167702" cy="338303"/>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2E93A0C-6F0E-4BE1-A8C6-7C82C8EB07F5}"/>
                </a:ext>
              </a:extLst>
            </p:cNvPr>
            <p:cNvCxnSpPr>
              <a:cxnSpLocks/>
            </p:cNvCxnSpPr>
            <p:nvPr/>
          </p:nvCxnSpPr>
          <p:spPr>
            <a:xfrm flipV="1">
              <a:off x="4309740" y="5410039"/>
              <a:ext cx="335404" cy="550055"/>
            </a:xfrm>
            <a:prstGeom prst="line">
              <a:avLst/>
            </a:prstGeom>
            <a:grpFill/>
            <a:ln w="3175">
              <a:solidFill>
                <a:schemeClr val="accent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sp>
        <p:nvSpPr>
          <p:cNvPr id="3" name="Rettangolo 2">
            <a:extLst>
              <a:ext uri="{FF2B5EF4-FFF2-40B4-BE49-F238E27FC236}">
                <a16:creationId xmlns:a16="http://schemas.microsoft.com/office/drawing/2014/main" id="{BCB78828-5591-4B7D-A151-CF30DB60EB2D}"/>
              </a:ext>
            </a:extLst>
          </p:cNvPr>
          <p:cNvSpPr/>
          <p:nvPr/>
        </p:nvSpPr>
        <p:spPr>
          <a:xfrm>
            <a:off x="-25845" y="6231279"/>
            <a:ext cx="5879911" cy="646331"/>
          </a:xfrm>
          <a:prstGeom prst="rect">
            <a:avLst/>
          </a:prstGeom>
        </p:spPr>
        <p:txBody>
          <a:bodyPr wrap="square">
            <a:spAutoFit/>
          </a:bodyPr>
          <a:lstStyle/>
          <a:p>
            <a:r>
              <a:rPr lang="it-IT" sz="1200" i="1" dirty="0" err="1">
                <a:solidFill>
                  <a:schemeClr val="bg1"/>
                </a:solidFill>
                <a:latin typeface="Abadi Extra Light" panose="020B0204020104020204" pitchFamily="34" charset="0"/>
              </a:rPr>
              <a:t>Gromski</a:t>
            </a:r>
            <a:r>
              <a:rPr lang="it-IT" sz="1200" i="1" dirty="0">
                <a:solidFill>
                  <a:schemeClr val="bg1"/>
                </a:solidFill>
                <a:latin typeface="Abadi Extra Light" panose="020B0204020104020204" pitchFamily="34" charset="0"/>
              </a:rPr>
              <a:t>, </a:t>
            </a:r>
            <a:r>
              <a:rPr lang="it-IT" sz="1200" i="1" dirty="0" err="1">
                <a:solidFill>
                  <a:schemeClr val="bg1"/>
                </a:solidFill>
                <a:latin typeface="Abadi Extra Light" panose="020B0204020104020204" pitchFamily="34" charset="0"/>
              </a:rPr>
              <a:t>Piotr</a:t>
            </a:r>
            <a:r>
              <a:rPr lang="it-IT" sz="1200" i="1" dirty="0">
                <a:solidFill>
                  <a:schemeClr val="bg1"/>
                </a:solidFill>
                <a:latin typeface="Abadi Extra Light" panose="020B0204020104020204" pitchFamily="34" charset="0"/>
              </a:rPr>
              <a:t> S., et al. "A tutorial review: </a:t>
            </a:r>
            <a:r>
              <a:rPr lang="it-IT" sz="1200" i="1" dirty="0" err="1">
                <a:solidFill>
                  <a:schemeClr val="bg1"/>
                </a:solidFill>
                <a:latin typeface="Abadi Extra Light" panose="020B0204020104020204" pitchFamily="34" charset="0"/>
              </a:rPr>
              <a:t>Metabolomics</a:t>
            </a:r>
            <a:r>
              <a:rPr lang="it-IT" sz="1200" i="1" dirty="0">
                <a:solidFill>
                  <a:schemeClr val="bg1"/>
                </a:solidFill>
                <a:latin typeface="Abadi Extra Light" panose="020B0204020104020204" pitchFamily="34" charset="0"/>
              </a:rPr>
              <a:t> and </a:t>
            </a:r>
            <a:r>
              <a:rPr lang="it-IT" sz="1200" i="1" dirty="0" err="1">
                <a:solidFill>
                  <a:schemeClr val="bg1"/>
                </a:solidFill>
                <a:latin typeface="Abadi Extra Light" panose="020B0204020104020204" pitchFamily="34" charset="0"/>
              </a:rPr>
              <a:t>partial</a:t>
            </a:r>
            <a:r>
              <a:rPr lang="it-IT" sz="1200" i="1" dirty="0">
                <a:solidFill>
                  <a:schemeClr val="bg1"/>
                </a:solidFill>
                <a:latin typeface="Abadi Extra Light" panose="020B0204020104020204" pitchFamily="34" charset="0"/>
              </a:rPr>
              <a:t> </a:t>
            </a:r>
            <a:r>
              <a:rPr lang="it-IT" sz="1200" i="1" dirty="0" err="1">
                <a:solidFill>
                  <a:schemeClr val="bg1"/>
                </a:solidFill>
                <a:latin typeface="Abadi Extra Light" panose="020B0204020104020204" pitchFamily="34" charset="0"/>
              </a:rPr>
              <a:t>least</a:t>
            </a:r>
            <a:r>
              <a:rPr lang="it-IT" sz="1200" i="1" dirty="0">
                <a:solidFill>
                  <a:schemeClr val="bg1"/>
                </a:solidFill>
                <a:latin typeface="Abadi Extra Light" panose="020B0204020104020204" pitchFamily="34" charset="0"/>
              </a:rPr>
              <a:t> </a:t>
            </a:r>
            <a:r>
              <a:rPr lang="it-IT" sz="1200" i="1" dirty="0" err="1">
                <a:solidFill>
                  <a:schemeClr val="bg1"/>
                </a:solidFill>
                <a:latin typeface="Abadi Extra Light" panose="020B0204020104020204" pitchFamily="34" charset="0"/>
              </a:rPr>
              <a:t>squares-discriminant</a:t>
            </a:r>
            <a:r>
              <a:rPr lang="it-IT" sz="1200" i="1" dirty="0">
                <a:solidFill>
                  <a:schemeClr val="bg1"/>
                </a:solidFill>
                <a:latin typeface="Abadi Extra Light" panose="020B0204020104020204" pitchFamily="34" charset="0"/>
              </a:rPr>
              <a:t> </a:t>
            </a:r>
            <a:r>
              <a:rPr lang="it-IT" sz="1200" i="1" dirty="0" err="1">
                <a:solidFill>
                  <a:schemeClr val="bg1"/>
                </a:solidFill>
                <a:latin typeface="Abadi Extra Light" panose="020B0204020104020204" pitchFamily="34" charset="0"/>
              </a:rPr>
              <a:t>analysis</a:t>
            </a:r>
            <a:r>
              <a:rPr lang="it-IT" sz="1200" i="1" dirty="0">
                <a:solidFill>
                  <a:schemeClr val="bg1"/>
                </a:solidFill>
                <a:latin typeface="Abadi Extra Light" panose="020B0204020104020204" pitchFamily="34" charset="0"/>
              </a:rPr>
              <a:t>–a </a:t>
            </a:r>
            <a:r>
              <a:rPr lang="it-IT" sz="1200" i="1" dirty="0" err="1">
                <a:solidFill>
                  <a:schemeClr val="bg1"/>
                </a:solidFill>
                <a:latin typeface="Abadi Extra Light" panose="020B0204020104020204" pitchFamily="34" charset="0"/>
              </a:rPr>
              <a:t>marriage</a:t>
            </a:r>
            <a:r>
              <a:rPr lang="it-IT" sz="1200" i="1" dirty="0">
                <a:solidFill>
                  <a:schemeClr val="bg1"/>
                </a:solidFill>
                <a:latin typeface="Abadi Extra Light" panose="020B0204020104020204" pitchFamily="34" charset="0"/>
              </a:rPr>
              <a:t> of </a:t>
            </a:r>
            <a:r>
              <a:rPr lang="it-IT" sz="1200" i="1" dirty="0" err="1">
                <a:solidFill>
                  <a:schemeClr val="bg1"/>
                </a:solidFill>
                <a:latin typeface="Abadi Extra Light" panose="020B0204020104020204" pitchFamily="34" charset="0"/>
              </a:rPr>
              <a:t>convenience</a:t>
            </a:r>
            <a:r>
              <a:rPr lang="it-IT" sz="1200" i="1" dirty="0">
                <a:solidFill>
                  <a:schemeClr val="bg1"/>
                </a:solidFill>
                <a:latin typeface="Abadi Extra Light" panose="020B0204020104020204" pitchFamily="34" charset="0"/>
              </a:rPr>
              <a:t> or a </a:t>
            </a:r>
            <a:r>
              <a:rPr lang="it-IT" sz="1200" i="1" dirty="0" err="1">
                <a:solidFill>
                  <a:schemeClr val="bg1"/>
                </a:solidFill>
                <a:latin typeface="Abadi Extra Light" panose="020B0204020104020204" pitchFamily="34" charset="0"/>
              </a:rPr>
              <a:t>shotgun</a:t>
            </a:r>
            <a:r>
              <a:rPr lang="it-IT" sz="1200" i="1" dirty="0">
                <a:solidFill>
                  <a:schemeClr val="bg1"/>
                </a:solidFill>
                <a:latin typeface="Abadi Extra Light" panose="020B0204020104020204" pitchFamily="34" charset="0"/>
              </a:rPr>
              <a:t> wedding." </a:t>
            </a:r>
            <a:r>
              <a:rPr lang="it-IT" sz="1200" i="1" dirty="0" err="1">
                <a:solidFill>
                  <a:schemeClr val="bg1"/>
                </a:solidFill>
                <a:latin typeface="Abadi Extra Light" panose="020B0204020104020204" pitchFamily="34" charset="0"/>
              </a:rPr>
              <a:t>Analytica</a:t>
            </a:r>
            <a:r>
              <a:rPr lang="it-IT" sz="1200" i="1" dirty="0">
                <a:solidFill>
                  <a:schemeClr val="bg1"/>
                </a:solidFill>
                <a:latin typeface="Abadi Extra Light" panose="020B0204020104020204" pitchFamily="34" charset="0"/>
              </a:rPr>
              <a:t> chimica acta 879 (2015): 10-23.</a:t>
            </a:r>
          </a:p>
        </p:txBody>
      </p:sp>
      <p:pic>
        <p:nvPicPr>
          <p:cNvPr id="5" name="Immagine 4">
            <a:extLst>
              <a:ext uri="{FF2B5EF4-FFF2-40B4-BE49-F238E27FC236}">
                <a16:creationId xmlns:a16="http://schemas.microsoft.com/office/drawing/2014/main" id="{02A45931-0C8B-41D1-9B08-C7611C167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68" y="1715039"/>
            <a:ext cx="6146774" cy="4542264"/>
          </a:xfrm>
          <a:prstGeom prst="rect">
            <a:avLst/>
          </a:prstGeom>
        </p:spPr>
      </p:pic>
    </p:spTree>
    <p:extLst>
      <p:ext uri="{BB962C8B-B14F-4D97-AF65-F5344CB8AC3E}">
        <p14:creationId xmlns:p14="http://schemas.microsoft.com/office/powerpoint/2010/main" val="1302812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881996-6422-4D15-A2C1-BFAEC06DADEB}"/>
              </a:ext>
            </a:extLst>
          </p:cNvPr>
          <p:cNvSpPr txBox="1"/>
          <p:nvPr/>
        </p:nvSpPr>
        <p:spPr>
          <a:xfrm>
            <a:off x="5521529" y="100621"/>
            <a:ext cx="6881461" cy="923330"/>
          </a:xfrm>
          <a:prstGeom prst="rect">
            <a:avLst/>
          </a:prstGeom>
          <a:noFill/>
        </p:spPr>
        <p:txBody>
          <a:bodyPr wrap="square" rtlCol="0" anchor="ctr">
            <a:spAutoFit/>
          </a:bodyPr>
          <a:lstStyle/>
          <a:p>
            <a:r>
              <a:rPr lang="en-US" altLang="ko-KR" sz="5400" dirty="0">
                <a:solidFill>
                  <a:schemeClr val="bg1"/>
                </a:solidFill>
                <a:cs typeface="Arial" pitchFamily="34" charset="0"/>
              </a:rPr>
              <a:t>Classification Models</a:t>
            </a:r>
            <a:endParaRPr lang="ko-KR" altLang="en-US" sz="5400" dirty="0">
              <a:solidFill>
                <a:schemeClr val="bg1"/>
              </a:solidFill>
              <a:cs typeface="Arial" pitchFamily="34" charset="0"/>
            </a:endParaRPr>
          </a:p>
        </p:txBody>
      </p:sp>
      <p:grpSp>
        <p:nvGrpSpPr>
          <p:cNvPr id="247" name="Group 246">
            <a:extLst>
              <a:ext uri="{FF2B5EF4-FFF2-40B4-BE49-F238E27FC236}">
                <a16:creationId xmlns:a16="http://schemas.microsoft.com/office/drawing/2014/main" id="{554C4BE2-3A7A-417F-958F-0994C6956B42}"/>
              </a:ext>
            </a:extLst>
          </p:cNvPr>
          <p:cNvGrpSpPr/>
          <p:nvPr/>
        </p:nvGrpSpPr>
        <p:grpSpPr>
          <a:xfrm>
            <a:off x="-26869" y="50804"/>
            <a:ext cx="4441271" cy="6396402"/>
            <a:chOff x="-26869" y="50804"/>
            <a:chExt cx="4441271" cy="6396402"/>
          </a:xfrm>
        </p:grpSpPr>
        <p:cxnSp>
          <p:nvCxnSpPr>
            <p:cNvPr id="93" name="Straight Connector 92">
              <a:extLst>
                <a:ext uri="{FF2B5EF4-FFF2-40B4-BE49-F238E27FC236}">
                  <a16:creationId xmlns:a16="http://schemas.microsoft.com/office/drawing/2014/main" id="{670ACE2E-A9D0-43B3-B3F7-A6C62D771E43}"/>
                </a:ext>
              </a:extLst>
            </p:cNvPr>
            <p:cNvCxnSpPr>
              <a:cxnSpLocks/>
            </p:cNvCxnSpPr>
            <p:nvPr/>
          </p:nvCxnSpPr>
          <p:spPr>
            <a:xfrm flipH="1" flipV="1">
              <a:off x="2817894" y="6087912"/>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4E71D470-335E-4DFE-BFD8-D1E7464734A9}"/>
                </a:ext>
              </a:extLst>
            </p:cNvPr>
            <p:cNvSpPr/>
            <p:nvPr/>
          </p:nvSpPr>
          <p:spPr>
            <a:xfrm>
              <a:off x="1026938" y="247211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62D9F32C-5A7D-4827-BC99-61523DC3CC31}"/>
                </a:ext>
              </a:extLst>
            </p:cNvPr>
            <p:cNvSpPr/>
            <p:nvPr/>
          </p:nvSpPr>
          <p:spPr>
            <a:xfrm>
              <a:off x="1824529" y="5364943"/>
              <a:ext cx="105960" cy="105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200D4667-EABB-4D29-8288-3578DFBD2351}"/>
                </a:ext>
              </a:extLst>
            </p:cNvPr>
            <p:cNvSpPr/>
            <p:nvPr/>
          </p:nvSpPr>
          <p:spPr>
            <a:xfrm>
              <a:off x="177362" y="4293379"/>
              <a:ext cx="159474" cy="1594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DCC35BE3-1414-4F47-BFFB-DFBF884A5E05}"/>
                </a:ext>
              </a:extLst>
            </p:cNvPr>
            <p:cNvSpPr/>
            <p:nvPr/>
          </p:nvSpPr>
          <p:spPr>
            <a:xfrm>
              <a:off x="2640340" y="2055206"/>
              <a:ext cx="223201" cy="2232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EF6AFD8D-C146-4208-A52C-7DC84492D399}"/>
                </a:ext>
              </a:extLst>
            </p:cNvPr>
            <p:cNvSpPr/>
            <p:nvPr/>
          </p:nvSpPr>
          <p:spPr>
            <a:xfrm>
              <a:off x="1952591" y="148923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2" name="Group 151">
              <a:extLst>
                <a:ext uri="{FF2B5EF4-FFF2-40B4-BE49-F238E27FC236}">
                  <a16:creationId xmlns:a16="http://schemas.microsoft.com/office/drawing/2014/main" id="{1ADA25FA-377D-4DEB-970B-B13CF24D25AA}"/>
                </a:ext>
              </a:extLst>
            </p:cNvPr>
            <p:cNvGrpSpPr/>
            <p:nvPr/>
          </p:nvGrpSpPr>
          <p:grpSpPr>
            <a:xfrm>
              <a:off x="3184887" y="3835341"/>
              <a:ext cx="1229515" cy="1107907"/>
              <a:chOff x="5884197" y="3445640"/>
              <a:chExt cx="1888205" cy="1701448"/>
            </a:xfrm>
          </p:grpSpPr>
          <p:cxnSp>
            <p:nvCxnSpPr>
              <p:cNvPr id="92" name="Straight Connector 91">
                <a:extLst>
                  <a:ext uri="{FF2B5EF4-FFF2-40B4-BE49-F238E27FC236}">
                    <a16:creationId xmlns:a16="http://schemas.microsoft.com/office/drawing/2014/main" id="{9A31CC38-E2B1-4A86-AEBC-F3AD1D3C112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3C40ED8-9497-4DAF-9102-8285B6A4DDD7}"/>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D228404-3202-424D-BBFD-99AF28046D1D}"/>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CD032B2-2823-4364-AEF1-7A5BB6B39226}"/>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3781D5C-8598-4DC4-B15C-FF29CF147C7F}"/>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3D17873-3F2F-4395-9322-A4AD244EAE1F}"/>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273B30FF-646D-4703-B7C6-536BAE4585C7}"/>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4B9B0ECC-2476-4775-ADD3-1E6EC9FCC1B6}"/>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E8C3181E-BC39-4ED5-896C-8643AEAB61BA}"/>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a:extLst>
                <a:ext uri="{FF2B5EF4-FFF2-40B4-BE49-F238E27FC236}">
                  <a16:creationId xmlns:a16="http://schemas.microsoft.com/office/drawing/2014/main" id="{5F83E974-6F75-411B-8983-A67B9A54AFAC}"/>
                </a:ext>
              </a:extLst>
            </p:cNvPr>
            <p:cNvGrpSpPr/>
            <p:nvPr/>
          </p:nvGrpSpPr>
          <p:grpSpPr>
            <a:xfrm rot="10800000">
              <a:off x="-26869" y="50804"/>
              <a:ext cx="2246936" cy="1701448"/>
              <a:chOff x="5884197" y="3445640"/>
              <a:chExt cx="2246936" cy="1701448"/>
            </a:xfrm>
          </p:grpSpPr>
          <p:cxnSp>
            <p:nvCxnSpPr>
              <p:cNvPr id="154" name="Straight Connector 153">
                <a:extLst>
                  <a:ext uri="{FF2B5EF4-FFF2-40B4-BE49-F238E27FC236}">
                    <a16:creationId xmlns:a16="http://schemas.microsoft.com/office/drawing/2014/main" id="{59A304A8-463C-4E2A-AAEB-636EEADAA87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D7C6A1D-A0CB-4992-8833-ED982D04466D}"/>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B181298D-EBAF-4A93-9C86-D6D0C4B15BD2}"/>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9FCCD251-C320-4E2A-AC0C-FBFABE73D32C}"/>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554C909-8C5C-4A2D-A1BD-DB6487CABED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3DCBC4-D136-4AAF-B0C6-0AF968B9F876}"/>
                  </a:ext>
                </a:extLst>
              </p:cNvPr>
              <p:cNvCxnSpPr>
                <a:cxnSpLocks/>
              </p:cNvCxnSpPr>
              <p:nvPr/>
            </p:nvCxnSpPr>
            <p:spPr>
              <a:xfrm rot="10800000" flipV="1">
                <a:off x="7062531" y="4228106"/>
                <a:ext cx="1068602" cy="26818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896495A9-7AA1-4DDB-AE34-B96047C07164}"/>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AC4B2A22-E784-4C85-891C-AA90B2F8C2BB}"/>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2E45753D-9884-4434-B1B8-15D5F615B399}"/>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4505F5DC-8704-45BD-87E7-E574ADED18B9}"/>
                </a:ext>
              </a:extLst>
            </p:cNvPr>
            <p:cNvGrpSpPr/>
            <p:nvPr/>
          </p:nvGrpSpPr>
          <p:grpSpPr>
            <a:xfrm rot="6830159">
              <a:off x="282516" y="4652380"/>
              <a:ext cx="1888205" cy="1701448"/>
              <a:chOff x="5884197" y="3445640"/>
              <a:chExt cx="1888205" cy="1701448"/>
            </a:xfrm>
          </p:grpSpPr>
          <p:cxnSp>
            <p:nvCxnSpPr>
              <p:cNvPr id="164" name="Straight Connector 163">
                <a:extLst>
                  <a:ext uri="{FF2B5EF4-FFF2-40B4-BE49-F238E27FC236}">
                    <a16:creationId xmlns:a16="http://schemas.microsoft.com/office/drawing/2014/main" id="{4BB43B57-CF8B-4F88-8A2A-20ADD2D3C6CF}"/>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77A4348-CB3F-4BFB-A1CC-CF7056CFF715}"/>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56630DD8-4B81-4A64-BD65-86274C6B1B93}"/>
                  </a:ext>
                </a:extLst>
              </p:cNvPr>
              <p:cNvCxnSpPr>
                <a:cxnSpLocks/>
              </p:cNvCxnSpPr>
              <p:nvPr/>
            </p:nvCxnSpPr>
            <p:spPr>
              <a:xfrm flipH="1">
                <a:off x="7053754" y="3560075"/>
                <a:ext cx="590803" cy="9362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5B78D16-56BC-472F-B687-A9E3899731C2}"/>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6F754FE-8056-4704-A67C-A0FBE12B8D17}"/>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2A2188A-1E7E-49E2-9D80-9100F58BD95D}"/>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70" name="Oval 169">
                <a:extLst>
                  <a:ext uri="{FF2B5EF4-FFF2-40B4-BE49-F238E27FC236}">
                    <a16:creationId xmlns:a16="http://schemas.microsoft.com/office/drawing/2014/main" id="{86B35C84-B365-4E0A-95E5-F96402B484D5}"/>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B2057B3E-5315-4CC6-9A92-1E9E0F5CB027}"/>
                  </a:ext>
                </a:extLst>
              </p:cNvPr>
              <p:cNvSpPr/>
              <p:nvPr/>
            </p:nvSpPr>
            <p:spPr>
              <a:xfrm>
                <a:off x="7530122" y="3445640"/>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9CDD68A6-2AF8-4707-9BB3-E4520483B618}"/>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72">
              <a:extLst>
                <a:ext uri="{FF2B5EF4-FFF2-40B4-BE49-F238E27FC236}">
                  <a16:creationId xmlns:a16="http://schemas.microsoft.com/office/drawing/2014/main" id="{0BBD7F6C-F656-415E-B53F-7F36AC46B014}"/>
                </a:ext>
              </a:extLst>
            </p:cNvPr>
            <p:cNvGrpSpPr/>
            <p:nvPr/>
          </p:nvGrpSpPr>
          <p:grpSpPr>
            <a:xfrm rot="2369895">
              <a:off x="148660" y="1960246"/>
              <a:ext cx="1888205" cy="1676281"/>
              <a:chOff x="5884197" y="3470807"/>
              <a:chExt cx="1888205" cy="1676281"/>
            </a:xfrm>
          </p:grpSpPr>
          <p:cxnSp>
            <p:nvCxnSpPr>
              <p:cNvPr id="174" name="Straight Connector 173">
                <a:extLst>
                  <a:ext uri="{FF2B5EF4-FFF2-40B4-BE49-F238E27FC236}">
                    <a16:creationId xmlns:a16="http://schemas.microsoft.com/office/drawing/2014/main" id="{A7154D87-3E9D-49B7-840E-9737E8AF3F50}"/>
                  </a:ext>
                </a:extLst>
              </p:cNvPr>
              <p:cNvCxnSpPr>
                <a:cxnSpLocks/>
              </p:cNvCxnSpPr>
              <p:nvPr/>
            </p:nvCxnSpPr>
            <p:spPr>
              <a:xfrm flipH="1" flipV="1">
                <a:off x="6045862" y="3579224"/>
                <a:ext cx="253165" cy="80343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96190D0A-4052-4AF0-B678-EAA77FEA9140}"/>
                  </a:ext>
                </a:extLst>
              </p:cNvPr>
              <p:cNvCxnSpPr>
                <a:cxnSpLocks/>
              </p:cNvCxnSpPr>
              <p:nvPr/>
            </p:nvCxnSpPr>
            <p:spPr>
              <a:xfrm>
                <a:off x="6307804" y="4382663"/>
                <a:ext cx="754727" cy="11362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7F9881C-7464-45DC-8F73-0C101FE36018}"/>
                  </a:ext>
                </a:extLst>
              </p:cNvPr>
              <p:cNvCxnSpPr>
                <a:cxnSpLocks/>
              </p:cNvCxnSpPr>
              <p:nvPr/>
            </p:nvCxnSpPr>
            <p:spPr>
              <a:xfrm rot="19230105" flipH="1">
                <a:off x="6685587" y="3470807"/>
                <a:ext cx="587875" cy="9466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6AD860B0-D391-4C1F-898A-84238B5A9207}"/>
                  </a:ext>
                </a:extLst>
              </p:cNvPr>
              <p:cNvCxnSpPr>
                <a:cxnSpLocks/>
              </p:cNvCxnSpPr>
              <p:nvPr/>
            </p:nvCxnSpPr>
            <p:spPr>
              <a:xfrm flipH="1" flipV="1">
                <a:off x="7062531" y="4496289"/>
                <a:ext cx="286624" cy="65079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117906F-C7F1-4566-8EFF-FA45CC612F3C}"/>
                  </a:ext>
                </a:extLst>
              </p:cNvPr>
              <p:cNvCxnSpPr>
                <a:cxnSpLocks/>
              </p:cNvCxnSpPr>
              <p:nvPr/>
            </p:nvCxnSpPr>
            <p:spPr>
              <a:xfrm flipV="1">
                <a:off x="5884197" y="4382663"/>
                <a:ext cx="414830" cy="315629"/>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A12DA3AE-88B0-4879-9C6B-CFE5BA1F24FE}"/>
                  </a:ext>
                </a:extLst>
              </p:cNvPr>
              <p:cNvCxnSpPr>
                <a:cxnSpLocks/>
              </p:cNvCxnSpPr>
              <p:nvPr/>
            </p:nvCxnSpPr>
            <p:spPr>
              <a:xfrm flipH="1">
                <a:off x="7062531" y="4210875"/>
                <a:ext cx="709871" cy="2854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E7972A9A-0D87-4EFF-949D-83CAEC36CC20}"/>
                  </a:ext>
                </a:extLst>
              </p:cNvPr>
              <p:cNvSpPr/>
              <p:nvPr/>
            </p:nvSpPr>
            <p:spPr>
              <a:xfrm>
                <a:off x="6925909" y="4353582"/>
                <a:ext cx="286624" cy="2866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82724BCA-AB00-4035-BA0C-86A1010C3B95}"/>
                  </a:ext>
                </a:extLst>
              </p:cNvPr>
              <p:cNvSpPr/>
              <p:nvPr/>
            </p:nvSpPr>
            <p:spPr>
              <a:xfrm>
                <a:off x="6184592" y="4268228"/>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7" name="Straight Connector 186">
              <a:extLst>
                <a:ext uri="{FF2B5EF4-FFF2-40B4-BE49-F238E27FC236}">
                  <a16:creationId xmlns:a16="http://schemas.microsoft.com/office/drawing/2014/main" id="{9816848B-59D9-48FA-BE02-34747197834D}"/>
                </a:ext>
              </a:extLst>
            </p:cNvPr>
            <p:cNvCxnSpPr>
              <a:cxnSpLocks/>
            </p:cNvCxnSpPr>
            <p:nvPr/>
          </p:nvCxnSpPr>
          <p:spPr>
            <a:xfrm flipV="1">
              <a:off x="187347" y="4732642"/>
              <a:ext cx="474868" cy="134761"/>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A3D56CF-1ED1-42C2-89FC-36CFBCF4FE5C}"/>
                </a:ext>
              </a:extLst>
            </p:cNvPr>
            <p:cNvCxnSpPr>
              <a:cxnSpLocks/>
            </p:cNvCxnSpPr>
            <p:nvPr/>
          </p:nvCxnSpPr>
          <p:spPr>
            <a:xfrm>
              <a:off x="2255330" y="2204523"/>
              <a:ext cx="385010" cy="26965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97C792A8-C345-4A12-B7A9-41F05DB79948}"/>
                </a:ext>
              </a:extLst>
            </p:cNvPr>
            <p:cNvGrpSpPr/>
            <p:nvPr/>
          </p:nvGrpSpPr>
          <p:grpSpPr>
            <a:xfrm rot="6560792">
              <a:off x="1739807" y="3495652"/>
              <a:ext cx="1202555" cy="888358"/>
              <a:chOff x="3442589" y="5410039"/>
              <a:chExt cx="1202555" cy="888358"/>
            </a:xfrm>
          </p:grpSpPr>
          <p:sp>
            <p:nvSpPr>
              <p:cNvPr id="149" name="Oval 148">
                <a:extLst>
                  <a:ext uri="{FF2B5EF4-FFF2-40B4-BE49-F238E27FC236}">
                    <a16:creationId xmlns:a16="http://schemas.microsoft.com/office/drawing/2014/main" id="{75D00326-5667-4BB3-8205-D63A319D81AD}"/>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3" name="Straight Connector 192">
                <a:extLst>
                  <a:ext uri="{FF2B5EF4-FFF2-40B4-BE49-F238E27FC236}">
                    <a16:creationId xmlns:a16="http://schemas.microsoft.com/office/drawing/2014/main" id="{2CFE1A87-9E56-4F0A-802A-D5BA702D4F0C}"/>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0424E7B-2FF2-449E-9207-58C7BB31C17E}"/>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099306B-5247-456F-9B43-7A8C9D863B36}"/>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F3AF1BEC-E6EB-43BB-9444-CE53E9C4C783}"/>
                </a:ext>
              </a:extLst>
            </p:cNvPr>
            <p:cNvGrpSpPr/>
            <p:nvPr/>
          </p:nvGrpSpPr>
          <p:grpSpPr>
            <a:xfrm rot="8555283">
              <a:off x="2447230" y="485485"/>
              <a:ext cx="1202555" cy="888358"/>
              <a:chOff x="3442589" y="5410039"/>
              <a:chExt cx="1202555" cy="888358"/>
            </a:xfrm>
          </p:grpSpPr>
          <p:sp>
            <p:nvSpPr>
              <p:cNvPr id="205" name="Oval 204">
                <a:extLst>
                  <a:ext uri="{FF2B5EF4-FFF2-40B4-BE49-F238E27FC236}">
                    <a16:creationId xmlns:a16="http://schemas.microsoft.com/office/drawing/2014/main" id="{12ED7B5B-15F4-4002-9510-93CF6A0FB383}"/>
                  </a:ext>
                </a:extLst>
              </p:cNvPr>
              <p:cNvSpPr/>
              <p:nvPr/>
            </p:nvSpPr>
            <p:spPr>
              <a:xfrm>
                <a:off x="4194644" y="5845659"/>
                <a:ext cx="228869" cy="22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 name="Straight Connector 205">
                <a:extLst>
                  <a:ext uri="{FF2B5EF4-FFF2-40B4-BE49-F238E27FC236}">
                    <a16:creationId xmlns:a16="http://schemas.microsoft.com/office/drawing/2014/main" id="{7BDCB6FB-7D82-4167-8273-5DE3F837A8DA}"/>
                  </a:ext>
                </a:extLst>
              </p:cNvPr>
              <p:cNvCxnSpPr>
                <a:cxnSpLocks/>
              </p:cNvCxnSpPr>
              <p:nvPr/>
            </p:nvCxnSpPr>
            <p:spPr>
              <a:xfrm>
                <a:off x="3442589" y="5639826"/>
                <a:ext cx="867151" cy="32026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6835705B-0230-4927-9347-6B2F14D93E1A}"/>
                  </a:ext>
                </a:extLst>
              </p:cNvPr>
              <p:cNvCxnSpPr>
                <a:cxnSpLocks/>
              </p:cNvCxnSpPr>
              <p:nvPr/>
            </p:nvCxnSpPr>
            <p:spPr>
              <a:xfrm>
                <a:off x="4309740" y="5960094"/>
                <a:ext cx="167702" cy="338303"/>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E03A390-20F7-4475-BDAA-8781AB2B25AF}"/>
                  </a:ext>
                </a:extLst>
              </p:cNvPr>
              <p:cNvCxnSpPr>
                <a:cxnSpLocks/>
              </p:cNvCxnSpPr>
              <p:nvPr/>
            </p:nvCxnSpPr>
            <p:spPr>
              <a:xfrm flipV="1">
                <a:off x="4309740" y="5410039"/>
                <a:ext cx="335404" cy="550055"/>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cxnSp>
          <p:nvCxnSpPr>
            <p:cNvPr id="211" name="Straight Connector 210">
              <a:extLst>
                <a:ext uri="{FF2B5EF4-FFF2-40B4-BE49-F238E27FC236}">
                  <a16:creationId xmlns:a16="http://schemas.microsoft.com/office/drawing/2014/main" id="{3071B284-963D-4642-AA78-A16BB11A3FBC}"/>
                </a:ext>
              </a:extLst>
            </p:cNvPr>
            <p:cNvCxnSpPr>
              <a:cxnSpLocks/>
            </p:cNvCxnSpPr>
            <p:nvPr/>
          </p:nvCxnSpPr>
          <p:spPr>
            <a:xfrm>
              <a:off x="945831" y="3770932"/>
              <a:ext cx="832520" cy="424014"/>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3E011B79-AF46-4FE4-ABC9-681AAF6B5972}"/>
                </a:ext>
              </a:extLst>
            </p:cNvPr>
            <p:cNvCxnSpPr>
              <a:cxnSpLocks/>
            </p:cNvCxnSpPr>
            <p:nvPr/>
          </p:nvCxnSpPr>
          <p:spPr>
            <a:xfrm flipH="1" flipV="1">
              <a:off x="1877509" y="3305522"/>
              <a:ext cx="865054" cy="12347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1DFB4C2-228E-439D-8D29-6AFFA6D97C5D}"/>
                </a:ext>
              </a:extLst>
            </p:cNvPr>
            <p:cNvCxnSpPr>
              <a:cxnSpLocks/>
            </p:cNvCxnSpPr>
            <p:nvPr/>
          </p:nvCxnSpPr>
          <p:spPr>
            <a:xfrm flipV="1">
              <a:off x="961873" y="1614220"/>
              <a:ext cx="1095916" cy="123407"/>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373379E9-23CB-46B3-BA8C-55EA1EDEAABF}"/>
                </a:ext>
              </a:extLst>
            </p:cNvPr>
            <p:cNvCxnSpPr>
              <a:cxnSpLocks/>
            </p:cNvCxnSpPr>
            <p:nvPr/>
          </p:nvCxnSpPr>
          <p:spPr>
            <a:xfrm flipH="1" flipV="1">
              <a:off x="2736523" y="3431849"/>
              <a:ext cx="408522" cy="223200"/>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A4A7DDE-F996-4DD8-9EAD-1A4319890B22}"/>
                </a:ext>
              </a:extLst>
            </p:cNvPr>
            <p:cNvCxnSpPr>
              <a:cxnSpLocks/>
            </p:cNvCxnSpPr>
            <p:nvPr/>
          </p:nvCxnSpPr>
          <p:spPr>
            <a:xfrm flipH="1" flipV="1">
              <a:off x="951917" y="5646198"/>
              <a:ext cx="489763" cy="286"/>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007FF75-9528-4B0D-995F-0B8BFE15AD08}"/>
                </a:ext>
              </a:extLst>
            </p:cNvPr>
            <p:cNvCxnSpPr>
              <a:cxnSpLocks/>
            </p:cNvCxnSpPr>
            <p:nvPr/>
          </p:nvCxnSpPr>
          <p:spPr>
            <a:xfrm flipH="1">
              <a:off x="63134" y="3093860"/>
              <a:ext cx="1091157" cy="398898"/>
            </a:xfrm>
            <a:prstGeom prst="line">
              <a:avLst/>
            </a:prstGeom>
            <a:ln w="3175">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230" name="Group 229">
            <a:extLst>
              <a:ext uri="{FF2B5EF4-FFF2-40B4-BE49-F238E27FC236}">
                <a16:creationId xmlns:a16="http://schemas.microsoft.com/office/drawing/2014/main" id="{8EAEFEC6-EFE6-497B-94EF-E544341AF9A2}"/>
              </a:ext>
            </a:extLst>
          </p:cNvPr>
          <p:cNvGrpSpPr/>
          <p:nvPr/>
        </p:nvGrpSpPr>
        <p:grpSpPr>
          <a:xfrm>
            <a:off x="7651124" y="1247151"/>
            <a:ext cx="4363514" cy="3873549"/>
            <a:chOff x="6751979" y="1666120"/>
            <a:chExt cx="4526164" cy="3596251"/>
          </a:xfrm>
        </p:grpSpPr>
        <p:sp>
          <p:nvSpPr>
            <p:cNvPr id="231" name="TextBox 230">
              <a:extLst>
                <a:ext uri="{FF2B5EF4-FFF2-40B4-BE49-F238E27FC236}">
                  <a16:creationId xmlns:a16="http://schemas.microsoft.com/office/drawing/2014/main" id="{B9AB935D-F177-4E99-8475-CDD2E4BB3D10}"/>
                </a:ext>
              </a:extLst>
            </p:cNvPr>
            <p:cNvSpPr txBox="1"/>
            <p:nvPr/>
          </p:nvSpPr>
          <p:spPr>
            <a:xfrm>
              <a:off x="6770451" y="2090617"/>
              <a:ext cx="4507692" cy="3171754"/>
            </a:xfrm>
            <a:prstGeom prst="rect">
              <a:avLst/>
            </a:prstGeom>
            <a:noFill/>
            <a:ln>
              <a:solidFill>
                <a:schemeClr val="bg1"/>
              </a:solidFill>
            </a:ln>
          </p:spPr>
          <p:txBody>
            <a:bodyPr wrap="square" rtlCol="0">
              <a:spAutoFit/>
            </a:bodyPr>
            <a:lstStyle/>
            <a:p>
              <a:pPr algn="just"/>
              <a:r>
                <a:rPr lang="en-US" altLang="ko-KR" dirty="0">
                  <a:solidFill>
                    <a:schemeClr val="bg1"/>
                  </a:solidFill>
                  <a:latin typeface="Abadi Extra Light" panose="020B0204020104020204" pitchFamily="34" charset="0"/>
                  <a:cs typeface="Arial" pitchFamily="34" charset="0"/>
                </a:rPr>
                <a:t>The PLS approach was born around 1975 by Hermann </a:t>
              </a:r>
              <a:r>
                <a:rPr lang="en-US" altLang="ko-KR" dirty="0" err="1">
                  <a:solidFill>
                    <a:schemeClr val="bg1"/>
                  </a:solidFill>
                  <a:latin typeface="Abadi Extra Light" panose="020B0204020104020204" pitchFamily="34" charset="0"/>
                  <a:cs typeface="Arial" pitchFamily="34" charset="0"/>
                </a:rPr>
                <a:t>Wold</a:t>
              </a:r>
              <a:r>
                <a:rPr lang="en-US" altLang="ko-KR" dirty="0">
                  <a:solidFill>
                    <a:schemeClr val="bg1"/>
                  </a:solidFill>
                  <a:latin typeface="Abadi Extra Light" panose="020B0204020104020204" pitchFamily="34" charset="0"/>
                  <a:cs typeface="Arial" pitchFamily="34" charset="0"/>
                </a:rPr>
                <a:t> to analyze data series by means of matrix blocks. Hermann developed a simple but effective way to estimate the parameters in these models called NIPALS (Non Linear estimation of </a:t>
              </a:r>
              <a:r>
                <a:rPr lang="en-US" altLang="ko-KR" dirty="0" err="1">
                  <a:solidFill>
                    <a:schemeClr val="bg1"/>
                  </a:solidFill>
                  <a:latin typeface="Abadi Extra Light" panose="020B0204020104020204" pitchFamily="34" charset="0"/>
                  <a:cs typeface="Arial" pitchFamily="34" charset="0"/>
                </a:rPr>
                <a:t>PArtial</a:t>
              </a:r>
              <a:r>
                <a:rPr lang="en-US" altLang="ko-KR" dirty="0">
                  <a:solidFill>
                    <a:schemeClr val="bg1"/>
                  </a:solidFill>
                  <a:latin typeface="Abadi Extra Light" panose="020B0204020104020204" pitchFamily="34" charset="0"/>
                  <a:cs typeface="Arial" pitchFamily="34" charset="0"/>
                </a:rPr>
                <a:t> Least Square). This led to the acronym used today PLS. A few years later (1981), the simpler PLS model with two blocks (X, Y) was modified by Herman's son (Svante </a:t>
              </a:r>
              <a:r>
                <a:rPr lang="en-US" altLang="ko-KR" dirty="0" err="1">
                  <a:solidFill>
                    <a:schemeClr val="bg1"/>
                  </a:solidFill>
                  <a:latin typeface="Abadi Extra Light" panose="020B0204020104020204" pitchFamily="34" charset="0"/>
                  <a:cs typeface="Arial" pitchFamily="34" charset="0"/>
                </a:rPr>
                <a:t>Wold</a:t>
              </a:r>
              <a:r>
                <a:rPr lang="en-US" altLang="ko-KR" dirty="0">
                  <a:solidFill>
                    <a:schemeClr val="bg1"/>
                  </a:solidFill>
                  <a:latin typeface="Abadi Extra Light" panose="020B0204020104020204" pitchFamily="34" charset="0"/>
                  <a:cs typeface="Arial" pitchFamily="34" charset="0"/>
                </a:rPr>
                <a:t>) to adapt it to scientific data. An alternative term for PLS is more projection to latent structures</a:t>
              </a:r>
            </a:p>
          </p:txBody>
        </p:sp>
        <p:sp>
          <p:nvSpPr>
            <p:cNvPr id="232" name="TextBox 231">
              <a:extLst>
                <a:ext uri="{FF2B5EF4-FFF2-40B4-BE49-F238E27FC236}">
                  <a16:creationId xmlns:a16="http://schemas.microsoft.com/office/drawing/2014/main" id="{8C9CCE34-CDFE-4E32-94A6-DD9261AEAB3F}"/>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Partial Least Square </a:t>
              </a:r>
              <a:endParaRPr lang="ko-KR" altLang="en-US" sz="2700" b="1" dirty="0">
                <a:solidFill>
                  <a:schemeClr val="bg1"/>
                </a:solidFill>
                <a:cs typeface="Arial" pitchFamily="34" charset="0"/>
              </a:endParaRPr>
            </a:p>
          </p:txBody>
        </p:sp>
      </p:grpSp>
      <p:pic>
        <p:nvPicPr>
          <p:cNvPr id="3" name="Registrazione #1">
            <a:hlinkClick r:id="" action="ppaction://media"/>
            <a:extLst>
              <a:ext uri="{FF2B5EF4-FFF2-40B4-BE49-F238E27FC236}">
                <a16:creationId xmlns:a16="http://schemas.microsoft.com/office/drawing/2014/main" id="{63F279C8-F2F6-4093-A241-56AFD0B847F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7362" y="2016512"/>
            <a:ext cx="7238044" cy="4071400"/>
          </a:xfrm>
          <a:prstGeom prst="rect">
            <a:avLst/>
          </a:prstGeom>
        </p:spPr>
      </p:pic>
      <p:pic>
        <p:nvPicPr>
          <p:cNvPr id="5" name="Immagine 4">
            <a:extLst>
              <a:ext uri="{FF2B5EF4-FFF2-40B4-BE49-F238E27FC236}">
                <a16:creationId xmlns:a16="http://schemas.microsoft.com/office/drawing/2014/main" id="{5B993D59-ECF1-4065-9802-22F0DD73D4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392" y="1357663"/>
            <a:ext cx="5257222" cy="5257222"/>
          </a:xfrm>
          <a:prstGeom prst="rect">
            <a:avLst/>
          </a:prstGeom>
        </p:spPr>
      </p:pic>
    </p:spTree>
    <p:extLst>
      <p:ext uri="{BB962C8B-B14F-4D97-AF65-F5344CB8AC3E}">
        <p14:creationId xmlns:p14="http://schemas.microsoft.com/office/powerpoint/2010/main" val="189930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xit" presetSubtype="4" fill="hold" nodeType="clickEffect">
                                  <p:stCondLst>
                                    <p:cond delay="0"/>
                                  </p:stCondLst>
                                  <p:childTnLst>
                                    <p:anim calcmode="lin" valueType="num">
                                      <p:cBhvr additive="base">
                                        <p:cTn id="13" dur="500"/>
                                        <p:tgtEl>
                                          <p:spTgt spid="3"/>
                                        </p:tgtEl>
                                        <p:attrNameLst>
                                          <p:attrName>ppt_y</p:attrName>
                                        </p:attrNameLst>
                                      </p:cBhvr>
                                      <p:tavLst>
                                        <p:tav tm="0">
                                          <p:val>
                                            <p:strVal val="#ppt_y"/>
                                          </p:val>
                                        </p:tav>
                                        <p:tav tm="100000">
                                          <p:val>
                                            <p:strVal val="#ppt_y+#ppt_h*1.125000"/>
                                          </p:val>
                                        </p:tav>
                                      </p:tavLst>
                                    </p:anim>
                                    <p:animEffect transition="out" filter="wipe(down)">
                                      <p:cBhvr>
                                        <p:cTn id="14" dur="500"/>
                                        <p:tgtEl>
                                          <p:spTgt spid="3"/>
                                        </p:tgtEl>
                                      </p:cBhvr>
                                    </p:animEffect>
                                    <p:set>
                                      <p:cBhvr>
                                        <p:cTn id="15" dur="1" fill="hold">
                                          <p:stCondLst>
                                            <p:cond delay="499"/>
                                          </p:stCondLst>
                                        </p:cTn>
                                        <p:tgtEl>
                                          <p:spTgt spid="3"/>
                                        </p:tgtEl>
                                        <p:attrNameLst>
                                          <p:attrName>style.visibility</p:attrName>
                                        </p:attrNameLst>
                                      </p:cBhvr>
                                      <p:to>
                                        <p:strVal val="hidden"/>
                                      </p:to>
                                    </p:set>
                                    <p:cmd type="call" cmd="stop">
                                      <p:cBhvr>
                                        <p:cTn id="16" dur="1">
                                          <p:stCondLst>
                                            <p:cond delay="499"/>
                                          </p:stCondLst>
                                        </p:cTn>
                                        <p:tgtEl>
                                          <p:spTgt spid="3"/>
                                        </p:tgtEl>
                                      </p:cBhvr>
                                    </p:cmd>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3"/>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0" y="228600"/>
            <a:ext cx="7773988" cy="447675"/>
          </a:xfrm>
        </p:spPr>
        <p:txBody>
          <a:bodyPr>
            <a:normAutofit fontScale="90000"/>
          </a:bodyPr>
          <a:lstStyle/>
          <a:p>
            <a:r>
              <a:rPr lang="en-US" dirty="0"/>
              <a:t>Features selection</a:t>
            </a:r>
          </a:p>
        </p:txBody>
      </p:sp>
      <p:sp>
        <p:nvSpPr>
          <p:cNvPr id="4" name="Rettangolo 3"/>
          <p:cNvSpPr/>
          <p:nvPr/>
        </p:nvSpPr>
        <p:spPr>
          <a:xfrm>
            <a:off x="6476604" y="2022275"/>
            <a:ext cx="4574017" cy="3046988"/>
          </a:xfrm>
          <a:prstGeom prst="rect">
            <a:avLst/>
          </a:prstGeom>
        </p:spPr>
        <p:txBody>
          <a:bodyPr wrap="square">
            <a:spAutoFit/>
          </a:bodyPr>
          <a:lstStyle/>
          <a:p>
            <a:pPr marL="285750" indent="-285750" algn="just">
              <a:buFont typeface="Arial" panose="020B0604020202020204" pitchFamily="34" charset="0"/>
              <a:buChar char="•"/>
            </a:pPr>
            <a:r>
              <a:rPr lang="en-US" sz="2400" b="1" dirty="0">
                <a:latin typeface="Abadi Extra Light" panose="020B0204020104020204" pitchFamily="34" charset="0"/>
              </a:rPr>
              <a:t>The entropy (very common in Information Theory) characterizes the (</a:t>
            </a:r>
            <a:r>
              <a:rPr lang="en-US" sz="2400" b="1" dirty="0" err="1">
                <a:latin typeface="Abadi Extra Light" panose="020B0204020104020204" pitchFamily="34" charset="0"/>
              </a:rPr>
              <a:t>im</a:t>
            </a:r>
            <a:r>
              <a:rPr lang="en-US" sz="2400" b="1" dirty="0">
                <a:latin typeface="Abadi Extra Light" panose="020B0204020104020204" pitchFamily="34" charset="0"/>
              </a:rPr>
              <a:t>)purity of an arbitrary collection of examples </a:t>
            </a:r>
          </a:p>
          <a:p>
            <a:pPr marL="285750" indent="-285750" algn="just">
              <a:buFont typeface="Arial" panose="020B0604020202020204" pitchFamily="34" charset="0"/>
              <a:buChar char="•"/>
            </a:pPr>
            <a:r>
              <a:rPr lang="en-US" sz="2400" b="1" dirty="0">
                <a:latin typeface="Abadi Extra Light" panose="020B0204020104020204" pitchFamily="34" charset="0"/>
              </a:rPr>
              <a:t>Information Gain is the expected reduction in entropy caused by partitioning the examples according to a given attribute</a:t>
            </a:r>
            <a:endParaRPr lang="it-IT" sz="2400" b="1" dirty="0">
              <a:latin typeface="Abadi Extra Light" panose="020B0204020104020204" pitchFamily="34" charset="0"/>
            </a:endParaRPr>
          </a:p>
        </p:txBody>
      </p:sp>
      <p:sp>
        <p:nvSpPr>
          <p:cNvPr id="6" name="CasellaDiTesto 5"/>
          <p:cNvSpPr txBox="1"/>
          <p:nvPr/>
        </p:nvSpPr>
        <p:spPr>
          <a:xfrm>
            <a:off x="2441643" y="1026756"/>
            <a:ext cx="3654357" cy="646331"/>
          </a:xfrm>
          <a:prstGeom prst="rect">
            <a:avLst/>
          </a:prstGeom>
          <a:solidFill>
            <a:schemeClr val="accent6">
              <a:lumMod val="60000"/>
              <a:lumOff val="40000"/>
            </a:schemeClr>
          </a:solidFill>
        </p:spPr>
        <p:txBody>
          <a:bodyPr wrap="square" rtlCol="0">
            <a:spAutoFit/>
          </a:bodyPr>
          <a:lstStyle/>
          <a:p>
            <a:pPr algn="ctr"/>
            <a:r>
              <a:rPr lang="it-IT" sz="3600" dirty="0"/>
              <a:t>VIP-Score</a:t>
            </a:r>
          </a:p>
        </p:txBody>
      </p:sp>
      <p:sp>
        <p:nvSpPr>
          <p:cNvPr id="7" name="CasellaDiTesto 6"/>
          <p:cNvSpPr txBox="1"/>
          <p:nvPr/>
        </p:nvSpPr>
        <p:spPr>
          <a:xfrm>
            <a:off x="6577519" y="1026110"/>
            <a:ext cx="4473102" cy="646331"/>
          </a:xfrm>
          <a:prstGeom prst="rect">
            <a:avLst/>
          </a:prstGeom>
          <a:solidFill>
            <a:schemeClr val="accent6">
              <a:lumMod val="60000"/>
              <a:lumOff val="40000"/>
            </a:schemeClr>
          </a:solidFill>
        </p:spPr>
        <p:txBody>
          <a:bodyPr wrap="square" rtlCol="0">
            <a:spAutoFit/>
          </a:bodyPr>
          <a:lstStyle/>
          <a:p>
            <a:pPr algn="ctr"/>
            <a:r>
              <a:rPr lang="it-IT" sz="3600" dirty="0"/>
              <a:t>Information gain </a:t>
            </a:r>
          </a:p>
        </p:txBody>
      </p:sp>
      <p:pic>
        <p:nvPicPr>
          <p:cNvPr id="12" name="Immagine 11">
            <a:extLst>
              <a:ext uri="{FF2B5EF4-FFF2-40B4-BE49-F238E27FC236}">
                <a16:creationId xmlns:a16="http://schemas.microsoft.com/office/drawing/2014/main" id="{218B2F94-5E9A-40E8-A5A4-CC3B180D12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0003" y="1907864"/>
            <a:ext cx="4054021" cy="4555080"/>
          </a:xfrm>
          <a:prstGeom prst="rect">
            <a:avLst/>
          </a:prstGeom>
        </p:spPr>
      </p:pic>
      <p:sp>
        <p:nvSpPr>
          <p:cNvPr id="13" name="CasellaDiTesto 12">
            <a:extLst>
              <a:ext uri="{FF2B5EF4-FFF2-40B4-BE49-F238E27FC236}">
                <a16:creationId xmlns:a16="http://schemas.microsoft.com/office/drawing/2014/main" id="{C95E9F5C-9C34-4D7C-B643-9236ED123357}"/>
              </a:ext>
            </a:extLst>
          </p:cNvPr>
          <p:cNvSpPr txBox="1"/>
          <p:nvPr/>
        </p:nvSpPr>
        <p:spPr>
          <a:xfrm>
            <a:off x="288843" y="2292578"/>
            <a:ext cx="1911160" cy="3785652"/>
          </a:xfrm>
          <a:prstGeom prst="rect">
            <a:avLst/>
          </a:prstGeom>
          <a:noFill/>
        </p:spPr>
        <p:txBody>
          <a:bodyPr wrap="square" rtlCol="0">
            <a:spAutoFit/>
          </a:bodyPr>
          <a:lstStyle/>
          <a:p>
            <a:pPr algn="r"/>
            <a:r>
              <a:rPr lang="it-IT" sz="1600" b="1" dirty="0" err="1">
                <a:solidFill>
                  <a:schemeClr val="bg1"/>
                </a:solidFill>
                <a:latin typeface="Abadi Extra Light" panose="020B0204020104020204" pitchFamily="34" charset="0"/>
              </a:rPr>
              <a:t>Glucose</a:t>
            </a:r>
            <a:endParaRPr lang="it-IT" sz="1600" b="1" dirty="0">
              <a:solidFill>
                <a:schemeClr val="bg1"/>
              </a:solidFill>
              <a:latin typeface="Abadi Extra Light" panose="020B0204020104020204" pitchFamily="34" charset="0"/>
            </a:endParaRPr>
          </a:p>
          <a:p>
            <a:pPr algn="r"/>
            <a:r>
              <a:rPr lang="it-IT" sz="1600" b="1" dirty="0" err="1">
                <a:solidFill>
                  <a:schemeClr val="bg1"/>
                </a:solidFill>
                <a:latin typeface="Abadi Extra Light" panose="020B0204020104020204" pitchFamily="34" charset="0"/>
              </a:rPr>
              <a:t>Citric</a:t>
            </a:r>
            <a:r>
              <a:rPr lang="it-IT" sz="1600" b="1" dirty="0">
                <a:solidFill>
                  <a:schemeClr val="bg1"/>
                </a:solidFill>
                <a:latin typeface="Abadi Extra Light" panose="020B0204020104020204" pitchFamily="34" charset="0"/>
              </a:rPr>
              <a:t> acid</a:t>
            </a:r>
          </a:p>
          <a:p>
            <a:pPr algn="r"/>
            <a:r>
              <a:rPr lang="it-IT" sz="1600" b="1" dirty="0" err="1">
                <a:solidFill>
                  <a:schemeClr val="bg1"/>
                </a:solidFill>
                <a:latin typeface="Abadi Extra Light" panose="020B0204020104020204" pitchFamily="34" charset="0"/>
              </a:rPr>
              <a:t>Lactic</a:t>
            </a:r>
            <a:r>
              <a:rPr lang="it-IT" sz="1600" b="1" dirty="0">
                <a:solidFill>
                  <a:schemeClr val="bg1"/>
                </a:solidFill>
                <a:latin typeface="Abadi Extra Light" panose="020B0204020104020204" pitchFamily="34" charset="0"/>
              </a:rPr>
              <a:t> acid</a:t>
            </a:r>
          </a:p>
          <a:p>
            <a:pPr algn="r"/>
            <a:r>
              <a:rPr lang="it-IT" sz="1600" b="1" dirty="0" err="1">
                <a:solidFill>
                  <a:schemeClr val="bg1"/>
                </a:solidFill>
                <a:latin typeface="Abadi Extra Light" panose="020B0204020104020204" pitchFamily="34" charset="0"/>
              </a:rPr>
              <a:t>Palmitic</a:t>
            </a:r>
            <a:r>
              <a:rPr lang="it-IT" sz="1600" b="1" dirty="0">
                <a:solidFill>
                  <a:schemeClr val="bg1"/>
                </a:solidFill>
                <a:latin typeface="Abadi Extra Light" panose="020B0204020104020204" pitchFamily="34" charset="0"/>
              </a:rPr>
              <a:t> acid</a:t>
            </a:r>
          </a:p>
          <a:p>
            <a:pPr algn="r"/>
            <a:r>
              <a:rPr lang="it-IT" sz="1600" b="1" dirty="0" err="1">
                <a:solidFill>
                  <a:schemeClr val="bg1"/>
                </a:solidFill>
                <a:latin typeface="Abadi Extra Light" panose="020B0204020104020204" pitchFamily="34" charset="0"/>
              </a:rPr>
              <a:t>Keto</a:t>
            </a:r>
            <a:r>
              <a:rPr lang="it-IT" sz="1600" b="1" dirty="0">
                <a:solidFill>
                  <a:schemeClr val="bg1"/>
                </a:solidFill>
                <a:latin typeface="Abadi Extra Light" panose="020B0204020104020204" pitchFamily="34" charset="0"/>
              </a:rPr>
              <a:t> </a:t>
            </a:r>
            <a:r>
              <a:rPr lang="it-IT" sz="1600" b="1" dirty="0" err="1">
                <a:solidFill>
                  <a:schemeClr val="bg1"/>
                </a:solidFill>
                <a:latin typeface="Abadi Extra Light" panose="020B0204020104020204" pitchFamily="34" charset="0"/>
              </a:rPr>
              <a:t>isocapric</a:t>
            </a:r>
            <a:r>
              <a:rPr lang="it-IT" sz="1600" b="1" dirty="0">
                <a:solidFill>
                  <a:schemeClr val="bg1"/>
                </a:solidFill>
                <a:latin typeface="Abadi Extra Light" panose="020B0204020104020204" pitchFamily="34" charset="0"/>
              </a:rPr>
              <a:t> acid</a:t>
            </a:r>
          </a:p>
          <a:p>
            <a:pPr algn="r"/>
            <a:r>
              <a:rPr lang="it-IT" sz="1600" b="1" dirty="0" err="1">
                <a:solidFill>
                  <a:schemeClr val="bg1"/>
                </a:solidFill>
                <a:latin typeface="Abadi Extra Light" panose="020B0204020104020204" pitchFamily="34" charset="0"/>
              </a:rPr>
              <a:t>Glutamine</a:t>
            </a:r>
            <a:endParaRPr lang="it-IT" sz="1600" b="1" dirty="0">
              <a:solidFill>
                <a:schemeClr val="bg1"/>
              </a:solidFill>
              <a:latin typeface="Abadi Extra Light" panose="020B0204020104020204" pitchFamily="34" charset="0"/>
            </a:endParaRPr>
          </a:p>
          <a:p>
            <a:pPr algn="r"/>
            <a:r>
              <a:rPr lang="it-IT" sz="1600" b="1" dirty="0">
                <a:solidFill>
                  <a:schemeClr val="bg1"/>
                </a:solidFill>
                <a:latin typeface="Abadi Extra Light" panose="020B0204020104020204" pitchFamily="34" charset="0"/>
              </a:rPr>
              <a:t>Valine</a:t>
            </a:r>
          </a:p>
          <a:p>
            <a:pPr algn="r"/>
            <a:r>
              <a:rPr lang="it-IT" sz="1600" b="1" dirty="0">
                <a:solidFill>
                  <a:schemeClr val="bg1"/>
                </a:solidFill>
                <a:latin typeface="Abadi Extra Light" panose="020B0204020104020204" pitchFamily="34" charset="0"/>
              </a:rPr>
              <a:t>M-Met-1-OH-ThPP</a:t>
            </a:r>
          </a:p>
          <a:p>
            <a:pPr algn="r"/>
            <a:r>
              <a:rPr lang="it-IT" sz="1600" b="1" dirty="0" err="1">
                <a:solidFill>
                  <a:schemeClr val="bg1"/>
                </a:solidFill>
                <a:latin typeface="Abadi Extra Light" panose="020B0204020104020204" pitchFamily="34" charset="0"/>
              </a:rPr>
              <a:t>Choline</a:t>
            </a:r>
            <a:endParaRPr lang="it-IT" sz="1600" b="1" dirty="0">
              <a:solidFill>
                <a:schemeClr val="bg1"/>
              </a:solidFill>
              <a:latin typeface="Abadi Extra Light" panose="020B0204020104020204" pitchFamily="34" charset="0"/>
            </a:endParaRPr>
          </a:p>
          <a:p>
            <a:pPr algn="r"/>
            <a:r>
              <a:rPr lang="it-IT" sz="1600" b="1" dirty="0">
                <a:solidFill>
                  <a:schemeClr val="bg1"/>
                </a:solidFill>
                <a:latin typeface="Abadi Extra Light" panose="020B0204020104020204" pitchFamily="34" charset="0"/>
              </a:rPr>
              <a:t>Creatinine</a:t>
            </a:r>
          </a:p>
          <a:p>
            <a:pPr algn="r"/>
            <a:r>
              <a:rPr lang="it-IT" sz="1600" b="1" dirty="0" err="1">
                <a:solidFill>
                  <a:schemeClr val="bg1"/>
                </a:solidFill>
                <a:latin typeface="Abadi Extra Light" panose="020B0204020104020204" pitchFamily="34" charset="0"/>
              </a:rPr>
              <a:t>Glyceric</a:t>
            </a:r>
            <a:r>
              <a:rPr lang="it-IT" sz="1600" b="1" dirty="0">
                <a:solidFill>
                  <a:schemeClr val="bg1"/>
                </a:solidFill>
                <a:latin typeface="Abadi Extra Light" panose="020B0204020104020204" pitchFamily="34" charset="0"/>
              </a:rPr>
              <a:t> acid</a:t>
            </a:r>
          </a:p>
          <a:p>
            <a:pPr algn="r"/>
            <a:r>
              <a:rPr lang="it-IT" sz="1600" b="1" dirty="0">
                <a:solidFill>
                  <a:schemeClr val="bg1"/>
                </a:solidFill>
                <a:latin typeface="Abadi Extra Light" panose="020B0204020104020204" pitchFamily="34" charset="0"/>
              </a:rPr>
              <a:t>Arginine</a:t>
            </a:r>
          </a:p>
          <a:p>
            <a:pPr algn="r"/>
            <a:r>
              <a:rPr lang="it-IT" sz="1600" b="1" dirty="0" err="1">
                <a:solidFill>
                  <a:schemeClr val="bg1"/>
                </a:solidFill>
                <a:latin typeface="Abadi Extra Light" panose="020B0204020104020204" pitchFamily="34" charset="0"/>
              </a:rPr>
              <a:t>Phenylalanine</a:t>
            </a:r>
            <a:endParaRPr lang="it-IT" sz="1600" b="1" dirty="0">
              <a:solidFill>
                <a:schemeClr val="bg1"/>
              </a:solidFill>
              <a:latin typeface="Abadi Extra Light" panose="020B0204020104020204" pitchFamily="34" charset="0"/>
            </a:endParaRPr>
          </a:p>
          <a:p>
            <a:pPr algn="r"/>
            <a:r>
              <a:rPr lang="it-IT" sz="1600" b="1" dirty="0" err="1">
                <a:solidFill>
                  <a:schemeClr val="bg1"/>
                </a:solidFill>
                <a:latin typeface="Abadi Extra Light" panose="020B0204020104020204" pitchFamily="34" charset="0"/>
              </a:rPr>
              <a:t>Linoleic</a:t>
            </a:r>
            <a:r>
              <a:rPr lang="it-IT" sz="1600" b="1" dirty="0">
                <a:solidFill>
                  <a:schemeClr val="bg1"/>
                </a:solidFill>
                <a:latin typeface="Abadi Extra Light" panose="020B0204020104020204" pitchFamily="34" charset="0"/>
              </a:rPr>
              <a:t> acid</a:t>
            </a:r>
          </a:p>
          <a:p>
            <a:pPr algn="r"/>
            <a:r>
              <a:rPr lang="it-IT" sz="1600" b="1" dirty="0" err="1">
                <a:solidFill>
                  <a:schemeClr val="bg1"/>
                </a:solidFill>
                <a:latin typeface="Abadi Extra Light" panose="020B0204020104020204" pitchFamily="34" charset="0"/>
              </a:rPr>
              <a:t>Tocopherol</a:t>
            </a:r>
            <a:endParaRPr lang="it-IT" sz="1600" b="1" dirty="0">
              <a:solidFill>
                <a:schemeClr val="bg1"/>
              </a:solidFill>
              <a:latin typeface="Abadi Extra Light" panose="020B0204020104020204" pitchFamily="34" charset="0"/>
            </a:endParaRPr>
          </a:p>
        </p:txBody>
      </p:sp>
    </p:spTree>
    <p:extLst>
      <p:ext uri="{BB962C8B-B14F-4D97-AF65-F5344CB8AC3E}">
        <p14:creationId xmlns:p14="http://schemas.microsoft.com/office/powerpoint/2010/main" val="112154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par>
                                <p:cTn id="20" presetID="16" presetClass="entr" presetSubtype="21"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CEEA2C5D-5284-47D4-9BA7-28C25B9FBD2C}"/>
              </a:ext>
            </a:extLst>
          </p:cNvPr>
          <p:cNvSpPr txBox="1">
            <a:spLocks/>
          </p:cNvSpPr>
          <p:nvPr/>
        </p:nvSpPr>
        <p:spPr>
          <a:xfrm>
            <a:off x="556532" y="643467"/>
            <a:ext cx="11210925" cy="744836"/>
          </a:xfrm>
          <a:prstGeom prst="rect">
            <a:avLst/>
          </a:prstGeom>
        </p:spPr>
        <p:txBody>
          <a:bodyPr vert="horz" lIns="91440" tIns="45720" rIns="91440" bIns="45720" rtlCol="0" anchor="ctr">
            <a:normAutofit/>
          </a:bodyPr>
          <a:lstStyle>
            <a:lvl1pPr algn="l" defTabSz="914423"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400">
              <a:spcAft>
                <a:spcPts val="600"/>
              </a:spcAft>
            </a:pPr>
            <a:r>
              <a:rPr lang="en-US" sz="2700" b="1" kern="1200">
                <a:solidFill>
                  <a:schemeClr val="bg1"/>
                </a:solidFill>
                <a:latin typeface="+mj-lt"/>
                <a:ea typeface="+mj-ea"/>
                <a:cs typeface="+mj-cs"/>
              </a:rPr>
              <a:t>Biomarkers discovery, pathways analysis, hypothesis generation</a:t>
            </a:r>
          </a:p>
        </p:txBody>
      </p:sp>
      <p:pic>
        <p:nvPicPr>
          <p:cNvPr id="4" name="Immagine 3">
            <a:extLst>
              <a:ext uri="{FF2B5EF4-FFF2-40B4-BE49-F238E27FC236}">
                <a16:creationId xmlns:a16="http://schemas.microsoft.com/office/drawing/2014/main" id="{695B5991-EEA5-4628-BB70-A637867234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467" y="1841258"/>
            <a:ext cx="10905066" cy="4062137"/>
          </a:xfrm>
          <a:prstGeom prst="rect">
            <a:avLst/>
          </a:prstGeom>
        </p:spPr>
      </p:pic>
    </p:spTree>
    <p:extLst>
      <p:ext uri="{BB962C8B-B14F-4D97-AF65-F5344CB8AC3E}">
        <p14:creationId xmlns:p14="http://schemas.microsoft.com/office/powerpoint/2010/main" val="170538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6667499" y="397027"/>
            <a:ext cx="3127823" cy="369332"/>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b="1" dirty="0"/>
              <a:t>Learning algorithm</a:t>
            </a:r>
          </a:p>
        </p:txBody>
      </p:sp>
      <p:sp>
        <p:nvSpPr>
          <p:cNvPr id="7" name="CasellaDiTesto 6"/>
          <p:cNvSpPr txBox="1"/>
          <p:nvPr/>
        </p:nvSpPr>
        <p:spPr>
          <a:xfrm>
            <a:off x="6667500" y="1822574"/>
            <a:ext cx="260078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b="1" dirty="0"/>
              <a:t>Training</a:t>
            </a:r>
          </a:p>
        </p:txBody>
      </p:sp>
      <p:sp>
        <p:nvSpPr>
          <p:cNvPr id="8" name="CasellaDiTesto 7"/>
          <p:cNvSpPr txBox="1"/>
          <p:nvPr/>
        </p:nvSpPr>
        <p:spPr>
          <a:xfrm>
            <a:off x="6667499" y="4449819"/>
            <a:ext cx="2600789"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it-IT" b="1" dirty="0" err="1"/>
              <a:t>Apply</a:t>
            </a:r>
            <a:r>
              <a:rPr lang="it-IT" b="1" dirty="0"/>
              <a:t> model</a:t>
            </a:r>
          </a:p>
        </p:txBody>
      </p:sp>
      <p:sp>
        <p:nvSpPr>
          <p:cNvPr id="9" name="Documento multiplo 8"/>
          <p:cNvSpPr/>
          <p:nvPr/>
        </p:nvSpPr>
        <p:spPr>
          <a:xfrm>
            <a:off x="10187494" y="2468575"/>
            <a:ext cx="1903892" cy="1721686"/>
          </a:xfrm>
          <a:prstGeom prst="flowChartMultidocument">
            <a:avLst/>
          </a:prstGeom>
          <a:solidFill>
            <a:srgbClr val="FF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err="1"/>
              <a:t>Models</a:t>
            </a:r>
            <a:endParaRPr lang="it-IT" dirty="0"/>
          </a:p>
        </p:txBody>
      </p:sp>
      <p:sp>
        <p:nvSpPr>
          <p:cNvPr id="12" name="Freccia in giù 11"/>
          <p:cNvSpPr/>
          <p:nvPr/>
        </p:nvSpPr>
        <p:spPr>
          <a:xfrm>
            <a:off x="8138603" y="931822"/>
            <a:ext cx="271985" cy="800293"/>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p>
        </p:txBody>
      </p:sp>
      <p:sp>
        <p:nvSpPr>
          <p:cNvPr id="15" name="Freccia a destra 14"/>
          <p:cNvSpPr/>
          <p:nvPr/>
        </p:nvSpPr>
        <p:spPr>
          <a:xfrm>
            <a:off x="5534019" y="1932989"/>
            <a:ext cx="999946" cy="19129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dirty="0"/>
          </a:p>
        </p:txBody>
      </p:sp>
      <p:sp>
        <p:nvSpPr>
          <p:cNvPr id="16" name="Freccia a destra 15"/>
          <p:cNvSpPr/>
          <p:nvPr/>
        </p:nvSpPr>
        <p:spPr>
          <a:xfrm rot="10800000">
            <a:off x="5592483" y="4559197"/>
            <a:ext cx="881573" cy="25995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p>
        </p:txBody>
      </p:sp>
      <p:sp>
        <p:nvSpPr>
          <p:cNvPr id="17" name="Freccia a destra 16"/>
          <p:cNvSpPr/>
          <p:nvPr/>
        </p:nvSpPr>
        <p:spPr>
          <a:xfrm rot="2138480">
            <a:off x="8938413" y="2557606"/>
            <a:ext cx="1316664" cy="191298"/>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dirty="0"/>
          </a:p>
        </p:txBody>
      </p:sp>
      <p:sp>
        <p:nvSpPr>
          <p:cNvPr id="18" name="Freccia a destra 17"/>
          <p:cNvSpPr/>
          <p:nvPr/>
        </p:nvSpPr>
        <p:spPr>
          <a:xfrm rot="8571029">
            <a:off x="8856067" y="3899570"/>
            <a:ext cx="1316663" cy="191298"/>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dirty="0"/>
          </a:p>
        </p:txBody>
      </p:sp>
      <p:pic>
        <p:nvPicPr>
          <p:cNvPr id="19" name="Immagin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010" y="3995219"/>
            <a:ext cx="5173541" cy="1597712"/>
          </a:xfrm>
          <a:prstGeom prst="rect">
            <a:avLst/>
          </a:prstGeom>
        </p:spPr>
      </p:pic>
      <p:pic>
        <p:nvPicPr>
          <p:cNvPr id="21" name="Immagin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010" y="830204"/>
            <a:ext cx="5214126" cy="1974281"/>
          </a:xfrm>
          <a:prstGeom prst="rect">
            <a:avLst/>
          </a:prstGeom>
        </p:spPr>
      </p:pic>
    </p:spTree>
    <p:extLst>
      <p:ext uri="{BB962C8B-B14F-4D97-AF65-F5344CB8AC3E}">
        <p14:creationId xmlns:p14="http://schemas.microsoft.com/office/powerpoint/2010/main" val="242725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additive="base">
                                        <p:cTn id="9" dur="500" fill="hold"/>
                                        <p:tgtEl>
                                          <p:spTgt spid="12"/>
                                        </p:tgtEl>
                                        <p:attrNameLst>
                                          <p:attrName>ppt_x</p:attrName>
                                        </p:attrNameLst>
                                      </p:cBhvr>
                                      <p:tavLst>
                                        <p:tav tm="0">
                                          <p:val>
                                            <p:strVal val="#ppt_x"/>
                                          </p:val>
                                        </p:tav>
                                        <p:tav tm="100000">
                                          <p:val>
                                            <p:strVal val="#ppt_x"/>
                                          </p:val>
                                        </p:tav>
                                      </p:tavLst>
                                    </p:anim>
                                    <p:anim calcmode="lin" valueType="num">
                                      <p:cBhvr additive="base">
                                        <p:cTn id="1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5" grpId="0" animBg="1"/>
      <p:bldP spid="16" grpId="0" animBg="1"/>
      <p:bldP spid="17" grpId="0" animBg="1"/>
      <p:bldP spid="1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372862" y="199265"/>
            <a:ext cx="7773988" cy="690562"/>
          </a:xfrm>
        </p:spPr>
        <p:txBody>
          <a:bodyPr/>
          <a:lstStyle/>
          <a:p>
            <a:r>
              <a:rPr lang="en-US" dirty="0">
                <a:solidFill>
                  <a:schemeClr val="bg1"/>
                </a:solidFill>
              </a:rPr>
              <a:t>Decision tree</a:t>
            </a:r>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6615" y="2068574"/>
            <a:ext cx="3906175" cy="2720852"/>
          </a:xfrm>
          <a:prstGeom prst="rect">
            <a:avLst/>
          </a:prstGeom>
        </p:spPr>
      </p:pic>
      <p:sp>
        <p:nvSpPr>
          <p:cNvPr id="5" name="Freccia a destra 4"/>
          <p:cNvSpPr/>
          <p:nvPr/>
        </p:nvSpPr>
        <p:spPr>
          <a:xfrm rot="2138480">
            <a:off x="6145100" y="2530585"/>
            <a:ext cx="1458460" cy="29203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dirty="0"/>
          </a:p>
        </p:txBody>
      </p:sp>
      <p:sp>
        <p:nvSpPr>
          <p:cNvPr id="6" name="Freccia a destra 5"/>
          <p:cNvSpPr/>
          <p:nvPr/>
        </p:nvSpPr>
        <p:spPr>
          <a:xfrm rot="8474313">
            <a:off x="6262097" y="4410323"/>
            <a:ext cx="1453944" cy="328651"/>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261" y="3991373"/>
            <a:ext cx="5858262" cy="1809170"/>
          </a:xfrm>
          <a:prstGeom prst="rect">
            <a:avLst/>
          </a:prstGeom>
        </p:spPr>
      </p:pic>
      <p:pic>
        <p:nvPicPr>
          <p:cNvPr id="8" name="Immagin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927" y="1185800"/>
            <a:ext cx="5846243" cy="2213626"/>
          </a:xfrm>
          <a:prstGeom prst="rect">
            <a:avLst/>
          </a:prstGeom>
        </p:spPr>
      </p:pic>
    </p:spTree>
    <p:extLst>
      <p:ext uri="{BB962C8B-B14F-4D97-AF65-F5344CB8AC3E}">
        <p14:creationId xmlns:p14="http://schemas.microsoft.com/office/powerpoint/2010/main" val="224118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0" y="169863"/>
            <a:ext cx="7773988" cy="690562"/>
          </a:xfrm>
        </p:spPr>
        <p:txBody>
          <a:bodyPr/>
          <a:lstStyle/>
          <a:p>
            <a:r>
              <a:rPr lang="en-US" dirty="0"/>
              <a:t>SVM</a:t>
            </a:r>
          </a:p>
        </p:txBody>
      </p:sp>
      <p:sp>
        <p:nvSpPr>
          <p:cNvPr id="5" name="Freccia a destra 4"/>
          <p:cNvSpPr/>
          <p:nvPr/>
        </p:nvSpPr>
        <p:spPr>
          <a:xfrm rot="2138480">
            <a:off x="6452305" y="2226161"/>
            <a:ext cx="737761" cy="1524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dirty="0"/>
          </a:p>
        </p:txBody>
      </p:sp>
      <p:sp>
        <p:nvSpPr>
          <p:cNvPr id="6" name="Freccia a destra 5"/>
          <p:cNvSpPr/>
          <p:nvPr/>
        </p:nvSpPr>
        <p:spPr>
          <a:xfrm rot="8597668">
            <a:off x="6532282" y="4347628"/>
            <a:ext cx="737761" cy="1524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dirty="0"/>
          </a:p>
        </p:txBody>
      </p:sp>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069" y="3995219"/>
            <a:ext cx="5908055" cy="1824547"/>
          </a:xfrm>
          <a:prstGeom prst="rect">
            <a:avLst/>
          </a:prstGeom>
        </p:spPr>
      </p:pic>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070" y="820458"/>
            <a:ext cx="5882998" cy="2227543"/>
          </a:xfrm>
          <a:prstGeom prst="rect">
            <a:avLst/>
          </a:prstGeom>
        </p:spPr>
      </p:pic>
      <p:sp>
        <p:nvSpPr>
          <p:cNvPr id="37" name="Line 30"/>
          <p:cNvSpPr>
            <a:spLocks noChangeShapeType="1"/>
          </p:cNvSpPr>
          <p:nvPr/>
        </p:nvSpPr>
        <p:spPr bwMode="auto">
          <a:xfrm flipH="1" flipV="1">
            <a:off x="8240713" y="939800"/>
            <a:ext cx="0" cy="20701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8" name="Line 31"/>
          <p:cNvSpPr>
            <a:spLocks noChangeShapeType="1"/>
          </p:cNvSpPr>
          <p:nvPr/>
        </p:nvSpPr>
        <p:spPr bwMode="auto">
          <a:xfrm>
            <a:off x="8210551" y="3027363"/>
            <a:ext cx="2347913"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9" name="AutoShape 32"/>
          <p:cNvSpPr>
            <a:spLocks noChangeArrowheads="1"/>
          </p:cNvSpPr>
          <p:nvPr/>
        </p:nvSpPr>
        <p:spPr bwMode="auto">
          <a:xfrm>
            <a:off x="8509000" y="239077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0" name="AutoShape 33"/>
          <p:cNvSpPr>
            <a:spLocks noChangeArrowheads="1"/>
          </p:cNvSpPr>
          <p:nvPr/>
        </p:nvSpPr>
        <p:spPr bwMode="auto">
          <a:xfrm>
            <a:off x="7934325" y="2747963"/>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1" name="AutoShape 34"/>
          <p:cNvSpPr>
            <a:spLocks noChangeArrowheads="1"/>
          </p:cNvSpPr>
          <p:nvPr/>
        </p:nvSpPr>
        <p:spPr bwMode="auto">
          <a:xfrm>
            <a:off x="8315325" y="3303588"/>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2" name="AutoShape 35"/>
          <p:cNvSpPr>
            <a:spLocks noChangeArrowheads="1"/>
          </p:cNvSpPr>
          <p:nvPr/>
        </p:nvSpPr>
        <p:spPr bwMode="auto">
          <a:xfrm>
            <a:off x="9134475" y="3303588"/>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3" name="AutoShape 36"/>
          <p:cNvSpPr>
            <a:spLocks noChangeArrowheads="1"/>
          </p:cNvSpPr>
          <p:nvPr/>
        </p:nvSpPr>
        <p:spPr bwMode="auto">
          <a:xfrm>
            <a:off x="8201025" y="2436813"/>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4" name="AutoShape 37"/>
          <p:cNvSpPr>
            <a:spLocks noChangeArrowheads="1"/>
          </p:cNvSpPr>
          <p:nvPr/>
        </p:nvSpPr>
        <p:spPr bwMode="auto">
          <a:xfrm>
            <a:off x="8410575" y="2713038"/>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5" name="AutoShape 38"/>
          <p:cNvSpPr>
            <a:spLocks noChangeArrowheads="1"/>
          </p:cNvSpPr>
          <p:nvPr/>
        </p:nvSpPr>
        <p:spPr bwMode="auto">
          <a:xfrm>
            <a:off x="8639175" y="3341688"/>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6" name="AutoShape 39"/>
          <p:cNvSpPr>
            <a:spLocks noChangeArrowheads="1"/>
          </p:cNvSpPr>
          <p:nvPr/>
        </p:nvSpPr>
        <p:spPr bwMode="auto">
          <a:xfrm>
            <a:off x="8620125" y="2836863"/>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7" name="AutoShape 40"/>
          <p:cNvSpPr>
            <a:spLocks noChangeArrowheads="1"/>
          </p:cNvSpPr>
          <p:nvPr/>
        </p:nvSpPr>
        <p:spPr bwMode="auto">
          <a:xfrm>
            <a:off x="10226675" y="247173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 name="AutoShape 41"/>
          <p:cNvSpPr>
            <a:spLocks noChangeArrowheads="1"/>
          </p:cNvSpPr>
          <p:nvPr/>
        </p:nvSpPr>
        <p:spPr bwMode="auto">
          <a:xfrm>
            <a:off x="10086975" y="368458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9" name="AutoShape 42"/>
          <p:cNvSpPr>
            <a:spLocks noChangeArrowheads="1"/>
          </p:cNvSpPr>
          <p:nvPr/>
        </p:nvSpPr>
        <p:spPr bwMode="auto">
          <a:xfrm>
            <a:off x="9610725" y="143668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0" name="AutoShape 43"/>
          <p:cNvSpPr>
            <a:spLocks noChangeArrowheads="1"/>
          </p:cNvSpPr>
          <p:nvPr/>
        </p:nvSpPr>
        <p:spPr bwMode="auto">
          <a:xfrm>
            <a:off x="9617075" y="270033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1" name="AutoShape 44"/>
          <p:cNvSpPr>
            <a:spLocks noChangeArrowheads="1"/>
          </p:cNvSpPr>
          <p:nvPr/>
        </p:nvSpPr>
        <p:spPr bwMode="auto">
          <a:xfrm>
            <a:off x="10315575" y="320833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2" name="AutoShape 45"/>
          <p:cNvSpPr>
            <a:spLocks noChangeArrowheads="1"/>
          </p:cNvSpPr>
          <p:nvPr/>
        </p:nvSpPr>
        <p:spPr bwMode="auto">
          <a:xfrm>
            <a:off x="9140825" y="214788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3" name="AutoShape 46"/>
          <p:cNvSpPr>
            <a:spLocks noChangeArrowheads="1"/>
          </p:cNvSpPr>
          <p:nvPr/>
        </p:nvSpPr>
        <p:spPr bwMode="auto">
          <a:xfrm>
            <a:off x="9744075" y="337978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4" name="AutoShape 47"/>
          <p:cNvSpPr>
            <a:spLocks noChangeArrowheads="1"/>
          </p:cNvSpPr>
          <p:nvPr/>
        </p:nvSpPr>
        <p:spPr bwMode="auto">
          <a:xfrm>
            <a:off x="9534525" y="164623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5" name="AutoShape 48"/>
          <p:cNvSpPr>
            <a:spLocks noChangeArrowheads="1"/>
          </p:cNvSpPr>
          <p:nvPr/>
        </p:nvSpPr>
        <p:spPr bwMode="auto">
          <a:xfrm>
            <a:off x="8143875" y="315277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6" name="AutoShape 49"/>
          <p:cNvSpPr>
            <a:spLocks noChangeArrowheads="1"/>
          </p:cNvSpPr>
          <p:nvPr/>
        </p:nvSpPr>
        <p:spPr bwMode="auto">
          <a:xfrm>
            <a:off x="7762875" y="328612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7" name="AutoShape 50"/>
          <p:cNvSpPr>
            <a:spLocks noChangeArrowheads="1"/>
          </p:cNvSpPr>
          <p:nvPr/>
        </p:nvSpPr>
        <p:spPr bwMode="auto">
          <a:xfrm>
            <a:off x="9525000" y="1771650"/>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8" name="AutoShape 51"/>
          <p:cNvSpPr>
            <a:spLocks noChangeArrowheads="1"/>
          </p:cNvSpPr>
          <p:nvPr/>
        </p:nvSpPr>
        <p:spPr bwMode="auto">
          <a:xfrm>
            <a:off x="9077325" y="130333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59" name="AutoShape 52"/>
          <p:cNvSpPr>
            <a:spLocks noChangeArrowheads="1"/>
          </p:cNvSpPr>
          <p:nvPr/>
        </p:nvSpPr>
        <p:spPr bwMode="auto">
          <a:xfrm>
            <a:off x="10201275" y="187483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60" name="Line 53"/>
          <p:cNvSpPr>
            <a:spLocks noChangeShapeType="1"/>
          </p:cNvSpPr>
          <p:nvPr/>
        </p:nvSpPr>
        <p:spPr bwMode="auto">
          <a:xfrm flipH="1">
            <a:off x="6992938" y="3028950"/>
            <a:ext cx="1238250" cy="99695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1" name="Line 54"/>
          <p:cNvSpPr>
            <a:spLocks noChangeShapeType="1"/>
          </p:cNvSpPr>
          <p:nvPr/>
        </p:nvSpPr>
        <p:spPr bwMode="auto">
          <a:xfrm>
            <a:off x="8229600" y="1676400"/>
            <a:ext cx="1447800" cy="1333500"/>
          </a:xfrm>
          <a:prstGeom prst="line">
            <a:avLst/>
          </a:prstGeom>
          <a:noFill/>
          <a:ln w="15875">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 name="Line 55"/>
          <p:cNvSpPr>
            <a:spLocks noChangeShapeType="1"/>
          </p:cNvSpPr>
          <p:nvPr/>
        </p:nvSpPr>
        <p:spPr bwMode="auto">
          <a:xfrm flipV="1">
            <a:off x="8458200" y="3048000"/>
            <a:ext cx="1219200" cy="1219200"/>
          </a:xfrm>
          <a:prstGeom prst="line">
            <a:avLst/>
          </a:prstGeom>
          <a:noFill/>
          <a:ln w="15875">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3" name="Line 56"/>
          <p:cNvSpPr>
            <a:spLocks noChangeShapeType="1"/>
          </p:cNvSpPr>
          <p:nvPr/>
        </p:nvSpPr>
        <p:spPr bwMode="auto">
          <a:xfrm flipV="1">
            <a:off x="6762750" y="1714500"/>
            <a:ext cx="1466850" cy="838200"/>
          </a:xfrm>
          <a:prstGeom prst="line">
            <a:avLst/>
          </a:prstGeom>
          <a:noFill/>
          <a:ln w="15875">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4" name="Line 57"/>
          <p:cNvSpPr>
            <a:spLocks noChangeShapeType="1"/>
          </p:cNvSpPr>
          <p:nvPr/>
        </p:nvSpPr>
        <p:spPr bwMode="auto">
          <a:xfrm>
            <a:off x="6743700" y="2552700"/>
            <a:ext cx="1714500" cy="1695450"/>
          </a:xfrm>
          <a:prstGeom prst="line">
            <a:avLst/>
          </a:prstGeom>
          <a:noFill/>
          <a:ln w="15875">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cxnSp>
        <p:nvCxnSpPr>
          <p:cNvPr id="65" name="Connettore 2 64"/>
          <p:cNvCxnSpPr/>
          <p:nvPr/>
        </p:nvCxnSpPr>
        <p:spPr>
          <a:xfrm flipH="1" flipV="1">
            <a:off x="8728075" y="4248150"/>
            <a:ext cx="200006" cy="5524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7" name="CasellaDiTesto 66"/>
          <p:cNvSpPr txBox="1"/>
          <p:nvPr/>
        </p:nvSpPr>
        <p:spPr>
          <a:xfrm>
            <a:off x="8467724" y="4705182"/>
            <a:ext cx="2090739" cy="646331"/>
          </a:xfrm>
          <a:prstGeom prst="rect">
            <a:avLst/>
          </a:prstGeom>
          <a:noFill/>
        </p:spPr>
        <p:txBody>
          <a:bodyPr wrap="square" rtlCol="0">
            <a:spAutoFit/>
          </a:bodyPr>
          <a:lstStyle/>
          <a:p>
            <a:r>
              <a:rPr lang="it-IT" b="1" dirty="0" err="1"/>
              <a:t>Hyperplane</a:t>
            </a:r>
            <a:r>
              <a:rPr lang="it-IT" b="1" dirty="0"/>
              <a:t> (</a:t>
            </a:r>
            <a:r>
              <a:rPr lang="it-IT" b="1" dirty="0" err="1"/>
              <a:t>Margin</a:t>
            </a:r>
            <a:r>
              <a:rPr lang="it-IT" b="1" dirty="0"/>
              <a:t>)</a:t>
            </a:r>
          </a:p>
        </p:txBody>
      </p:sp>
    </p:spTree>
    <p:extLst>
      <p:ext uri="{BB962C8B-B14F-4D97-AF65-F5344CB8AC3E}">
        <p14:creationId xmlns:p14="http://schemas.microsoft.com/office/powerpoint/2010/main" val="41948758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1376039" y="276235"/>
            <a:ext cx="10815961" cy="520700"/>
          </a:xfrm>
        </p:spPr>
        <p:txBody>
          <a:bodyPr>
            <a:normAutofit fontScale="90000"/>
          </a:bodyPr>
          <a:lstStyle/>
          <a:p>
            <a:r>
              <a:rPr lang="en-US" dirty="0">
                <a:solidFill>
                  <a:schemeClr val="bg1"/>
                </a:solidFill>
              </a:rPr>
              <a:t>Partial least square – discriminant analysis</a:t>
            </a:r>
          </a:p>
        </p:txBody>
      </p:sp>
      <p:sp>
        <p:nvSpPr>
          <p:cNvPr id="5" name="Freccia a destra 4"/>
          <p:cNvSpPr/>
          <p:nvPr/>
        </p:nvSpPr>
        <p:spPr>
          <a:xfrm rot="2138480">
            <a:off x="6439399" y="2266310"/>
            <a:ext cx="1189702" cy="25338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dirty="0"/>
          </a:p>
        </p:txBody>
      </p:sp>
      <p:sp>
        <p:nvSpPr>
          <p:cNvPr id="6" name="Freccia a destra 5"/>
          <p:cNvSpPr/>
          <p:nvPr/>
        </p:nvSpPr>
        <p:spPr>
          <a:xfrm rot="8319257">
            <a:off x="6462182" y="5209557"/>
            <a:ext cx="1129110" cy="23522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dirty="0"/>
          </a:p>
        </p:txBody>
      </p:sp>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946" y="4656637"/>
            <a:ext cx="5908055" cy="1824547"/>
          </a:xfrm>
          <a:prstGeom prst="rect">
            <a:avLst/>
          </a:prstGeom>
        </p:spPr>
      </p:pic>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436" y="1600202"/>
            <a:ext cx="5774354" cy="2186406"/>
          </a:xfrm>
          <a:prstGeom prst="rect">
            <a:avLst/>
          </a:prstGeom>
        </p:spPr>
      </p:pic>
      <p:pic>
        <p:nvPicPr>
          <p:cNvPr id="9" name="Immagin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9709" y="1857653"/>
            <a:ext cx="3983345" cy="4089242"/>
          </a:xfrm>
          <a:prstGeom prst="rect">
            <a:avLst/>
          </a:prstGeom>
        </p:spPr>
      </p:pic>
    </p:spTree>
    <p:extLst>
      <p:ext uri="{BB962C8B-B14F-4D97-AF65-F5344CB8AC3E}">
        <p14:creationId xmlns:p14="http://schemas.microsoft.com/office/powerpoint/2010/main" val="3732851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D4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idx="4294967295"/>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defTabSz="914400"/>
            <a:r>
              <a:rPr lang="en-US" sz="2600" kern="1200">
                <a:solidFill>
                  <a:srgbClr val="FFFFFF"/>
                </a:solidFill>
                <a:latin typeface="+mj-lt"/>
                <a:ea typeface="+mj-ea"/>
                <a:cs typeface="+mj-cs"/>
              </a:rPr>
              <a:t>Ensemble Machine Learning</a:t>
            </a:r>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257" y="1138136"/>
            <a:ext cx="8511304" cy="4383321"/>
          </a:xfrm>
          <a:prstGeom prst="rect">
            <a:avLst/>
          </a:prstGeom>
        </p:spPr>
      </p:pic>
    </p:spTree>
    <p:extLst>
      <p:ext uri="{BB962C8B-B14F-4D97-AF65-F5344CB8AC3E}">
        <p14:creationId xmlns:p14="http://schemas.microsoft.com/office/powerpoint/2010/main" val="12012792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4040A9E3-DB43-43A8-8666-DBD4A84AAB95}"/>
              </a:ext>
            </a:extLst>
          </p:cNvPr>
          <p:cNvSpPr txBox="1">
            <a:spLocks/>
          </p:cNvSpPr>
          <p:nvPr/>
        </p:nvSpPr>
        <p:spPr>
          <a:xfrm>
            <a:off x="9125527" y="193964"/>
            <a:ext cx="3232727" cy="447675"/>
          </a:xfrm>
        </p:spPr>
        <p:txBody>
          <a:bodyPr>
            <a:noAutofit/>
          </a:bodyPr>
          <a:lstStyle>
            <a:lvl1pPr algn="l" defTabSz="914423"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dirty="0">
                <a:solidFill>
                  <a:schemeClr val="bg1"/>
                </a:solidFill>
                <a:latin typeface="Abadi Extra Light" panose="020B0204020104020204" pitchFamily="34" charset="0"/>
              </a:rPr>
              <a:t>Validation</a:t>
            </a:r>
          </a:p>
        </p:txBody>
      </p:sp>
      <p:pic>
        <p:nvPicPr>
          <p:cNvPr id="6" name="Immagine 5">
            <a:extLst>
              <a:ext uri="{FF2B5EF4-FFF2-40B4-BE49-F238E27FC236}">
                <a16:creationId xmlns:a16="http://schemas.microsoft.com/office/drawing/2014/main" id="{F18F74C1-3BD0-4E3F-9515-2A5E2CC7CAA3}"/>
              </a:ext>
            </a:extLst>
          </p:cNvPr>
          <p:cNvPicPr>
            <a:picLocks noChangeAspect="1"/>
          </p:cNvPicPr>
          <p:nvPr/>
        </p:nvPicPr>
        <p:blipFill>
          <a:blip r:embed="rId3"/>
          <a:stretch>
            <a:fillRect/>
          </a:stretch>
        </p:blipFill>
        <p:spPr>
          <a:xfrm>
            <a:off x="0" y="0"/>
            <a:ext cx="8791332" cy="6858000"/>
          </a:xfrm>
          <a:prstGeom prst="rect">
            <a:avLst/>
          </a:prstGeom>
        </p:spPr>
      </p:pic>
      <p:pic>
        <p:nvPicPr>
          <p:cNvPr id="7" name="Immagine 6">
            <a:extLst>
              <a:ext uri="{FF2B5EF4-FFF2-40B4-BE49-F238E27FC236}">
                <a16:creationId xmlns:a16="http://schemas.microsoft.com/office/drawing/2014/main" id="{B4023B2B-67B2-44F4-8DAF-E5167799B90D}"/>
              </a:ext>
            </a:extLst>
          </p:cNvPr>
          <p:cNvPicPr>
            <a:picLocks noChangeAspect="1"/>
          </p:cNvPicPr>
          <p:nvPr/>
        </p:nvPicPr>
        <p:blipFill>
          <a:blip r:embed="rId4"/>
          <a:stretch>
            <a:fillRect/>
          </a:stretch>
        </p:blipFill>
        <p:spPr>
          <a:xfrm>
            <a:off x="3392942" y="1647625"/>
            <a:ext cx="7912546" cy="5210375"/>
          </a:xfrm>
          <a:prstGeom prst="rect">
            <a:avLst/>
          </a:prstGeom>
        </p:spPr>
      </p:pic>
    </p:spTree>
    <p:extLst>
      <p:ext uri="{BB962C8B-B14F-4D97-AF65-F5344CB8AC3E}">
        <p14:creationId xmlns:p14="http://schemas.microsoft.com/office/powerpoint/2010/main" val="280698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7"/>
                                        </p:tgtEl>
                                        <p:attrNameLst>
                                          <p:attrName>ppt_x</p:attrName>
                                        </p:attrNameLst>
                                      </p:cBhvr>
                                      <p:tavLst>
                                        <p:tav tm="0">
                                          <p:val>
                                            <p:strVal val="ppt_x"/>
                                          </p:val>
                                        </p:tav>
                                        <p:tav tm="100000">
                                          <p:val>
                                            <p:strVal val="ppt_x"/>
                                          </p:val>
                                        </p:tav>
                                      </p:tavLst>
                                    </p:anim>
                                    <p:anim calcmode="lin" valueType="num">
                                      <p:cBhvr additive="base">
                                        <p:cTn id="12" dur="500"/>
                                        <p:tgtEl>
                                          <p:spTgt spid="7"/>
                                        </p:tgtEl>
                                        <p:attrNameLst>
                                          <p:attrName>ppt_y</p:attrName>
                                        </p:attrNameLst>
                                      </p:cBhvr>
                                      <p:tavLst>
                                        <p:tav tm="0">
                                          <p:val>
                                            <p:strVal val="ppt_y"/>
                                          </p:val>
                                        </p:tav>
                                        <p:tav tm="100000">
                                          <p:val>
                                            <p:strVal val="1+ppt_h/2"/>
                                          </p:val>
                                        </p:tav>
                                      </p:tavLst>
                                    </p:anim>
                                    <p:set>
                                      <p:cBhvr>
                                        <p:cTn id="13" dur="1" fill="hold">
                                          <p:stCondLst>
                                            <p:cond delay="499"/>
                                          </p:stCondLst>
                                        </p:cTn>
                                        <p:tgtEl>
                                          <p:spTgt spid="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537F49BB-4B58-489F-B42B-BA93FE423A12}"/>
              </a:ext>
            </a:extLst>
          </p:cNvPr>
          <p:cNvSpPr txBox="1">
            <a:spLocks/>
          </p:cNvSpPr>
          <p:nvPr/>
        </p:nvSpPr>
        <p:spPr>
          <a:xfrm>
            <a:off x="4479636" y="83127"/>
            <a:ext cx="3232727" cy="447675"/>
          </a:xfrm>
        </p:spPr>
        <p:txBody>
          <a:bodyPr>
            <a:noAutofit/>
          </a:bodyPr>
          <a:lstStyle>
            <a:lvl1pPr algn="l" defTabSz="914423"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dirty="0">
                <a:latin typeface="Abadi Extra Light" panose="020B0204020104020204" pitchFamily="34" charset="0"/>
              </a:rPr>
              <a:t>Validation</a:t>
            </a:r>
          </a:p>
        </p:txBody>
      </p:sp>
      <p:sp>
        <p:nvSpPr>
          <p:cNvPr id="4" name="Freccia in giù 3">
            <a:extLst>
              <a:ext uri="{FF2B5EF4-FFF2-40B4-BE49-F238E27FC236}">
                <a16:creationId xmlns:a16="http://schemas.microsoft.com/office/drawing/2014/main" id="{3F67FC7A-4CE0-4498-B1D1-A24EA8800A85}"/>
              </a:ext>
            </a:extLst>
          </p:cNvPr>
          <p:cNvSpPr/>
          <p:nvPr/>
        </p:nvSpPr>
        <p:spPr>
          <a:xfrm rot="2764991">
            <a:off x="4427697" y="831246"/>
            <a:ext cx="296674" cy="510128"/>
          </a:xfrm>
          <a:prstGeom prst="down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it-IT"/>
          </a:p>
        </p:txBody>
      </p:sp>
      <p:sp>
        <p:nvSpPr>
          <p:cNvPr id="9" name="CasellaDiTesto 8">
            <a:extLst>
              <a:ext uri="{FF2B5EF4-FFF2-40B4-BE49-F238E27FC236}">
                <a16:creationId xmlns:a16="http://schemas.microsoft.com/office/drawing/2014/main" id="{63B0E183-2DE7-47A1-BCA8-25D743668ECB}"/>
              </a:ext>
            </a:extLst>
          </p:cNvPr>
          <p:cNvSpPr txBox="1"/>
          <p:nvPr/>
        </p:nvSpPr>
        <p:spPr>
          <a:xfrm>
            <a:off x="128594" y="1369988"/>
            <a:ext cx="4267915" cy="3108543"/>
          </a:xfrm>
          <a:prstGeom prst="rect">
            <a:avLst/>
          </a:prstGeom>
          <a:noFill/>
          <a:ln>
            <a:solidFill>
              <a:schemeClr val="accent2"/>
            </a:solidFill>
          </a:ln>
        </p:spPr>
        <p:txBody>
          <a:bodyPr wrap="square" rtlCol="0">
            <a:spAutoFit/>
          </a:bodyPr>
          <a:lstStyle/>
          <a:p>
            <a:pPr algn="just"/>
            <a:r>
              <a:rPr lang="en-US" sz="1400" dirty="0">
                <a:latin typeface="Abadi Extra Light" panose="020B0204020104020204" pitchFamily="34" charset="0"/>
              </a:rPr>
              <a:t>The k-fold cross-validation consists in the subdivision of the total dataset into k parts of equal numbers and, at each step, the k-</a:t>
            </a:r>
            <a:r>
              <a:rPr lang="en-US" sz="1400" dirty="0" err="1">
                <a:latin typeface="Abadi Extra Light" panose="020B0204020104020204" pitchFamily="34" charset="0"/>
              </a:rPr>
              <a:t>th</a:t>
            </a:r>
            <a:r>
              <a:rPr lang="en-US" sz="1400" dirty="0">
                <a:latin typeface="Abadi Extra Light" panose="020B0204020104020204" pitchFamily="34" charset="0"/>
              </a:rPr>
              <a:t> part of the dataset becomes the validation dataset, while the remaining part constitutes the training dataset. Thus, for each of the k parts the model is trained, thus avoiding problems of overfitting, but also of asymmetric sampling (and therefore affected by bias) of the training dataset, typical of the subdivision of the dataset into only two parts (</a:t>
            </a:r>
            <a:r>
              <a:rPr lang="en-US" sz="1400" dirty="0" err="1">
                <a:latin typeface="Abadi Extra Light" panose="020B0204020104020204" pitchFamily="34" charset="0"/>
              </a:rPr>
              <a:t>ie</a:t>
            </a:r>
            <a:r>
              <a:rPr lang="en-US" sz="1400" dirty="0">
                <a:latin typeface="Abadi Extra Light" panose="020B0204020104020204" pitchFamily="34" charset="0"/>
              </a:rPr>
              <a:t> training and validation dataset) . In other words, we subdivide the observed sample into groups of equal numbers, iteratively exclude one group at a time and try to predict it with groups that are not excluded. This is to verify the quality of the prediction model used.</a:t>
            </a:r>
            <a:endParaRPr lang="it-IT" sz="1400" dirty="0">
              <a:latin typeface="Abadi Extra Light" panose="020B0204020104020204" pitchFamily="34" charset="0"/>
            </a:endParaRPr>
          </a:p>
        </p:txBody>
      </p:sp>
      <p:sp>
        <p:nvSpPr>
          <p:cNvPr id="10" name="CasellaDiTesto 9">
            <a:extLst>
              <a:ext uri="{FF2B5EF4-FFF2-40B4-BE49-F238E27FC236}">
                <a16:creationId xmlns:a16="http://schemas.microsoft.com/office/drawing/2014/main" id="{A4138C2C-C73A-436D-B074-F6D6FDBA6EFF}"/>
              </a:ext>
            </a:extLst>
          </p:cNvPr>
          <p:cNvSpPr txBox="1"/>
          <p:nvPr/>
        </p:nvSpPr>
        <p:spPr>
          <a:xfrm>
            <a:off x="2624656" y="762141"/>
            <a:ext cx="1922502" cy="376508"/>
          </a:xfrm>
          <a:prstGeom prst="rect">
            <a:avLst/>
          </a:prstGeom>
          <a:noFill/>
        </p:spPr>
        <p:txBody>
          <a:bodyPr wrap="square" rtlCol="0">
            <a:spAutoFit/>
          </a:bodyPr>
          <a:lstStyle/>
          <a:p>
            <a:r>
              <a:rPr lang="it-IT" dirty="0">
                <a:solidFill>
                  <a:schemeClr val="accent1"/>
                </a:solidFill>
              </a:rPr>
              <a:t>Cross-</a:t>
            </a:r>
            <a:r>
              <a:rPr lang="it-IT" dirty="0" err="1">
                <a:solidFill>
                  <a:schemeClr val="accent1"/>
                </a:solidFill>
              </a:rPr>
              <a:t>Validation</a:t>
            </a:r>
            <a:endParaRPr lang="it-IT" dirty="0">
              <a:solidFill>
                <a:schemeClr val="accent1"/>
              </a:solidFill>
            </a:endParaRPr>
          </a:p>
        </p:txBody>
      </p:sp>
      <p:pic>
        <p:nvPicPr>
          <p:cNvPr id="12" name="Immagine 11">
            <a:extLst>
              <a:ext uri="{FF2B5EF4-FFF2-40B4-BE49-F238E27FC236}">
                <a16:creationId xmlns:a16="http://schemas.microsoft.com/office/drawing/2014/main" id="{7D7536C1-60A9-48B3-A500-D7724B4DEB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292" y="4556749"/>
            <a:ext cx="2819322" cy="2146761"/>
          </a:xfrm>
          <a:prstGeom prst="rect">
            <a:avLst/>
          </a:prstGeom>
        </p:spPr>
      </p:pic>
      <p:sp>
        <p:nvSpPr>
          <p:cNvPr id="13" name="CasellaDiTesto 12">
            <a:extLst>
              <a:ext uri="{FF2B5EF4-FFF2-40B4-BE49-F238E27FC236}">
                <a16:creationId xmlns:a16="http://schemas.microsoft.com/office/drawing/2014/main" id="{FE20C5EF-EF96-4E92-97B9-891FD662B83A}"/>
              </a:ext>
            </a:extLst>
          </p:cNvPr>
          <p:cNvSpPr txBox="1"/>
          <p:nvPr/>
        </p:nvSpPr>
        <p:spPr>
          <a:xfrm>
            <a:off x="7712363" y="1381801"/>
            <a:ext cx="4351043" cy="3108543"/>
          </a:xfrm>
          <a:prstGeom prst="rect">
            <a:avLst/>
          </a:prstGeom>
          <a:noFill/>
          <a:ln>
            <a:solidFill>
              <a:schemeClr val="accent2"/>
            </a:solidFill>
          </a:ln>
        </p:spPr>
        <p:txBody>
          <a:bodyPr wrap="square" rtlCol="0">
            <a:spAutoFit/>
          </a:bodyPr>
          <a:lstStyle/>
          <a:p>
            <a:pPr algn="just"/>
            <a:r>
              <a:rPr lang="en-US" sz="1400" dirty="0">
                <a:latin typeface="Abadi Extra Light" panose="020B0204020104020204" pitchFamily="34" charset="0"/>
              </a:rPr>
              <a:t>A permutation test (also called a randomization test, re-randomization test, or an exact test) is a type of statistical significance test in which the distribution of the test statistic under the null hypothesis is obtained by calculating all possible values of the test statistic under rearrangements of the labels on the observed data points. In other words, the method by which treatments are allocated to subjects in an experimental design is mirrored in the analysis of that design. If the labels are exchangeable under the null hypothesis, then the resulting tests yield exact significance levels; see also exchangeability. Confidence intervals can then be derived from the tests. The theory has evolved from the works of Ronald Fisher and E. J. G. Pitman in the 1930s.</a:t>
            </a:r>
            <a:endParaRPr lang="it-IT" sz="1400" dirty="0">
              <a:latin typeface="Abadi Extra Light" panose="020B0204020104020204" pitchFamily="34" charset="0"/>
            </a:endParaRPr>
          </a:p>
        </p:txBody>
      </p:sp>
      <p:sp>
        <p:nvSpPr>
          <p:cNvPr id="14" name="CasellaDiTesto 13">
            <a:extLst>
              <a:ext uri="{FF2B5EF4-FFF2-40B4-BE49-F238E27FC236}">
                <a16:creationId xmlns:a16="http://schemas.microsoft.com/office/drawing/2014/main" id="{1C922C50-9599-41EA-ABBA-A1A1235998C0}"/>
              </a:ext>
            </a:extLst>
          </p:cNvPr>
          <p:cNvSpPr txBox="1"/>
          <p:nvPr/>
        </p:nvSpPr>
        <p:spPr>
          <a:xfrm>
            <a:off x="7366993" y="715284"/>
            <a:ext cx="3325091" cy="376508"/>
          </a:xfrm>
          <a:prstGeom prst="rect">
            <a:avLst/>
          </a:prstGeom>
          <a:noFill/>
        </p:spPr>
        <p:txBody>
          <a:bodyPr wrap="square" rtlCol="0">
            <a:spAutoFit/>
          </a:bodyPr>
          <a:lstStyle/>
          <a:p>
            <a:r>
              <a:rPr lang="it-IT" dirty="0" err="1">
                <a:solidFill>
                  <a:schemeClr val="accent1"/>
                </a:solidFill>
              </a:rPr>
              <a:t>Permutation</a:t>
            </a:r>
            <a:r>
              <a:rPr lang="it-IT" dirty="0"/>
              <a:t> </a:t>
            </a:r>
            <a:r>
              <a:rPr lang="it-IT" dirty="0">
                <a:solidFill>
                  <a:schemeClr val="accent1"/>
                </a:solidFill>
              </a:rPr>
              <a:t>test</a:t>
            </a:r>
          </a:p>
        </p:txBody>
      </p:sp>
      <p:pic>
        <p:nvPicPr>
          <p:cNvPr id="1026" name="Picture 2" descr="https://www.researchgate.net/publication/308013436/figure/fig1/AS:405477239345152@1473684715123/Permutation-test-Select-test-statistic-Separation-distance-B-W-set-permutation_W640.jpg">
            <a:extLst>
              <a:ext uri="{FF2B5EF4-FFF2-40B4-BE49-F238E27FC236}">
                <a16:creationId xmlns:a16="http://schemas.microsoft.com/office/drawing/2014/main" id="{5B4E139C-F354-4E1B-B67C-9C7DAB7942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1567" y="4556749"/>
            <a:ext cx="3199924" cy="2194947"/>
          </a:xfrm>
          <a:prstGeom prst="rect">
            <a:avLst/>
          </a:prstGeom>
          <a:noFill/>
          <a:extLst>
            <a:ext uri="{909E8E84-426E-40DD-AFC4-6F175D3DCCD1}">
              <a14:hiddenFill xmlns:a14="http://schemas.microsoft.com/office/drawing/2010/main">
                <a:solidFill>
                  <a:srgbClr val="FFFFFF"/>
                </a:solidFill>
              </a14:hiddenFill>
            </a:ext>
          </a:extLst>
        </p:spPr>
      </p:pic>
      <p:sp>
        <p:nvSpPr>
          <p:cNvPr id="16" name="Freccia in giù 15">
            <a:extLst>
              <a:ext uri="{FF2B5EF4-FFF2-40B4-BE49-F238E27FC236}">
                <a16:creationId xmlns:a16="http://schemas.microsoft.com/office/drawing/2014/main" id="{41BEFE9D-610C-489E-8852-D5962E8EC083}"/>
              </a:ext>
            </a:extLst>
          </p:cNvPr>
          <p:cNvSpPr/>
          <p:nvPr/>
        </p:nvSpPr>
        <p:spPr>
          <a:xfrm rot="18835922">
            <a:off x="7195089" y="877447"/>
            <a:ext cx="296674" cy="510128"/>
          </a:xfrm>
          <a:prstGeom prst="down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it-IT"/>
          </a:p>
        </p:txBody>
      </p:sp>
      <p:sp>
        <p:nvSpPr>
          <p:cNvPr id="17" name="Freccia in giù 16">
            <a:extLst>
              <a:ext uri="{FF2B5EF4-FFF2-40B4-BE49-F238E27FC236}">
                <a16:creationId xmlns:a16="http://schemas.microsoft.com/office/drawing/2014/main" id="{146EEF2C-F7CA-4BF8-8BE6-135FA2D65C66}"/>
              </a:ext>
            </a:extLst>
          </p:cNvPr>
          <p:cNvSpPr/>
          <p:nvPr/>
        </p:nvSpPr>
        <p:spPr>
          <a:xfrm>
            <a:off x="5799325" y="802539"/>
            <a:ext cx="296674" cy="885458"/>
          </a:xfrm>
          <a:prstGeom prst="down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it-IT"/>
          </a:p>
        </p:txBody>
      </p:sp>
      <p:sp>
        <p:nvSpPr>
          <p:cNvPr id="18" name="CasellaDiTesto 17">
            <a:extLst>
              <a:ext uri="{FF2B5EF4-FFF2-40B4-BE49-F238E27FC236}">
                <a16:creationId xmlns:a16="http://schemas.microsoft.com/office/drawing/2014/main" id="{42A6FEE9-828F-424A-A10F-FDDE5BE67D4E}"/>
              </a:ext>
            </a:extLst>
          </p:cNvPr>
          <p:cNvSpPr txBox="1"/>
          <p:nvPr/>
        </p:nvSpPr>
        <p:spPr>
          <a:xfrm>
            <a:off x="4786452" y="1687997"/>
            <a:ext cx="2619093" cy="646331"/>
          </a:xfrm>
          <a:prstGeom prst="rect">
            <a:avLst/>
          </a:prstGeom>
          <a:noFill/>
        </p:spPr>
        <p:txBody>
          <a:bodyPr wrap="square" rtlCol="0">
            <a:spAutoFit/>
          </a:bodyPr>
          <a:lstStyle/>
          <a:p>
            <a:pPr algn="ctr"/>
            <a:r>
              <a:rPr lang="en-US" u="sng" dirty="0">
                <a:solidFill>
                  <a:schemeClr val="accent1"/>
                </a:solidFill>
              </a:rPr>
              <a:t>INDEPENDENT SET VALIDATION</a:t>
            </a:r>
          </a:p>
        </p:txBody>
      </p:sp>
      <p:pic>
        <p:nvPicPr>
          <p:cNvPr id="1028" name="Picture 4" descr="Risultati immagini per INDEPENDENT SET VALIDATION">
            <a:extLst>
              <a:ext uri="{FF2B5EF4-FFF2-40B4-BE49-F238E27FC236}">
                <a16:creationId xmlns:a16="http://schemas.microsoft.com/office/drawing/2014/main" id="{20FAB9AE-0050-4385-A340-10EB217709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01417">
            <a:off x="4667250" y="2414588"/>
            <a:ext cx="2857500"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37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anim calcmode="lin" valueType="num">
                                      <p:cBhvr additive="base">
                                        <p:cTn id="37" dur="500" fill="hold"/>
                                        <p:tgtEl>
                                          <p:spTgt spid="1026"/>
                                        </p:tgtEl>
                                        <p:attrNameLst>
                                          <p:attrName>ppt_x</p:attrName>
                                        </p:attrNameLst>
                                      </p:cBhvr>
                                      <p:tavLst>
                                        <p:tav tm="0">
                                          <p:val>
                                            <p:strVal val="#ppt_x"/>
                                          </p:val>
                                        </p:tav>
                                        <p:tav tm="100000">
                                          <p:val>
                                            <p:strVal val="#ppt_x"/>
                                          </p:val>
                                        </p:tav>
                                      </p:tavLst>
                                    </p:anim>
                                    <p:anim calcmode="lin" valueType="num">
                                      <p:cBhvr additive="base">
                                        <p:cTn id="3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028"/>
                                        </p:tgtEl>
                                        <p:attrNameLst>
                                          <p:attrName>style.visibility</p:attrName>
                                        </p:attrNameLst>
                                      </p:cBhvr>
                                      <p:to>
                                        <p:strVal val="visible"/>
                                      </p:to>
                                    </p:set>
                                    <p:anim calcmode="lin" valueType="num">
                                      <p:cBhvr>
                                        <p:cTn id="49" dur="500" fill="hold"/>
                                        <p:tgtEl>
                                          <p:spTgt spid="1028"/>
                                        </p:tgtEl>
                                        <p:attrNameLst>
                                          <p:attrName>ppt_w</p:attrName>
                                        </p:attrNameLst>
                                      </p:cBhvr>
                                      <p:tavLst>
                                        <p:tav tm="0">
                                          <p:val>
                                            <p:fltVal val="0"/>
                                          </p:val>
                                        </p:tav>
                                        <p:tav tm="100000">
                                          <p:val>
                                            <p:strVal val="#ppt_w"/>
                                          </p:val>
                                        </p:tav>
                                      </p:tavLst>
                                    </p:anim>
                                    <p:anim calcmode="lin" valueType="num">
                                      <p:cBhvr>
                                        <p:cTn id="50" dur="500" fill="hold"/>
                                        <p:tgtEl>
                                          <p:spTgt spid="1028"/>
                                        </p:tgtEl>
                                        <p:attrNameLst>
                                          <p:attrName>ppt_h</p:attrName>
                                        </p:attrNameLst>
                                      </p:cBhvr>
                                      <p:tavLst>
                                        <p:tav tm="0">
                                          <p:val>
                                            <p:fltVal val="0"/>
                                          </p:val>
                                        </p:tav>
                                        <p:tav tm="100000">
                                          <p:val>
                                            <p:strVal val="#ppt_h"/>
                                          </p:val>
                                        </p:tav>
                                      </p:tavLst>
                                    </p:anim>
                                    <p:animEffect transition="in" filter="fade">
                                      <p:cBhvr>
                                        <p:cTn id="51"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p:bldP spid="13" grpId="0" animBg="1"/>
      <p:bldP spid="14" grpId="0"/>
      <p:bldP spid="16" grpId="0" animBg="1"/>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6366885" y="1540163"/>
            <a:ext cx="5612678" cy="600075"/>
          </a:xfrm>
        </p:spPr>
        <p:txBody>
          <a:bodyPr/>
          <a:lstStyle/>
          <a:p>
            <a:pPr algn="ctr"/>
            <a:r>
              <a:rPr lang="en-US" sz="7200" dirty="0">
                <a:solidFill>
                  <a:schemeClr val="bg1"/>
                </a:solidFill>
              </a:rPr>
              <a:t>Practical applications</a:t>
            </a:r>
          </a:p>
        </p:txBody>
      </p:sp>
    </p:spTree>
    <p:extLst>
      <p:ext uri="{BB962C8B-B14F-4D97-AF65-F5344CB8AC3E}">
        <p14:creationId xmlns:p14="http://schemas.microsoft.com/office/powerpoint/2010/main" val="169028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e 13">
            <a:extLst>
              <a:ext uri="{FF2B5EF4-FFF2-40B4-BE49-F238E27FC236}">
                <a16:creationId xmlns:a16="http://schemas.microsoft.com/office/drawing/2014/main" id="{73022AF5-2458-4259-874C-8253B6BD7672}"/>
              </a:ext>
            </a:extLst>
          </p:cNvPr>
          <p:cNvSpPr/>
          <p:nvPr/>
        </p:nvSpPr>
        <p:spPr>
          <a:xfrm>
            <a:off x="4770754" y="3251686"/>
            <a:ext cx="409428" cy="122084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sz="2400"/>
          </a:p>
        </p:txBody>
      </p:sp>
      <p:sp>
        <p:nvSpPr>
          <p:cNvPr id="3" name="Titolo 2"/>
          <p:cNvSpPr>
            <a:spLocks noGrp="1"/>
          </p:cNvSpPr>
          <p:nvPr>
            <p:ph type="title" idx="4294967295"/>
          </p:nvPr>
        </p:nvSpPr>
        <p:spPr>
          <a:xfrm>
            <a:off x="0" y="223838"/>
            <a:ext cx="3851275" cy="857250"/>
          </a:xfrm>
          <a:prstGeom prst="rect">
            <a:avLst/>
          </a:prstGeom>
        </p:spPr>
        <p:txBody>
          <a:bodyPr/>
          <a:lstStyle/>
          <a:p>
            <a:r>
              <a:rPr lang="en-US" dirty="0"/>
              <a:t>Samples collection</a:t>
            </a:r>
          </a:p>
        </p:txBody>
      </p:sp>
      <p:sp>
        <p:nvSpPr>
          <p:cNvPr id="4" name="CasellaDiTesto 3"/>
          <p:cNvSpPr txBox="1"/>
          <p:nvPr/>
        </p:nvSpPr>
        <p:spPr>
          <a:xfrm>
            <a:off x="6090147" y="105547"/>
            <a:ext cx="6188713" cy="584775"/>
          </a:xfrm>
          <a:prstGeom prst="rect">
            <a:avLst/>
          </a:prstGeom>
          <a:noFill/>
        </p:spPr>
        <p:txBody>
          <a:bodyPr wrap="square" rtlCol="0">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MAMA-Test Developing phase</a:t>
            </a:r>
            <a:endParaRPr lang="it-IT" sz="3200" b="1" dirty="0">
              <a:ln w="6600">
                <a:solidFill>
                  <a:schemeClr val="accent2"/>
                </a:solidFill>
                <a:prstDash val="solid"/>
              </a:ln>
              <a:solidFill>
                <a:srgbClr val="FFFFFF"/>
              </a:solidFill>
              <a:effectLst>
                <a:outerShdw dist="38100" dir="2700000" algn="tl" rotWithShape="0">
                  <a:schemeClr val="accent2"/>
                </a:outerShdw>
              </a:effectLst>
            </a:endParaRPr>
          </a:p>
        </p:txBody>
      </p:sp>
      <p:graphicFrame>
        <p:nvGraphicFramePr>
          <p:cNvPr id="7" name="Diagramma 6"/>
          <p:cNvGraphicFramePr/>
          <p:nvPr>
            <p:extLst>
              <p:ext uri="{D42A27DB-BD31-4B8C-83A1-F6EECF244321}">
                <p14:modId xmlns:p14="http://schemas.microsoft.com/office/powerpoint/2010/main" val="3930908377"/>
              </p:ext>
            </p:extLst>
          </p:nvPr>
        </p:nvGraphicFramePr>
        <p:xfrm>
          <a:off x="-136852" y="865085"/>
          <a:ext cx="6040339" cy="6121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Connettore 1 8"/>
          <p:cNvCxnSpPr/>
          <p:nvPr/>
        </p:nvCxnSpPr>
        <p:spPr>
          <a:xfrm flipV="1">
            <a:off x="4517671" y="3214407"/>
            <a:ext cx="763516" cy="12427"/>
          </a:xfrm>
          <a:prstGeom prst="line">
            <a:avLst/>
          </a:prstGeom>
        </p:spPr>
        <p:style>
          <a:lnRef idx="2">
            <a:schemeClr val="accent4"/>
          </a:lnRef>
          <a:fillRef idx="0">
            <a:schemeClr val="accent4"/>
          </a:fillRef>
          <a:effectRef idx="1">
            <a:schemeClr val="accent4"/>
          </a:effectRef>
          <a:fontRef idx="minor">
            <a:schemeClr val="tx1"/>
          </a:fontRef>
        </p:style>
      </p:cxnSp>
      <p:cxnSp>
        <p:nvCxnSpPr>
          <p:cNvPr id="11" name="Connettore 1 10"/>
          <p:cNvCxnSpPr/>
          <p:nvPr/>
        </p:nvCxnSpPr>
        <p:spPr>
          <a:xfrm flipV="1">
            <a:off x="4517670" y="4522232"/>
            <a:ext cx="763516" cy="12427"/>
          </a:xfrm>
          <a:prstGeom prst="line">
            <a:avLst/>
          </a:prstGeom>
        </p:spPr>
        <p:style>
          <a:lnRef idx="2">
            <a:schemeClr val="accent4"/>
          </a:lnRef>
          <a:fillRef idx="0">
            <a:schemeClr val="accent4"/>
          </a:fillRef>
          <a:effectRef idx="1">
            <a:schemeClr val="accent4"/>
          </a:effectRef>
          <a:fontRef idx="minor">
            <a:schemeClr val="tx1"/>
          </a:fontRef>
        </p:style>
      </p:cxnSp>
      <p:cxnSp>
        <p:nvCxnSpPr>
          <p:cNvPr id="12" name="Connettore 1 11"/>
          <p:cNvCxnSpPr/>
          <p:nvPr/>
        </p:nvCxnSpPr>
        <p:spPr>
          <a:xfrm>
            <a:off x="4517671" y="1588532"/>
            <a:ext cx="1385816"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6" name="Connettore 1 15"/>
          <p:cNvCxnSpPr/>
          <p:nvPr/>
        </p:nvCxnSpPr>
        <p:spPr>
          <a:xfrm>
            <a:off x="4517670" y="6202031"/>
            <a:ext cx="1406137"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8" name="Connettore 1 17"/>
          <p:cNvCxnSpPr/>
          <p:nvPr/>
        </p:nvCxnSpPr>
        <p:spPr>
          <a:xfrm>
            <a:off x="5276105" y="3214408"/>
            <a:ext cx="0" cy="1307825"/>
          </a:xfrm>
          <a:prstGeom prst="line">
            <a:avLst/>
          </a:prstGeom>
        </p:spPr>
        <p:style>
          <a:lnRef idx="2">
            <a:schemeClr val="accent4"/>
          </a:lnRef>
          <a:fillRef idx="0">
            <a:schemeClr val="accent4"/>
          </a:fillRef>
          <a:effectRef idx="1">
            <a:schemeClr val="accent4"/>
          </a:effectRef>
          <a:fontRef idx="minor">
            <a:schemeClr val="tx1"/>
          </a:fontRef>
        </p:style>
      </p:cxnSp>
      <p:cxnSp>
        <p:nvCxnSpPr>
          <p:cNvPr id="20" name="Connettore 1 19"/>
          <p:cNvCxnSpPr/>
          <p:nvPr/>
        </p:nvCxnSpPr>
        <p:spPr>
          <a:xfrm>
            <a:off x="5903487" y="1573292"/>
            <a:ext cx="0" cy="4628739"/>
          </a:xfrm>
          <a:prstGeom prst="line">
            <a:avLst/>
          </a:prstGeom>
        </p:spPr>
        <p:style>
          <a:lnRef idx="2">
            <a:schemeClr val="accent4"/>
          </a:lnRef>
          <a:fillRef idx="0">
            <a:schemeClr val="accent4"/>
          </a:fillRef>
          <a:effectRef idx="1">
            <a:schemeClr val="accent4"/>
          </a:effectRef>
          <a:fontRef idx="minor">
            <a:schemeClr val="tx1"/>
          </a:fontRef>
        </p:style>
      </p:cxnSp>
      <p:sp>
        <p:nvSpPr>
          <p:cNvPr id="31" name="CasellaDiTesto 30"/>
          <p:cNvSpPr txBox="1"/>
          <p:nvPr/>
        </p:nvSpPr>
        <p:spPr>
          <a:xfrm>
            <a:off x="4675792" y="3201981"/>
            <a:ext cx="1231107" cy="1248965"/>
          </a:xfrm>
          <a:prstGeom prst="rect">
            <a:avLst/>
          </a:prstGeom>
          <a:noFill/>
        </p:spPr>
        <p:txBody>
          <a:bodyPr vert="vert270" wrap="square" rtlCol="0">
            <a:spAutoFit/>
          </a:bodyPr>
          <a:lstStyle/>
          <a:p>
            <a:r>
              <a:rPr lang="it-IT" sz="2400" dirty="0"/>
              <a:t>Training</a:t>
            </a:r>
          </a:p>
        </p:txBody>
      </p:sp>
      <p:sp>
        <p:nvSpPr>
          <p:cNvPr id="32" name="CasellaDiTesto 31"/>
          <p:cNvSpPr txBox="1"/>
          <p:nvPr/>
        </p:nvSpPr>
        <p:spPr>
          <a:xfrm>
            <a:off x="5404688" y="3130298"/>
            <a:ext cx="553998" cy="1248965"/>
          </a:xfrm>
          <a:prstGeom prst="rect">
            <a:avLst/>
          </a:prstGeom>
          <a:noFill/>
        </p:spPr>
        <p:txBody>
          <a:bodyPr vert="vert270" wrap="square" rtlCol="0">
            <a:spAutoFit/>
          </a:bodyPr>
          <a:lstStyle/>
          <a:p>
            <a:r>
              <a:rPr lang="en-US" sz="2400" dirty="0"/>
              <a:t>Testing</a:t>
            </a:r>
          </a:p>
        </p:txBody>
      </p:sp>
      <p:graphicFrame>
        <p:nvGraphicFramePr>
          <p:cNvPr id="19" name="Grafico 18">
            <a:extLst>
              <a:ext uri="{FF2B5EF4-FFF2-40B4-BE49-F238E27FC236}">
                <a16:creationId xmlns:a16="http://schemas.microsoft.com/office/drawing/2014/main" id="{63D40E07-1C03-4302-81BD-0F8153E1B890}"/>
              </a:ext>
            </a:extLst>
          </p:cNvPr>
          <p:cNvGraphicFramePr>
            <a:graphicFrameLocks/>
          </p:cNvGraphicFramePr>
          <p:nvPr>
            <p:extLst>
              <p:ext uri="{D42A27DB-BD31-4B8C-83A1-F6EECF244321}">
                <p14:modId xmlns:p14="http://schemas.microsoft.com/office/powerpoint/2010/main" val="2714762140"/>
              </p:ext>
            </p:extLst>
          </p:nvPr>
        </p:nvGraphicFramePr>
        <p:xfrm>
          <a:off x="5708074" y="895550"/>
          <a:ext cx="7052673" cy="57823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7299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barn(inVertical)">
                                      <p:cBhvr>
                                        <p:cTn id="25" dur="500"/>
                                        <p:tgtEl>
                                          <p:spTgt spid="31"/>
                                        </p:tgtEl>
                                      </p:cBhvr>
                                    </p:animEffect>
                                  </p:childTnLst>
                                </p:cTn>
                              </p:par>
                              <p:par>
                                <p:cTn id="26" presetID="16" presetClass="entr" presetSubtype="21"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par>
                                <p:cTn id="29" presetID="16" presetClass="entr" presetSubtype="21"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500"/>
                                        <p:tgtEl>
                                          <p:spTgt spid="12"/>
                                        </p:tgtEl>
                                      </p:cBhvr>
                                    </p:animEffect>
                                  </p:childTnLst>
                                </p:cTn>
                              </p:par>
                              <p:par>
                                <p:cTn id="37" presetID="16" presetClass="entr" presetSubtype="21"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arn(inVertical)">
                                      <p:cBhvr>
                                        <p:cTn id="39" dur="500"/>
                                        <p:tgtEl>
                                          <p:spTgt spid="20"/>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barn(inVertical)">
                                      <p:cBhvr>
                                        <p:cTn id="42" dur="500"/>
                                        <p:tgtEl>
                                          <p:spTgt spid="32"/>
                                        </p:tgtEl>
                                      </p:cBhvr>
                                    </p:animEffect>
                                  </p:childTnLst>
                                </p:cTn>
                              </p:par>
                              <p:par>
                                <p:cTn id="43" presetID="16" presetClass="entr" presetSubtype="21"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barn(inVertical)">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heel(1)">
                                      <p:cBhvr>
                                        <p:cTn id="57" dur="8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p:bldP spid="4" grpId="0"/>
      <p:bldGraphic spid="7" grpId="0">
        <p:bldAsOne/>
      </p:bldGraphic>
      <p:bldP spid="31" grpId="0"/>
      <p:bldP spid="32" grpId="0"/>
      <p:bldGraphic spid="19" grpId="0">
        <p:bldAsOne/>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tangolo arrotondato 14"/>
          <p:cNvSpPr/>
          <p:nvPr/>
        </p:nvSpPr>
        <p:spPr>
          <a:xfrm>
            <a:off x="97532" y="1594405"/>
            <a:ext cx="2304000" cy="439608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r>
              <a:rPr lang="en-US" sz="2267" b="1" dirty="0">
                <a:solidFill>
                  <a:schemeClr val="tx1"/>
                </a:solidFill>
              </a:rPr>
              <a:t>1.Serum samples collection</a:t>
            </a:r>
          </a:p>
        </p:txBody>
      </p:sp>
      <p:sp>
        <p:nvSpPr>
          <p:cNvPr id="3" name="Titolo 2"/>
          <p:cNvSpPr>
            <a:spLocks noGrp="1"/>
          </p:cNvSpPr>
          <p:nvPr>
            <p:ph type="title" idx="4294967295"/>
          </p:nvPr>
        </p:nvSpPr>
        <p:spPr>
          <a:xfrm>
            <a:off x="241664" y="695597"/>
            <a:ext cx="5810250" cy="855662"/>
          </a:xfrm>
          <a:prstGeom prst="rect">
            <a:avLst/>
          </a:prstGeom>
        </p:spPr>
        <p:txBody>
          <a:bodyPr>
            <a:normAutofit/>
          </a:bodyPr>
          <a:lstStyle/>
          <a:p>
            <a:r>
              <a:rPr lang="en-US" dirty="0"/>
              <a:t>Method Development</a:t>
            </a:r>
          </a:p>
        </p:txBody>
      </p:sp>
      <p:sp>
        <p:nvSpPr>
          <p:cNvPr id="4" name="CasellaDiTesto 3"/>
          <p:cNvSpPr txBox="1"/>
          <p:nvPr/>
        </p:nvSpPr>
        <p:spPr>
          <a:xfrm>
            <a:off x="6096000" y="99579"/>
            <a:ext cx="6298657" cy="584775"/>
          </a:xfrm>
          <a:prstGeom prst="rect">
            <a:avLst/>
          </a:prstGeom>
          <a:noFill/>
        </p:spPr>
        <p:txBody>
          <a:bodyPr wrap="square" rtlCol="0">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MAMA-Test Developing phase</a:t>
            </a:r>
            <a:endParaRPr lang="it-IT"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4" name="Immagin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862" y="2260448"/>
            <a:ext cx="1857341" cy="1295553"/>
          </a:xfrm>
          <a:prstGeom prst="rect">
            <a:avLst/>
          </a:prstGeom>
        </p:spPr>
      </p:pic>
      <p:sp>
        <p:nvSpPr>
          <p:cNvPr id="19" name="Rettangolo arrotondato 18"/>
          <p:cNvSpPr/>
          <p:nvPr/>
        </p:nvSpPr>
        <p:spPr>
          <a:xfrm>
            <a:off x="2503145" y="1594404"/>
            <a:ext cx="2304000" cy="439608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r>
              <a:rPr lang="en-US" sz="2400" b="1" dirty="0">
                <a:solidFill>
                  <a:schemeClr val="tx1"/>
                </a:solidFill>
              </a:rPr>
              <a:t> </a:t>
            </a:r>
            <a:r>
              <a:rPr lang="en-US" sz="2267" b="1" dirty="0">
                <a:solidFill>
                  <a:schemeClr val="tx1"/>
                </a:solidFill>
              </a:rPr>
              <a:t>2.Metabolome extraction, purification and analysis</a:t>
            </a:r>
          </a:p>
        </p:txBody>
      </p:sp>
      <p:sp>
        <p:nvSpPr>
          <p:cNvPr id="24" name="Rettangolo arrotondato 23"/>
          <p:cNvSpPr/>
          <p:nvPr/>
        </p:nvSpPr>
        <p:spPr>
          <a:xfrm>
            <a:off x="4908759" y="1594402"/>
            <a:ext cx="2304000" cy="439608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r>
              <a:rPr lang="en-US" sz="2400" b="1" dirty="0">
                <a:solidFill>
                  <a:schemeClr val="tx1"/>
                </a:solidFill>
              </a:rPr>
              <a:t> </a:t>
            </a:r>
            <a:r>
              <a:rPr lang="en-US" sz="2267" b="1" dirty="0">
                <a:solidFill>
                  <a:schemeClr val="tx1"/>
                </a:solidFill>
              </a:rPr>
              <a:t>3.Dataset building and data pre-treatment</a:t>
            </a:r>
          </a:p>
        </p:txBody>
      </p:sp>
      <p:sp>
        <p:nvSpPr>
          <p:cNvPr id="25" name="Rettangolo arrotondato 24"/>
          <p:cNvSpPr/>
          <p:nvPr/>
        </p:nvSpPr>
        <p:spPr>
          <a:xfrm>
            <a:off x="7314372" y="1594401"/>
            <a:ext cx="2304000" cy="439608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r>
              <a:rPr lang="en-US" sz="2400" b="1" dirty="0">
                <a:solidFill>
                  <a:schemeClr val="tx1"/>
                </a:solidFill>
              </a:rPr>
              <a:t> </a:t>
            </a:r>
            <a:r>
              <a:rPr lang="en-US" sz="2267" b="1" dirty="0">
                <a:solidFill>
                  <a:schemeClr val="tx1"/>
                </a:solidFill>
              </a:rPr>
              <a:t>4.Classification models training and ensemble </a:t>
            </a:r>
          </a:p>
        </p:txBody>
      </p:sp>
      <p:sp>
        <p:nvSpPr>
          <p:cNvPr id="26" name="Rettangolo arrotondato 25"/>
          <p:cNvSpPr/>
          <p:nvPr/>
        </p:nvSpPr>
        <p:spPr>
          <a:xfrm>
            <a:off x="9719985" y="1594405"/>
            <a:ext cx="2304000" cy="439608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r>
              <a:rPr lang="en-US" sz="2400" b="1" dirty="0">
                <a:solidFill>
                  <a:schemeClr val="tx1"/>
                </a:solidFill>
              </a:rPr>
              <a:t> </a:t>
            </a:r>
            <a:r>
              <a:rPr lang="en-US" sz="2267" b="1" dirty="0">
                <a:solidFill>
                  <a:schemeClr val="tx1"/>
                </a:solidFill>
              </a:rPr>
              <a:t>5.Model testing by means of independent data collection</a:t>
            </a:r>
          </a:p>
        </p:txBody>
      </p:sp>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1949" y="2300271"/>
            <a:ext cx="2181217" cy="1186012"/>
          </a:xfrm>
          <a:prstGeom prst="rect">
            <a:avLst/>
          </a:prstGeom>
        </p:spPr>
      </p:pic>
      <p:pic>
        <p:nvPicPr>
          <p:cNvPr id="6" name="Immagin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80284" y="1832634"/>
            <a:ext cx="1549776" cy="935273"/>
          </a:xfrm>
          <a:prstGeom prst="rect">
            <a:avLst/>
          </a:prstGeom>
        </p:spPr>
      </p:pic>
      <p:pic>
        <p:nvPicPr>
          <p:cNvPr id="10" name="Immagin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28252" y="1705121"/>
            <a:ext cx="2308451" cy="2308451"/>
          </a:xfrm>
          <a:prstGeom prst="rect">
            <a:avLst/>
          </a:prstGeom>
        </p:spPr>
      </p:pic>
      <p:pic>
        <p:nvPicPr>
          <p:cNvPr id="29" name="Immagine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0255229" y="1786015"/>
            <a:ext cx="430332" cy="1124928"/>
          </a:xfrm>
          <a:prstGeom prst="rect">
            <a:avLst/>
          </a:prstGeom>
        </p:spPr>
      </p:pic>
      <p:pic>
        <p:nvPicPr>
          <p:cNvPr id="30" name="Immagine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71985" y="1822900"/>
            <a:ext cx="825747" cy="1088043"/>
          </a:xfrm>
          <a:prstGeom prst="rect">
            <a:avLst/>
          </a:prstGeom>
        </p:spPr>
      </p:pic>
      <p:cxnSp>
        <p:nvCxnSpPr>
          <p:cNvPr id="27" name="Connettore 2 26"/>
          <p:cNvCxnSpPr>
            <a:cxnSpLocks/>
          </p:cNvCxnSpPr>
          <p:nvPr/>
        </p:nvCxnSpPr>
        <p:spPr>
          <a:xfrm flipH="1">
            <a:off x="8916804" y="2312016"/>
            <a:ext cx="1338425" cy="146365"/>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28" name="CasellaDiTesto 27"/>
          <p:cNvSpPr txBox="1"/>
          <p:nvPr/>
        </p:nvSpPr>
        <p:spPr>
          <a:xfrm>
            <a:off x="10226280" y="3021663"/>
            <a:ext cx="1367411" cy="584775"/>
          </a:xfrm>
          <a:prstGeom prst="rect">
            <a:avLst/>
          </a:prstGeom>
          <a:noFill/>
          <a:ln w="19050">
            <a:solidFill>
              <a:schemeClr val="tx2">
                <a:lumMod val="40000"/>
                <a:lumOff val="60000"/>
              </a:schemeClr>
            </a:solidFill>
          </a:ln>
        </p:spPr>
        <p:txBody>
          <a:bodyPr wrap="square" rtlCol="0">
            <a:spAutoFit/>
          </a:bodyPr>
          <a:lstStyle/>
          <a:p>
            <a:r>
              <a:rPr lang="en-US" sz="1600" b="1" u="sng" dirty="0"/>
              <a:t>Normal fetus</a:t>
            </a:r>
          </a:p>
        </p:txBody>
      </p:sp>
      <p:pic>
        <p:nvPicPr>
          <p:cNvPr id="34" name="Immagine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92743" y="2807676"/>
            <a:ext cx="1428072" cy="1700085"/>
          </a:xfrm>
          <a:prstGeom prst="rect">
            <a:avLst/>
          </a:prstGeom>
        </p:spPr>
      </p:pic>
    </p:spTree>
    <p:extLst>
      <p:ext uri="{BB962C8B-B14F-4D97-AF65-F5344CB8AC3E}">
        <p14:creationId xmlns:p14="http://schemas.microsoft.com/office/powerpoint/2010/main" val="197304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ppt_x"/>
                                          </p:val>
                                        </p:tav>
                                        <p:tav tm="100000">
                                          <p:val>
                                            <p:strVal val="#ppt_x"/>
                                          </p:val>
                                        </p:tav>
                                      </p:tavLst>
                                    </p:anim>
                                    <p:anim calcmode="lin" valueType="num">
                                      <p:cBhvr additive="base">
                                        <p:cTn id="58" dur="500" fill="hold"/>
                                        <p:tgtEl>
                                          <p:spTgt spid="26"/>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ppt_x"/>
                                          </p:val>
                                        </p:tav>
                                        <p:tav tm="100000">
                                          <p:val>
                                            <p:strVal val="#ppt_x"/>
                                          </p:val>
                                        </p:tav>
                                      </p:tavLst>
                                    </p:anim>
                                    <p:anim calcmode="lin" valueType="num">
                                      <p:cBhvr additive="base">
                                        <p:cTn id="6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barn(inVertical)">
                                      <p:cBhvr>
                                        <p:cTn id="71" dur="500"/>
                                        <p:tgtEl>
                                          <p:spTgt spid="27"/>
                                        </p:tgtEl>
                                      </p:cBhvr>
                                    </p:animEffect>
                                  </p:childTnLst>
                                </p:cTn>
                              </p:par>
                            </p:childTnLst>
                          </p:cTn>
                        </p:par>
                      </p:childTnLst>
                    </p:cTn>
                  </p:par>
                  <p:par>
                    <p:cTn id="72" fill="hold">
                      <p:stCondLst>
                        <p:cond delay="indefinite"/>
                      </p:stCondLst>
                      <p:childTnLst>
                        <p:par>
                          <p:cTn id="73" fill="hold">
                            <p:stCondLst>
                              <p:cond delay="0"/>
                            </p:stCondLst>
                            <p:childTnLst>
                              <p:par>
                                <p:cTn id="74" presetID="6" presetClass="entr" presetSubtype="16"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circle(in)">
                                      <p:cBhvr>
                                        <p:cTn id="7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p:bldP spid="4" grpId="0"/>
      <p:bldP spid="19" grpId="0" animBg="1"/>
      <p:bldP spid="24" grpId="0" animBg="1"/>
      <p:bldP spid="25" grpId="0" animBg="1"/>
      <p:bldP spid="26" grpId="0" animBg="1"/>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1" y="51713"/>
            <a:ext cx="4267200" cy="862013"/>
          </a:xfrm>
          <a:prstGeom prst="rect">
            <a:avLst/>
          </a:prstGeom>
        </p:spPr>
        <p:txBody>
          <a:bodyPr/>
          <a:lstStyle/>
          <a:p>
            <a:pPr algn="ctr"/>
            <a:r>
              <a:rPr lang="en-US" sz="3600" b="1" dirty="0">
                <a:latin typeface="Abadi Extra Light" panose="020B0204020104020204" pitchFamily="34" charset="0"/>
              </a:rPr>
              <a:t>Metabolome extraction and analysis</a:t>
            </a:r>
            <a:endParaRPr lang="it-IT" sz="3600" b="1" dirty="0">
              <a:latin typeface="Abadi Extra Light" panose="020B0204020104020204" pitchFamily="34" charset="0"/>
            </a:endParaRPr>
          </a:p>
        </p:txBody>
      </p:sp>
      <p:sp>
        <p:nvSpPr>
          <p:cNvPr id="4" name="CasellaDiTesto 3"/>
          <p:cNvSpPr txBox="1"/>
          <p:nvPr/>
        </p:nvSpPr>
        <p:spPr>
          <a:xfrm>
            <a:off x="5971470" y="-119629"/>
            <a:ext cx="6269529" cy="584775"/>
          </a:xfrm>
          <a:prstGeom prst="rect">
            <a:avLst/>
          </a:prstGeom>
          <a:noFill/>
        </p:spPr>
        <p:txBody>
          <a:bodyPr wrap="square" rtlCol="0">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MAMA-Test Developing phase</a:t>
            </a:r>
            <a:endParaRPr lang="it-IT"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603" y="3292099"/>
            <a:ext cx="4418131" cy="2485199"/>
          </a:xfrm>
          <a:prstGeom prst="rect">
            <a:avLst/>
          </a:prstGeom>
        </p:spPr>
      </p:pic>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2289" y="374546"/>
            <a:ext cx="2897943" cy="3167700"/>
          </a:xfrm>
          <a:prstGeom prst="rect">
            <a:avLst/>
          </a:prstGeom>
        </p:spPr>
      </p:pic>
      <p:pic>
        <p:nvPicPr>
          <p:cNvPr id="9" name="Immagin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6944" y="3417038"/>
            <a:ext cx="3739291" cy="3499977"/>
          </a:xfrm>
          <a:prstGeom prst="rect">
            <a:avLst/>
          </a:prstGeom>
        </p:spPr>
      </p:pic>
      <p:sp>
        <p:nvSpPr>
          <p:cNvPr id="10" name="Freccia a destra 9"/>
          <p:cNvSpPr/>
          <p:nvPr/>
        </p:nvSpPr>
        <p:spPr>
          <a:xfrm rot="20050876">
            <a:off x="4532035" y="2562482"/>
            <a:ext cx="1583848" cy="39243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a:p>
        </p:txBody>
      </p:sp>
      <p:sp>
        <p:nvSpPr>
          <p:cNvPr id="11" name="Freccia a destra 10"/>
          <p:cNvSpPr/>
          <p:nvPr/>
        </p:nvSpPr>
        <p:spPr>
          <a:xfrm>
            <a:off x="4683501" y="4970806"/>
            <a:ext cx="969871" cy="39243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a:p>
        </p:txBody>
      </p:sp>
      <p:pic>
        <p:nvPicPr>
          <p:cNvPr id="12" name="Immagin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5505" y="1109542"/>
            <a:ext cx="2143957" cy="1495477"/>
          </a:xfrm>
          <a:prstGeom prst="rect">
            <a:avLst/>
          </a:prstGeom>
        </p:spPr>
      </p:pic>
      <p:sp>
        <p:nvSpPr>
          <p:cNvPr id="13" name="Freccia a destra 12"/>
          <p:cNvSpPr/>
          <p:nvPr/>
        </p:nvSpPr>
        <p:spPr>
          <a:xfrm rot="5400000">
            <a:off x="1664254" y="2777597"/>
            <a:ext cx="766577" cy="2624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a:p>
        </p:txBody>
      </p:sp>
      <p:pic>
        <p:nvPicPr>
          <p:cNvPr id="14" name="Immagin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06235" y="1389979"/>
            <a:ext cx="3007744" cy="1635427"/>
          </a:xfrm>
          <a:prstGeom prst="rect">
            <a:avLst/>
          </a:prstGeom>
        </p:spPr>
      </p:pic>
      <p:pic>
        <p:nvPicPr>
          <p:cNvPr id="2" name="Immagin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06235" y="4290297"/>
            <a:ext cx="3007744" cy="1635427"/>
          </a:xfrm>
          <a:prstGeom prst="rect">
            <a:avLst/>
          </a:prstGeom>
        </p:spPr>
      </p:pic>
    </p:spTree>
    <p:extLst>
      <p:ext uri="{BB962C8B-B14F-4D97-AF65-F5344CB8AC3E}">
        <p14:creationId xmlns:p14="http://schemas.microsoft.com/office/powerpoint/2010/main" val="249801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500"/>
                                        <p:tgtEl>
                                          <p:spTgt spid="12"/>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heel(1)">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in)">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2" presetClass="entr" presetSubtype="4"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0" grpId="0" animBg="1"/>
      <p:bldP spid="11" grpId="0" animBg="1"/>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87313"/>
            <a:ext cx="5828145" cy="862013"/>
          </a:xfrm>
          <a:prstGeom prst="rect">
            <a:avLst/>
          </a:prstGeom>
        </p:spPr>
        <p:txBody>
          <a:bodyPr/>
          <a:lstStyle/>
          <a:p>
            <a:r>
              <a:rPr lang="en-US" sz="4000" b="1" dirty="0">
                <a:latin typeface="Abadi Extra Light" panose="020B0204020104020204" pitchFamily="34" charset="0"/>
              </a:rPr>
              <a:t>Ensemble machine learning</a:t>
            </a:r>
            <a:endParaRPr lang="it-IT" sz="4000" b="1" dirty="0">
              <a:latin typeface="Abadi Extra Light" panose="020B0204020104020204" pitchFamily="34" charset="0"/>
            </a:endParaRPr>
          </a:p>
        </p:txBody>
      </p:sp>
      <p:sp>
        <p:nvSpPr>
          <p:cNvPr id="4" name="CasellaDiTesto 3"/>
          <p:cNvSpPr txBox="1"/>
          <p:nvPr/>
        </p:nvSpPr>
        <p:spPr>
          <a:xfrm>
            <a:off x="9711766" y="69935"/>
            <a:ext cx="3638671" cy="1569660"/>
          </a:xfrm>
          <a:prstGeom prst="rect">
            <a:avLst/>
          </a:prstGeom>
          <a:noFill/>
        </p:spPr>
        <p:txBody>
          <a:bodyPr wrap="square" rtlCol="0">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MAMA-Test Developing phase</a:t>
            </a:r>
            <a:endParaRPr lang="it-IT" sz="3200" b="1" dirty="0">
              <a:ln w="6600">
                <a:solidFill>
                  <a:schemeClr val="accent2"/>
                </a:solidFill>
                <a:prstDash val="solid"/>
              </a:ln>
              <a:solidFill>
                <a:srgbClr val="FFFFFF"/>
              </a:solidFill>
              <a:effectLst>
                <a:outerShdw dist="38100" dir="2700000" algn="tl" rotWithShape="0">
                  <a:schemeClr val="accent2"/>
                </a:outerShdw>
              </a:effectLst>
            </a:endParaRPr>
          </a:p>
        </p:txBody>
      </p:sp>
      <p:graphicFrame>
        <p:nvGraphicFramePr>
          <p:cNvPr id="5" name="Diagramma 4"/>
          <p:cNvGraphicFramePr/>
          <p:nvPr>
            <p:extLst>
              <p:ext uri="{D42A27DB-BD31-4B8C-83A1-F6EECF244321}">
                <p14:modId xmlns:p14="http://schemas.microsoft.com/office/powerpoint/2010/main" val="109824063"/>
              </p:ext>
            </p:extLst>
          </p:nvPr>
        </p:nvGraphicFramePr>
        <p:xfrm>
          <a:off x="1604985" y="671418"/>
          <a:ext cx="9251700" cy="5889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magin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35477" y="3279751"/>
            <a:ext cx="1556524" cy="1250779"/>
          </a:xfrm>
          <a:prstGeom prst="rect">
            <a:avLst/>
          </a:prstGeom>
        </p:spPr>
      </p:pic>
      <p:pic>
        <p:nvPicPr>
          <p:cNvPr id="7" name="Immagin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6496" y="3279751"/>
            <a:ext cx="1304957" cy="1304957"/>
          </a:xfrm>
          <a:prstGeom prst="rect">
            <a:avLst/>
          </a:prstGeom>
        </p:spPr>
      </p:pic>
      <p:pic>
        <p:nvPicPr>
          <p:cNvPr id="8" name="Immagin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838130" y="2018960"/>
            <a:ext cx="1526647" cy="893573"/>
          </a:xfrm>
          <a:prstGeom prst="rect">
            <a:avLst/>
          </a:prstGeom>
        </p:spPr>
      </p:pic>
      <p:pic>
        <p:nvPicPr>
          <p:cNvPr id="9" name="Immagine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497425" y="862832"/>
            <a:ext cx="1010428" cy="996163"/>
          </a:xfrm>
          <a:prstGeom prst="rect">
            <a:avLst/>
          </a:prstGeom>
        </p:spPr>
      </p:pic>
      <p:pic>
        <p:nvPicPr>
          <p:cNvPr id="10" name="Immagine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20985" y="1723616"/>
            <a:ext cx="1719760" cy="1296000"/>
          </a:xfrm>
          <a:prstGeom prst="rect">
            <a:avLst/>
          </a:prstGeom>
        </p:spPr>
      </p:pic>
      <p:pic>
        <p:nvPicPr>
          <p:cNvPr id="11" name="Immagine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047966" y="562995"/>
            <a:ext cx="2191287" cy="1296000"/>
          </a:xfrm>
          <a:prstGeom prst="rect">
            <a:avLst/>
          </a:prstGeom>
        </p:spPr>
      </p:pic>
      <p:pic>
        <p:nvPicPr>
          <p:cNvPr id="12" name="Immagine 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3408" y="4972361"/>
            <a:ext cx="1571576" cy="742660"/>
          </a:xfrm>
          <a:prstGeom prst="rect">
            <a:avLst/>
          </a:prstGeom>
        </p:spPr>
      </p:pic>
      <p:pic>
        <p:nvPicPr>
          <p:cNvPr id="13" name="Immagine 1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563747" y="305566"/>
            <a:ext cx="1449316" cy="905429"/>
          </a:xfrm>
          <a:prstGeom prst="rect">
            <a:avLst/>
          </a:prstGeom>
        </p:spPr>
      </p:pic>
      <p:pic>
        <p:nvPicPr>
          <p:cNvPr id="15" name="Immagine 14" descr="Immagine che contiene testo&#10;&#10;Descrizione generata con affidabilità elevata">
            <a:extLst>
              <a:ext uri="{FF2B5EF4-FFF2-40B4-BE49-F238E27FC236}">
                <a16:creationId xmlns:a16="http://schemas.microsoft.com/office/drawing/2014/main" id="{8B6D5C94-8B5E-4DFE-A908-92FB182F5D0A}"/>
              </a:ext>
            </a:extLst>
          </p:cNvPr>
          <p:cNvPicPr>
            <a:picLocks noChangeAspect="1"/>
          </p:cNvPicPr>
          <p:nvPr/>
        </p:nvPicPr>
        <p:blipFill>
          <a:blip r:embed="rId16"/>
          <a:stretch>
            <a:fillRect/>
          </a:stretch>
        </p:blipFill>
        <p:spPr>
          <a:xfrm>
            <a:off x="10980690" y="5087928"/>
            <a:ext cx="919985" cy="733525"/>
          </a:xfrm>
          <a:prstGeom prst="rect">
            <a:avLst/>
          </a:prstGeom>
        </p:spPr>
      </p:pic>
    </p:spTree>
    <p:extLst>
      <p:ext uri="{BB962C8B-B14F-4D97-AF65-F5344CB8AC3E}">
        <p14:creationId xmlns:p14="http://schemas.microsoft.com/office/powerpoint/2010/main" val="375657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par>
                                <p:cTn id="20" presetID="14" presetClass="entr" presetSubtype="1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5"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e 4">
            <a:extLst>
              <a:ext uri="{FF2B5EF4-FFF2-40B4-BE49-F238E27FC236}">
                <a16:creationId xmlns:a16="http://schemas.microsoft.com/office/drawing/2014/main" id="{F067C44B-143F-4ADA-8971-5462B7B1D976}"/>
              </a:ext>
            </a:extLst>
          </p:cNvPr>
          <p:cNvSpPr/>
          <p:nvPr/>
        </p:nvSpPr>
        <p:spPr>
          <a:xfrm>
            <a:off x="5935491" y="3222839"/>
            <a:ext cx="409428" cy="1658536"/>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sz="2400"/>
          </a:p>
        </p:txBody>
      </p:sp>
      <p:sp>
        <p:nvSpPr>
          <p:cNvPr id="3" name="Titolo 2"/>
          <p:cNvSpPr>
            <a:spLocks noGrp="1"/>
          </p:cNvSpPr>
          <p:nvPr>
            <p:ph type="title" idx="4294967295"/>
          </p:nvPr>
        </p:nvSpPr>
        <p:spPr>
          <a:xfrm>
            <a:off x="350837" y="635079"/>
            <a:ext cx="11490325" cy="862012"/>
          </a:xfrm>
          <a:prstGeom prst="rect">
            <a:avLst/>
          </a:prstGeom>
        </p:spPr>
        <p:txBody>
          <a:bodyPr/>
          <a:lstStyle/>
          <a:p>
            <a:r>
              <a:rPr lang="en-US" b="1" dirty="0">
                <a:latin typeface="Abadi Extra Light" panose="020B0204020104020204" pitchFamily="34" charset="0"/>
              </a:rPr>
              <a:t>Independent test samples: original samples splitting</a:t>
            </a:r>
            <a:endParaRPr lang="it-IT" b="1" dirty="0">
              <a:latin typeface="Abadi Extra Light" panose="020B0204020104020204" pitchFamily="34" charset="0"/>
            </a:endParaRPr>
          </a:p>
        </p:txBody>
      </p:sp>
      <p:sp>
        <p:nvSpPr>
          <p:cNvPr id="4" name="CasellaDiTesto 3"/>
          <p:cNvSpPr txBox="1"/>
          <p:nvPr/>
        </p:nvSpPr>
        <p:spPr>
          <a:xfrm>
            <a:off x="6904594" y="50304"/>
            <a:ext cx="6116771" cy="584775"/>
          </a:xfrm>
          <a:prstGeom prst="rect">
            <a:avLst/>
          </a:prstGeom>
          <a:noFill/>
        </p:spPr>
        <p:txBody>
          <a:bodyPr wrap="square" rtlCol="0">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MAMA-Test: Testing phase</a:t>
            </a:r>
            <a:endParaRPr lang="it-IT" sz="3200" b="1" dirty="0">
              <a:ln w="6600">
                <a:solidFill>
                  <a:schemeClr val="accent2"/>
                </a:solidFill>
                <a:prstDash val="solid"/>
              </a:ln>
              <a:solidFill>
                <a:srgbClr val="FFFFFF"/>
              </a:solidFill>
              <a:effectLst>
                <a:outerShdw dist="38100" dir="2700000" algn="tl" rotWithShape="0">
                  <a:schemeClr val="accent2"/>
                </a:outerShdw>
              </a:effectLst>
            </a:endParaRPr>
          </a:p>
        </p:txBody>
      </p:sp>
      <p:graphicFrame>
        <p:nvGraphicFramePr>
          <p:cNvPr id="6" name="Diagramma 5">
            <a:extLst>
              <a:ext uri="{FF2B5EF4-FFF2-40B4-BE49-F238E27FC236}">
                <a16:creationId xmlns:a16="http://schemas.microsoft.com/office/drawing/2014/main" id="{503B855C-DB3D-43D4-93E5-EF509B7010D2}"/>
              </a:ext>
            </a:extLst>
          </p:cNvPr>
          <p:cNvGraphicFramePr/>
          <p:nvPr>
            <p:extLst>
              <p:ext uri="{D42A27DB-BD31-4B8C-83A1-F6EECF244321}">
                <p14:modId xmlns:p14="http://schemas.microsoft.com/office/powerpoint/2010/main" val="2202902066"/>
              </p:ext>
            </p:extLst>
          </p:nvPr>
        </p:nvGraphicFramePr>
        <p:xfrm>
          <a:off x="251289" y="1070157"/>
          <a:ext cx="6040339" cy="6121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 name="Connettore 1 8">
            <a:extLst>
              <a:ext uri="{FF2B5EF4-FFF2-40B4-BE49-F238E27FC236}">
                <a16:creationId xmlns:a16="http://schemas.microsoft.com/office/drawing/2014/main" id="{D6C979BB-C547-45CF-891C-1E24CFD44DDD}"/>
              </a:ext>
            </a:extLst>
          </p:cNvPr>
          <p:cNvCxnSpPr/>
          <p:nvPr/>
        </p:nvCxnSpPr>
        <p:spPr>
          <a:xfrm flipV="1">
            <a:off x="4926131" y="3447945"/>
            <a:ext cx="763516" cy="12427"/>
          </a:xfrm>
          <a:prstGeom prst="line">
            <a:avLst/>
          </a:prstGeom>
        </p:spPr>
        <p:style>
          <a:lnRef idx="2">
            <a:schemeClr val="accent4"/>
          </a:lnRef>
          <a:fillRef idx="0">
            <a:schemeClr val="accent4"/>
          </a:fillRef>
          <a:effectRef idx="1">
            <a:schemeClr val="accent4"/>
          </a:effectRef>
          <a:fontRef idx="minor">
            <a:schemeClr val="tx1"/>
          </a:fontRef>
        </p:style>
      </p:cxnSp>
      <p:cxnSp>
        <p:nvCxnSpPr>
          <p:cNvPr id="8" name="Connettore 1 10">
            <a:extLst>
              <a:ext uri="{FF2B5EF4-FFF2-40B4-BE49-F238E27FC236}">
                <a16:creationId xmlns:a16="http://schemas.microsoft.com/office/drawing/2014/main" id="{83DEBB61-923A-4A3F-AA9C-31ECA488093D}"/>
              </a:ext>
            </a:extLst>
          </p:cNvPr>
          <p:cNvCxnSpPr/>
          <p:nvPr/>
        </p:nvCxnSpPr>
        <p:spPr>
          <a:xfrm flipV="1">
            <a:off x="4926130" y="4755771"/>
            <a:ext cx="763516" cy="12427"/>
          </a:xfrm>
          <a:prstGeom prst="line">
            <a:avLst/>
          </a:prstGeom>
        </p:spPr>
        <p:style>
          <a:lnRef idx="2">
            <a:schemeClr val="accent4"/>
          </a:lnRef>
          <a:fillRef idx="0">
            <a:schemeClr val="accent4"/>
          </a:fillRef>
          <a:effectRef idx="1">
            <a:schemeClr val="accent4"/>
          </a:effectRef>
          <a:fontRef idx="minor">
            <a:schemeClr val="tx1"/>
          </a:fontRef>
        </p:style>
      </p:cxnSp>
      <p:cxnSp>
        <p:nvCxnSpPr>
          <p:cNvPr id="9" name="Connettore 1 11">
            <a:extLst>
              <a:ext uri="{FF2B5EF4-FFF2-40B4-BE49-F238E27FC236}">
                <a16:creationId xmlns:a16="http://schemas.microsoft.com/office/drawing/2014/main" id="{FDED823F-3BA2-46DE-92DE-7FEF792E98E1}"/>
              </a:ext>
            </a:extLst>
          </p:cNvPr>
          <p:cNvCxnSpPr/>
          <p:nvPr/>
        </p:nvCxnSpPr>
        <p:spPr>
          <a:xfrm>
            <a:off x="4926131" y="1822071"/>
            <a:ext cx="1385816"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0" name="Connettore 1 15">
            <a:extLst>
              <a:ext uri="{FF2B5EF4-FFF2-40B4-BE49-F238E27FC236}">
                <a16:creationId xmlns:a16="http://schemas.microsoft.com/office/drawing/2014/main" id="{3A514DD4-5405-4F5F-9C2E-F2AD7B502102}"/>
              </a:ext>
            </a:extLst>
          </p:cNvPr>
          <p:cNvCxnSpPr/>
          <p:nvPr/>
        </p:nvCxnSpPr>
        <p:spPr>
          <a:xfrm>
            <a:off x="4926130" y="6435569"/>
            <a:ext cx="1406137"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1" name="Connettore 1 17">
            <a:extLst>
              <a:ext uri="{FF2B5EF4-FFF2-40B4-BE49-F238E27FC236}">
                <a16:creationId xmlns:a16="http://schemas.microsoft.com/office/drawing/2014/main" id="{18FFBF29-2D2D-48CB-AC53-B152A1E3E1E0}"/>
              </a:ext>
            </a:extLst>
          </p:cNvPr>
          <p:cNvCxnSpPr/>
          <p:nvPr/>
        </p:nvCxnSpPr>
        <p:spPr>
          <a:xfrm>
            <a:off x="5684565" y="3447946"/>
            <a:ext cx="0" cy="1307825"/>
          </a:xfrm>
          <a:prstGeom prst="line">
            <a:avLst/>
          </a:prstGeom>
        </p:spPr>
        <p:style>
          <a:lnRef idx="2">
            <a:schemeClr val="accent4"/>
          </a:lnRef>
          <a:fillRef idx="0">
            <a:schemeClr val="accent4"/>
          </a:fillRef>
          <a:effectRef idx="1">
            <a:schemeClr val="accent4"/>
          </a:effectRef>
          <a:fontRef idx="minor">
            <a:schemeClr val="tx1"/>
          </a:fontRef>
        </p:style>
      </p:cxnSp>
      <p:cxnSp>
        <p:nvCxnSpPr>
          <p:cNvPr id="12" name="Connettore 1 19">
            <a:extLst>
              <a:ext uri="{FF2B5EF4-FFF2-40B4-BE49-F238E27FC236}">
                <a16:creationId xmlns:a16="http://schemas.microsoft.com/office/drawing/2014/main" id="{CBEC2374-6D6B-4B30-9EDB-1473769E0933}"/>
              </a:ext>
            </a:extLst>
          </p:cNvPr>
          <p:cNvCxnSpPr/>
          <p:nvPr/>
        </p:nvCxnSpPr>
        <p:spPr>
          <a:xfrm>
            <a:off x="6291628" y="1822071"/>
            <a:ext cx="0" cy="4628739"/>
          </a:xfrm>
          <a:prstGeom prst="line">
            <a:avLst/>
          </a:prstGeom>
        </p:spPr>
        <p:style>
          <a:lnRef idx="2">
            <a:schemeClr val="accent4"/>
          </a:lnRef>
          <a:fillRef idx="0">
            <a:schemeClr val="accent4"/>
          </a:fillRef>
          <a:effectRef idx="1">
            <a:schemeClr val="accent4"/>
          </a:effectRef>
          <a:fontRef idx="minor">
            <a:schemeClr val="tx1"/>
          </a:fontRef>
        </p:style>
      </p:cxnSp>
      <p:sp>
        <p:nvSpPr>
          <p:cNvPr id="13" name="CasellaDiTesto 12">
            <a:extLst>
              <a:ext uri="{FF2B5EF4-FFF2-40B4-BE49-F238E27FC236}">
                <a16:creationId xmlns:a16="http://schemas.microsoft.com/office/drawing/2014/main" id="{21398500-3376-43FA-B589-5A9C918EF6FA}"/>
              </a:ext>
            </a:extLst>
          </p:cNvPr>
          <p:cNvSpPr txBox="1"/>
          <p:nvPr/>
        </p:nvSpPr>
        <p:spPr>
          <a:xfrm>
            <a:off x="5142200" y="3457152"/>
            <a:ext cx="1231107" cy="1248965"/>
          </a:xfrm>
          <a:prstGeom prst="rect">
            <a:avLst/>
          </a:prstGeom>
          <a:noFill/>
        </p:spPr>
        <p:txBody>
          <a:bodyPr vert="vert270" wrap="square" rtlCol="0">
            <a:spAutoFit/>
          </a:bodyPr>
          <a:lstStyle/>
          <a:p>
            <a:r>
              <a:rPr lang="it-IT" sz="2400" dirty="0"/>
              <a:t>Training</a:t>
            </a:r>
          </a:p>
        </p:txBody>
      </p:sp>
      <p:sp>
        <p:nvSpPr>
          <p:cNvPr id="14" name="CasellaDiTesto 13">
            <a:extLst>
              <a:ext uri="{FF2B5EF4-FFF2-40B4-BE49-F238E27FC236}">
                <a16:creationId xmlns:a16="http://schemas.microsoft.com/office/drawing/2014/main" id="{B5E3C05E-97FD-4698-B8E6-93C62F49FAC7}"/>
              </a:ext>
            </a:extLst>
          </p:cNvPr>
          <p:cNvSpPr txBox="1"/>
          <p:nvPr/>
        </p:nvSpPr>
        <p:spPr>
          <a:xfrm>
            <a:off x="5823939" y="3317355"/>
            <a:ext cx="553998" cy="1248965"/>
          </a:xfrm>
          <a:prstGeom prst="rect">
            <a:avLst/>
          </a:prstGeom>
          <a:noFill/>
        </p:spPr>
        <p:txBody>
          <a:bodyPr vert="vert270" wrap="square" rtlCol="0">
            <a:spAutoFit/>
          </a:bodyPr>
          <a:lstStyle/>
          <a:p>
            <a:r>
              <a:rPr lang="it-IT" sz="2400" dirty="0" err="1"/>
              <a:t>Testing</a:t>
            </a:r>
            <a:endParaRPr lang="it-IT" sz="2400" dirty="0"/>
          </a:p>
        </p:txBody>
      </p:sp>
      <p:graphicFrame>
        <p:nvGraphicFramePr>
          <p:cNvPr id="2" name="Tabella 1">
            <a:extLst>
              <a:ext uri="{FF2B5EF4-FFF2-40B4-BE49-F238E27FC236}">
                <a16:creationId xmlns:a16="http://schemas.microsoft.com/office/drawing/2014/main" id="{5ACE945D-27C4-4170-AEAB-BC6180B9FAFB}"/>
              </a:ext>
            </a:extLst>
          </p:cNvPr>
          <p:cNvGraphicFramePr>
            <a:graphicFrameLocks noGrp="1"/>
          </p:cNvGraphicFramePr>
          <p:nvPr>
            <p:extLst>
              <p:ext uri="{D42A27DB-BD31-4B8C-83A1-F6EECF244321}">
                <p14:modId xmlns:p14="http://schemas.microsoft.com/office/powerpoint/2010/main" val="591934375"/>
              </p:ext>
            </p:extLst>
          </p:nvPr>
        </p:nvGraphicFramePr>
        <p:xfrm>
          <a:off x="635110" y="1843766"/>
          <a:ext cx="11305601" cy="3316208"/>
        </p:xfrm>
        <a:graphic>
          <a:graphicData uri="http://schemas.openxmlformats.org/drawingml/2006/table">
            <a:tbl>
              <a:tblPr firstRow="1" firstCol="1" bandRow="1">
                <a:tableStyleId>{93296810-A885-4BE3-A3E7-6D5BEEA58F35}</a:tableStyleId>
              </a:tblPr>
              <a:tblGrid>
                <a:gridCol w="2526426">
                  <a:extLst>
                    <a:ext uri="{9D8B030D-6E8A-4147-A177-3AD203B41FA5}">
                      <a16:colId xmlns:a16="http://schemas.microsoft.com/office/drawing/2014/main" val="3355836259"/>
                    </a:ext>
                  </a:extLst>
                </a:gridCol>
                <a:gridCol w="1199600">
                  <a:extLst>
                    <a:ext uri="{9D8B030D-6E8A-4147-A177-3AD203B41FA5}">
                      <a16:colId xmlns:a16="http://schemas.microsoft.com/office/drawing/2014/main" val="4139725901"/>
                    </a:ext>
                  </a:extLst>
                </a:gridCol>
                <a:gridCol w="1290479">
                  <a:extLst>
                    <a:ext uri="{9D8B030D-6E8A-4147-A177-3AD203B41FA5}">
                      <a16:colId xmlns:a16="http://schemas.microsoft.com/office/drawing/2014/main" val="1503568611"/>
                    </a:ext>
                  </a:extLst>
                </a:gridCol>
                <a:gridCol w="1154160">
                  <a:extLst>
                    <a:ext uri="{9D8B030D-6E8A-4147-A177-3AD203B41FA5}">
                      <a16:colId xmlns:a16="http://schemas.microsoft.com/office/drawing/2014/main" val="916556456"/>
                    </a:ext>
                  </a:extLst>
                </a:gridCol>
                <a:gridCol w="1281390">
                  <a:extLst>
                    <a:ext uri="{9D8B030D-6E8A-4147-A177-3AD203B41FA5}">
                      <a16:colId xmlns:a16="http://schemas.microsoft.com/office/drawing/2014/main" val="98740265"/>
                    </a:ext>
                  </a:extLst>
                </a:gridCol>
                <a:gridCol w="1335918">
                  <a:extLst>
                    <a:ext uri="{9D8B030D-6E8A-4147-A177-3AD203B41FA5}">
                      <a16:colId xmlns:a16="http://schemas.microsoft.com/office/drawing/2014/main" val="734772270"/>
                    </a:ext>
                  </a:extLst>
                </a:gridCol>
                <a:gridCol w="1305351">
                  <a:extLst>
                    <a:ext uri="{9D8B030D-6E8A-4147-A177-3AD203B41FA5}">
                      <a16:colId xmlns:a16="http://schemas.microsoft.com/office/drawing/2014/main" val="50117271"/>
                    </a:ext>
                  </a:extLst>
                </a:gridCol>
                <a:gridCol w="1212277">
                  <a:extLst>
                    <a:ext uri="{9D8B030D-6E8A-4147-A177-3AD203B41FA5}">
                      <a16:colId xmlns:a16="http://schemas.microsoft.com/office/drawing/2014/main" val="2379704760"/>
                    </a:ext>
                  </a:extLst>
                </a:gridCol>
              </a:tblGrid>
              <a:tr h="789488">
                <a:tc>
                  <a:txBody>
                    <a:bodyPr/>
                    <a:lstStyle/>
                    <a:p>
                      <a:pPr algn="l">
                        <a:lnSpc>
                          <a:spcPct val="115000"/>
                        </a:lnSpc>
                        <a:spcAft>
                          <a:spcPts val="0"/>
                        </a:spcAft>
                      </a:pPr>
                      <a:r>
                        <a:rPr lang="en-US" sz="1500" dirty="0">
                          <a:effectLst/>
                        </a:rPr>
                        <a:t>Model</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Sensitivity</a:t>
                      </a:r>
                      <a:endParaRPr lang="it-IT" sz="1500" dirty="0">
                        <a:effectLst/>
                      </a:endParaRPr>
                    </a:p>
                    <a:p>
                      <a:pPr algn="ctr">
                        <a:lnSpc>
                          <a:spcPct val="115000"/>
                        </a:lnSpc>
                        <a:spcAft>
                          <a:spcPts val="0"/>
                        </a:spcAft>
                      </a:pPr>
                      <a:r>
                        <a:rPr lang="en-US" sz="1500" dirty="0">
                          <a:effectLst/>
                        </a:rPr>
                        <a:t> </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Specificity </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Positive Predictive Value</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Negative Predictive Value</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Positive Likelihood Ratio</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Negative Likelihood Ratio</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Accuracy </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2507985582"/>
                  </a:ext>
                </a:extLst>
              </a:tr>
              <a:tr h="252672">
                <a:tc>
                  <a:txBody>
                    <a:bodyPr/>
                    <a:lstStyle/>
                    <a:p>
                      <a:pPr algn="l">
                        <a:lnSpc>
                          <a:spcPct val="115000"/>
                        </a:lnSpc>
                        <a:spcAft>
                          <a:spcPts val="0"/>
                        </a:spcAft>
                      </a:pPr>
                      <a:r>
                        <a:rPr lang="en-US" sz="1500">
                          <a:effectLst/>
                        </a:rPr>
                        <a:t>Decision Tree</a:t>
                      </a:r>
                      <a:endParaRPr lang="it-IT" sz="150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0.94±0.01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0.92±0.02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0.96±0.01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0.90±0.02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11.73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0.06</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0.94±0.01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2189706355"/>
                  </a:ext>
                </a:extLst>
              </a:tr>
              <a:tr h="252672">
                <a:tc>
                  <a:txBody>
                    <a:bodyPr/>
                    <a:lstStyle/>
                    <a:p>
                      <a:pPr algn="l">
                        <a:lnSpc>
                          <a:spcPct val="115000"/>
                        </a:lnSpc>
                        <a:spcAft>
                          <a:spcPts val="0"/>
                        </a:spcAft>
                      </a:pPr>
                      <a:r>
                        <a:rPr lang="en-US" sz="1500">
                          <a:effectLst/>
                        </a:rPr>
                        <a:t>Naïve Bayes</a:t>
                      </a:r>
                      <a:endParaRPr lang="it-IT" sz="150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0.87±0.02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0.89±0.03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0.93±0.02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0.80±0.03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7.65</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0.14</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0.88±0.02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3796425546"/>
                  </a:ext>
                </a:extLst>
              </a:tr>
              <a:tr h="252672">
                <a:tc>
                  <a:txBody>
                    <a:bodyPr/>
                    <a:lstStyle/>
                    <a:p>
                      <a:pPr algn="l">
                        <a:lnSpc>
                          <a:spcPct val="115000"/>
                        </a:lnSpc>
                        <a:spcAft>
                          <a:spcPts val="0"/>
                        </a:spcAft>
                      </a:pPr>
                      <a:r>
                        <a:rPr lang="en-US" sz="1500">
                          <a:effectLst/>
                        </a:rPr>
                        <a:t>Random Forest</a:t>
                      </a:r>
                      <a:endParaRPr lang="it-IT" sz="150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0.96±0.01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0.88±0.03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0.94±0.01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0.92±0.02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7.91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0.05</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0.93±0.01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3277599838"/>
                  </a:ext>
                </a:extLst>
              </a:tr>
              <a:tr h="252672">
                <a:tc>
                  <a:txBody>
                    <a:bodyPr/>
                    <a:lstStyle/>
                    <a:p>
                      <a:pPr algn="l">
                        <a:lnSpc>
                          <a:spcPct val="115000"/>
                        </a:lnSpc>
                        <a:spcAft>
                          <a:spcPts val="0"/>
                        </a:spcAft>
                      </a:pPr>
                      <a:r>
                        <a:rPr lang="en-US" sz="1500">
                          <a:effectLst/>
                        </a:rPr>
                        <a:t>k-NN</a:t>
                      </a:r>
                      <a:endParaRPr lang="it-IT" sz="150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0.92±0.02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0.93±0.02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0.96±0.01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0.87±0.03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12.50</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0.08</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0.92±0.02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1690618513"/>
                  </a:ext>
                </a:extLst>
              </a:tr>
              <a:tr h="252672">
                <a:tc>
                  <a:txBody>
                    <a:bodyPr/>
                    <a:lstStyle/>
                    <a:p>
                      <a:pPr algn="l">
                        <a:lnSpc>
                          <a:spcPct val="115000"/>
                        </a:lnSpc>
                        <a:spcAft>
                          <a:spcPts val="0"/>
                        </a:spcAft>
                      </a:pPr>
                      <a:r>
                        <a:rPr lang="en-US" sz="1500">
                          <a:effectLst/>
                        </a:rPr>
                        <a:t>Artificial Neuronal Net</a:t>
                      </a:r>
                      <a:endParaRPr lang="it-IT" sz="150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0.95±0.01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0.87±0.03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0.93±0.02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0.90±0.02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7.44</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0.06</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0.92±0.01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2822021512"/>
                  </a:ext>
                </a:extLst>
              </a:tr>
              <a:tr h="252672">
                <a:tc>
                  <a:txBody>
                    <a:bodyPr/>
                    <a:lstStyle/>
                    <a:p>
                      <a:pPr algn="l">
                        <a:lnSpc>
                          <a:spcPct val="115000"/>
                        </a:lnSpc>
                        <a:spcAft>
                          <a:spcPts val="0"/>
                        </a:spcAft>
                      </a:pPr>
                      <a:r>
                        <a:rPr lang="en-US" sz="1500" dirty="0">
                          <a:effectLst/>
                        </a:rPr>
                        <a:t>Deep Learning</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0.96±0.01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0.90±0.02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0.95±0.01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0.92±0.02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9.53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0.05</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0.94±0.01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154791450"/>
                  </a:ext>
                </a:extLst>
              </a:tr>
              <a:tr h="252672">
                <a:tc>
                  <a:txBody>
                    <a:bodyPr/>
                    <a:lstStyle/>
                    <a:p>
                      <a:pPr algn="l">
                        <a:lnSpc>
                          <a:spcPct val="115000"/>
                        </a:lnSpc>
                        <a:spcAft>
                          <a:spcPts val="0"/>
                        </a:spcAft>
                      </a:pPr>
                      <a:r>
                        <a:rPr lang="en-US" sz="1500" dirty="0">
                          <a:effectLst/>
                        </a:rPr>
                        <a:t>Support Vectoral Machine</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0.94±0.01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0.82±0.03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0.90±0.02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0.88±0.03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5.17</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0.08</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0.90±0.01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3352559710"/>
                  </a:ext>
                </a:extLst>
              </a:tr>
              <a:tr h="252672">
                <a:tc>
                  <a:txBody>
                    <a:bodyPr/>
                    <a:lstStyle/>
                    <a:p>
                      <a:pPr algn="l">
                        <a:lnSpc>
                          <a:spcPct val="115000"/>
                        </a:lnSpc>
                        <a:spcAft>
                          <a:spcPts val="0"/>
                        </a:spcAft>
                      </a:pPr>
                      <a:r>
                        <a:rPr lang="en-US" sz="1500" dirty="0">
                          <a:effectLst/>
                        </a:rPr>
                        <a:t>Logistic Regression</a:t>
                      </a:r>
                      <a:endParaRPr lang="it-IT" sz="1500"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0.86±0.02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0.89±0.03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0.93±0.02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0.78±0.03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7.57</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0.15</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0.87±0.02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551738960"/>
                  </a:ext>
                </a:extLst>
              </a:tr>
              <a:tr h="252672">
                <a:tc>
                  <a:txBody>
                    <a:bodyPr/>
                    <a:lstStyle/>
                    <a:p>
                      <a:pPr algn="l">
                        <a:lnSpc>
                          <a:spcPct val="115000"/>
                        </a:lnSpc>
                        <a:spcAft>
                          <a:spcPts val="0"/>
                        </a:spcAft>
                      </a:pPr>
                      <a:r>
                        <a:rPr lang="en-US" sz="1500">
                          <a:effectLst/>
                        </a:rPr>
                        <a:t>PLS-DA</a:t>
                      </a:r>
                      <a:endParaRPr lang="it-IT" sz="150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0.83±0.02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0.84±0.03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0.90±0.02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0.73±0.03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5.13</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0.21</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0.83±0.02</a:t>
                      </a:r>
                      <a:endParaRPr lang="it-IT"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1827665261"/>
                  </a:ext>
                </a:extLst>
              </a:tr>
              <a:tr h="252672">
                <a:tc>
                  <a:txBody>
                    <a:bodyPr/>
                    <a:lstStyle/>
                    <a:p>
                      <a:pPr algn="l">
                        <a:lnSpc>
                          <a:spcPct val="115000"/>
                        </a:lnSpc>
                        <a:spcAft>
                          <a:spcPts val="0"/>
                        </a:spcAft>
                      </a:pPr>
                      <a:r>
                        <a:rPr lang="en-US" sz="1500" dirty="0">
                          <a:effectLst/>
                        </a:rPr>
                        <a:t>Ensemble</a:t>
                      </a:r>
                      <a:endParaRPr lang="it-IT" sz="1500" b="1" dirty="0">
                        <a:solidFill>
                          <a:schemeClr val="bg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1.00±0.00</a:t>
                      </a:r>
                      <a:endParaRPr lang="it-IT"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1.00±0.00</a:t>
                      </a:r>
                      <a:endParaRPr lang="it-IT"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1.00±0.00</a:t>
                      </a:r>
                      <a:endParaRPr lang="it-IT"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1.00±0.00</a:t>
                      </a:r>
                      <a:endParaRPr lang="it-IT"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it-IT" sz="1500" dirty="0">
                          <a:effectLst/>
                        </a:rPr>
                        <a:t>ND</a:t>
                      </a:r>
                      <a:endParaRPr lang="it-IT"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0.00</a:t>
                      </a:r>
                      <a:endParaRPr lang="it-IT"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tc>
                  <a:txBody>
                    <a:bodyPr/>
                    <a:lstStyle/>
                    <a:p>
                      <a:pPr algn="ctr">
                        <a:lnSpc>
                          <a:spcPct val="115000"/>
                        </a:lnSpc>
                        <a:spcAft>
                          <a:spcPts val="0"/>
                        </a:spcAft>
                      </a:pPr>
                      <a:r>
                        <a:rPr lang="en-US" sz="1500" dirty="0">
                          <a:effectLst/>
                        </a:rPr>
                        <a:t>1.00±0.00</a:t>
                      </a:r>
                      <a:endParaRPr lang="it-IT"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1229" marR="91229" marT="0" marB="0"/>
                </a:tc>
                <a:extLst>
                  <a:ext uri="{0D108BD9-81ED-4DB2-BD59-A6C34878D82A}">
                    <a16:rowId xmlns:a16="http://schemas.microsoft.com/office/drawing/2014/main" val="1616342557"/>
                  </a:ext>
                </a:extLst>
              </a:tr>
            </a:tbl>
          </a:graphicData>
        </a:graphic>
      </p:graphicFrame>
      <p:sp>
        <p:nvSpPr>
          <p:cNvPr id="15" name="Ovale 14">
            <a:extLst>
              <a:ext uri="{FF2B5EF4-FFF2-40B4-BE49-F238E27FC236}">
                <a16:creationId xmlns:a16="http://schemas.microsoft.com/office/drawing/2014/main" id="{357B4A81-1380-44DA-A78D-07DCBC7D42EB}"/>
              </a:ext>
            </a:extLst>
          </p:cNvPr>
          <p:cNvSpPr/>
          <p:nvPr/>
        </p:nvSpPr>
        <p:spPr>
          <a:xfrm>
            <a:off x="10763035" y="4851314"/>
            <a:ext cx="1177676" cy="334929"/>
          </a:xfrm>
          <a:prstGeom prst="ellipse">
            <a:avLst/>
          </a:prstGeom>
          <a:noFill/>
          <a:ln w="38100">
            <a:solidFill>
              <a:srgbClr val="603D6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a:p>
        </p:txBody>
      </p:sp>
    </p:spTree>
    <p:extLst>
      <p:ext uri="{BB962C8B-B14F-4D97-AF65-F5344CB8AC3E}">
        <p14:creationId xmlns:p14="http://schemas.microsoft.com/office/powerpoint/2010/main" val="77845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6" presetClass="entr" presetSubtype="2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par>
                                <p:cTn id="22" presetID="16" presetClass="entr" presetSubtype="21"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par>
                                <p:cTn id="25" presetID="16" presetClass="entr" presetSubtype="21"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par>
                                <p:cTn id="31" presetID="16" presetClass="entr" presetSubtype="21"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par>
                                <p:cTn id="34" presetID="2" presetClass="entr" presetSubtype="4"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xit" presetSubtype="10" fill="hold" grpId="1" nodeType="clickEffect">
                                  <p:stCondLst>
                                    <p:cond delay="0"/>
                                  </p:stCondLst>
                                  <p:childTnLst>
                                    <p:animEffect transition="out" filter="randombar(horizontal)">
                                      <p:cBhvr>
                                        <p:cTn id="48" dur="500"/>
                                        <p:tgtEl>
                                          <p:spTgt spid="6"/>
                                        </p:tgtEl>
                                      </p:cBhvr>
                                    </p:animEffect>
                                    <p:set>
                                      <p:cBhvr>
                                        <p:cTn id="49" dur="1" fill="hold">
                                          <p:stCondLst>
                                            <p:cond delay="499"/>
                                          </p:stCondLst>
                                        </p:cTn>
                                        <p:tgtEl>
                                          <p:spTgt spid="6"/>
                                        </p:tgtEl>
                                        <p:attrNameLst>
                                          <p:attrName>style.visibility</p:attrName>
                                        </p:attrNameLst>
                                      </p:cBhvr>
                                      <p:to>
                                        <p:strVal val="hidden"/>
                                      </p:to>
                                    </p:set>
                                  </p:childTnLst>
                                </p:cTn>
                              </p:par>
                              <p:par>
                                <p:cTn id="50" presetID="14" presetClass="exit" presetSubtype="10" fill="hold" grpId="1" nodeType="withEffect">
                                  <p:stCondLst>
                                    <p:cond delay="0"/>
                                  </p:stCondLst>
                                  <p:childTnLst>
                                    <p:animEffect transition="out" filter="randombar(horizontal)">
                                      <p:cBhvr>
                                        <p:cTn id="51" dur="500"/>
                                        <p:tgtEl>
                                          <p:spTgt spid="13"/>
                                        </p:tgtEl>
                                      </p:cBhvr>
                                    </p:animEffect>
                                    <p:set>
                                      <p:cBhvr>
                                        <p:cTn id="52" dur="1" fill="hold">
                                          <p:stCondLst>
                                            <p:cond delay="499"/>
                                          </p:stCondLst>
                                        </p:cTn>
                                        <p:tgtEl>
                                          <p:spTgt spid="13"/>
                                        </p:tgtEl>
                                        <p:attrNameLst>
                                          <p:attrName>style.visibility</p:attrName>
                                        </p:attrNameLst>
                                      </p:cBhvr>
                                      <p:to>
                                        <p:strVal val="hidden"/>
                                      </p:to>
                                    </p:set>
                                  </p:childTnLst>
                                </p:cTn>
                              </p:par>
                              <p:par>
                                <p:cTn id="53" presetID="14" presetClass="exit" presetSubtype="10" fill="hold" nodeType="withEffect">
                                  <p:stCondLst>
                                    <p:cond delay="0"/>
                                  </p:stCondLst>
                                  <p:childTnLst>
                                    <p:animEffect transition="out" filter="randombar(horizontal)">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4" presetClass="exit" presetSubtype="10" fill="hold" nodeType="withEffect">
                                  <p:stCondLst>
                                    <p:cond delay="0"/>
                                  </p:stCondLst>
                                  <p:childTnLst>
                                    <p:animEffect transition="out" filter="randombar(horizontal)">
                                      <p:cBhvr>
                                        <p:cTn id="57" dur="500"/>
                                        <p:tgtEl>
                                          <p:spTgt spid="8"/>
                                        </p:tgtEl>
                                      </p:cBhvr>
                                    </p:animEffect>
                                    <p:set>
                                      <p:cBhvr>
                                        <p:cTn id="58" dur="1" fill="hold">
                                          <p:stCondLst>
                                            <p:cond delay="499"/>
                                          </p:stCondLst>
                                        </p:cTn>
                                        <p:tgtEl>
                                          <p:spTgt spid="8"/>
                                        </p:tgtEl>
                                        <p:attrNameLst>
                                          <p:attrName>style.visibility</p:attrName>
                                        </p:attrNameLst>
                                      </p:cBhvr>
                                      <p:to>
                                        <p:strVal val="hidden"/>
                                      </p:to>
                                    </p:set>
                                  </p:childTnLst>
                                </p:cTn>
                              </p:par>
                              <p:par>
                                <p:cTn id="59" presetID="14" presetClass="exit" presetSubtype="10" fill="hold" nodeType="withEffect">
                                  <p:stCondLst>
                                    <p:cond delay="0"/>
                                  </p:stCondLst>
                                  <p:childTnLst>
                                    <p:animEffect transition="out" filter="randombar(horizontal)">
                                      <p:cBhvr>
                                        <p:cTn id="60" dur="500"/>
                                        <p:tgtEl>
                                          <p:spTgt spid="9"/>
                                        </p:tgtEl>
                                      </p:cBhvr>
                                    </p:animEffect>
                                    <p:set>
                                      <p:cBhvr>
                                        <p:cTn id="61" dur="1" fill="hold">
                                          <p:stCondLst>
                                            <p:cond delay="499"/>
                                          </p:stCondLst>
                                        </p:cTn>
                                        <p:tgtEl>
                                          <p:spTgt spid="9"/>
                                        </p:tgtEl>
                                        <p:attrNameLst>
                                          <p:attrName>style.visibility</p:attrName>
                                        </p:attrNameLst>
                                      </p:cBhvr>
                                      <p:to>
                                        <p:strVal val="hidden"/>
                                      </p:to>
                                    </p:set>
                                  </p:childTnLst>
                                </p:cTn>
                              </p:par>
                              <p:par>
                                <p:cTn id="62" presetID="14" presetClass="exit" presetSubtype="10" fill="hold" nodeType="withEffect">
                                  <p:stCondLst>
                                    <p:cond delay="0"/>
                                  </p:stCondLst>
                                  <p:childTnLst>
                                    <p:animEffect transition="out" filter="randombar(horizontal)">
                                      <p:cBhvr>
                                        <p:cTn id="63" dur="500"/>
                                        <p:tgtEl>
                                          <p:spTgt spid="12"/>
                                        </p:tgtEl>
                                      </p:cBhvr>
                                    </p:animEffect>
                                    <p:set>
                                      <p:cBhvr>
                                        <p:cTn id="64" dur="1" fill="hold">
                                          <p:stCondLst>
                                            <p:cond delay="499"/>
                                          </p:stCondLst>
                                        </p:cTn>
                                        <p:tgtEl>
                                          <p:spTgt spid="12"/>
                                        </p:tgtEl>
                                        <p:attrNameLst>
                                          <p:attrName>style.visibility</p:attrName>
                                        </p:attrNameLst>
                                      </p:cBhvr>
                                      <p:to>
                                        <p:strVal val="hidden"/>
                                      </p:to>
                                    </p:set>
                                  </p:childTnLst>
                                </p:cTn>
                              </p:par>
                              <p:par>
                                <p:cTn id="65" presetID="14" presetClass="exit" presetSubtype="10" fill="hold" grpId="1" nodeType="withEffect">
                                  <p:stCondLst>
                                    <p:cond delay="0"/>
                                  </p:stCondLst>
                                  <p:childTnLst>
                                    <p:animEffect transition="out" filter="randombar(horizontal)">
                                      <p:cBhvr>
                                        <p:cTn id="66" dur="500"/>
                                        <p:tgtEl>
                                          <p:spTgt spid="14"/>
                                        </p:tgtEl>
                                      </p:cBhvr>
                                    </p:animEffect>
                                    <p:set>
                                      <p:cBhvr>
                                        <p:cTn id="67" dur="1" fill="hold">
                                          <p:stCondLst>
                                            <p:cond delay="499"/>
                                          </p:stCondLst>
                                        </p:cTn>
                                        <p:tgtEl>
                                          <p:spTgt spid="14"/>
                                        </p:tgtEl>
                                        <p:attrNameLst>
                                          <p:attrName>style.visibility</p:attrName>
                                        </p:attrNameLst>
                                      </p:cBhvr>
                                      <p:to>
                                        <p:strVal val="hidden"/>
                                      </p:to>
                                    </p:set>
                                  </p:childTnLst>
                                </p:cTn>
                              </p:par>
                              <p:par>
                                <p:cTn id="68" presetID="14" presetClass="exit" presetSubtype="10" fill="hold" nodeType="withEffect">
                                  <p:stCondLst>
                                    <p:cond delay="0"/>
                                  </p:stCondLst>
                                  <p:childTnLst>
                                    <p:animEffect transition="out" filter="randombar(horizontal)">
                                      <p:cBhvr>
                                        <p:cTn id="69" dur="500"/>
                                        <p:tgtEl>
                                          <p:spTgt spid="10"/>
                                        </p:tgtEl>
                                      </p:cBhvr>
                                    </p:animEffect>
                                    <p:set>
                                      <p:cBhvr>
                                        <p:cTn id="70" dur="1" fill="hold">
                                          <p:stCondLst>
                                            <p:cond delay="499"/>
                                          </p:stCondLst>
                                        </p:cTn>
                                        <p:tgtEl>
                                          <p:spTgt spid="10"/>
                                        </p:tgtEl>
                                        <p:attrNameLst>
                                          <p:attrName>style.visibility</p:attrName>
                                        </p:attrNameLst>
                                      </p:cBhvr>
                                      <p:to>
                                        <p:strVal val="hidden"/>
                                      </p:to>
                                    </p:set>
                                  </p:childTnLst>
                                </p:cTn>
                              </p:par>
                              <p:par>
                                <p:cTn id="71" presetID="14" presetClass="exit" presetSubtype="10" fill="hold" nodeType="withEffect">
                                  <p:stCondLst>
                                    <p:cond delay="0"/>
                                  </p:stCondLst>
                                  <p:childTnLst>
                                    <p:animEffect transition="out" filter="randombar(horizontal)">
                                      <p:cBhvr>
                                        <p:cTn id="72" dur="500"/>
                                        <p:tgtEl>
                                          <p:spTgt spid="11"/>
                                        </p:tgtEl>
                                      </p:cBhvr>
                                    </p:animEffect>
                                    <p:set>
                                      <p:cBhvr>
                                        <p:cTn id="73" dur="1" fill="hold">
                                          <p:stCondLst>
                                            <p:cond delay="499"/>
                                          </p:stCondLst>
                                        </p:cTn>
                                        <p:tgtEl>
                                          <p:spTgt spid="11"/>
                                        </p:tgtEl>
                                        <p:attrNameLst>
                                          <p:attrName>style.visibility</p:attrName>
                                        </p:attrNameLst>
                                      </p:cBhvr>
                                      <p:to>
                                        <p:strVal val="hidden"/>
                                      </p:to>
                                    </p:set>
                                  </p:childTnLst>
                                </p:cTn>
                              </p:par>
                              <p:par>
                                <p:cTn id="74" presetID="6" presetClass="exit" presetSubtype="32" fill="hold" grpId="1" nodeType="withEffect">
                                  <p:stCondLst>
                                    <p:cond delay="0"/>
                                  </p:stCondLst>
                                  <p:childTnLst>
                                    <p:animEffect transition="out" filter="circle(out)">
                                      <p:cBhvr>
                                        <p:cTn id="75" dur="500"/>
                                        <p:tgtEl>
                                          <p:spTgt spid="5"/>
                                        </p:tgtEl>
                                      </p:cBhvr>
                                    </p:animEffect>
                                    <p:set>
                                      <p:cBhvr>
                                        <p:cTn id="76" dur="1" fill="hold">
                                          <p:stCondLst>
                                            <p:cond delay="499"/>
                                          </p:stCondLst>
                                        </p:cTn>
                                        <p:tgtEl>
                                          <p:spTgt spid="5"/>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500" fill="hold"/>
                                        <p:tgtEl>
                                          <p:spTgt spid="2"/>
                                        </p:tgtEl>
                                        <p:attrNameLst>
                                          <p:attrName>ppt_x</p:attrName>
                                        </p:attrNameLst>
                                      </p:cBhvr>
                                      <p:tavLst>
                                        <p:tav tm="0">
                                          <p:val>
                                            <p:strVal val="#ppt_x"/>
                                          </p:val>
                                        </p:tav>
                                        <p:tav tm="100000">
                                          <p:val>
                                            <p:strVal val="#ppt_x"/>
                                          </p:val>
                                        </p:tav>
                                      </p:tavLst>
                                    </p:anim>
                                    <p:anim calcmode="lin" valueType="num">
                                      <p:cBhvr additive="base">
                                        <p:cTn id="8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fade">
                                      <p:cBhvr>
                                        <p:cTn id="87" dur="500"/>
                                        <p:tgtEl>
                                          <p:spTgt spid="15"/>
                                        </p:tgtEl>
                                      </p:cBhvr>
                                    </p:animEffect>
                                    <p:anim calcmode="lin" valueType="num">
                                      <p:cBhvr>
                                        <p:cTn id="88" dur="500" fill="hold"/>
                                        <p:tgtEl>
                                          <p:spTgt spid="15"/>
                                        </p:tgtEl>
                                        <p:attrNameLst>
                                          <p:attrName>ppt_x</p:attrName>
                                        </p:attrNameLst>
                                      </p:cBhvr>
                                      <p:tavLst>
                                        <p:tav tm="0">
                                          <p:val>
                                            <p:strVal val="#ppt_x"/>
                                          </p:val>
                                        </p:tav>
                                        <p:tav tm="100000">
                                          <p:val>
                                            <p:strVal val="#ppt_x"/>
                                          </p:val>
                                        </p:tav>
                                      </p:tavLst>
                                    </p:anim>
                                    <p:anim calcmode="lin" valueType="num">
                                      <p:cBhvr>
                                        <p:cTn id="8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3" grpId="0"/>
      <p:bldP spid="4" grpId="0"/>
      <p:bldGraphic spid="6" grpId="0">
        <p:bldAsOne/>
      </p:bldGraphic>
      <p:bldGraphic spid="6" grpId="1">
        <p:bldAsOne/>
      </p:bldGraphic>
      <p:bldP spid="13" grpId="0"/>
      <p:bldP spid="13" grpId="1"/>
      <p:bldP spid="14" grpId="0"/>
      <p:bldP spid="14" grpId="1"/>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503238"/>
            <a:ext cx="12783127" cy="862012"/>
          </a:xfrm>
          <a:prstGeom prst="rect">
            <a:avLst/>
          </a:prstGeom>
        </p:spPr>
        <p:txBody>
          <a:bodyPr/>
          <a:lstStyle/>
          <a:p>
            <a:r>
              <a:rPr lang="en-US" b="1" dirty="0">
                <a:latin typeface="Abadi Extra Light" panose="020B0204020104020204" pitchFamily="34" charset="0"/>
              </a:rPr>
              <a:t>Independent test samples: the SCOPE study biobank</a:t>
            </a:r>
            <a:r>
              <a:rPr lang="en-US" b="1" dirty="0"/>
              <a:t> </a:t>
            </a:r>
            <a:endParaRPr lang="it-IT" b="1" dirty="0"/>
          </a:p>
        </p:txBody>
      </p:sp>
      <p:sp>
        <p:nvSpPr>
          <p:cNvPr id="4" name="CasellaDiTesto 3"/>
          <p:cNvSpPr txBox="1"/>
          <p:nvPr/>
        </p:nvSpPr>
        <p:spPr>
          <a:xfrm>
            <a:off x="6626218" y="0"/>
            <a:ext cx="5706004" cy="584775"/>
          </a:xfrm>
          <a:prstGeom prst="rect">
            <a:avLst/>
          </a:prstGeom>
          <a:noFill/>
        </p:spPr>
        <p:txBody>
          <a:bodyPr wrap="square" rtlCol="0">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MAMA-Test: Testing phase</a:t>
            </a:r>
            <a:endParaRPr lang="it-IT"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6" name="Immagine 5" descr="Immagine che contiene esterni, persona, erba, donna&#10;&#10;Descrizione generata con affidabilità molto elevata">
            <a:extLst>
              <a:ext uri="{FF2B5EF4-FFF2-40B4-BE49-F238E27FC236}">
                <a16:creationId xmlns:a16="http://schemas.microsoft.com/office/drawing/2014/main" id="{1C4C2E5A-D57E-4577-A887-2BAB5B7029D3}"/>
              </a:ext>
            </a:extLst>
          </p:cNvPr>
          <p:cNvPicPr>
            <a:picLocks noChangeAspect="1"/>
          </p:cNvPicPr>
          <p:nvPr/>
        </p:nvPicPr>
        <p:blipFill>
          <a:blip r:embed="rId3"/>
          <a:stretch>
            <a:fillRect/>
          </a:stretch>
        </p:blipFill>
        <p:spPr>
          <a:xfrm>
            <a:off x="384314" y="1727937"/>
            <a:ext cx="2730500" cy="3619500"/>
          </a:xfrm>
          <a:prstGeom prst="rect">
            <a:avLst/>
          </a:prstGeom>
        </p:spPr>
      </p:pic>
      <p:sp>
        <p:nvSpPr>
          <p:cNvPr id="8" name="Titolo 2">
            <a:extLst>
              <a:ext uri="{FF2B5EF4-FFF2-40B4-BE49-F238E27FC236}">
                <a16:creationId xmlns:a16="http://schemas.microsoft.com/office/drawing/2014/main" id="{8D82989C-A918-4C79-9760-E3CBC1D43180}"/>
              </a:ext>
            </a:extLst>
          </p:cNvPr>
          <p:cNvSpPr txBox="1">
            <a:spLocks/>
          </p:cNvSpPr>
          <p:nvPr/>
        </p:nvSpPr>
        <p:spPr>
          <a:xfrm>
            <a:off x="3114813" y="2176214"/>
            <a:ext cx="8834651" cy="2722943"/>
          </a:xfrm>
          <a:prstGeom prst="rect">
            <a:avLst/>
          </a:prstGeom>
        </p:spPr>
        <p:txBody>
          <a:bodyPr vert="horz" lIns="121920" tIns="121920" rIns="121920" bIns="60960" rtlCol="0" anchor="ctr">
            <a:normAutofit/>
          </a:bodyPr>
          <a:lstStyle>
            <a:lvl1pPr marL="182880" algn="ctr" defTabSz="342900" rtl="0" eaLnBrk="1" latinLnBrk="0" hangingPunct="1">
              <a:spcBef>
                <a:spcPct val="0"/>
              </a:spcBef>
              <a:buNone/>
              <a:defRPr sz="2400" b="1" kern="1200">
                <a:solidFill>
                  <a:srgbClr val="004758"/>
                </a:solidFill>
                <a:latin typeface="+mj-lt"/>
                <a:ea typeface="+mj-ea"/>
                <a:cs typeface="+mj-cs"/>
              </a:defRPr>
            </a:lvl1pPr>
          </a:lstStyle>
          <a:p>
            <a:pPr marL="701022" indent="-457189" algn="l">
              <a:buFont typeface="Arial" panose="020B0604020202020204" pitchFamily="34" charset="0"/>
              <a:buChar char="•"/>
            </a:pPr>
            <a:r>
              <a:rPr lang="en-US" sz="2667" dirty="0"/>
              <a:t>New Zealand SCOPE (Screening for Pregnancy endpoint) Cohort; </a:t>
            </a:r>
          </a:p>
          <a:p>
            <a:pPr marL="701022" indent="-457189" algn="l">
              <a:buFont typeface="Arial" panose="020B0604020202020204" pitchFamily="34" charset="0"/>
              <a:buChar char="•"/>
            </a:pPr>
            <a:r>
              <a:rPr lang="en-US" sz="2667" dirty="0"/>
              <a:t>1935 samples Blind Analysis;</a:t>
            </a:r>
          </a:p>
          <a:p>
            <a:pPr marL="701022" indent="-457189" algn="l">
              <a:buFont typeface="Arial" panose="020B0604020202020204" pitchFamily="34" charset="0"/>
              <a:buChar char="•"/>
            </a:pPr>
            <a:r>
              <a:rPr lang="en-US" sz="2667" dirty="0"/>
              <a:t>Blind unraveled at Harvard Medical School.</a:t>
            </a:r>
          </a:p>
          <a:p>
            <a:pPr marL="701022" indent="-457189" algn="l">
              <a:buFont typeface="Arial" panose="020B0604020202020204" pitchFamily="34" charset="0"/>
              <a:buChar char="•"/>
            </a:pPr>
            <a:endParaRPr lang="it-IT" sz="3200" dirty="0"/>
          </a:p>
        </p:txBody>
      </p:sp>
      <p:pic>
        <p:nvPicPr>
          <p:cNvPr id="9" name="Immagine 8">
            <a:extLst>
              <a:ext uri="{FF2B5EF4-FFF2-40B4-BE49-F238E27FC236}">
                <a16:creationId xmlns:a16="http://schemas.microsoft.com/office/drawing/2014/main" id="{31CD08D6-BA05-4408-853B-4BD827B3DD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32444"/>
            <a:ext cx="2143957" cy="1495477"/>
          </a:xfrm>
          <a:prstGeom prst="rect">
            <a:avLst/>
          </a:prstGeom>
        </p:spPr>
      </p:pic>
      <p:graphicFrame>
        <p:nvGraphicFramePr>
          <p:cNvPr id="10" name="Diagramma 9">
            <a:extLst>
              <a:ext uri="{FF2B5EF4-FFF2-40B4-BE49-F238E27FC236}">
                <a16:creationId xmlns:a16="http://schemas.microsoft.com/office/drawing/2014/main" id="{6E2EEB92-74E2-4226-8050-B6BC224DEDD0}"/>
              </a:ext>
            </a:extLst>
          </p:cNvPr>
          <p:cNvGraphicFramePr/>
          <p:nvPr>
            <p:extLst/>
          </p:nvPr>
        </p:nvGraphicFramePr>
        <p:xfrm>
          <a:off x="-392159" y="163477"/>
          <a:ext cx="8544949" cy="54067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1" name="Tabella 10">
            <a:extLst>
              <a:ext uri="{FF2B5EF4-FFF2-40B4-BE49-F238E27FC236}">
                <a16:creationId xmlns:a16="http://schemas.microsoft.com/office/drawing/2014/main" id="{CF74256F-B4D1-484B-9E29-947D11220D54}"/>
              </a:ext>
            </a:extLst>
          </p:cNvPr>
          <p:cNvGraphicFramePr>
            <a:graphicFrameLocks noGrp="1"/>
          </p:cNvGraphicFramePr>
          <p:nvPr>
            <p:extLst/>
          </p:nvPr>
        </p:nvGraphicFramePr>
        <p:xfrm>
          <a:off x="7532140" y="1335332"/>
          <a:ext cx="3894161" cy="2560320"/>
        </p:xfrm>
        <a:graphic>
          <a:graphicData uri="http://schemas.openxmlformats.org/drawingml/2006/table">
            <a:tbl>
              <a:tblPr firstRow="1" bandRow="1">
                <a:tableStyleId>{5C22544A-7EE6-4342-B048-85BDC9FD1C3A}</a:tableStyleId>
              </a:tblPr>
              <a:tblGrid>
                <a:gridCol w="1674125">
                  <a:extLst>
                    <a:ext uri="{9D8B030D-6E8A-4147-A177-3AD203B41FA5}">
                      <a16:colId xmlns:a16="http://schemas.microsoft.com/office/drawing/2014/main" val="454350616"/>
                    </a:ext>
                  </a:extLst>
                </a:gridCol>
                <a:gridCol w="1182805">
                  <a:extLst>
                    <a:ext uri="{9D8B030D-6E8A-4147-A177-3AD203B41FA5}">
                      <a16:colId xmlns:a16="http://schemas.microsoft.com/office/drawing/2014/main" val="361396437"/>
                    </a:ext>
                  </a:extLst>
                </a:gridCol>
                <a:gridCol w="1037231">
                  <a:extLst>
                    <a:ext uri="{9D8B030D-6E8A-4147-A177-3AD203B41FA5}">
                      <a16:colId xmlns:a16="http://schemas.microsoft.com/office/drawing/2014/main" val="3010296083"/>
                    </a:ext>
                  </a:extLst>
                </a:gridCol>
              </a:tblGrid>
              <a:tr h="853440">
                <a:tc>
                  <a:txBody>
                    <a:bodyPr/>
                    <a:lstStyle/>
                    <a:p>
                      <a:endParaRPr lang="en-US" sz="2400" noProof="0" dirty="0"/>
                    </a:p>
                  </a:txBody>
                  <a:tcPr marL="121920" marR="121920" marT="60960" marB="60960"/>
                </a:tc>
                <a:tc>
                  <a:txBody>
                    <a:bodyPr/>
                    <a:lstStyle/>
                    <a:p>
                      <a:r>
                        <a:rPr lang="it-IT" sz="2400" dirty="0">
                          <a:solidFill>
                            <a:schemeClr val="bg1">
                              <a:lumMod val="75000"/>
                            </a:schemeClr>
                          </a:solidFill>
                        </a:rPr>
                        <a:t>True CTRL</a:t>
                      </a:r>
                    </a:p>
                  </a:txBody>
                  <a:tcPr marL="121920" marR="121920" marT="60960" marB="60960"/>
                </a:tc>
                <a:tc>
                  <a:txBody>
                    <a:bodyPr/>
                    <a:lstStyle/>
                    <a:p>
                      <a:r>
                        <a:rPr lang="it-IT" sz="2400" dirty="0">
                          <a:solidFill>
                            <a:schemeClr val="bg1">
                              <a:lumMod val="75000"/>
                            </a:schemeClr>
                          </a:solidFill>
                        </a:rPr>
                        <a:t>True FM</a:t>
                      </a:r>
                    </a:p>
                  </a:txBody>
                  <a:tcPr marL="121920" marR="121920" marT="60960" marB="60960"/>
                </a:tc>
                <a:extLst>
                  <a:ext uri="{0D108BD9-81ED-4DB2-BD59-A6C34878D82A}">
                    <a16:rowId xmlns:a16="http://schemas.microsoft.com/office/drawing/2014/main" val="1183918013"/>
                  </a:ext>
                </a:extLst>
              </a:tr>
              <a:tr h="853440">
                <a:tc>
                  <a:txBody>
                    <a:bodyPr/>
                    <a:lstStyle/>
                    <a:p>
                      <a:r>
                        <a:rPr lang="en-US" sz="2400" noProof="0" dirty="0">
                          <a:solidFill>
                            <a:schemeClr val="bg1">
                              <a:lumMod val="75000"/>
                            </a:schemeClr>
                          </a:solidFill>
                        </a:rPr>
                        <a:t>Predicted CTRL</a:t>
                      </a:r>
                    </a:p>
                  </a:txBody>
                  <a:tcPr marL="121920" marR="121920" marT="60960" marB="60960"/>
                </a:tc>
                <a:tc>
                  <a:txBody>
                    <a:bodyPr/>
                    <a:lstStyle/>
                    <a:p>
                      <a:pPr algn="ctr"/>
                      <a:r>
                        <a:rPr lang="it-IT" sz="2400" dirty="0"/>
                        <a:t>1892</a:t>
                      </a:r>
                    </a:p>
                  </a:txBody>
                  <a:tcPr marL="121920" marR="121920" marT="60960" marB="60960"/>
                </a:tc>
                <a:tc>
                  <a:txBody>
                    <a:bodyPr/>
                    <a:lstStyle/>
                    <a:p>
                      <a:pPr algn="ctr"/>
                      <a:r>
                        <a:rPr lang="it-IT" sz="2400" dirty="0"/>
                        <a:t>9</a:t>
                      </a:r>
                    </a:p>
                  </a:txBody>
                  <a:tcPr marL="121920" marR="121920" marT="60960" marB="60960"/>
                </a:tc>
                <a:extLst>
                  <a:ext uri="{0D108BD9-81ED-4DB2-BD59-A6C34878D82A}">
                    <a16:rowId xmlns:a16="http://schemas.microsoft.com/office/drawing/2014/main" val="340994006"/>
                  </a:ext>
                </a:extLst>
              </a:tr>
              <a:tr h="853440">
                <a:tc>
                  <a:txBody>
                    <a:bodyPr/>
                    <a:lstStyle/>
                    <a:p>
                      <a:r>
                        <a:rPr lang="en-US" sz="2400" noProof="0" dirty="0">
                          <a:solidFill>
                            <a:schemeClr val="bg1">
                              <a:lumMod val="75000"/>
                            </a:schemeClr>
                          </a:solidFill>
                        </a:rPr>
                        <a:t>Predicted FM</a:t>
                      </a:r>
                    </a:p>
                  </a:txBody>
                  <a:tcPr marL="121920" marR="121920" marT="60960" marB="60960"/>
                </a:tc>
                <a:tc>
                  <a:txBody>
                    <a:bodyPr/>
                    <a:lstStyle/>
                    <a:p>
                      <a:pPr algn="ctr"/>
                      <a:r>
                        <a:rPr lang="it-IT" sz="2400" dirty="0"/>
                        <a:t>2</a:t>
                      </a:r>
                    </a:p>
                  </a:txBody>
                  <a:tcPr marL="121920" marR="121920" marT="60960" marB="60960"/>
                </a:tc>
                <a:tc>
                  <a:txBody>
                    <a:bodyPr/>
                    <a:lstStyle/>
                    <a:p>
                      <a:pPr algn="ctr"/>
                      <a:r>
                        <a:rPr lang="it-IT" sz="2400" dirty="0"/>
                        <a:t>32</a:t>
                      </a:r>
                    </a:p>
                  </a:txBody>
                  <a:tcPr marL="121920" marR="121920" marT="60960" marB="60960"/>
                </a:tc>
                <a:extLst>
                  <a:ext uri="{0D108BD9-81ED-4DB2-BD59-A6C34878D82A}">
                    <a16:rowId xmlns:a16="http://schemas.microsoft.com/office/drawing/2014/main" val="2750882208"/>
                  </a:ext>
                </a:extLst>
              </a:tr>
            </a:tbl>
          </a:graphicData>
        </a:graphic>
      </p:graphicFrame>
      <p:graphicFrame>
        <p:nvGraphicFramePr>
          <p:cNvPr id="13" name="Tabella 12">
            <a:extLst>
              <a:ext uri="{FF2B5EF4-FFF2-40B4-BE49-F238E27FC236}">
                <a16:creationId xmlns:a16="http://schemas.microsoft.com/office/drawing/2014/main" id="{9437591E-8181-4ADC-AA7A-4FFE67C3221A}"/>
              </a:ext>
            </a:extLst>
          </p:cNvPr>
          <p:cNvGraphicFramePr>
            <a:graphicFrameLocks noGrp="1"/>
          </p:cNvGraphicFramePr>
          <p:nvPr>
            <p:extLst>
              <p:ext uri="{D42A27DB-BD31-4B8C-83A1-F6EECF244321}">
                <p14:modId xmlns:p14="http://schemas.microsoft.com/office/powerpoint/2010/main" val="39299157"/>
              </p:ext>
            </p:extLst>
          </p:nvPr>
        </p:nvGraphicFramePr>
        <p:xfrm>
          <a:off x="8037404" y="1287803"/>
          <a:ext cx="3636371" cy="4120852"/>
        </p:xfrm>
        <a:graphic>
          <a:graphicData uri="http://schemas.openxmlformats.org/drawingml/2006/table">
            <a:tbl>
              <a:tblPr firstRow="1" bandRow="1">
                <a:tableStyleId>{5C22544A-7EE6-4342-B048-85BDC9FD1C3A}</a:tableStyleId>
              </a:tblPr>
              <a:tblGrid>
                <a:gridCol w="1889194">
                  <a:extLst>
                    <a:ext uri="{9D8B030D-6E8A-4147-A177-3AD203B41FA5}">
                      <a16:colId xmlns:a16="http://schemas.microsoft.com/office/drawing/2014/main" val="1882457235"/>
                    </a:ext>
                  </a:extLst>
                </a:gridCol>
                <a:gridCol w="1747177">
                  <a:extLst>
                    <a:ext uri="{9D8B030D-6E8A-4147-A177-3AD203B41FA5}">
                      <a16:colId xmlns:a16="http://schemas.microsoft.com/office/drawing/2014/main" val="1275583893"/>
                    </a:ext>
                  </a:extLst>
                </a:gridCol>
              </a:tblGrid>
              <a:tr h="762000">
                <a:tc>
                  <a:txBody>
                    <a:bodyPr/>
                    <a:lstStyle/>
                    <a:p>
                      <a:r>
                        <a:rPr lang="en-US" sz="2400" noProof="0" dirty="0">
                          <a:solidFill>
                            <a:schemeClr val="bg1">
                              <a:lumMod val="75000"/>
                            </a:schemeClr>
                          </a:solidFill>
                        </a:rPr>
                        <a:t>Parameter</a:t>
                      </a:r>
                    </a:p>
                  </a:txBody>
                  <a:tcPr marL="121920" marR="121920" marT="60960" marB="60960"/>
                </a:tc>
                <a:tc>
                  <a:txBody>
                    <a:bodyPr/>
                    <a:lstStyle/>
                    <a:p>
                      <a:pPr algn="r"/>
                      <a:r>
                        <a:rPr lang="en-US" sz="2400" noProof="0" dirty="0">
                          <a:solidFill>
                            <a:schemeClr val="bg1">
                              <a:lumMod val="75000"/>
                            </a:schemeClr>
                          </a:solidFill>
                        </a:rPr>
                        <a:t>Value </a:t>
                      </a:r>
                      <a:r>
                        <a:rPr lang="en-US" sz="1800" b="1" kern="1200" dirty="0">
                          <a:solidFill>
                            <a:schemeClr val="bg1">
                              <a:lumMod val="75000"/>
                            </a:schemeClr>
                          </a:solidFill>
                          <a:effectLst/>
                          <a:latin typeface="+mn-lt"/>
                          <a:ea typeface="+mn-ea"/>
                          <a:cs typeface="+mn-cs"/>
                        </a:rPr>
                        <a:t>± SE</a:t>
                      </a:r>
                      <a:endParaRPr lang="en-US" sz="2400" noProof="0" dirty="0">
                        <a:solidFill>
                          <a:schemeClr val="bg1">
                            <a:lumMod val="75000"/>
                          </a:schemeClr>
                        </a:solidFill>
                      </a:endParaRPr>
                    </a:p>
                  </a:txBody>
                  <a:tcPr marL="121920" marR="121920" marT="60960" marB="60960"/>
                </a:tc>
                <a:extLst>
                  <a:ext uri="{0D108BD9-81ED-4DB2-BD59-A6C34878D82A}">
                    <a16:rowId xmlns:a16="http://schemas.microsoft.com/office/drawing/2014/main" val="3964893742"/>
                  </a:ext>
                </a:extLst>
              </a:tr>
              <a:tr h="479836">
                <a:tc>
                  <a:txBody>
                    <a:bodyPr/>
                    <a:lstStyle/>
                    <a:p>
                      <a:pPr algn="l" fontAlgn="b"/>
                      <a:r>
                        <a:rPr lang="en-US" sz="1500" b="0" i="0" u="none" strike="noStrike" noProof="0" dirty="0">
                          <a:solidFill>
                            <a:srgbClr val="000000"/>
                          </a:solidFill>
                          <a:effectLst/>
                          <a:latin typeface="+mn-lt"/>
                        </a:rPr>
                        <a:t>Sensitivity</a:t>
                      </a:r>
                    </a:p>
                  </a:txBody>
                  <a:tcPr marL="12700" marR="12700" marT="12700" marB="0" anchor="b"/>
                </a:tc>
                <a:tc>
                  <a:txBody>
                    <a:bodyPr/>
                    <a:lstStyle/>
                    <a:p>
                      <a:pPr algn="r" fontAlgn="b"/>
                      <a:r>
                        <a:rPr lang="it-IT" sz="1500" b="0" i="0" u="none" strike="noStrike" dirty="0">
                          <a:solidFill>
                            <a:srgbClr val="000000"/>
                          </a:solidFill>
                          <a:effectLst/>
                          <a:latin typeface="+mn-lt"/>
                        </a:rPr>
                        <a:t>0.78 </a:t>
                      </a:r>
                      <a:r>
                        <a:rPr lang="en-US" sz="1500" kern="1200" dirty="0">
                          <a:solidFill>
                            <a:schemeClr val="dk1"/>
                          </a:solidFill>
                          <a:effectLst/>
                          <a:latin typeface="+mn-lt"/>
                          <a:ea typeface="+mn-ea"/>
                          <a:cs typeface="+mn-cs"/>
                        </a:rPr>
                        <a:t>± 0.06</a:t>
                      </a:r>
                      <a:endParaRPr lang="it-IT" sz="1500" b="0" i="0" u="none" strike="noStrike" dirty="0">
                        <a:solidFill>
                          <a:srgbClr val="000000"/>
                        </a:solidFill>
                        <a:effectLst/>
                        <a:latin typeface="+mn-lt"/>
                      </a:endParaRPr>
                    </a:p>
                  </a:txBody>
                  <a:tcPr marL="12700" marR="12700" marT="12700" marB="0" anchor="b"/>
                </a:tc>
                <a:extLst>
                  <a:ext uri="{0D108BD9-81ED-4DB2-BD59-A6C34878D82A}">
                    <a16:rowId xmlns:a16="http://schemas.microsoft.com/office/drawing/2014/main" val="566914536"/>
                  </a:ext>
                </a:extLst>
              </a:tr>
              <a:tr h="479836">
                <a:tc>
                  <a:txBody>
                    <a:bodyPr/>
                    <a:lstStyle/>
                    <a:p>
                      <a:pPr algn="l" fontAlgn="b"/>
                      <a:r>
                        <a:rPr lang="en-US" sz="1500" b="0" i="0" u="none" strike="noStrike" noProof="0" dirty="0">
                          <a:solidFill>
                            <a:srgbClr val="000000"/>
                          </a:solidFill>
                          <a:effectLst/>
                          <a:latin typeface="+mn-lt"/>
                        </a:rPr>
                        <a:t>Specificity</a:t>
                      </a:r>
                    </a:p>
                  </a:txBody>
                  <a:tcPr marL="12700" marR="12700" marT="12700" marB="0" anchor="b"/>
                </a:tc>
                <a:tc>
                  <a:txBody>
                    <a:bodyPr/>
                    <a:lstStyle/>
                    <a:p>
                      <a:pPr algn="r" fontAlgn="b"/>
                      <a:r>
                        <a:rPr lang="it-IT" sz="1500" b="0" i="0" u="none" strike="noStrike" dirty="0">
                          <a:solidFill>
                            <a:srgbClr val="000000"/>
                          </a:solidFill>
                          <a:effectLst/>
                          <a:latin typeface="+mn-lt"/>
                        </a:rPr>
                        <a:t>1.00 </a:t>
                      </a:r>
                      <a:r>
                        <a:rPr lang="en-US" sz="1500" kern="1200" dirty="0">
                          <a:solidFill>
                            <a:schemeClr val="dk1"/>
                          </a:solidFill>
                          <a:effectLst/>
                          <a:latin typeface="+mn-lt"/>
                          <a:ea typeface="+mn-ea"/>
                          <a:cs typeface="+mn-cs"/>
                        </a:rPr>
                        <a:t>± 0.00</a:t>
                      </a:r>
                      <a:endParaRPr lang="it-IT" sz="1500" b="0" i="0" u="none" strike="noStrike" dirty="0">
                        <a:solidFill>
                          <a:srgbClr val="000000"/>
                        </a:solidFill>
                        <a:effectLst/>
                        <a:latin typeface="+mn-lt"/>
                      </a:endParaRPr>
                    </a:p>
                  </a:txBody>
                  <a:tcPr marL="12700" marR="12700" marT="12700" marB="0" anchor="b"/>
                </a:tc>
                <a:extLst>
                  <a:ext uri="{0D108BD9-81ED-4DB2-BD59-A6C34878D82A}">
                    <a16:rowId xmlns:a16="http://schemas.microsoft.com/office/drawing/2014/main" val="2962720337"/>
                  </a:ext>
                </a:extLst>
              </a:tr>
              <a:tr h="479836">
                <a:tc>
                  <a:txBody>
                    <a:bodyPr/>
                    <a:lstStyle/>
                    <a:p>
                      <a:pPr algn="l" fontAlgn="b"/>
                      <a:r>
                        <a:rPr lang="en-US" sz="1500" b="0" i="0" u="none" strike="noStrike" noProof="0" dirty="0">
                          <a:solidFill>
                            <a:srgbClr val="000000"/>
                          </a:solidFill>
                          <a:effectLst/>
                          <a:latin typeface="+mn-lt"/>
                        </a:rPr>
                        <a:t>Positive Likelihood ratio</a:t>
                      </a:r>
                    </a:p>
                  </a:txBody>
                  <a:tcPr marL="12700" marR="12700" marT="12700" marB="0" anchor="b"/>
                </a:tc>
                <a:tc>
                  <a:txBody>
                    <a:bodyPr/>
                    <a:lstStyle/>
                    <a:p>
                      <a:pPr algn="r" fontAlgn="b"/>
                      <a:r>
                        <a:rPr lang="it-IT" sz="1500" b="0" i="0" u="none" strike="noStrike" dirty="0">
                          <a:solidFill>
                            <a:srgbClr val="000000"/>
                          </a:solidFill>
                          <a:effectLst/>
                          <a:latin typeface="+mn-lt"/>
                        </a:rPr>
                        <a:t>739.12 </a:t>
                      </a:r>
                    </a:p>
                  </a:txBody>
                  <a:tcPr marL="12700" marR="12700" marT="12700" marB="0" anchor="b"/>
                </a:tc>
                <a:extLst>
                  <a:ext uri="{0D108BD9-81ED-4DB2-BD59-A6C34878D82A}">
                    <a16:rowId xmlns:a16="http://schemas.microsoft.com/office/drawing/2014/main" val="1867852002"/>
                  </a:ext>
                </a:extLst>
              </a:tr>
              <a:tr h="479836">
                <a:tc>
                  <a:txBody>
                    <a:bodyPr/>
                    <a:lstStyle/>
                    <a:p>
                      <a:pPr algn="l" fontAlgn="b"/>
                      <a:r>
                        <a:rPr lang="en-US" sz="1500" b="0" i="0" u="none" strike="noStrike" noProof="0" dirty="0">
                          <a:solidFill>
                            <a:srgbClr val="000000"/>
                          </a:solidFill>
                          <a:effectLst/>
                          <a:latin typeface="+mn-lt"/>
                        </a:rPr>
                        <a:t>Negative Likelihood ratio</a:t>
                      </a:r>
                    </a:p>
                  </a:txBody>
                  <a:tcPr marL="12700" marR="12700" marT="12700" marB="0" anchor="b"/>
                </a:tc>
                <a:tc>
                  <a:txBody>
                    <a:bodyPr/>
                    <a:lstStyle/>
                    <a:p>
                      <a:pPr algn="r" fontAlgn="b"/>
                      <a:r>
                        <a:rPr lang="it-IT" sz="1500" b="0" i="0" u="none" strike="noStrike" dirty="0">
                          <a:solidFill>
                            <a:srgbClr val="000000"/>
                          </a:solidFill>
                          <a:effectLst/>
                          <a:latin typeface="+mn-lt"/>
                        </a:rPr>
                        <a:t>0.22 </a:t>
                      </a:r>
                    </a:p>
                  </a:txBody>
                  <a:tcPr marL="12700" marR="12700" marT="12700" marB="0" anchor="b"/>
                </a:tc>
                <a:extLst>
                  <a:ext uri="{0D108BD9-81ED-4DB2-BD59-A6C34878D82A}">
                    <a16:rowId xmlns:a16="http://schemas.microsoft.com/office/drawing/2014/main" val="1795940465"/>
                  </a:ext>
                </a:extLst>
              </a:tr>
              <a:tr h="479836">
                <a:tc>
                  <a:txBody>
                    <a:bodyPr/>
                    <a:lstStyle/>
                    <a:p>
                      <a:pPr algn="l" fontAlgn="b"/>
                      <a:r>
                        <a:rPr lang="en-US" sz="1500" b="0" i="0" u="none" strike="noStrike" noProof="0" dirty="0">
                          <a:solidFill>
                            <a:srgbClr val="000000"/>
                          </a:solidFill>
                          <a:effectLst/>
                          <a:latin typeface="+mn-lt"/>
                        </a:rPr>
                        <a:t>Negative predictive value</a:t>
                      </a:r>
                    </a:p>
                  </a:txBody>
                  <a:tcPr marL="12700" marR="12700" marT="12700" marB="0" anchor="b"/>
                </a:tc>
                <a:tc>
                  <a:txBody>
                    <a:bodyPr/>
                    <a:lstStyle/>
                    <a:p>
                      <a:pPr algn="r" fontAlgn="b"/>
                      <a:r>
                        <a:rPr lang="it-IT" sz="1500" b="0" i="0" u="none" strike="noStrike" dirty="0">
                          <a:solidFill>
                            <a:srgbClr val="000000"/>
                          </a:solidFill>
                          <a:effectLst/>
                          <a:latin typeface="+mn-lt"/>
                        </a:rPr>
                        <a:t>1.00 </a:t>
                      </a:r>
                      <a:r>
                        <a:rPr lang="en-US" sz="1500" kern="1200" dirty="0">
                          <a:solidFill>
                            <a:schemeClr val="dk1"/>
                          </a:solidFill>
                          <a:effectLst/>
                          <a:latin typeface="+mn-lt"/>
                          <a:ea typeface="+mn-ea"/>
                          <a:cs typeface="+mn-cs"/>
                        </a:rPr>
                        <a:t>± 0.00</a:t>
                      </a:r>
                      <a:endParaRPr lang="it-IT" sz="1500" b="0" i="0" u="none" strike="noStrike" dirty="0">
                        <a:solidFill>
                          <a:srgbClr val="000000"/>
                        </a:solidFill>
                        <a:effectLst/>
                        <a:latin typeface="+mn-lt"/>
                      </a:endParaRPr>
                    </a:p>
                  </a:txBody>
                  <a:tcPr marL="12700" marR="12700" marT="12700" marB="0" anchor="b"/>
                </a:tc>
                <a:extLst>
                  <a:ext uri="{0D108BD9-81ED-4DB2-BD59-A6C34878D82A}">
                    <a16:rowId xmlns:a16="http://schemas.microsoft.com/office/drawing/2014/main" val="485149836"/>
                  </a:ext>
                </a:extLst>
              </a:tr>
              <a:tr h="479836">
                <a:tc>
                  <a:txBody>
                    <a:bodyPr/>
                    <a:lstStyle/>
                    <a:p>
                      <a:pPr algn="l" fontAlgn="b"/>
                      <a:r>
                        <a:rPr lang="en-US" sz="1500" b="0" i="0" u="none" strike="noStrike" noProof="0" dirty="0">
                          <a:solidFill>
                            <a:srgbClr val="000000"/>
                          </a:solidFill>
                          <a:effectLst/>
                          <a:latin typeface="+mn-lt"/>
                        </a:rPr>
                        <a:t>Positive predictive value</a:t>
                      </a:r>
                    </a:p>
                  </a:txBody>
                  <a:tcPr marL="12700" marR="12700" marT="12700" marB="0" anchor="b"/>
                </a:tc>
                <a:tc>
                  <a:txBody>
                    <a:bodyPr/>
                    <a:lstStyle/>
                    <a:p>
                      <a:pPr algn="r" fontAlgn="b"/>
                      <a:r>
                        <a:rPr lang="it-IT" sz="1500" b="0" i="0" u="none" strike="noStrike" dirty="0">
                          <a:solidFill>
                            <a:srgbClr val="000000"/>
                          </a:solidFill>
                          <a:effectLst/>
                          <a:latin typeface="+mn-lt"/>
                        </a:rPr>
                        <a:t>0.94 </a:t>
                      </a:r>
                      <a:r>
                        <a:rPr lang="en-US" sz="1500" kern="1200" dirty="0">
                          <a:solidFill>
                            <a:schemeClr val="dk1"/>
                          </a:solidFill>
                          <a:effectLst/>
                          <a:latin typeface="+mn-lt"/>
                          <a:ea typeface="+mn-ea"/>
                          <a:cs typeface="+mn-cs"/>
                        </a:rPr>
                        <a:t>± 0.04</a:t>
                      </a:r>
                      <a:endParaRPr lang="it-IT" sz="1500" b="0" i="0" u="none" strike="noStrike" dirty="0">
                        <a:solidFill>
                          <a:srgbClr val="000000"/>
                        </a:solidFill>
                        <a:effectLst/>
                        <a:latin typeface="+mn-lt"/>
                      </a:endParaRPr>
                    </a:p>
                  </a:txBody>
                  <a:tcPr marL="12700" marR="12700" marT="12700" marB="0" anchor="b"/>
                </a:tc>
                <a:extLst>
                  <a:ext uri="{0D108BD9-81ED-4DB2-BD59-A6C34878D82A}">
                    <a16:rowId xmlns:a16="http://schemas.microsoft.com/office/drawing/2014/main" val="3550069027"/>
                  </a:ext>
                </a:extLst>
              </a:tr>
              <a:tr h="479836">
                <a:tc>
                  <a:txBody>
                    <a:bodyPr/>
                    <a:lstStyle/>
                    <a:p>
                      <a:pPr algn="l" fontAlgn="b"/>
                      <a:r>
                        <a:rPr lang="en-US" sz="1500" b="1" i="0" u="none" strike="noStrike" noProof="0" dirty="0">
                          <a:solidFill>
                            <a:srgbClr val="000000"/>
                          </a:solidFill>
                          <a:effectLst/>
                          <a:latin typeface="+mn-lt"/>
                        </a:rPr>
                        <a:t>Accuracy</a:t>
                      </a:r>
                    </a:p>
                  </a:txBody>
                  <a:tcPr marL="12700" marR="12700" marT="12700" marB="0" anchor="b"/>
                </a:tc>
                <a:tc>
                  <a:txBody>
                    <a:bodyPr/>
                    <a:lstStyle/>
                    <a:p>
                      <a:pPr algn="r" fontAlgn="b"/>
                      <a:r>
                        <a:rPr lang="it-IT" sz="1500" b="1" i="0" u="none" strike="noStrike" dirty="0">
                          <a:solidFill>
                            <a:srgbClr val="000000"/>
                          </a:solidFill>
                          <a:effectLst/>
                          <a:latin typeface="+mn-lt"/>
                        </a:rPr>
                        <a:t>0.994 </a:t>
                      </a:r>
                      <a:r>
                        <a:rPr lang="en-US" sz="1500" b="1" kern="1200" dirty="0">
                          <a:solidFill>
                            <a:schemeClr val="dk1"/>
                          </a:solidFill>
                          <a:effectLst/>
                          <a:latin typeface="+mn-lt"/>
                          <a:ea typeface="+mn-ea"/>
                          <a:cs typeface="+mn-cs"/>
                        </a:rPr>
                        <a:t>± 0.06</a:t>
                      </a:r>
                      <a:endParaRPr lang="it-IT" sz="1500" b="1" i="0" u="none" strike="noStrike" dirty="0">
                        <a:solidFill>
                          <a:srgbClr val="000000"/>
                        </a:solidFill>
                        <a:effectLst/>
                        <a:latin typeface="+mn-lt"/>
                      </a:endParaRPr>
                    </a:p>
                  </a:txBody>
                  <a:tcPr marL="12700" marR="12700" marT="12700" marB="0" anchor="b"/>
                </a:tc>
                <a:extLst>
                  <a:ext uri="{0D108BD9-81ED-4DB2-BD59-A6C34878D82A}">
                    <a16:rowId xmlns:a16="http://schemas.microsoft.com/office/drawing/2014/main" val="2440794903"/>
                  </a:ext>
                </a:extLst>
              </a:tr>
            </a:tbl>
          </a:graphicData>
        </a:graphic>
      </p:graphicFrame>
      <p:pic>
        <p:nvPicPr>
          <p:cNvPr id="14" name="Immagine 13" descr="Immagine che contiene screenshot&#10;&#10;Descrizione generata con affidabilità molto elevata">
            <a:extLst>
              <a:ext uri="{FF2B5EF4-FFF2-40B4-BE49-F238E27FC236}">
                <a16:creationId xmlns:a16="http://schemas.microsoft.com/office/drawing/2014/main" id="{E5198DAC-9C39-419B-A6C6-854DBC994914}"/>
              </a:ext>
            </a:extLst>
          </p:cNvPr>
          <p:cNvPicPr>
            <a:picLocks noChangeAspect="1"/>
          </p:cNvPicPr>
          <p:nvPr/>
        </p:nvPicPr>
        <p:blipFill>
          <a:blip r:embed="rId10"/>
          <a:stretch>
            <a:fillRect/>
          </a:stretch>
        </p:blipFill>
        <p:spPr>
          <a:xfrm>
            <a:off x="0" y="1232444"/>
            <a:ext cx="12192000" cy="5931068"/>
          </a:xfrm>
          <a:prstGeom prst="rect">
            <a:avLst/>
          </a:prstGeom>
        </p:spPr>
      </p:pic>
    </p:spTree>
    <p:extLst>
      <p:ext uri="{BB962C8B-B14F-4D97-AF65-F5344CB8AC3E}">
        <p14:creationId xmlns:p14="http://schemas.microsoft.com/office/powerpoint/2010/main" val="139816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xit" presetSubtype="1" fill="hold" nodeType="clickEffect">
                                  <p:stCondLst>
                                    <p:cond delay="0"/>
                                  </p:stCondLst>
                                  <p:childTnLst>
                                    <p:animEffect transition="out" filter="wheel(1)">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par>
                                <p:cTn id="24" presetID="21" presetClass="exit" presetSubtype="1" fill="hold" grpId="1" nodeType="withEffect">
                                  <p:stCondLst>
                                    <p:cond delay="0"/>
                                  </p:stCondLst>
                                  <p:childTnLst>
                                    <p:animEffect transition="out" filter="wheel(1)">
                                      <p:cBhvr>
                                        <p:cTn id="25" dur="500"/>
                                        <p:tgtEl>
                                          <p:spTgt spid="8"/>
                                        </p:tgtEl>
                                      </p:cBhvr>
                                    </p:animEffect>
                                    <p:set>
                                      <p:cBhvr>
                                        <p:cTn id="26" dur="1" fill="hold">
                                          <p:stCondLst>
                                            <p:cond delay="499"/>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xit" presetSubtype="4" fill="hold" nodeType="clickEffect">
                                  <p:stCondLst>
                                    <p:cond delay="0"/>
                                  </p:stCondLst>
                                  <p:childTnLst>
                                    <p:anim calcmode="lin" valueType="num">
                                      <p:cBhvr additive="base">
                                        <p:cTn id="35" dur="500"/>
                                        <p:tgtEl>
                                          <p:spTgt spid="14"/>
                                        </p:tgtEl>
                                        <p:attrNameLst>
                                          <p:attrName>ppt_x</p:attrName>
                                        </p:attrNameLst>
                                      </p:cBhvr>
                                      <p:tavLst>
                                        <p:tav tm="0">
                                          <p:val>
                                            <p:strVal val="ppt_x"/>
                                          </p:val>
                                        </p:tav>
                                        <p:tav tm="100000">
                                          <p:val>
                                            <p:strVal val="ppt_x"/>
                                          </p:val>
                                        </p:tav>
                                      </p:tavLst>
                                    </p:anim>
                                    <p:anim calcmode="lin" valueType="num">
                                      <p:cBhvr additive="base">
                                        <p:cTn id="36" dur="500"/>
                                        <p:tgtEl>
                                          <p:spTgt spid="14"/>
                                        </p:tgtEl>
                                        <p:attrNameLst>
                                          <p:attrName>ppt_y</p:attrName>
                                        </p:attrNameLst>
                                      </p:cBhvr>
                                      <p:tavLst>
                                        <p:tav tm="0">
                                          <p:val>
                                            <p:strVal val="ppt_y"/>
                                          </p:val>
                                        </p:tav>
                                        <p:tav tm="100000">
                                          <p:val>
                                            <p:strVal val="1+ppt_h/2"/>
                                          </p:val>
                                        </p:tav>
                                      </p:tavLst>
                                    </p:anim>
                                    <p:set>
                                      <p:cBhvr>
                                        <p:cTn id="37" dur="1" fill="hold">
                                          <p:stCondLst>
                                            <p:cond delay="499"/>
                                          </p:stCondLst>
                                        </p:cTn>
                                        <p:tgtEl>
                                          <p:spTgt spid="1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8" grpId="1"/>
      <p:bldGraphic spid="10" grpId="0">
        <p:bldAsOne/>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550863"/>
            <a:ext cx="11490325" cy="862012"/>
          </a:xfrm>
          <a:prstGeom prst="rect">
            <a:avLst/>
          </a:prstGeom>
        </p:spPr>
        <p:txBody>
          <a:bodyPr/>
          <a:lstStyle/>
          <a:p>
            <a:r>
              <a:rPr lang="en-US" dirty="0"/>
              <a:t>MAMA-Test 2.0</a:t>
            </a:r>
            <a:endParaRPr lang="it-IT" dirty="0"/>
          </a:p>
        </p:txBody>
      </p:sp>
      <p:sp>
        <p:nvSpPr>
          <p:cNvPr id="4" name="CasellaDiTesto 3"/>
          <p:cNvSpPr txBox="1"/>
          <p:nvPr/>
        </p:nvSpPr>
        <p:spPr>
          <a:xfrm>
            <a:off x="5449317" y="-36295"/>
            <a:ext cx="7685135" cy="584775"/>
          </a:xfrm>
          <a:prstGeom prst="rect">
            <a:avLst/>
          </a:prstGeom>
          <a:noFill/>
        </p:spPr>
        <p:txBody>
          <a:bodyPr wrap="square" rtlCol="0">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MAMA-Test: Futures perspectives</a:t>
            </a:r>
            <a:endParaRPr lang="it-IT"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6" name="Immagine 5" descr="Immagine che contiene screenshot&#10;&#10;Descrizione generata con affidabilità molto elevata">
            <a:extLst>
              <a:ext uri="{FF2B5EF4-FFF2-40B4-BE49-F238E27FC236}">
                <a16:creationId xmlns:a16="http://schemas.microsoft.com/office/drawing/2014/main" id="{5544A85C-4637-4EA7-98C4-A12194B4B2B7}"/>
              </a:ext>
            </a:extLst>
          </p:cNvPr>
          <p:cNvPicPr>
            <a:picLocks noChangeAspect="1"/>
          </p:cNvPicPr>
          <p:nvPr/>
        </p:nvPicPr>
        <p:blipFill>
          <a:blip r:embed="rId3"/>
          <a:stretch>
            <a:fillRect/>
          </a:stretch>
        </p:blipFill>
        <p:spPr>
          <a:xfrm>
            <a:off x="177714" y="654599"/>
            <a:ext cx="7793740" cy="3546517"/>
          </a:xfrm>
          <a:prstGeom prst="rect">
            <a:avLst/>
          </a:prstGeom>
        </p:spPr>
      </p:pic>
      <p:pic>
        <p:nvPicPr>
          <p:cNvPr id="10" name="Immagine 9">
            <a:extLst>
              <a:ext uri="{FF2B5EF4-FFF2-40B4-BE49-F238E27FC236}">
                <a16:creationId xmlns:a16="http://schemas.microsoft.com/office/drawing/2014/main" id="{4005F4B8-7B35-49C9-8CD0-D2DA2A1FD634}"/>
              </a:ext>
            </a:extLst>
          </p:cNvPr>
          <p:cNvPicPr>
            <a:picLocks noChangeAspect="1"/>
          </p:cNvPicPr>
          <p:nvPr/>
        </p:nvPicPr>
        <p:blipFill>
          <a:blip r:embed="rId4"/>
          <a:stretch>
            <a:fillRect/>
          </a:stretch>
        </p:blipFill>
        <p:spPr>
          <a:xfrm>
            <a:off x="4850225" y="2262895"/>
            <a:ext cx="6707425" cy="4083036"/>
          </a:xfrm>
          <a:prstGeom prst="rect">
            <a:avLst/>
          </a:prstGeom>
        </p:spPr>
      </p:pic>
      <p:pic>
        <p:nvPicPr>
          <p:cNvPr id="12" name="Immagine 11" descr="Immagine che contiene screenshot, testo&#10;&#10;Descrizione generata con affidabilità elevata">
            <a:extLst>
              <a:ext uri="{FF2B5EF4-FFF2-40B4-BE49-F238E27FC236}">
                <a16:creationId xmlns:a16="http://schemas.microsoft.com/office/drawing/2014/main" id="{EC1A2219-8F36-48E4-803E-EFF8ABAAAC3F}"/>
              </a:ext>
            </a:extLst>
          </p:cNvPr>
          <p:cNvPicPr>
            <a:picLocks noChangeAspect="1"/>
          </p:cNvPicPr>
          <p:nvPr/>
        </p:nvPicPr>
        <p:blipFill>
          <a:blip r:embed="rId5"/>
          <a:stretch>
            <a:fillRect/>
          </a:stretch>
        </p:blipFill>
        <p:spPr>
          <a:xfrm>
            <a:off x="32715" y="139776"/>
            <a:ext cx="5383887" cy="4729089"/>
          </a:xfrm>
          <a:prstGeom prst="rect">
            <a:avLst/>
          </a:prstGeom>
        </p:spPr>
      </p:pic>
      <p:pic>
        <p:nvPicPr>
          <p:cNvPr id="14" name="Immagine 13" descr="Immagine che contiene screenshot, testo&#10;&#10;Descrizione generata con affidabilità elevata">
            <a:extLst>
              <a:ext uri="{FF2B5EF4-FFF2-40B4-BE49-F238E27FC236}">
                <a16:creationId xmlns:a16="http://schemas.microsoft.com/office/drawing/2014/main" id="{7E1CC93B-FCF7-4650-A122-E9BD83BB11FE}"/>
              </a:ext>
            </a:extLst>
          </p:cNvPr>
          <p:cNvPicPr>
            <a:picLocks noChangeAspect="1"/>
          </p:cNvPicPr>
          <p:nvPr/>
        </p:nvPicPr>
        <p:blipFill>
          <a:blip r:embed="rId6"/>
          <a:stretch>
            <a:fillRect/>
          </a:stretch>
        </p:blipFill>
        <p:spPr>
          <a:xfrm>
            <a:off x="3229879" y="925782"/>
            <a:ext cx="5321741" cy="4855129"/>
          </a:xfrm>
          <a:prstGeom prst="rect">
            <a:avLst/>
          </a:prstGeom>
        </p:spPr>
      </p:pic>
      <p:pic>
        <p:nvPicPr>
          <p:cNvPr id="16" name="Immagine 15" descr="Immagine che contiene testo, screenshot&#10;&#10;Descrizione generata con affidabilità elevata">
            <a:extLst>
              <a:ext uri="{FF2B5EF4-FFF2-40B4-BE49-F238E27FC236}">
                <a16:creationId xmlns:a16="http://schemas.microsoft.com/office/drawing/2014/main" id="{41588F8E-1B7D-4A2E-9612-6562B705C76B}"/>
              </a:ext>
            </a:extLst>
          </p:cNvPr>
          <p:cNvPicPr>
            <a:picLocks noChangeAspect="1"/>
          </p:cNvPicPr>
          <p:nvPr/>
        </p:nvPicPr>
        <p:blipFill>
          <a:blip r:embed="rId7"/>
          <a:stretch>
            <a:fillRect/>
          </a:stretch>
        </p:blipFill>
        <p:spPr>
          <a:xfrm>
            <a:off x="6590870" y="1986138"/>
            <a:ext cx="5490601" cy="4757329"/>
          </a:xfrm>
          <a:prstGeom prst="rect">
            <a:avLst/>
          </a:prstGeom>
        </p:spPr>
      </p:pic>
      <p:pic>
        <p:nvPicPr>
          <p:cNvPr id="18" name="Immagine 17" descr="Immagine che contiene screenshot&#10;&#10;Descrizione generata con affidabilità molto elevata">
            <a:extLst>
              <a:ext uri="{FF2B5EF4-FFF2-40B4-BE49-F238E27FC236}">
                <a16:creationId xmlns:a16="http://schemas.microsoft.com/office/drawing/2014/main" id="{13BC155D-23D8-4554-84CA-87A6C62EB889}"/>
              </a:ext>
            </a:extLst>
          </p:cNvPr>
          <p:cNvPicPr>
            <a:picLocks noChangeAspect="1"/>
          </p:cNvPicPr>
          <p:nvPr/>
        </p:nvPicPr>
        <p:blipFill>
          <a:blip r:embed="rId8"/>
          <a:stretch>
            <a:fillRect/>
          </a:stretch>
        </p:blipFill>
        <p:spPr>
          <a:xfrm>
            <a:off x="204891" y="977259"/>
            <a:ext cx="8105916" cy="5523347"/>
          </a:xfrm>
          <a:prstGeom prst="rect">
            <a:avLst/>
          </a:prstGeom>
        </p:spPr>
      </p:pic>
      <p:sp>
        <p:nvSpPr>
          <p:cNvPr id="19" name="Rettangolo 18">
            <a:extLst>
              <a:ext uri="{FF2B5EF4-FFF2-40B4-BE49-F238E27FC236}">
                <a16:creationId xmlns:a16="http://schemas.microsoft.com/office/drawing/2014/main" id="{9073BBFC-62D8-40DC-9A6E-BB5BE7BF2F46}"/>
              </a:ext>
            </a:extLst>
          </p:cNvPr>
          <p:cNvSpPr/>
          <p:nvPr/>
        </p:nvSpPr>
        <p:spPr>
          <a:xfrm>
            <a:off x="232997" y="1604806"/>
            <a:ext cx="8610891" cy="862343"/>
          </a:xfrm>
          <a:prstGeom prst="rect">
            <a:avLst/>
          </a:prstGeom>
          <a:noFill/>
          <a:ln w="19050"/>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sz="2400"/>
          </a:p>
        </p:txBody>
      </p:sp>
      <p:sp>
        <p:nvSpPr>
          <p:cNvPr id="20" name="Rettangolo 19">
            <a:extLst>
              <a:ext uri="{FF2B5EF4-FFF2-40B4-BE49-F238E27FC236}">
                <a16:creationId xmlns:a16="http://schemas.microsoft.com/office/drawing/2014/main" id="{A18A0FE1-19D3-4860-84C3-3ACC6053422A}"/>
              </a:ext>
            </a:extLst>
          </p:cNvPr>
          <p:cNvSpPr/>
          <p:nvPr/>
        </p:nvSpPr>
        <p:spPr>
          <a:xfrm>
            <a:off x="232997" y="2501648"/>
            <a:ext cx="8610891" cy="1086667"/>
          </a:xfrm>
          <a:prstGeom prst="rect">
            <a:avLst/>
          </a:prstGeom>
          <a:noFill/>
          <a:ln w="19050">
            <a:solidFill>
              <a:srgbClr val="92D050"/>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sz="2400"/>
          </a:p>
        </p:txBody>
      </p:sp>
      <p:sp>
        <p:nvSpPr>
          <p:cNvPr id="21" name="Rettangolo 20">
            <a:extLst>
              <a:ext uri="{FF2B5EF4-FFF2-40B4-BE49-F238E27FC236}">
                <a16:creationId xmlns:a16="http://schemas.microsoft.com/office/drawing/2014/main" id="{CB6047A0-DE38-4BD3-91E8-331767B1AA68}"/>
              </a:ext>
            </a:extLst>
          </p:cNvPr>
          <p:cNvSpPr/>
          <p:nvPr/>
        </p:nvSpPr>
        <p:spPr>
          <a:xfrm>
            <a:off x="232997" y="3666987"/>
            <a:ext cx="8610891" cy="2833619"/>
          </a:xfrm>
          <a:prstGeom prst="rect">
            <a:avLst/>
          </a:prstGeom>
          <a:noFill/>
          <a:ln w="19050">
            <a:solidFill>
              <a:srgbClr val="FFFF00"/>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sz="2400"/>
          </a:p>
        </p:txBody>
      </p:sp>
      <p:sp>
        <p:nvSpPr>
          <p:cNvPr id="2" name="CasellaDiTesto 1">
            <a:extLst>
              <a:ext uri="{FF2B5EF4-FFF2-40B4-BE49-F238E27FC236}">
                <a16:creationId xmlns:a16="http://schemas.microsoft.com/office/drawing/2014/main" id="{0B013A1D-CA5A-4914-BE00-16A58A83755A}"/>
              </a:ext>
            </a:extLst>
          </p:cNvPr>
          <p:cNvSpPr txBox="1"/>
          <p:nvPr/>
        </p:nvSpPr>
        <p:spPr>
          <a:xfrm>
            <a:off x="8964345" y="1625113"/>
            <a:ext cx="1951537" cy="830997"/>
          </a:xfrm>
          <a:prstGeom prst="rect">
            <a:avLst/>
          </a:prstGeom>
          <a:noFill/>
        </p:spPr>
        <p:txBody>
          <a:bodyPr wrap="square" rtlCol="0">
            <a:spAutoFit/>
          </a:bodyPr>
          <a:lstStyle/>
          <a:p>
            <a:r>
              <a:rPr lang="en-US" sz="2400" dirty="0"/>
              <a:t>Present work</a:t>
            </a:r>
          </a:p>
        </p:txBody>
      </p:sp>
      <p:sp>
        <p:nvSpPr>
          <p:cNvPr id="15" name="CasellaDiTesto 14">
            <a:extLst>
              <a:ext uri="{FF2B5EF4-FFF2-40B4-BE49-F238E27FC236}">
                <a16:creationId xmlns:a16="http://schemas.microsoft.com/office/drawing/2014/main" id="{147037F4-DF83-4B68-A9F3-EC45C1895310}"/>
              </a:ext>
            </a:extLst>
          </p:cNvPr>
          <p:cNvSpPr txBox="1"/>
          <p:nvPr/>
        </p:nvSpPr>
        <p:spPr>
          <a:xfrm>
            <a:off x="8964343" y="2598003"/>
            <a:ext cx="2621615" cy="830997"/>
          </a:xfrm>
          <a:prstGeom prst="rect">
            <a:avLst/>
          </a:prstGeom>
          <a:noFill/>
        </p:spPr>
        <p:txBody>
          <a:bodyPr wrap="square" rtlCol="0">
            <a:spAutoFit/>
          </a:bodyPr>
          <a:lstStyle/>
          <a:p>
            <a:r>
              <a:rPr lang="en-US" sz="2400" dirty="0"/>
              <a:t>Already completed </a:t>
            </a:r>
          </a:p>
        </p:txBody>
      </p:sp>
      <p:sp>
        <p:nvSpPr>
          <p:cNvPr id="17" name="CasellaDiTesto 16">
            <a:extLst>
              <a:ext uri="{FF2B5EF4-FFF2-40B4-BE49-F238E27FC236}">
                <a16:creationId xmlns:a16="http://schemas.microsoft.com/office/drawing/2014/main" id="{2D2E109D-6035-43B3-83B5-CAA1E7C9029F}"/>
              </a:ext>
            </a:extLst>
          </p:cNvPr>
          <p:cNvSpPr txBox="1"/>
          <p:nvPr/>
        </p:nvSpPr>
        <p:spPr>
          <a:xfrm>
            <a:off x="8964343" y="3921354"/>
            <a:ext cx="2621615" cy="830997"/>
          </a:xfrm>
          <a:prstGeom prst="rect">
            <a:avLst/>
          </a:prstGeom>
          <a:noFill/>
        </p:spPr>
        <p:txBody>
          <a:bodyPr wrap="square" rtlCol="0">
            <a:spAutoFit/>
          </a:bodyPr>
          <a:lstStyle/>
          <a:p>
            <a:r>
              <a:rPr lang="en-US" sz="2400" dirty="0"/>
              <a:t>Work in progress…</a:t>
            </a:r>
          </a:p>
        </p:txBody>
      </p:sp>
    </p:spTree>
    <p:extLst>
      <p:ext uri="{BB962C8B-B14F-4D97-AF65-F5344CB8AC3E}">
        <p14:creationId xmlns:p14="http://schemas.microsoft.com/office/powerpoint/2010/main" val="124992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xit" presetSubtype="4" fill="hold" nodeType="clickEffect">
                                  <p:stCondLst>
                                    <p:cond delay="0"/>
                                  </p:stCondLst>
                                  <p:childTnLst>
                                    <p:animEffect transition="out" filter="wipe(down)">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par>
                                <p:cTn id="44" presetID="22" presetClass="exit" presetSubtype="4" fill="hold" nodeType="withEffect">
                                  <p:stCondLst>
                                    <p:cond delay="0"/>
                                  </p:stCondLst>
                                  <p:childTnLst>
                                    <p:animEffect transition="out" filter="wipe(down)">
                                      <p:cBhvr>
                                        <p:cTn id="45" dur="500"/>
                                        <p:tgtEl>
                                          <p:spTgt spid="10"/>
                                        </p:tgtEl>
                                      </p:cBhvr>
                                    </p:animEffect>
                                    <p:set>
                                      <p:cBhvr>
                                        <p:cTn id="46" dur="1" fill="hold">
                                          <p:stCondLst>
                                            <p:cond delay="499"/>
                                          </p:stCondLst>
                                        </p:cTn>
                                        <p:tgtEl>
                                          <p:spTgt spid="10"/>
                                        </p:tgtEl>
                                        <p:attrNameLst>
                                          <p:attrName>style.visibility</p:attrName>
                                        </p:attrNameLst>
                                      </p:cBhvr>
                                      <p:to>
                                        <p:strVal val="hidden"/>
                                      </p:to>
                                    </p:set>
                                  </p:childTnLst>
                                </p:cTn>
                              </p:par>
                              <p:par>
                                <p:cTn id="47" presetID="22" presetClass="exit" presetSubtype="4" fill="hold" nodeType="withEffect">
                                  <p:stCondLst>
                                    <p:cond delay="0"/>
                                  </p:stCondLst>
                                  <p:childTnLst>
                                    <p:animEffect transition="out" filter="wipe(down)">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22" presetClass="exit" presetSubtype="4" fill="hold" nodeType="withEffect">
                                  <p:stCondLst>
                                    <p:cond delay="0"/>
                                  </p:stCondLst>
                                  <p:childTnLst>
                                    <p:animEffect transition="out" filter="wipe(down)">
                                      <p:cBhvr>
                                        <p:cTn id="51" dur="500"/>
                                        <p:tgtEl>
                                          <p:spTgt spid="14"/>
                                        </p:tgtEl>
                                      </p:cBhvr>
                                    </p:animEffect>
                                    <p:set>
                                      <p:cBhvr>
                                        <p:cTn id="52" dur="1" fill="hold">
                                          <p:stCondLst>
                                            <p:cond delay="499"/>
                                          </p:stCondLst>
                                        </p:cTn>
                                        <p:tgtEl>
                                          <p:spTgt spid="14"/>
                                        </p:tgtEl>
                                        <p:attrNameLst>
                                          <p:attrName>style.visibility</p:attrName>
                                        </p:attrNameLst>
                                      </p:cBhvr>
                                      <p:to>
                                        <p:strVal val="hidden"/>
                                      </p:to>
                                    </p:set>
                                  </p:childTnLst>
                                </p:cTn>
                              </p:par>
                              <p:par>
                                <p:cTn id="53" presetID="22" presetClass="exit" presetSubtype="4" fill="hold" nodeType="withEffect">
                                  <p:stCondLst>
                                    <p:cond delay="0"/>
                                  </p:stCondLst>
                                  <p:childTnLst>
                                    <p:animEffect transition="out" filter="wipe(down)">
                                      <p:cBhvr>
                                        <p:cTn id="54" dur="500"/>
                                        <p:tgtEl>
                                          <p:spTgt spid="16"/>
                                        </p:tgtEl>
                                      </p:cBhvr>
                                    </p:animEffect>
                                    <p:set>
                                      <p:cBhvr>
                                        <p:cTn id="55" dur="1" fill="hold">
                                          <p:stCondLst>
                                            <p:cond delay="499"/>
                                          </p:stCondLst>
                                        </p:cTn>
                                        <p:tgtEl>
                                          <p:spTgt spid="16"/>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barn(inVertical)">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heel(1)">
                                      <p:cBhvr>
                                        <p:cTn id="65" dur="1000"/>
                                        <p:tgtEl>
                                          <p:spTgt spid="19"/>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2"/>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1" presetClass="entr" presetSubtype="1" fill="hold" grpId="0" nodeType="click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heel(1)">
                                      <p:cBhvr>
                                        <p:cTn id="74" dur="10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21" presetClass="entr" presetSubtype="1"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heel(1)">
                                      <p:cBhvr>
                                        <p:cTn id="83" dur="1000"/>
                                        <p:tgtEl>
                                          <p:spTgt spid="21"/>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9" grpId="0" animBg="1"/>
      <p:bldP spid="20" grpId="0" animBg="1"/>
      <p:bldP spid="21" grpId="0" animBg="1"/>
      <p:bldP spid="2" grpId="0"/>
      <p:bldP spid="15" grpId="0"/>
      <p:bldP spid="1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550863"/>
            <a:ext cx="11490325" cy="706437"/>
          </a:xfrm>
          <a:prstGeom prst="rect">
            <a:avLst/>
          </a:prstGeom>
        </p:spPr>
        <p:txBody>
          <a:bodyPr/>
          <a:lstStyle/>
          <a:p>
            <a:r>
              <a:rPr lang="en-US" dirty="0"/>
              <a:t>Mechanistic analysis </a:t>
            </a:r>
            <a:endParaRPr lang="it-IT" dirty="0"/>
          </a:p>
        </p:txBody>
      </p:sp>
      <p:sp>
        <p:nvSpPr>
          <p:cNvPr id="4" name="CasellaDiTesto 3"/>
          <p:cNvSpPr txBox="1"/>
          <p:nvPr/>
        </p:nvSpPr>
        <p:spPr>
          <a:xfrm>
            <a:off x="6223380" y="139775"/>
            <a:ext cx="6105097" cy="1077218"/>
          </a:xfrm>
          <a:prstGeom prst="rect">
            <a:avLst/>
          </a:prstGeom>
          <a:noFill/>
        </p:spPr>
        <p:txBody>
          <a:bodyPr wrap="square" rtlCol="0">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MAMA-Test: Futures perspectives</a:t>
            </a:r>
            <a:endParaRPr lang="it-IT"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Immagine 6" descr="Immagine che contiene mappa&#10;&#10;Descrizione generata con affidabilità elevata">
            <a:extLst>
              <a:ext uri="{FF2B5EF4-FFF2-40B4-BE49-F238E27FC236}">
                <a16:creationId xmlns:a16="http://schemas.microsoft.com/office/drawing/2014/main" id="{D66FDEE4-A5D0-44F3-9DA9-9E11FB355214}"/>
              </a:ext>
            </a:extLst>
          </p:cNvPr>
          <p:cNvPicPr>
            <a:picLocks noChangeAspect="1"/>
          </p:cNvPicPr>
          <p:nvPr/>
        </p:nvPicPr>
        <p:blipFill>
          <a:blip r:embed="rId3"/>
          <a:stretch>
            <a:fillRect/>
          </a:stretch>
        </p:blipFill>
        <p:spPr>
          <a:xfrm>
            <a:off x="318053" y="1594475"/>
            <a:ext cx="6814921" cy="3491251"/>
          </a:xfrm>
          <a:prstGeom prst="rect">
            <a:avLst/>
          </a:prstGeom>
        </p:spPr>
      </p:pic>
      <p:pic>
        <p:nvPicPr>
          <p:cNvPr id="9" name="Immagine 8">
            <a:extLst>
              <a:ext uri="{FF2B5EF4-FFF2-40B4-BE49-F238E27FC236}">
                <a16:creationId xmlns:a16="http://schemas.microsoft.com/office/drawing/2014/main" id="{0C9EE65D-8411-4552-A0BD-79BC5C9E8A59}"/>
              </a:ext>
            </a:extLst>
          </p:cNvPr>
          <p:cNvPicPr>
            <a:picLocks noChangeAspect="1"/>
          </p:cNvPicPr>
          <p:nvPr/>
        </p:nvPicPr>
        <p:blipFill>
          <a:blip r:embed="rId4"/>
          <a:stretch>
            <a:fillRect/>
          </a:stretch>
        </p:blipFill>
        <p:spPr>
          <a:xfrm>
            <a:off x="7642087" y="1257300"/>
            <a:ext cx="4165600" cy="4165600"/>
          </a:xfrm>
          <a:prstGeom prst="rect">
            <a:avLst/>
          </a:prstGeom>
        </p:spPr>
      </p:pic>
      <p:pic>
        <p:nvPicPr>
          <p:cNvPr id="11" name="Immagine 10" descr="Immagine che contiene testo, mappa&#10;&#10;Descrizione generata con affidabilità molto elevata">
            <a:extLst>
              <a:ext uri="{FF2B5EF4-FFF2-40B4-BE49-F238E27FC236}">
                <a16:creationId xmlns:a16="http://schemas.microsoft.com/office/drawing/2014/main" id="{2F01A53C-67EC-4557-BF01-3F77328E2150}"/>
              </a:ext>
            </a:extLst>
          </p:cNvPr>
          <p:cNvPicPr>
            <a:picLocks noChangeAspect="1"/>
          </p:cNvPicPr>
          <p:nvPr/>
        </p:nvPicPr>
        <p:blipFill>
          <a:blip r:embed="rId5"/>
          <a:stretch>
            <a:fillRect/>
          </a:stretch>
        </p:blipFill>
        <p:spPr>
          <a:xfrm>
            <a:off x="2497925" y="1257301"/>
            <a:ext cx="7501707" cy="5506793"/>
          </a:xfrm>
          <a:prstGeom prst="rect">
            <a:avLst/>
          </a:prstGeom>
        </p:spPr>
      </p:pic>
      <p:pic>
        <p:nvPicPr>
          <p:cNvPr id="13" name="Immagine 12" descr="Immagine che contiene mappa&#10;&#10;Descrizione generata con affidabilità molto elevata">
            <a:extLst>
              <a:ext uri="{FF2B5EF4-FFF2-40B4-BE49-F238E27FC236}">
                <a16:creationId xmlns:a16="http://schemas.microsoft.com/office/drawing/2014/main" id="{92259014-D183-4299-901D-60E0CF54DC4E}"/>
              </a:ext>
            </a:extLst>
          </p:cNvPr>
          <p:cNvPicPr>
            <a:picLocks noChangeAspect="1"/>
          </p:cNvPicPr>
          <p:nvPr/>
        </p:nvPicPr>
        <p:blipFill>
          <a:blip r:embed="rId6"/>
          <a:stretch>
            <a:fillRect/>
          </a:stretch>
        </p:blipFill>
        <p:spPr>
          <a:xfrm>
            <a:off x="127552" y="1594475"/>
            <a:ext cx="6352581" cy="3491251"/>
          </a:xfrm>
          <a:prstGeom prst="rect">
            <a:avLst/>
          </a:prstGeom>
        </p:spPr>
      </p:pic>
      <p:pic>
        <p:nvPicPr>
          <p:cNvPr id="15" name="Immagine 14">
            <a:extLst>
              <a:ext uri="{FF2B5EF4-FFF2-40B4-BE49-F238E27FC236}">
                <a16:creationId xmlns:a16="http://schemas.microsoft.com/office/drawing/2014/main" id="{7B976EFE-C1E1-4874-9043-C5128B772118}"/>
              </a:ext>
            </a:extLst>
          </p:cNvPr>
          <p:cNvPicPr>
            <a:picLocks noChangeAspect="1"/>
          </p:cNvPicPr>
          <p:nvPr/>
        </p:nvPicPr>
        <p:blipFill>
          <a:blip r:embed="rId7"/>
          <a:stretch>
            <a:fillRect/>
          </a:stretch>
        </p:blipFill>
        <p:spPr>
          <a:xfrm>
            <a:off x="6478588" y="1482413"/>
            <a:ext cx="5585859" cy="3893175"/>
          </a:xfrm>
          <a:prstGeom prst="rect">
            <a:avLst/>
          </a:prstGeom>
        </p:spPr>
      </p:pic>
      <p:pic>
        <p:nvPicPr>
          <p:cNvPr id="17" name="Immagine 16" descr="Immagine che contiene testo, mappa&#10;&#10;Descrizione generata con affidabilità molto elevata">
            <a:extLst>
              <a:ext uri="{FF2B5EF4-FFF2-40B4-BE49-F238E27FC236}">
                <a16:creationId xmlns:a16="http://schemas.microsoft.com/office/drawing/2014/main" id="{839A36FC-2C51-4705-A5F1-45ADAE572118}"/>
              </a:ext>
            </a:extLst>
          </p:cNvPr>
          <p:cNvPicPr>
            <a:picLocks noChangeAspect="1"/>
          </p:cNvPicPr>
          <p:nvPr/>
        </p:nvPicPr>
        <p:blipFill>
          <a:blip r:embed="rId8"/>
          <a:stretch>
            <a:fillRect/>
          </a:stretch>
        </p:blipFill>
        <p:spPr>
          <a:xfrm>
            <a:off x="1944398" y="1257300"/>
            <a:ext cx="9309100" cy="4909096"/>
          </a:xfrm>
          <a:prstGeom prst="rect">
            <a:avLst/>
          </a:prstGeom>
        </p:spPr>
      </p:pic>
    </p:spTree>
    <p:extLst>
      <p:ext uri="{BB962C8B-B14F-4D97-AF65-F5344CB8AC3E}">
        <p14:creationId xmlns:p14="http://schemas.microsoft.com/office/powerpoint/2010/main" val="1503170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xit" presetSubtype="1" fill="hold" nodeType="clickEffect">
                                  <p:stCondLst>
                                    <p:cond delay="0"/>
                                  </p:stCondLst>
                                  <p:childTnLst>
                                    <p:animEffect transition="out" filter="wheel(1)">
                                      <p:cBhvr>
                                        <p:cTn id="27" dur="1000"/>
                                        <p:tgtEl>
                                          <p:spTgt spid="7"/>
                                        </p:tgtEl>
                                      </p:cBhvr>
                                    </p:animEffect>
                                    <p:set>
                                      <p:cBhvr>
                                        <p:cTn id="28" dur="1" fill="hold">
                                          <p:stCondLst>
                                            <p:cond delay="999"/>
                                          </p:stCondLst>
                                        </p:cTn>
                                        <p:tgtEl>
                                          <p:spTgt spid="7"/>
                                        </p:tgtEl>
                                        <p:attrNameLst>
                                          <p:attrName>style.visibility</p:attrName>
                                        </p:attrNameLst>
                                      </p:cBhvr>
                                      <p:to>
                                        <p:strVal val="hidden"/>
                                      </p:to>
                                    </p:set>
                                  </p:childTnLst>
                                </p:cTn>
                              </p:par>
                              <p:par>
                                <p:cTn id="29" presetID="21" presetClass="exit" presetSubtype="1" fill="hold" nodeType="withEffect">
                                  <p:stCondLst>
                                    <p:cond delay="0"/>
                                  </p:stCondLst>
                                  <p:childTnLst>
                                    <p:animEffect transition="out" filter="wheel(1)">
                                      <p:cBhvr>
                                        <p:cTn id="30" dur="1000"/>
                                        <p:tgtEl>
                                          <p:spTgt spid="9"/>
                                        </p:tgtEl>
                                      </p:cBhvr>
                                    </p:animEffect>
                                    <p:set>
                                      <p:cBhvr>
                                        <p:cTn id="31" dur="1" fill="hold">
                                          <p:stCondLst>
                                            <p:cond delay="999"/>
                                          </p:stCondLst>
                                        </p:cTn>
                                        <p:tgtEl>
                                          <p:spTgt spid="9"/>
                                        </p:tgtEl>
                                        <p:attrNameLst>
                                          <p:attrName>style.visibility</p:attrName>
                                        </p:attrNameLst>
                                      </p:cBhvr>
                                      <p:to>
                                        <p:strVal val="hidden"/>
                                      </p:to>
                                    </p:set>
                                  </p:childTnLst>
                                </p:cTn>
                              </p:par>
                              <p:par>
                                <p:cTn id="32" presetID="21" presetClass="exit" presetSubtype="1" fill="hold" nodeType="withEffect">
                                  <p:stCondLst>
                                    <p:cond delay="0"/>
                                  </p:stCondLst>
                                  <p:childTnLst>
                                    <p:animEffect transition="out" filter="wheel(1)">
                                      <p:cBhvr>
                                        <p:cTn id="33" dur="1000"/>
                                        <p:tgtEl>
                                          <p:spTgt spid="11"/>
                                        </p:tgtEl>
                                      </p:cBhvr>
                                    </p:animEffect>
                                    <p:set>
                                      <p:cBhvr>
                                        <p:cTn id="34" dur="1" fill="hold">
                                          <p:stCondLst>
                                            <p:cond delay="999"/>
                                          </p:stCondLst>
                                        </p:cTn>
                                        <p:tgtEl>
                                          <p:spTgt spid="1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arn(inVertical)">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965" y="-1447800"/>
            <a:ext cx="9666985" cy="9727052"/>
          </a:xfrm>
          <a:prstGeom prst="rect">
            <a:avLst/>
          </a:prstGeom>
        </p:spPr>
      </p:pic>
      <p:sp>
        <p:nvSpPr>
          <p:cNvPr id="15" name="CasellaDiTesto 14"/>
          <p:cNvSpPr txBox="1"/>
          <p:nvPr/>
        </p:nvSpPr>
        <p:spPr>
          <a:xfrm>
            <a:off x="1573964" y="2891965"/>
            <a:ext cx="4093544" cy="874727"/>
          </a:xfrm>
          <a:prstGeom prst="rect">
            <a:avLst/>
          </a:prstGeom>
          <a:noFill/>
        </p:spPr>
        <p:txBody>
          <a:bodyPr wrap="square" rtlCol="0">
            <a:spAutoFit/>
          </a:bodyPr>
          <a:lstStyle/>
          <a:p>
            <a:r>
              <a:rPr lang="en-US" sz="2350" b="1" dirty="0">
                <a:latin typeface="Agency FB" panose="020B0503020202020204" pitchFamily="34" charset="0"/>
              </a:rPr>
              <a:t>A urinary </a:t>
            </a:r>
            <a:r>
              <a:rPr lang="en-US" sz="2350" b="1" dirty="0" err="1">
                <a:latin typeface="Agency FB" panose="020B0503020202020204" pitchFamily="34" charset="0"/>
              </a:rPr>
              <a:t>metabolomic</a:t>
            </a:r>
            <a:r>
              <a:rPr lang="en-US" sz="2350" b="1" dirty="0">
                <a:latin typeface="Agency FB" panose="020B0503020202020204" pitchFamily="34" charset="0"/>
              </a:rPr>
              <a:t> signature of pediatric obesity related liver disease</a:t>
            </a:r>
            <a:endParaRPr lang="en-US" sz="2350" dirty="0">
              <a:latin typeface="Agency FB" panose="020B0503020202020204" pitchFamily="34" charset="0"/>
            </a:endParaRPr>
          </a:p>
          <a:p>
            <a:endParaRPr lang="en-US" sz="384" dirty="0"/>
          </a:p>
        </p:txBody>
      </p:sp>
      <p:sp>
        <p:nvSpPr>
          <p:cNvPr id="16" name="CasellaDiTesto 15"/>
          <p:cNvSpPr txBox="1"/>
          <p:nvPr/>
        </p:nvSpPr>
        <p:spPr>
          <a:xfrm>
            <a:off x="5568262" y="2829896"/>
            <a:ext cx="1907363" cy="998863"/>
          </a:xfrm>
          <a:prstGeom prst="rect">
            <a:avLst/>
          </a:prstGeom>
          <a:noFill/>
        </p:spPr>
        <p:txBody>
          <a:bodyPr wrap="square" rtlCol="0">
            <a:spAutoFit/>
          </a:bodyPr>
          <a:lstStyle/>
          <a:p>
            <a:pPr algn="ctr"/>
            <a:r>
              <a:rPr lang="it-IT" sz="1050" i="1" dirty="0">
                <a:latin typeface="Agency FB" panose="020B0503020202020204" pitchFamily="34" charset="0"/>
              </a:rPr>
              <a:t>Jacopo </a:t>
            </a:r>
            <a:r>
              <a:rPr lang="it-IT" sz="1050" i="1" dirty="0" err="1">
                <a:latin typeface="Agency FB" panose="020B0503020202020204" pitchFamily="34" charset="0"/>
              </a:rPr>
              <a:t>Troisi</a:t>
            </a:r>
            <a:r>
              <a:rPr lang="it-IT" sz="1050" i="1" dirty="0">
                <a:latin typeface="Agency FB" panose="020B0503020202020204" pitchFamily="34" charset="0"/>
              </a:rPr>
              <a:t>, Luca </a:t>
            </a:r>
            <a:r>
              <a:rPr lang="it-IT" sz="1050" i="1" dirty="0" err="1">
                <a:latin typeface="Agency FB" panose="020B0503020202020204" pitchFamily="34" charset="0"/>
              </a:rPr>
              <a:t>Pierri</a:t>
            </a:r>
            <a:r>
              <a:rPr lang="it-IT" sz="1050" i="1" dirty="0">
                <a:latin typeface="Agency FB" panose="020B0503020202020204" pitchFamily="34" charset="0"/>
              </a:rPr>
              <a:t>, Annamaria Landolfi, Francesca Marciano, Antonella Bisogno, Federica Belmonte, Carmen Palladino, Salvatore Guercio </a:t>
            </a:r>
            <a:r>
              <a:rPr lang="it-IT" sz="1050" i="1" dirty="0" err="1">
                <a:latin typeface="Agency FB" panose="020B0503020202020204" pitchFamily="34" charset="0"/>
              </a:rPr>
              <a:t>Nuzio</a:t>
            </a:r>
            <a:r>
              <a:rPr lang="it-IT" sz="1050" i="1" dirty="0">
                <a:latin typeface="Agency FB" panose="020B0503020202020204" pitchFamily="34" charset="0"/>
              </a:rPr>
              <a:t>, and Pietro </a:t>
            </a:r>
            <a:r>
              <a:rPr lang="it-IT" sz="1050" i="1" dirty="0" err="1">
                <a:latin typeface="Agency FB" panose="020B0503020202020204" pitchFamily="34" charset="0"/>
              </a:rPr>
              <a:t>Vajro</a:t>
            </a:r>
            <a:endParaRPr lang="en-US" sz="1050" i="1" dirty="0">
              <a:latin typeface="Agency FB" panose="020B0503020202020204" pitchFamily="34" charset="0"/>
            </a:endParaRPr>
          </a:p>
          <a:p>
            <a:endParaRPr lang="en-US" sz="641" dirty="0"/>
          </a:p>
        </p:txBody>
      </p:sp>
      <p:pic>
        <p:nvPicPr>
          <p:cNvPr id="18" name="Immagin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6999" y="2102435"/>
            <a:ext cx="895207" cy="895207"/>
          </a:xfrm>
          <a:prstGeom prst="rect">
            <a:avLst/>
          </a:prstGeom>
        </p:spPr>
      </p:pic>
      <p:pic>
        <p:nvPicPr>
          <p:cNvPr id="120" name="Immagine 1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21149" y="1685739"/>
            <a:ext cx="1443602" cy="993575"/>
          </a:xfrm>
          <a:prstGeom prst="rect">
            <a:avLst/>
          </a:prstGeom>
        </p:spPr>
      </p:pic>
      <p:sp>
        <p:nvSpPr>
          <p:cNvPr id="122" name="Freccia a destra 121"/>
          <p:cNvSpPr/>
          <p:nvPr/>
        </p:nvSpPr>
        <p:spPr>
          <a:xfrm rot="5400000">
            <a:off x="8070032" y="2695961"/>
            <a:ext cx="150089" cy="547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532" tIns="9766" rIns="19532" bIns="9766" numCol="1" spcCol="0" rtlCol="0" fromWordArt="0" anchor="ctr" anchorCtr="0" forceAA="0" compatLnSpc="1">
            <a:prstTxWarp prst="textNoShape">
              <a:avLst/>
            </a:prstTxWarp>
            <a:noAutofit/>
          </a:bodyPr>
          <a:lstStyle/>
          <a:p>
            <a:pPr algn="ctr"/>
            <a:endParaRPr lang="en-US" sz="654"/>
          </a:p>
        </p:txBody>
      </p:sp>
      <p:grpSp>
        <p:nvGrpSpPr>
          <p:cNvPr id="129" name="Gruppo 128"/>
          <p:cNvGrpSpPr/>
          <p:nvPr/>
        </p:nvGrpSpPr>
        <p:grpSpPr>
          <a:xfrm>
            <a:off x="3860851" y="1036359"/>
            <a:ext cx="1715372" cy="800701"/>
            <a:chOff x="223400" y="727146"/>
            <a:chExt cx="6244335" cy="2620223"/>
          </a:xfrm>
        </p:grpSpPr>
        <p:pic>
          <p:nvPicPr>
            <p:cNvPr id="130" name="Immagine 1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3400" y="1481450"/>
              <a:ext cx="557679" cy="936104"/>
            </a:xfrm>
            <a:prstGeom prst="rect">
              <a:avLst/>
            </a:prstGeom>
          </p:spPr>
        </p:pic>
        <p:pic>
          <p:nvPicPr>
            <p:cNvPr id="131" name="Immagine 1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05405" y="1625470"/>
              <a:ext cx="351118" cy="825705"/>
            </a:xfrm>
            <a:prstGeom prst="rect">
              <a:avLst/>
            </a:prstGeom>
          </p:spPr>
        </p:pic>
        <p:pic>
          <p:nvPicPr>
            <p:cNvPr id="132" name="Immagine 1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12984" y="1625470"/>
              <a:ext cx="351118" cy="825705"/>
            </a:xfrm>
            <a:prstGeom prst="rect">
              <a:avLst/>
            </a:prstGeom>
          </p:spPr>
        </p:pic>
        <p:cxnSp>
          <p:nvCxnSpPr>
            <p:cNvPr id="133" name="Connettore 2 132"/>
            <p:cNvCxnSpPr/>
            <p:nvPr/>
          </p:nvCxnSpPr>
          <p:spPr>
            <a:xfrm>
              <a:off x="836718" y="1949502"/>
              <a:ext cx="36868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4" name="Connettore 2 133"/>
            <p:cNvCxnSpPr/>
            <p:nvPr/>
          </p:nvCxnSpPr>
          <p:spPr>
            <a:xfrm>
              <a:off x="1582905" y="1940699"/>
              <a:ext cx="36868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5" name="Connettore 2 134"/>
            <p:cNvCxnSpPr/>
            <p:nvPr/>
          </p:nvCxnSpPr>
          <p:spPr>
            <a:xfrm flipV="1">
              <a:off x="3564101" y="1481451"/>
              <a:ext cx="368686" cy="4412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6" name="Connettore 2 135"/>
            <p:cNvCxnSpPr/>
            <p:nvPr/>
          </p:nvCxnSpPr>
          <p:spPr>
            <a:xfrm>
              <a:off x="3564101" y="1923096"/>
              <a:ext cx="368686" cy="3772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37" name="Immagine 1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58714" y="1591853"/>
              <a:ext cx="351118" cy="825705"/>
            </a:xfrm>
            <a:prstGeom prst="rect">
              <a:avLst/>
            </a:prstGeom>
          </p:spPr>
        </p:pic>
        <p:pic>
          <p:nvPicPr>
            <p:cNvPr id="138" name="Immagine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10712" y="2110977"/>
              <a:ext cx="351118" cy="825705"/>
            </a:xfrm>
            <a:prstGeom prst="rect">
              <a:avLst/>
            </a:prstGeom>
          </p:spPr>
        </p:pic>
        <p:pic>
          <p:nvPicPr>
            <p:cNvPr id="139" name="Immagine 13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01330" y="876352"/>
              <a:ext cx="351118" cy="825705"/>
            </a:xfrm>
            <a:prstGeom prst="rect">
              <a:avLst/>
            </a:prstGeom>
          </p:spPr>
        </p:pic>
        <p:pic>
          <p:nvPicPr>
            <p:cNvPr id="140" name="Immagine 1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18866" y="766147"/>
              <a:ext cx="351118" cy="825705"/>
            </a:xfrm>
            <a:prstGeom prst="rect">
              <a:avLst/>
            </a:prstGeom>
          </p:spPr>
        </p:pic>
        <p:pic>
          <p:nvPicPr>
            <p:cNvPr id="141" name="Immagine 14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12984" y="2521664"/>
              <a:ext cx="351118" cy="825705"/>
            </a:xfrm>
            <a:prstGeom prst="rect">
              <a:avLst/>
            </a:prstGeom>
          </p:spPr>
        </p:pic>
        <p:cxnSp>
          <p:nvCxnSpPr>
            <p:cNvPr id="142" name="Connettore 2 141"/>
            <p:cNvCxnSpPr/>
            <p:nvPr/>
          </p:nvCxnSpPr>
          <p:spPr>
            <a:xfrm flipV="1">
              <a:off x="2317509" y="1481451"/>
              <a:ext cx="368686" cy="4412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3" name="Connettore 2 142"/>
            <p:cNvCxnSpPr/>
            <p:nvPr/>
          </p:nvCxnSpPr>
          <p:spPr>
            <a:xfrm>
              <a:off x="2317509" y="1923096"/>
              <a:ext cx="368686" cy="3772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4" name="Connettore 2 143"/>
            <p:cNvCxnSpPr/>
            <p:nvPr/>
          </p:nvCxnSpPr>
          <p:spPr>
            <a:xfrm>
              <a:off x="2320736" y="1922660"/>
              <a:ext cx="851997" cy="186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45" name="Immagine 14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13186" y="778720"/>
              <a:ext cx="578267" cy="846746"/>
            </a:xfrm>
            <a:prstGeom prst="rect">
              <a:avLst/>
            </a:prstGeom>
          </p:spPr>
        </p:pic>
        <p:pic>
          <p:nvPicPr>
            <p:cNvPr id="146" name="Immagine 1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04103" y="2087764"/>
              <a:ext cx="578267" cy="846746"/>
            </a:xfrm>
            <a:prstGeom prst="rect">
              <a:avLst/>
            </a:prstGeom>
          </p:spPr>
        </p:pic>
        <p:cxnSp>
          <p:nvCxnSpPr>
            <p:cNvPr id="147" name="Connettore 2 146"/>
            <p:cNvCxnSpPr/>
            <p:nvPr/>
          </p:nvCxnSpPr>
          <p:spPr>
            <a:xfrm>
              <a:off x="4587295" y="1178997"/>
              <a:ext cx="36868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8" name="Connettore 2 147"/>
            <p:cNvCxnSpPr/>
            <p:nvPr/>
          </p:nvCxnSpPr>
          <p:spPr>
            <a:xfrm>
              <a:off x="5407106" y="1178997"/>
              <a:ext cx="36868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9" name="Connettore 2 148"/>
            <p:cNvCxnSpPr/>
            <p:nvPr/>
          </p:nvCxnSpPr>
          <p:spPr>
            <a:xfrm>
              <a:off x="4587295" y="2452293"/>
              <a:ext cx="36868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0" name="Connettore 2 149"/>
            <p:cNvCxnSpPr/>
            <p:nvPr/>
          </p:nvCxnSpPr>
          <p:spPr>
            <a:xfrm>
              <a:off x="5398023" y="2451171"/>
              <a:ext cx="36868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1" name="CasellaDiTesto 150"/>
            <p:cNvSpPr txBox="1"/>
            <p:nvPr/>
          </p:nvSpPr>
          <p:spPr>
            <a:xfrm>
              <a:off x="870129" y="1469754"/>
              <a:ext cx="422644" cy="517228"/>
            </a:xfrm>
            <a:prstGeom prst="rect">
              <a:avLst/>
            </a:prstGeom>
            <a:noFill/>
          </p:spPr>
          <p:txBody>
            <a:bodyPr wrap="square" rtlCol="0">
              <a:spAutoFit/>
            </a:bodyPr>
            <a:lstStyle/>
            <a:p>
              <a:r>
                <a:rPr lang="it-IT" sz="427" dirty="0"/>
                <a:t>1</a:t>
              </a:r>
              <a:endParaRPr lang="en-US" sz="427" dirty="0"/>
            </a:p>
          </p:txBody>
        </p:sp>
        <p:sp>
          <p:nvSpPr>
            <p:cNvPr id="152" name="CasellaDiTesto 151"/>
            <p:cNvSpPr txBox="1"/>
            <p:nvPr/>
          </p:nvSpPr>
          <p:spPr>
            <a:xfrm>
              <a:off x="1686853" y="1481450"/>
              <a:ext cx="422644" cy="517228"/>
            </a:xfrm>
            <a:prstGeom prst="rect">
              <a:avLst/>
            </a:prstGeom>
            <a:noFill/>
          </p:spPr>
          <p:txBody>
            <a:bodyPr wrap="square" rtlCol="0">
              <a:spAutoFit/>
            </a:bodyPr>
            <a:lstStyle/>
            <a:p>
              <a:r>
                <a:rPr lang="it-IT" sz="427" dirty="0"/>
                <a:t>2</a:t>
              </a:r>
              <a:endParaRPr lang="en-US" sz="427" dirty="0"/>
            </a:p>
          </p:txBody>
        </p:sp>
        <p:sp>
          <p:nvSpPr>
            <p:cNvPr id="153" name="CasellaDiTesto 152"/>
            <p:cNvSpPr txBox="1"/>
            <p:nvPr/>
          </p:nvSpPr>
          <p:spPr>
            <a:xfrm>
              <a:off x="2583207" y="1562606"/>
              <a:ext cx="422644" cy="517228"/>
            </a:xfrm>
            <a:prstGeom prst="rect">
              <a:avLst/>
            </a:prstGeom>
            <a:noFill/>
          </p:spPr>
          <p:txBody>
            <a:bodyPr wrap="square" rtlCol="0">
              <a:spAutoFit/>
            </a:bodyPr>
            <a:lstStyle/>
            <a:p>
              <a:r>
                <a:rPr lang="it-IT" sz="427" dirty="0"/>
                <a:t>3</a:t>
              </a:r>
              <a:endParaRPr lang="en-US" sz="427" dirty="0"/>
            </a:p>
          </p:txBody>
        </p:sp>
        <p:sp>
          <p:nvSpPr>
            <p:cNvPr id="154" name="CasellaDiTesto 153"/>
            <p:cNvSpPr txBox="1"/>
            <p:nvPr/>
          </p:nvSpPr>
          <p:spPr>
            <a:xfrm>
              <a:off x="3577999" y="1189786"/>
              <a:ext cx="422644" cy="517228"/>
            </a:xfrm>
            <a:prstGeom prst="rect">
              <a:avLst/>
            </a:prstGeom>
            <a:noFill/>
          </p:spPr>
          <p:txBody>
            <a:bodyPr wrap="square" rtlCol="0">
              <a:spAutoFit/>
            </a:bodyPr>
            <a:lstStyle/>
            <a:p>
              <a:r>
                <a:rPr lang="it-IT" sz="427" dirty="0"/>
                <a:t>4</a:t>
              </a:r>
              <a:endParaRPr lang="en-US" sz="427" dirty="0"/>
            </a:p>
          </p:txBody>
        </p:sp>
        <p:sp>
          <p:nvSpPr>
            <p:cNvPr id="155" name="CasellaDiTesto 154"/>
            <p:cNvSpPr txBox="1"/>
            <p:nvPr/>
          </p:nvSpPr>
          <p:spPr>
            <a:xfrm>
              <a:off x="3612221" y="2100286"/>
              <a:ext cx="422644" cy="517228"/>
            </a:xfrm>
            <a:prstGeom prst="rect">
              <a:avLst/>
            </a:prstGeom>
            <a:noFill/>
          </p:spPr>
          <p:txBody>
            <a:bodyPr wrap="square" rtlCol="0">
              <a:spAutoFit/>
            </a:bodyPr>
            <a:lstStyle/>
            <a:p>
              <a:r>
                <a:rPr lang="it-IT" sz="427" dirty="0"/>
                <a:t>5</a:t>
              </a:r>
              <a:endParaRPr lang="en-US" sz="427" dirty="0"/>
            </a:p>
          </p:txBody>
        </p:sp>
        <p:sp>
          <p:nvSpPr>
            <p:cNvPr id="156" name="CasellaDiTesto 155"/>
            <p:cNvSpPr txBox="1"/>
            <p:nvPr/>
          </p:nvSpPr>
          <p:spPr>
            <a:xfrm>
              <a:off x="4617010" y="727146"/>
              <a:ext cx="422644" cy="517228"/>
            </a:xfrm>
            <a:prstGeom prst="rect">
              <a:avLst/>
            </a:prstGeom>
            <a:noFill/>
          </p:spPr>
          <p:txBody>
            <a:bodyPr wrap="square" rtlCol="0">
              <a:spAutoFit/>
            </a:bodyPr>
            <a:lstStyle/>
            <a:p>
              <a:r>
                <a:rPr lang="it-IT" sz="427" dirty="0"/>
                <a:t>6</a:t>
              </a:r>
              <a:endParaRPr lang="en-US" sz="427" dirty="0"/>
            </a:p>
          </p:txBody>
        </p:sp>
        <p:sp>
          <p:nvSpPr>
            <p:cNvPr id="157" name="CasellaDiTesto 156"/>
            <p:cNvSpPr txBox="1"/>
            <p:nvPr/>
          </p:nvSpPr>
          <p:spPr>
            <a:xfrm>
              <a:off x="5364770" y="727146"/>
              <a:ext cx="422644" cy="517228"/>
            </a:xfrm>
            <a:prstGeom prst="rect">
              <a:avLst/>
            </a:prstGeom>
            <a:noFill/>
          </p:spPr>
          <p:txBody>
            <a:bodyPr wrap="square" rtlCol="0">
              <a:spAutoFit/>
            </a:bodyPr>
            <a:lstStyle/>
            <a:p>
              <a:r>
                <a:rPr lang="it-IT" sz="427" dirty="0"/>
                <a:t>7</a:t>
              </a:r>
              <a:endParaRPr lang="en-US" sz="427" dirty="0"/>
            </a:p>
          </p:txBody>
        </p:sp>
        <p:sp>
          <p:nvSpPr>
            <p:cNvPr id="158" name="CasellaDiTesto 157"/>
            <p:cNvSpPr txBox="1"/>
            <p:nvPr/>
          </p:nvSpPr>
          <p:spPr>
            <a:xfrm>
              <a:off x="4623424" y="1962717"/>
              <a:ext cx="422644" cy="517228"/>
            </a:xfrm>
            <a:prstGeom prst="rect">
              <a:avLst/>
            </a:prstGeom>
            <a:noFill/>
          </p:spPr>
          <p:txBody>
            <a:bodyPr wrap="square" rtlCol="0">
              <a:spAutoFit/>
            </a:bodyPr>
            <a:lstStyle/>
            <a:p>
              <a:r>
                <a:rPr lang="it-IT" sz="427" dirty="0"/>
                <a:t>6</a:t>
              </a:r>
              <a:endParaRPr lang="en-US" sz="427" dirty="0"/>
            </a:p>
          </p:txBody>
        </p:sp>
        <p:sp>
          <p:nvSpPr>
            <p:cNvPr id="159" name="CasellaDiTesto 158"/>
            <p:cNvSpPr txBox="1"/>
            <p:nvPr/>
          </p:nvSpPr>
          <p:spPr>
            <a:xfrm>
              <a:off x="5422984" y="1941322"/>
              <a:ext cx="422644" cy="517228"/>
            </a:xfrm>
            <a:prstGeom prst="rect">
              <a:avLst/>
            </a:prstGeom>
            <a:noFill/>
          </p:spPr>
          <p:txBody>
            <a:bodyPr wrap="square" rtlCol="0">
              <a:spAutoFit/>
            </a:bodyPr>
            <a:lstStyle/>
            <a:p>
              <a:r>
                <a:rPr lang="it-IT" sz="427" dirty="0"/>
                <a:t>8</a:t>
              </a:r>
              <a:endParaRPr lang="en-US" sz="427" dirty="0"/>
            </a:p>
          </p:txBody>
        </p:sp>
        <p:pic>
          <p:nvPicPr>
            <p:cNvPr id="160" name="Immagine 15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34869" y="811610"/>
              <a:ext cx="582140" cy="852420"/>
            </a:xfrm>
            <a:prstGeom prst="rect">
              <a:avLst/>
            </a:prstGeom>
          </p:spPr>
        </p:pic>
        <p:pic>
          <p:nvPicPr>
            <p:cNvPr id="161" name="Immagine 16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44398" y="2141379"/>
              <a:ext cx="582140" cy="852420"/>
            </a:xfrm>
            <a:prstGeom prst="rect">
              <a:avLst/>
            </a:prstGeom>
          </p:spPr>
        </p:pic>
        <p:pic>
          <p:nvPicPr>
            <p:cNvPr id="162" name="Immagine 16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62477" y="780368"/>
              <a:ext cx="581905" cy="950790"/>
            </a:xfrm>
            <a:prstGeom prst="rect">
              <a:avLst/>
            </a:prstGeom>
          </p:spPr>
        </p:pic>
        <p:pic>
          <p:nvPicPr>
            <p:cNvPr id="163" name="Immagine 16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85830" y="2077639"/>
              <a:ext cx="581905" cy="950790"/>
            </a:xfrm>
            <a:prstGeom prst="rect">
              <a:avLst/>
            </a:prstGeom>
          </p:spPr>
        </p:pic>
      </p:grpSp>
      <p:sp>
        <p:nvSpPr>
          <p:cNvPr id="164" name="Freccia a destra 163"/>
          <p:cNvSpPr/>
          <p:nvPr/>
        </p:nvSpPr>
        <p:spPr>
          <a:xfrm rot="19343988">
            <a:off x="5664664" y="1008988"/>
            <a:ext cx="188184" cy="547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532" tIns="9766" rIns="19532" bIns="9766" numCol="1" spcCol="0" rtlCol="0" fromWordArt="0" anchor="ctr" anchorCtr="0" forceAA="0" compatLnSpc="1">
            <a:prstTxWarp prst="textNoShape">
              <a:avLst/>
            </a:prstTxWarp>
            <a:noAutofit/>
          </a:bodyPr>
          <a:lstStyle/>
          <a:p>
            <a:pPr algn="ctr"/>
            <a:endParaRPr lang="en-US" sz="654"/>
          </a:p>
        </p:txBody>
      </p:sp>
      <p:sp>
        <p:nvSpPr>
          <p:cNvPr id="165" name="Freccia a destra 164"/>
          <p:cNvSpPr/>
          <p:nvPr/>
        </p:nvSpPr>
        <p:spPr>
          <a:xfrm>
            <a:off x="5616114" y="1585310"/>
            <a:ext cx="188184" cy="547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532" tIns="9766" rIns="19532" bIns="9766" numCol="1" spcCol="0" rtlCol="0" fromWordArt="0" anchor="ctr" anchorCtr="0" forceAA="0" compatLnSpc="1">
            <a:prstTxWarp prst="textNoShape">
              <a:avLst/>
            </a:prstTxWarp>
            <a:noAutofit/>
          </a:bodyPr>
          <a:lstStyle/>
          <a:p>
            <a:pPr algn="ctr"/>
            <a:endParaRPr lang="en-US" sz="654"/>
          </a:p>
        </p:txBody>
      </p:sp>
      <p:pic>
        <p:nvPicPr>
          <p:cNvPr id="166" name="Immagine 16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58229" y="397858"/>
            <a:ext cx="1731848" cy="991136"/>
          </a:xfrm>
          <a:prstGeom prst="rect">
            <a:avLst/>
          </a:prstGeom>
        </p:spPr>
      </p:pic>
      <p:pic>
        <p:nvPicPr>
          <p:cNvPr id="167" name="Immagine 16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871499" y="1417996"/>
            <a:ext cx="1718578" cy="914107"/>
          </a:xfrm>
          <a:prstGeom prst="rect">
            <a:avLst/>
          </a:prstGeom>
        </p:spPr>
      </p:pic>
      <p:pic>
        <p:nvPicPr>
          <p:cNvPr id="31" name="Immagine 3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79183" y="4530487"/>
            <a:ext cx="1550381" cy="1550381"/>
          </a:xfrm>
          <a:prstGeom prst="rect">
            <a:avLst/>
          </a:prstGeom>
        </p:spPr>
      </p:pic>
      <p:pic>
        <p:nvPicPr>
          <p:cNvPr id="32" name="Immagine 3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027329" y="5183013"/>
            <a:ext cx="1226699" cy="1400176"/>
          </a:xfrm>
          <a:prstGeom prst="rect">
            <a:avLst/>
          </a:prstGeom>
        </p:spPr>
      </p:pic>
      <p:pic>
        <p:nvPicPr>
          <p:cNvPr id="40" name="Immagine 3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130617" y="4933131"/>
            <a:ext cx="1907363" cy="1510179"/>
          </a:xfrm>
          <a:prstGeom prst="rect">
            <a:avLst/>
          </a:prstGeom>
        </p:spPr>
      </p:pic>
      <p:pic>
        <p:nvPicPr>
          <p:cNvPr id="41" name="Immagine 4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540890" y="3503961"/>
            <a:ext cx="3184264" cy="1466799"/>
          </a:xfrm>
          <a:prstGeom prst="rect">
            <a:avLst/>
          </a:prstGeom>
        </p:spPr>
      </p:pic>
      <p:pic>
        <p:nvPicPr>
          <p:cNvPr id="123" name="Immagine 12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579590" y="2742064"/>
            <a:ext cx="1488210" cy="1653567"/>
          </a:xfrm>
          <a:prstGeom prst="rect">
            <a:avLst/>
          </a:prstGeom>
        </p:spPr>
      </p:pic>
      <p:sp>
        <p:nvSpPr>
          <p:cNvPr id="1031" name="Freccia circolare a sinistra 1030"/>
          <p:cNvSpPr/>
          <p:nvPr/>
        </p:nvSpPr>
        <p:spPr>
          <a:xfrm rot="910614">
            <a:off x="8684157" y="4494226"/>
            <a:ext cx="99977" cy="395137"/>
          </a:xfrm>
          <a:prstGeom prst="curvedLeftArrow">
            <a:avLst>
              <a:gd name="adj1" fmla="val 25000"/>
              <a:gd name="adj2" fmla="val 27468"/>
              <a:gd name="adj3" fmla="val 237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
              <a:solidFill>
                <a:schemeClr val="tx1"/>
              </a:solidFill>
            </a:endParaRPr>
          </a:p>
        </p:txBody>
      </p:sp>
      <p:sp>
        <p:nvSpPr>
          <p:cNvPr id="1032" name="Freccia circolare a destra 1031"/>
          <p:cNvSpPr/>
          <p:nvPr/>
        </p:nvSpPr>
        <p:spPr>
          <a:xfrm rot="2850629">
            <a:off x="6935102" y="4507998"/>
            <a:ext cx="168903" cy="62848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
              <a:solidFill>
                <a:schemeClr val="tx1"/>
              </a:solidFill>
            </a:endParaRPr>
          </a:p>
        </p:txBody>
      </p:sp>
      <p:sp>
        <p:nvSpPr>
          <p:cNvPr id="179" name="Freccia a sinistra 178"/>
          <p:cNvSpPr/>
          <p:nvPr/>
        </p:nvSpPr>
        <p:spPr>
          <a:xfrm rot="3535691">
            <a:off x="3968245" y="4918455"/>
            <a:ext cx="372744" cy="433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
          </a:p>
        </p:txBody>
      </p:sp>
      <p:pic>
        <p:nvPicPr>
          <p:cNvPr id="1035" name="Immagine 103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176310" y="2116369"/>
            <a:ext cx="716260" cy="704830"/>
          </a:xfrm>
          <a:prstGeom prst="rect">
            <a:avLst/>
          </a:prstGeom>
        </p:spPr>
      </p:pic>
      <p:sp>
        <p:nvSpPr>
          <p:cNvPr id="1036" name="Freccia in su 1035"/>
          <p:cNvSpPr/>
          <p:nvPr/>
        </p:nvSpPr>
        <p:spPr>
          <a:xfrm>
            <a:off x="4573274" y="1767844"/>
            <a:ext cx="42216" cy="2922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
          </a:p>
        </p:txBody>
      </p:sp>
      <p:sp>
        <p:nvSpPr>
          <p:cNvPr id="2" name="Freccia a destra 1"/>
          <p:cNvSpPr/>
          <p:nvPr/>
        </p:nvSpPr>
        <p:spPr>
          <a:xfrm rot="2780912">
            <a:off x="7639116" y="1465135"/>
            <a:ext cx="418204" cy="569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
          </a:p>
        </p:txBody>
      </p:sp>
      <p:sp>
        <p:nvSpPr>
          <p:cNvPr id="78" name="Freccia circolare a destra 77"/>
          <p:cNvSpPr/>
          <p:nvPr/>
        </p:nvSpPr>
        <p:spPr>
          <a:xfrm rot="6247633">
            <a:off x="6138139" y="4788901"/>
            <a:ext cx="197934" cy="63649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
              <a:solidFill>
                <a:schemeClr val="tx1"/>
              </a:solidFill>
            </a:endParaRPr>
          </a:p>
        </p:txBody>
      </p:sp>
    </p:spTree>
    <p:extLst>
      <p:ext uri="{BB962C8B-B14F-4D97-AF65-F5344CB8AC3E}">
        <p14:creationId xmlns:p14="http://schemas.microsoft.com/office/powerpoint/2010/main" val="196909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35"/>
                                        </p:tgtEl>
                                        <p:attrNameLst>
                                          <p:attrName>style.visibility</p:attrName>
                                        </p:attrNameLst>
                                      </p:cBhvr>
                                      <p:to>
                                        <p:strVal val="visible"/>
                                      </p:to>
                                    </p:set>
                                    <p:anim calcmode="lin" valueType="num">
                                      <p:cBhvr additive="base">
                                        <p:cTn id="26" dur="500" fill="hold"/>
                                        <p:tgtEl>
                                          <p:spTgt spid="1035"/>
                                        </p:tgtEl>
                                        <p:attrNameLst>
                                          <p:attrName>ppt_x</p:attrName>
                                        </p:attrNameLst>
                                      </p:cBhvr>
                                      <p:tavLst>
                                        <p:tav tm="0">
                                          <p:val>
                                            <p:strVal val="#ppt_x"/>
                                          </p:val>
                                        </p:tav>
                                        <p:tav tm="100000">
                                          <p:val>
                                            <p:strVal val="#ppt_x"/>
                                          </p:val>
                                        </p:tav>
                                      </p:tavLst>
                                    </p:anim>
                                    <p:anim calcmode="lin" valueType="num">
                                      <p:cBhvr additive="base">
                                        <p:cTn id="27" dur="500" fill="hold"/>
                                        <p:tgtEl>
                                          <p:spTgt spid="103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36"/>
                                        </p:tgtEl>
                                        <p:attrNameLst>
                                          <p:attrName>style.visibility</p:attrName>
                                        </p:attrNameLst>
                                      </p:cBhvr>
                                      <p:to>
                                        <p:strVal val="visible"/>
                                      </p:to>
                                    </p:set>
                                    <p:animEffect transition="in" filter="fade">
                                      <p:cBhvr>
                                        <p:cTn id="32" dur="500"/>
                                        <p:tgtEl>
                                          <p:spTgt spid="1036"/>
                                        </p:tgtEl>
                                      </p:cBhvr>
                                    </p:animEffect>
                                  </p:childTnLst>
                                </p:cTn>
                              </p:par>
                              <p:par>
                                <p:cTn id="33" presetID="10" presetClass="entr" presetSubtype="0" fill="hold" nodeType="withEffect">
                                  <p:stCondLst>
                                    <p:cond delay="0"/>
                                  </p:stCondLst>
                                  <p:childTnLst>
                                    <p:set>
                                      <p:cBhvr>
                                        <p:cTn id="34" dur="1" fill="hold">
                                          <p:stCondLst>
                                            <p:cond delay="0"/>
                                          </p:stCondLst>
                                        </p:cTn>
                                        <p:tgtEl>
                                          <p:spTgt spid="129"/>
                                        </p:tgtEl>
                                        <p:attrNameLst>
                                          <p:attrName>style.visibility</p:attrName>
                                        </p:attrNameLst>
                                      </p:cBhvr>
                                      <p:to>
                                        <p:strVal val="visible"/>
                                      </p:to>
                                    </p:set>
                                    <p:animEffect transition="in" filter="fade">
                                      <p:cBhvr>
                                        <p:cTn id="35" dur="500"/>
                                        <p:tgtEl>
                                          <p:spTgt spid="12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5"/>
                                        </p:tgtEl>
                                        <p:attrNameLst>
                                          <p:attrName>style.visibility</p:attrName>
                                        </p:attrNameLst>
                                      </p:cBhvr>
                                      <p:to>
                                        <p:strVal val="visible"/>
                                      </p:to>
                                    </p:set>
                                    <p:animEffect transition="in" filter="fade">
                                      <p:cBhvr>
                                        <p:cTn id="40" dur="500"/>
                                        <p:tgtEl>
                                          <p:spTgt spid="16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4"/>
                                        </p:tgtEl>
                                        <p:attrNameLst>
                                          <p:attrName>style.visibility</p:attrName>
                                        </p:attrNameLst>
                                      </p:cBhvr>
                                      <p:to>
                                        <p:strVal val="visible"/>
                                      </p:to>
                                    </p:set>
                                    <p:animEffect transition="in" filter="fade">
                                      <p:cBhvr>
                                        <p:cTn id="43" dur="500"/>
                                        <p:tgtEl>
                                          <p:spTgt spid="164"/>
                                        </p:tgtEl>
                                      </p:cBhvr>
                                    </p:animEffect>
                                  </p:childTnLst>
                                </p:cTn>
                              </p:par>
                              <p:par>
                                <p:cTn id="44" presetID="10" presetClass="entr" presetSubtype="0" fill="hold" nodeType="withEffect">
                                  <p:stCondLst>
                                    <p:cond delay="0"/>
                                  </p:stCondLst>
                                  <p:childTnLst>
                                    <p:set>
                                      <p:cBhvr>
                                        <p:cTn id="45" dur="1" fill="hold">
                                          <p:stCondLst>
                                            <p:cond delay="0"/>
                                          </p:stCondLst>
                                        </p:cTn>
                                        <p:tgtEl>
                                          <p:spTgt spid="166"/>
                                        </p:tgtEl>
                                        <p:attrNameLst>
                                          <p:attrName>style.visibility</p:attrName>
                                        </p:attrNameLst>
                                      </p:cBhvr>
                                      <p:to>
                                        <p:strVal val="visible"/>
                                      </p:to>
                                    </p:set>
                                    <p:animEffect transition="in" filter="fade">
                                      <p:cBhvr>
                                        <p:cTn id="46" dur="500"/>
                                        <p:tgtEl>
                                          <p:spTgt spid="166"/>
                                        </p:tgtEl>
                                      </p:cBhvr>
                                    </p:animEffect>
                                  </p:childTnLst>
                                </p:cTn>
                              </p:par>
                              <p:par>
                                <p:cTn id="47" presetID="10" presetClass="entr" presetSubtype="0" fill="hold" nodeType="withEffect">
                                  <p:stCondLst>
                                    <p:cond delay="0"/>
                                  </p:stCondLst>
                                  <p:childTnLst>
                                    <p:set>
                                      <p:cBhvr>
                                        <p:cTn id="48" dur="1" fill="hold">
                                          <p:stCondLst>
                                            <p:cond delay="0"/>
                                          </p:stCondLst>
                                        </p:cTn>
                                        <p:tgtEl>
                                          <p:spTgt spid="167"/>
                                        </p:tgtEl>
                                        <p:attrNameLst>
                                          <p:attrName>style.visibility</p:attrName>
                                        </p:attrNameLst>
                                      </p:cBhvr>
                                      <p:to>
                                        <p:strVal val="visible"/>
                                      </p:to>
                                    </p:set>
                                    <p:animEffect transition="in" filter="fade">
                                      <p:cBhvr>
                                        <p:cTn id="49" dur="500"/>
                                        <p:tgtEl>
                                          <p:spTgt spid="16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childTnLst>
                                </p:cTn>
                              </p:par>
                              <p:par>
                                <p:cTn id="55" presetID="10" presetClass="entr" presetSubtype="0" fill="hold" nodeType="with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fade">
                                      <p:cBhvr>
                                        <p:cTn id="57" dur="500"/>
                                        <p:tgtEl>
                                          <p:spTgt spid="120"/>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22"/>
                                        </p:tgtEl>
                                        <p:attrNameLst>
                                          <p:attrName>style.visibility</p:attrName>
                                        </p:attrNameLst>
                                      </p:cBhvr>
                                      <p:to>
                                        <p:strVal val="visible"/>
                                      </p:to>
                                    </p:set>
                                    <p:anim calcmode="lin" valueType="num">
                                      <p:cBhvr additive="base">
                                        <p:cTn id="62" dur="500" fill="hold"/>
                                        <p:tgtEl>
                                          <p:spTgt spid="122"/>
                                        </p:tgtEl>
                                        <p:attrNameLst>
                                          <p:attrName>ppt_x</p:attrName>
                                        </p:attrNameLst>
                                      </p:cBhvr>
                                      <p:tavLst>
                                        <p:tav tm="0">
                                          <p:val>
                                            <p:strVal val="#ppt_x"/>
                                          </p:val>
                                        </p:tav>
                                        <p:tav tm="100000">
                                          <p:val>
                                            <p:strVal val="#ppt_x"/>
                                          </p:val>
                                        </p:tav>
                                      </p:tavLst>
                                    </p:anim>
                                    <p:anim calcmode="lin" valueType="num">
                                      <p:cBhvr additive="base">
                                        <p:cTn id="63" dur="500" fill="hold"/>
                                        <p:tgtEl>
                                          <p:spTgt spid="122"/>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123"/>
                                        </p:tgtEl>
                                        <p:attrNameLst>
                                          <p:attrName>style.visibility</p:attrName>
                                        </p:attrNameLst>
                                      </p:cBhvr>
                                      <p:to>
                                        <p:strVal val="visible"/>
                                      </p:to>
                                    </p:set>
                                    <p:anim calcmode="lin" valueType="num">
                                      <p:cBhvr additive="base">
                                        <p:cTn id="66" dur="500" fill="hold"/>
                                        <p:tgtEl>
                                          <p:spTgt spid="123"/>
                                        </p:tgtEl>
                                        <p:attrNameLst>
                                          <p:attrName>ppt_x</p:attrName>
                                        </p:attrNameLst>
                                      </p:cBhvr>
                                      <p:tavLst>
                                        <p:tav tm="0">
                                          <p:val>
                                            <p:strVal val="#ppt_x"/>
                                          </p:val>
                                        </p:tav>
                                        <p:tav tm="100000">
                                          <p:val>
                                            <p:strVal val="#ppt_x"/>
                                          </p:val>
                                        </p:tav>
                                      </p:tavLst>
                                    </p:anim>
                                    <p:anim calcmode="lin" valueType="num">
                                      <p:cBhvr additive="base">
                                        <p:cTn id="67" dur="500" fill="hold"/>
                                        <p:tgtEl>
                                          <p:spTgt spid="123"/>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0" nodeType="clickEffect">
                                  <p:stCondLst>
                                    <p:cond delay="0"/>
                                  </p:stCondLst>
                                  <p:childTnLst>
                                    <p:set>
                                      <p:cBhvr>
                                        <p:cTn id="71" dur="1" fill="hold">
                                          <p:stCondLst>
                                            <p:cond delay="0"/>
                                          </p:stCondLst>
                                        </p:cTn>
                                        <p:tgtEl>
                                          <p:spTgt spid="1031"/>
                                        </p:tgtEl>
                                        <p:attrNameLst>
                                          <p:attrName>style.visibility</p:attrName>
                                        </p:attrNameLst>
                                      </p:cBhvr>
                                      <p:to>
                                        <p:strVal val="visible"/>
                                      </p:to>
                                    </p:set>
                                    <p:animEffect transition="in" filter="randombar(horizontal)">
                                      <p:cBhvr>
                                        <p:cTn id="72" dur="500"/>
                                        <p:tgtEl>
                                          <p:spTgt spid="1031"/>
                                        </p:tgtEl>
                                      </p:cBhvr>
                                    </p:animEffect>
                                  </p:childTnLst>
                                </p:cTn>
                              </p:par>
                              <p:par>
                                <p:cTn id="73" presetID="14" presetClass="entr" presetSubtype="10" fill="hold"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randombar(horizontal)">
                                      <p:cBhvr>
                                        <p:cTn id="75" dur="500"/>
                                        <p:tgtEl>
                                          <p:spTgt spid="31"/>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grpId="0" nodeType="clickEffect">
                                  <p:stCondLst>
                                    <p:cond delay="0"/>
                                  </p:stCondLst>
                                  <p:childTnLst>
                                    <p:set>
                                      <p:cBhvr>
                                        <p:cTn id="79" dur="1" fill="hold">
                                          <p:stCondLst>
                                            <p:cond delay="0"/>
                                          </p:stCondLst>
                                        </p:cTn>
                                        <p:tgtEl>
                                          <p:spTgt spid="1032"/>
                                        </p:tgtEl>
                                        <p:attrNameLst>
                                          <p:attrName>style.visibility</p:attrName>
                                        </p:attrNameLst>
                                      </p:cBhvr>
                                      <p:to>
                                        <p:strVal val="visible"/>
                                      </p:to>
                                    </p:set>
                                    <p:anim calcmode="lin" valueType="num">
                                      <p:cBhvr>
                                        <p:cTn id="80" dur="1000" fill="hold"/>
                                        <p:tgtEl>
                                          <p:spTgt spid="1032"/>
                                        </p:tgtEl>
                                        <p:attrNameLst>
                                          <p:attrName>ppt_w</p:attrName>
                                        </p:attrNameLst>
                                      </p:cBhvr>
                                      <p:tavLst>
                                        <p:tav tm="0">
                                          <p:val>
                                            <p:fltVal val="0"/>
                                          </p:val>
                                        </p:tav>
                                        <p:tav tm="100000">
                                          <p:val>
                                            <p:strVal val="#ppt_w"/>
                                          </p:val>
                                        </p:tav>
                                      </p:tavLst>
                                    </p:anim>
                                    <p:anim calcmode="lin" valueType="num">
                                      <p:cBhvr>
                                        <p:cTn id="81" dur="1000" fill="hold"/>
                                        <p:tgtEl>
                                          <p:spTgt spid="1032"/>
                                        </p:tgtEl>
                                        <p:attrNameLst>
                                          <p:attrName>ppt_h</p:attrName>
                                        </p:attrNameLst>
                                      </p:cBhvr>
                                      <p:tavLst>
                                        <p:tav tm="0">
                                          <p:val>
                                            <p:fltVal val="0"/>
                                          </p:val>
                                        </p:tav>
                                        <p:tav tm="100000">
                                          <p:val>
                                            <p:strVal val="#ppt_h"/>
                                          </p:val>
                                        </p:tav>
                                      </p:tavLst>
                                    </p:anim>
                                    <p:anim calcmode="lin" valueType="num">
                                      <p:cBhvr>
                                        <p:cTn id="82" dur="1000" fill="hold"/>
                                        <p:tgtEl>
                                          <p:spTgt spid="1032"/>
                                        </p:tgtEl>
                                        <p:attrNameLst>
                                          <p:attrName>style.rotation</p:attrName>
                                        </p:attrNameLst>
                                      </p:cBhvr>
                                      <p:tavLst>
                                        <p:tav tm="0">
                                          <p:val>
                                            <p:fltVal val="90"/>
                                          </p:val>
                                        </p:tav>
                                        <p:tav tm="100000">
                                          <p:val>
                                            <p:fltVal val="0"/>
                                          </p:val>
                                        </p:tav>
                                      </p:tavLst>
                                    </p:anim>
                                    <p:animEffect transition="in" filter="fade">
                                      <p:cBhvr>
                                        <p:cTn id="83" dur="1000"/>
                                        <p:tgtEl>
                                          <p:spTgt spid="1032"/>
                                        </p:tgtEl>
                                      </p:cBhvr>
                                    </p:animEffect>
                                  </p:childTnLst>
                                </p:cTn>
                              </p:par>
                              <p:par>
                                <p:cTn id="84" presetID="31" presetClass="entr" presetSubtype="0" fill="hold" nodeType="with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1000" fill="hold"/>
                                        <p:tgtEl>
                                          <p:spTgt spid="32"/>
                                        </p:tgtEl>
                                        <p:attrNameLst>
                                          <p:attrName>ppt_w</p:attrName>
                                        </p:attrNameLst>
                                      </p:cBhvr>
                                      <p:tavLst>
                                        <p:tav tm="0">
                                          <p:val>
                                            <p:fltVal val="0"/>
                                          </p:val>
                                        </p:tav>
                                        <p:tav tm="100000">
                                          <p:val>
                                            <p:strVal val="#ppt_w"/>
                                          </p:val>
                                        </p:tav>
                                      </p:tavLst>
                                    </p:anim>
                                    <p:anim calcmode="lin" valueType="num">
                                      <p:cBhvr>
                                        <p:cTn id="87" dur="1000" fill="hold"/>
                                        <p:tgtEl>
                                          <p:spTgt spid="32"/>
                                        </p:tgtEl>
                                        <p:attrNameLst>
                                          <p:attrName>ppt_h</p:attrName>
                                        </p:attrNameLst>
                                      </p:cBhvr>
                                      <p:tavLst>
                                        <p:tav tm="0">
                                          <p:val>
                                            <p:fltVal val="0"/>
                                          </p:val>
                                        </p:tav>
                                        <p:tav tm="100000">
                                          <p:val>
                                            <p:strVal val="#ppt_h"/>
                                          </p:val>
                                        </p:tav>
                                      </p:tavLst>
                                    </p:anim>
                                    <p:anim calcmode="lin" valueType="num">
                                      <p:cBhvr>
                                        <p:cTn id="88" dur="1000" fill="hold"/>
                                        <p:tgtEl>
                                          <p:spTgt spid="32"/>
                                        </p:tgtEl>
                                        <p:attrNameLst>
                                          <p:attrName>style.rotation</p:attrName>
                                        </p:attrNameLst>
                                      </p:cBhvr>
                                      <p:tavLst>
                                        <p:tav tm="0">
                                          <p:val>
                                            <p:fltVal val="90"/>
                                          </p:val>
                                        </p:tav>
                                        <p:tav tm="100000">
                                          <p:val>
                                            <p:fltVal val="0"/>
                                          </p:val>
                                        </p:tav>
                                      </p:tavLst>
                                    </p:anim>
                                    <p:animEffect transition="in" filter="fade">
                                      <p:cBhvr>
                                        <p:cTn id="89" dur="1000"/>
                                        <p:tgtEl>
                                          <p:spTgt spid="32"/>
                                        </p:tgtEl>
                                      </p:cBhvr>
                                    </p:animEffect>
                                  </p:childTnLst>
                                </p:cTn>
                              </p:par>
                            </p:childTnLst>
                          </p:cTn>
                        </p:par>
                      </p:childTnLst>
                    </p:cTn>
                  </p:par>
                  <p:par>
                    <p:cTn id="90" fill="hold">
                      <p:stCondLst>
                        <p:cond delay="indefinite"/>
                      </p:stCondLst>
                      <p:childTnLst>
                        <p:par>
                          <p:cTn id="91" fill="hold">
                            <p:stCondLst>
                              <p:cond delay="0"/>
                            </p:stCondLst>
                            <p:childTnLst>
                              <p:par>
                                <p:cTn id="92" presetID="6" presetClass="entr" presetSubtype="16" fill="hold" grpId="0" nodeType="clickEffect">
                                  <p:stCondLst>
                                    <p:cond delay="0"/>
                                  </p:stCondLst>
                                  <p:childTnLst>
                                    <p:set>
                                      <p:cBhvr>
                                        <p:cTn id="93" dur="1" fill="hold">
                                          <p:stCondLst>
                                            <p:cond delay="0"/>
                                          </p:stCondLst>
                                        </p:cTn>
                                        <p:tgtEl>
                                          <p:spTgt spid="78"/>
                                        </p:tgtEl>
                                        <p:attrNameLst>
                                          <p:attrName>style.visibility</p:attrName>
                                        </p:attrNameLst>
                                      </p:cBhvr>
                                      <p:to>
                                        <p:strVal val="visible"/>
                                      </p:to>
                                    </p:set>
                                    <p:animEffect transition="in" filter="circle(in)">
                                      <p:cBhvr>
                                        <p:cTn id="94" dur="2000"/>
                                        <p:tgtEl>
                                          <p:spTgt spid="78"/>
                                        </p:tgtEl>
                                      </p:cBhvr>
                                    </p:animEffect>
                                  </p:childTnLst>
                                </p:cTn>
                              </p:par>
                              <p:par>
                                <p:cTn id="95" presetID="6" presetClass="entr" presetSubtype="16" fill="hold" nodeType="with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circle(in)">
                                      <p:cBhvr>
                                        <p:cTn id="97" dur="20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179"/>
                                        </p:tgtEl>
                                        <p:attrNameLst>
                                          <p:attrName>style.visibility</p:attrName>
                                        </p:attrNameLst>
                                      </p:cBhvr>
                                      <p:to>
                                        <p:strVal val="visible"/>
                                      </p:to>
                                    </p:set>
                                    <p:animEffect transition="in" filter="barn(inVertical)">
                                      <p:cBhvr>
                                        <p:cTn id="102" dur="500"/>
                                        <p:tgtEl>
                                          <p:spTgt spid="179"/>
                                        </p:tgtEl>
                                      </p:cBhvr>
                                    </p:animEffect>
                                  </p:childTnLst>
                                </p:cTn>
                              </p:par>
                              <p:par>
                                <p:cTn id="103" presetID="16" presetClass="entr" presetSubtype="21" fill="hold" nodeType="with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barn(inVertical)">
                                      <p:cBhvr>
                                        <p:cTn id="10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22" grpId="0" animBg="1"/>
      <p:bldP spid="164" grpId="0" animBg="1"/>
      <p:bldP spid="165" grpId="0" animBg="1"/>
      <p:bldP spid="1031" grpId="0" animBg="1"/>
      <p:bldP spid="1032" grpId="0" animBg="1"/>
      <p:bldP spid="179" grpId="0" animBg="1"/>
      <p:bldP spid="1036" grpId="0" animBg="1"/>
      <p:bldP spid="2" grpId="0" animBg="1"/>
      <p:bldP spid="7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0" y="209755"/>
            <a:ext cx="7772400" cy="447675"/>
          </a:xfrm>
        </p:spPr>
        <p:txBody>
          <a:bodyPr>
            <a:normAutofit fontScale="90000"/>
          </a:bodyPr>
          <a:lstStyle/>
          <a:p>
            <a:r>
              <a:rPr lang="en-US" b="1" dirty="0">
                <a:latin typeface="Abadi Extra Light" panose="020B0204020104020204" pitchFamily="34" charset="0"/>
              </a:rPr>
              <a:t>Endometrial cancer</a:t>
            </a:r>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8126" y="0"/>
            <a:ext cx="2133600" cy="1498482"/>
          </a:xfrm>
          <a:prstGeom prst="rect">
            <a:avLst/>
          </a:prstGeom>
          <a:ln>
            <a:noFill/>
          </a:ln>
          <a:effectLst>
            <a:softEdge rad="112500"/>
          </a:effectLst>
        </p:spPr>
      </p:pic>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1058333"/>
            <a:ext cx="5862826" cy="5633410"/>
          </a:xfrm>
          <a:prstGeom prst="rect">
            <a:avLst/>
          </a:prstGeom>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3801" y="1505621"/>
            <a:ext cx="6139521" cy="4742780"/>
          </a:xfrm>
          <a:prstGeom prst="rect">
            <a:avLst/>
          </a:prstGeom>
        </p:spPr>
      </p:pic>
      <p:pic>
        <p:nvPicPr>
          <p:cNvPr id="7" name="Immagin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6245" y="1964409"/>
            <a:ext cx="3503712" cy="2335808"/>
          </a:xfrm>
          <a:prstGeom prst="rect">
            <a:avLst/>
          </a:prstGeom>
        </p:spPr>
      </p:pic>
      <p:pic>
        <p:nvPicPr>
          <p:cNvPr id="8" name="Immagin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8570" y="1831022"/>
            <a:ext cx="3200400" cy="4800600"/>
          </a:xfrm>
          <a:prstGeom prst="rect">
            <a:avLst/>
          </a:prstGeom>
        </p:spPr>
      </p:pic>
      <p:sp>
        <p:nvSpPr>
          <p:cNvPr id="9" name="CasellaDiTesto 8"/>
          <p:cNvSpPr txBox="1"/>
          <p:nvPr/>
        </p:nvSpPr>
        <p:spPr>
          <a:xfrm>
            <a:off x="3018164" y="4392677"/>
            <a:ext cx="2057400"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dirty="0"/>
              <a:t>Endometrial Cancer</a:t>
            </a:r>
          </a:p>
          <a:p>
            <a:pPr algn="ctr"/>
            <a:r>
              <a:rPr lang="en-US" dirty="0"/>
              <a:t>(Serous carcinoma)</a:t>
            </a:r>
          </a:p>
        </p:txBody>
      </p:sp>
      <p:sp>
        <p:nvSpPr>
          <p:cNvPr id="10" name="CasellaDiTesto 9"/>
          <p:cNvSpPr txBox="1"/>
          <p:nvPr/>
        </p:nvSpPr>
        <p:spPr>
          <a:xfrm>
            <a:off x="7070070" y="1025325"/>
            <a:ext cx="2057400"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dirty="0"/>
              <a:t>Simple endometrial hyperplasia</a:t>
            </a:r>
          </a:p>
        </p:txBody>
      </p:sp>
      <p:pic>
        <p:nvPicPr>
          <p:cNvPr id="5" name="Immagin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70983" y="897770"/>
            <a:ext cx="8050033" cy="5793973"/>
          </a:xfrm>
          <a:prstGeom prst="rect">
            <a:avLst/>
          </a:prstGeom>
        </p:spPr>
      </p:pic>
    </p:spTree>
    <p:extLst>
      <p:ext uri="{BB962C8B-B14F-4D97-AF65-F5344CB8AC3E}">
        <p14:creationId xmlns:p14="http://schemas.microsoft.com/office/powerpoint/2010/main" val="39257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nodeType="clickEffect">
                                  <p:stCondLst>
                                    <p:cond delay="0"/>
                                  </p:stCondLst>
                                  <p:childTnLst>
                                    <p:animEffect transition="out" filter="barn(inVertical)">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6"/>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essuna descrizione della foto disponibile.">
            <a:extLst>
              <a:ext uri="{FF2B5EF4-FFF2-40B4-BE49-F238E27FC236}">
                <a16:creationId xmlns:a16="http://schemas.microsoft.com/office/drawing/2014/main" id="{242AB901-A320-420E-873A-0A87C87EDB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8824" y="603738"/>
            <a:ext cx="3833447" cy="5111262"/>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a:extLst>
              <a:ext uri="{FF2B5EF4-FFF2-40B4-BE49-F238E27FC236}">
                <a16:creationId xmlns:a16="http://schemas.microsoft.com/office/drawing/2014/main" id="{4C483BB9-975A-40F5-9EFA-AA2AAFC1965E}"/>
              </a:ext>
            </a:extLst>
          </p:cNvPr>
          <p:cNvSpPr/>
          <p:nvPr/>
        </p:nvSpPr>
        <p:spPr>
          <a:xfrm>
            <a:off x="489527" y="187097"/>
            <a:ext cx="5791200" cy="646331"/>
          </a:xfrm>
          <a:prstGeom prst="rect">
            <a:avLst/>
          </a:prstGeom>
        </p:spPr>
        <p:txBody>
          <a:bodyPr wrap="square">
            <a:spAutoFit/>
          </a:bodyPr>
          <a:lstStyle/>
          <a:p>
            <a:r>
              <a:rPr lang="en-US" sz="3600" b="1" dirty="0">
                <a:latin typeface="Abadi Extra Light" panose="020B0204020104020204" pitchFamily="34" charset="0"/>
              </a:rPr>
              <a:t>Clinical Validation</a:t>
            </a:r>
            <a:endParaRPr lang="it-IT" sz="3600" dirty="0"/>
          </a:p>
        </p:txBody>
      </p:sp>
      <p:graphicFrame>
        <p:nvGraphicFramePr>
          <p:cNvPr id="3" name="Tabella 2">
            <a:extLst>
              <a:ext uri="{FF2B5EF4-FFF2-40B4-BE49-F238E27FC236}">
                <a16:creationId xmlns:a16="http://schemas.microsoft.com/office/drawing/2014/main" id="{18D2A701-2565-4F76-B55D-0C355DB55CA4}"/>
              </a:ext>
            </a:extLst>
          </p:cNvPr>
          <p:cNvGraphicFramePr>
            <a:graphicFrameLocks noGrp="1"/>
          </p:cNvGraphicFramePr>
          <p:nvPr>
            <p:extLst>
              <p:ext uri="{D42A27DB-BD31-4B8C-83A1-F6EECF244321}">
                <p14:modId xmlns:p14="http://schemas.microsoft.com/office/powerpoint/2010/main" val="3411850854"/>
              </p:ext>
            </p:extLst>
          </p:nvPr>
        </p:nvGraphicFramePr>
        <p:xfrm>
          <a:off x="581891" y="3607870"/>
          <a:ext cx="4941455" cy="2554529"/>
        </p:xfrm>
        <a:graphic>
          <a:graphicData uri="http://schemas.openxmlformats.org/drawingml/2006/table">
            <a:tbl>
              <a:tblPr firstRow="1" firstCol="1" bandRow="1">
                <a:tableStyleId>{5C22544A-7EE6-4342-B048-85BDC9FD1C3A}</a:tableStyleId>
              </a:tblPr>
              <a:tblGrid>
                <a:gridCol w="3278909">
                  <a:extLst>
                    <a:ext uri="{9D8B030D-6E8A-4147-A177-3AD203B41FA5}">
                      <a16:colId xmlns:a16="http://schemas.microsoft.com/office/drawing/2014/main" val="470482619"/>
                    </a:ext>
                  </a:extLst>
                </a:gridCol>
                <a:gridCol w="1662546">
                  <a:extLst>
                    <a:ext uri="{9D8B030D-6E8A-4147-A177-3AD203B41FA5}">
                      <a16:colId xmlns:a16="http://schemas.microsoft.com/office/drawing/2014/main" val="1020582413"/>
                    </a:ext>
                  </a:extLst>
                </a:gridCol>
              </a:tblGrid>
              <a:tr h="295556">
                <a:tc>
                  <a:txBody>
                    <a:bodyPr/>
                    <a:lstStyle/>
                    <a:p>
                      <a:pPr>
                        <a:lnSpc>
                          <a:spcPct val="115000"/>
                        </a:lnSpc>
                        <a:spcAft>
                          <a:spcPts val="0"/>
                        </a:spcAft>
                      </a:pPr>
                      <a:r>
                        <a:rPr lang="it-IT" sz="1800">
                          <a:effectLst/>
                          <a:latin typeface="Abadi Extra Light" panose="020B0204020104020204" pitchFamily="34" charset="0"/>
                        </a:rPr>
                        <a:t>Parametro</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15000"/>
                        </a:lnSpc>
                        <a:spcAft>
                          <a:spcPts val="0"/>
                        </a:spcAft>
                      </a:pPr>
                      <a:r>
                        <a:rPr lang="it-IT" sz="1800" dirty="0">
                          <a:effectLst/>
                          <a:latin typeface="Abadi Extra Light" panose="020B0204020104020204" pitchFamily="34" charset="0"/>
                        </a:rPr>
                        <a:t>Valore</a:t>
                      </a:r>
                      <a:endParaRPr lang="it-IT" sz="1800" dirty="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63204408"/>
                  </a:ext>
                </a:extLst>
              </a:tr>
              <a:tr h="400720">
                <a:tc>
                  <a:txBody>
                    <a:bodyPr/>
                    <a:lstStyle/>
                    <a:p>
                      <a:pPr>
                        <a:lnSpc>
                          <a:spcPct val="115000"/>
                        </a:lnSpc>
                        <a:spcAft>
                          <a:spcPts val="0"/>
                        </a:spcAft>
                      </a:pPr>
                      <a:r>
                        <a:rPr lang="it-IT" sz="1800">
                          <a:effectLst/>
                          <a:latin typeface="Abadi Extra Light" panose="020B0204020104020204" pitchFamily="34" charset="0"/>
                        </a:rPr>
                        <a:t>Sensibilità (%)</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15000"/>
                        </a:lnSpc>
                        <a:spcAft>
                          <a:spcPts val="0"/>
                        </a:spcAft>
                      </a:pPr>
                      <a:r>
                        <a:rPr lang="it-IT" sz="1800">
                          <a:effectLst/>
                          <a:latin typeface="Abadi Extra Light" panose="020B0204020104020204" pitchFamily="34" charset="0"/>
                        </a:rPr>
                        <a:t>100.00±0.00</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603731544"/>
                  </a:ext>
                </a:extLst>
              </a:tr>
              <a:tr h="295556">
                <a:tc>
                  <a:txBody>
                    <a:bodyPr/>
                    <a:lstStyle/>
                    <a:p>
                      <a:pPr>
                        <a:lnSpc>
                          <a:spcPct val="115000"/>
                        </a:lnSpc>
                        <a:spcAft>
                          <a:spcPts val="0"/>
                        </a:spcAft>
                      </a:pPr>
                      <a:r>
                        <a:rPr lang="it-IT" sz="1800">
                          <a:effectLst/>
                          <a:latin typeface="Abadi Extra Light" panose="020B0204020104020204" pitchFamily="34" charset="0"/>
                        </a:rPr>
                        <a:t>Specificità (%)</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15000"/>
                        </a:lnSpc>
                        <a:spcAft>
                          <a:spcPts val="0"/>
                        </a:spcAft>
                      </a:pPr>
                      <a:r>
                        <a:rPr lang="it-IT" sz="1800">
                          <a:effectLst/>
                          <a:latin typeface="Abadi Extra Light" panose="020B0204020104020204" pitchFamily="34" charset="0"/>
                        </a:rPr>
                        <a:t>99.86±0.10</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548985264"/>
                  </a:ext>
                </a:extLst>
              </a:tr>
              <a:tr h="295556">
                <a:tc>
                  <a:txBody>
                    <a:bodyPr/>
                    <a:lstStyle/>
                    <a:p>
                      <a:pPr>
                        <a:lnSpc>
                          <a:spcPct val="115000"/>
                        </a:lnSpc>
                        <a:spcAft>
                          <a:spcPts val="0"/>
                        </a:spcAft>
                      </a:pPr>
                      <a:r>
                        <a:rPr lang="it-IT" sz="1800">
                          <a:effectLst/>
                          <a:latin typeface="Abadi Extra Light" panose="020B0204020104020204" pitchFamily="34" charset="0"/>
                        </a:rPr>
                        <a:t>Positive Likelihood ratio</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15000"/>
                        </a:lnSpc>
                        <a:spcAft>
                          <a:spcPts val="0"/>
                        </a:spcAft>
                      </a:pPr>
                      <a:r>
                        <a:rPr lang="it-IT" sz="1800">
                          <a:effectLst/>
                          <a:latin typeface="Abadi Extra Light" panose="020B0204020104020204" pitchFamily="34" charset="0"/>
                        </a:rPr>
                        <a:t>707.0</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695581234"/>
                  </a:ext>
                </a:extLst>
              </a:tr>
              <a:tr h="295556">
                <a:tc>
                  <a:txBody>
                    <a:bodyPr/>
                    <a:lstStyle/>
                    <a:p>
                      <a:pPr>
                        <a:lnSpc>
                          <a:spcPct val="115000"/>
                        </a:lnSpc>
                        <a:spcAft>
                          <a:spcPts val="0"/>
                        </a:spcAft>
                      </a:pPr>
                      <a:r>
                        <a:rPr lang="it-IT" sz="1800">
                          <a:effectLst/>
                          <a:latin typeface="Abadi Extra Light" panose="020B0204020104020204" pitchFamily="34" charset="0"/>
                        </a:rPr>
                        <a:t>Negative Likelihood ratio</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15000"/>
                        </a:lnSpc>
                        <a:spcAft>
                          <a:spcPts val="0"/>
                        </a:spcAft>
                      </a:pPr>
                      <a:r>
                        <a:rPr lang="it-IT" sz="1800">
                          <a:effectLst/>
                          <a:latin typeface="Abadi Extra Light" panose="020B0204020104020204" pitchFamily="34" charset="0"/>
                        </a:rPr>
                        <a:t>0.0</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456077791"/>
                  </a:ext>
                </a:extLst>
              </a:tr>
              <a:tr h="380473">
                <a:tc>
                  <a:txBody>
                    <a:bodyPr/>
                    <a:lstStyle/>
                    <a:p>
                      <a:pPr>
                        <a:lnSpc>
                          <a:spcPct val="115000"/>
                        </a:lnSpc>
                        <a:spcAft>
                          <a:spcPts val="0"/>
                        </a:spcAft>
                      </a:pPr>
                      <a:r>
                        <a:rPr lang="it-IT" sz="1800">
                          <a:effectLst/>
                          <a:latin typeface="Abadi Extra Light" panose="020B0204020104020204" pitchFamily="34" charset="0"/>
                        </a:rPr>
                        <a:t>Valore predittivo negativo (%)</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15000"/>
                        </a:lnSpc>
                        <a:spcAft>
                          <a:spcPts val="0"/>
                        </a:spcAft>
                      </a:pPr>
                      <a:r>
                        <a:rPr lang="it-IT" sz="1800">
                          <a:effectLst/>
                          <a:latin typeface="Abadi Extra Light" panose="020B0204020104020204" pitchFamily="34" charset="0"/>
                        </a:rPr>
                        <a:t>100.00±0.00</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9612040"/>
                  </a:ext>
                </a:extLst>
              </a:tr>
              <a:tr h="295556">
                <a:tc>
                  <a:txBody>
                    <a:bodyPr/>
                    <a:lstStyle/>
                    <a:p>
                      <a:pPr>
                        <a:lnSpc>
                          <a:spcPct val="115000"/>
                        </a:lnSpc>
                        <a:spcAft>
                          <a:spcPts val="0"/>
                        </a:spcAft>
                      </a:pPr>
                      <a:r>
                        <a:rPr lang="it-IT" sz="1800">
                          <a:effectLst/>
                          <a:latin typeface="Abadi Extra Light" panose="020B0204020104020204" pitchFamily="34" charset="0"/>
                        </a:rPr>
                        <a:t>Valore predittivo Positivo (%)</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15000"/>
                        </a:lnSpc>
                        <a:spcAft>
                          <a:spcPts val="0"/>
                        </a:spcAft>
                      </a:pPr>
                      <a:r>
                        <a:rPr lang="it-IT" sz="1800">
                          <a:effectLst/>
                          <a:latin typeface="Abadi Extra Light" panose="020B0204020104020204" pitchFamily="34" charset="0"/>
                        </a:rPr>
                        <a:t>88.89±7.41</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543341953"/>
                  </a:ext>
                </a:extLst>
              </a:tr>
              <a:tr h="295556">
                <a:tc>
                  <a:txBody>
                    <a:bodyPr/>
                    <a:lstStyle/>
                    <a:p>
                      <a:pPr>
                        <a:lnSpc>
                          <a:spcPct val="115000"/>
                        </a:lnSpc>
                        <a:spcAft>
                          <a:spcPts val="0"/>
                        </a:spcAft>
                      </a:pPr>
                      <a:r>
                        <a:rPr lang="it-IT" sz="1800">
                          <a:effectLst/>
                          <a:latin typeface="Abadi Extra Light" panose="020B0204020104020204" pitchFamily="34" charset="0"/>
                        </a:rPr>
                        <a:t>Accuratezza globale (%)</a:t>
                      </a:r>
                      <a:endParaRPr lang="it-IT" sz="180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15000"/>
                        </a:lnSpc>
                        <a:spcAft>
                          <a:spcPts val="0"/>
                        </a:spcAft>
                      </a:pPr>
                      <a:r>
                        <a:rPr lang="it-IT" sz="1800" dirty="0">
                          <a:effectLst/>
                          <a:latin typeface="Abadi Extra Light" panose="020B0204020104020204" pitchFamily="34" charset="0"/>
                        </a:rPr>
                        <a:t>99.86±0.00</a:t>
                      </a:r>
                      <a:endParaRPr lang="it-IT" sz="1800" dirty="0">
                        <a:effectLst/>
                        <a:latin typeface="Abadi Extra Light" panose="020B0204020104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087832123"/>
                  </a:ext>
                </a:extLst>
              </a:tr>
            </a:tbl>
          </a:graphicData>
        </a:graphic>
      </p:graphicFrame>
      <p:sp>
        <p:nvSpPr>
          <p:cNvPr id="5" name="Rettangolo 4">
            <a:extLst>
              <a:ext uri="{FF2B5EF4-FFF2-40B4-BE49-F238E27FC236}">
                <a16:creationId xmlns:a16="http://schemas.microsoft.com/office/drawing/2014/main" id="{27047369-EFC2-4EB8-8348-9EB4CB8CA166}"/>
              </a:ext>
            </a:extLst>
          </p:cNvPr>
          <p:cNvSpPr/>
          <p:nvPr/>
        </p:nvSpPr>
        <p:spPr>
          <a:xfrm>
            <a:off x="489527" y="2187096"/>
            <a:ext cx="2749725" cy="1200329"/>
          </a:xfrm>
          <a:prstGeom prst="rect">
            <a:avLst/>
          </a:prstGeom>
        </p:spPr>
        <p:txBody>
          <a:bodyPr wrap="square">
            <a:spAutoFit/>
          </a:bodyPr>
          <a:lstStyle/>
          <a:p>
            <a:pPr algn="ctr"/>
            <a:r>
              <a:rPr lang="en-US" sz="3600" b="1" dirty="0">
                <a:solidFill>
                  <a:schemeClr val="accent2"/>
                </a:solidFill>
                <a:latin typeface="Abadi Extra Light" panose="020B0204020104020204" pitchFamily="34" charset="0"/>
              </a:rPr>
              <a:t>1430 enrolled subjects </a:t>
            </a:r>
            <a:endParaRPr lang="it-IT" sz="3600" dirty="0">
              <a:solidFill>
                <a:schemeClr val="accent2"/>
              </a:solidFill>
            </a:endParaRPr>
          </a:p>
        </p:txBody>
      </p:sp>
      <p:pic>
        <p:nvPicPr>
          <p:cNvPr id="3078" name="Picture 6" descr="Risultati immagini per lilt">
            <a:extLst>
              <a:ext uri="{FF2B5EF4-FFF2-40B4-BE49-F238E27FC236}">
                <a16:creationId xmlns:a16="http://schemas.microsoft.com/office/drawing/2014/main" id="{CE03F139-8794-4DE9-A991-D8712BDFC9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8310" y="713960"/>
            <a:ext cx="4941456" cy="2783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9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par>
                                <p:cTn id="14" presetID="2" presetClass="entr" presetSubtype="4" fill="hold" nodeType="withEffect">
                                  <p:stCondLst>
                                    <p:cond delay="0"/>
                                  </p:stCondLst>
                                  <p:childTnLst>
                                    <p:set>
                                      <p:cBhvr>
                                        <p:cTn id="15" dur="1" fill="hold">
                                          <p:stCondLst>
                                            <p:cond delay="0"/>
                                          </p:stCondLst>
                                        </p:cTn>
                                        <p:tgtEl>
                                          <p:spTgt spid="3078"/>
                                        </p:tgtEl>
                                        <p:attrNameLst>
                                          <p:attrName>style.visibility</p:attrName>
                                        </p:attrNameLst>
                                      </p:cBhvr>
                                      <p:to>
                                        <p:strVal val="visible"/>
                                      </p:to>
                                    </p:set>
                                    <p:anim calcmode="lin" valueType="num">
                                      <p:cBhvr additive="base">
                                        <p:cTn id="16" dur="500" fill="hold"/>
                                        <p:tgtEl>
                                          <p:spTgt spid="3078"/>
                                        </p:tgtEl>
                                        <p:attrNameLst>
                                          <p:attrName>ppt_x</p:attrName>
                                        </p:attrNameLst>
                                      </p:cBhvr>
                                      <p:tavLst>
                                        <p:tav tm="0">
                                          <p:val>
                                            <p:strVal val="#ppt_x"/>
                                          </p:val>
                                        </p:tav>
                                        <p:tav tm="100000">
                                          <p:val>
                                            <p:strVal val="#ppt_x"/>
                                          </p:val>
                                        </p:tav>
                                      </p:tavLst>
                                    </p:anim>
                                    <p:anim calcmode="lin" valueType="num">
                                      <p:cBhvr additive="base">
                                        <p:cTn id="17"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3886200" y="2133600"/>
            <a:ext cx="8305800" cy="2303463"/>
          </a:xfrm>
        </p:spPr>
        <p:txBody>
          <a:bodyPr>
            <a:noAutofit/>
          </a:bodyPr>
          <a:lstStyle/>
          <a:p>
            <a:r>
              <a:rPr lang="it-IT" sz="4000" dirty="0" err="1"/>
              <a:t>Metabolomics</a:t>
            </a:r>
            <a:r>
              <a:rPr lang="it-IT" sz="4000" dirty="0"/>
              <a:t> </a:t>
            </a:r>
            <a:r>
              <a:rPr lang="it-IT" sz="4000" dirty="0" err="1"/>
              <a:t>as</a:t>
            </a:r>
            <a:r>
              <a:rPr lang="it-IT" sz="4000" dirty="0"/>
              <a:t> a </a:t>
            </a:r>
            <a:r>
              <a:rPr lang="it-IT" sz="4000" dirty="0" err="1"/>
              <a:t>tool</a:t>
            </a:r>
            <a:r>
              <a:rPr lang="it-IT" sz="4000" dirty="0"/>
              <a:t> for </a:t>
            </a:r>
            <a:r>
              <a:rPr lang="it-IT" sz="4000" dirty="0" err="1"/>
              <a:t>cancer</a:t>
            </a:r>
            <a:r>
              <a:rPr lang="it-IT" sz="4000" dirty="0"/>
              <a:t> </a:t>
            </a:r>
            <a:r>
              <a:rPr lang="it-IT" sz="4000" dirty="0" err="1"/>
              <a:t>diagnosis</a:t>
            </a:r>
            <a:r>
              <a:rPr lang="it-IT" sz="4000" dirty="0"/>
              <a:t> and </a:t>
            </a:r>
            <a:r>
              <a:rPr lang="it-IT" sz="4000" dirty="0" err="1"/>
              <a:t>treatments</a:t>
            </a:r>
            <a:r>
              <a:rPr lang="it-IT" sz="4000" dirty="0"/>
              <a:t> </a:t>
            </a:r>
            <a:r>
              <a:rPr lang="it-IT" sz="4000" dirty="0" err="1"/>
              <a:t>Effectiveness</a:t>
            </a:r>
            <a:r>
              <a:rPr lang="it-IT" sz="4000" dirty="0"/>
              <a:t> </a:t>
            </a:r>
            <a:r>
              <a:rPr lang="it-IT" sz="4000" dirty="0" err="1"/>
              <a:t>prediction</a:t>
            </a:r>
            <a:endParaRPr lang="en-US" sz="4000" dirty="0"/>
          </a:p>
        </p:txBody>
      </p:sp>
      <p:pic>
        <p:nvPicPr>
          <p:cNvPr id="5" name="Immagine 4" descr="Risultati immagini per por fesr campania logo"/>
          <p:cNvPicPr/>
          <p:nvPr/>
        </p:nvPicPr>
        <p:blipFill>
          <a:blip r:embed="rId3"/>
          <a:srcRect/>
          <a:stretch>
            <a:fillRect/>
          </a:stretch>
        </p:blipFill>
        <p:spPr bwMode="auto">
          <a:xfrm>
            <a:off x="5363147" y="174916"/>
            <a:ext cx="1266546" cy="1237154"/>
          </a:xfrm>
          <a:prstGeom prst="rect">
            <a:avLst/>
          </a:prstGeom>
          <a:noFill/>
          <a:ln w="9525">
            <a:noFill/>
            <a:miter lim="800000"/>
            <a:headEnd/>
            <a:tailEnd/>
          </a:ln>
        </p:spPr>
      </p:pic>
      <p:pic>
        <p:nvPicPr>
          <p:cNvPr id="6" name="Immagine 5"/>
          <p:cNvPicPr/>
          <p:nvPr/>
        </p:nvPicPr>
        <p:blipFill>
          <a:blip r:embed="rId4"/>
          <a:srcRect/>
          <a:stretch>
            <a:fillRect/>
          </a:stretch>
        </p:blipFill>
        <p:spPr bwMode="auto">
          <a:xfrm>
            <a:off x="11141228" y="218151"/>
            <a:ext cx="746125" cy="988695"/>
          </a:xfrm>
          <a:prstGeom prst="rect">
            <a:avLst/>
          </a:prstGeom>
          <a:noFill/>
          <a:ln w="9525">
            <a:noFill/>
            <a:miter lim="800000"/>
            <a:headEnd/>
            <a:tailEnd/>
          </a:ln>
        </p:spPr>
      </p:pic>
      <p:pic>
        <p:nvPicPr>
          <p:cNvPr id="7" name="Immagine 6"/>
          <p:cNvPicPr/>
          <p:nvPr/>
        </p:nvPicPr>
        <p:blipFill>
          <a:blip r:embed="rId5"/>
          <a:srcRect/>
          <a:stretch>
            <a:fillRect/>
          </a:stretch>
        </p:blipFill>
        <p:spPr bwMode="auto">
          <a:xfrm>
            <a:off x="163945" y="249901"/>
            <a:ext cx="1990725" cy="956945"/>
          </a:xfrm>
          <a:prstGeom prst="rect">
            <a:avLst/>
          </a:prstGeom>
          <a:noFill/>
          <a:ln w="9525">
            <a:noFill/>
            <a:miter lim="800000"/>
            <a:headEnd/>
            <a:tailEnd/>
          </a:ln>
        </p:spPr>
      </p:pic>
      <p:pic>
        <p:nvPicPr>
          <p:cNvPr id="9" name="Immagin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8283" y="5158593"/>
            <a:ext cx="2802825" cy="1507779"/>
          </a:xfrm>
          <a:prstGeom prst="rect">
            <a:avLst/>
          </a:prstGeom>
        </p:spPr>
      </p:pic>
      <p:pic>
        <p:nvPicPr>
          <p:cNvPr id="10" name="Immagin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76400" y="5181600"/>
            <a:ext cx="3052022" cy="1493736"/>
          </a:xfrm>
          <a:prstGeom prst="rect">
            <a:avLst/>
          </a:prstGeom>
        </p:spPr>
      </p:pic>
    </p:spTree>
    <p:extLst>
      <p:ext uri="{BB962C8B-B14F-4D97-AF65-F5344CB8AC3E}">
        <p14:creationId xmlns:p14="http://schemas.microsoft.com/office/powerpoint/2010/main" val="30688012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9080" y="5802596"/>
            <a:ext cx="1826508" cy="982569"/>
          </a:xfrm>
          <a:prstGeom prst="rect">
            <a:avLst/>
          </a:prstGeom>
        </p:spPr>
      </p:pic>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2724" y="5802596"/>
            <a:ext cx="1800000" cy="880965"/>
          </a:xfrm>
          <a:prstGeom prst="rect">
            <a:avLst/>
          </a:prstGeom>
        </p:spPr>
      </p:pic>
      <p:pic>
        <p:nvPicPr>
          <p:cNvPr id="14" name="Immagin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85713" y="983839"/>
            <a:ext cx="1620000" cy="1663068"/>
          </a:xfrm>
          <a:prstGeom prst="rect">
            <a:avLst/>
          </a:prstGeom>
        </p:spPr>
      </p:pic>
      <p:pic>
        <p:nvPicPr>
          <p:cNvPr id="15" name="Immagin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0612" y="2864677"/>
            <a:ext cx="1620000" cy="1307711"/>
          </a:xfrm>
          <a:prstGeom prst="rect">
            <a:avLst/>
          </a:prstGeom>
        </p:spPr>
      </p:pic>
      <p:pic>
        <p:nvPicPr>
          <p:cNvPr id="16" name="Immagin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85713" y="4390157"/>
            <a:ext cx="1796672" cy="1274811"/>
          </a:xfrm>
          <a:prstGeom prst="rect">
            <a:avLst/>
          </a:prstGeom>
        </p:spPr>
      </p:pic>
      <p:pic>
        <p:nvPicPr>
          <p:cNvPr id="17" name="Immagin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38600" y="1079742"/>
            <a:ext cx="1620000" cy="1620000"/>
          </a:xfrm>
          <a:prstGeom prst="rect">
            <a:avLst/>
          </a:prstGeom>
        </p:spPr>
      </p:pic>
      <p:pic>
        <p:nvPicPr>
          <p:cNvPr id="18" name="Immagin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84141" y="2864676"/>
            <a:ext cx="1620000" cy="1620000"/>
          </a:xfrm>
          <a:prstGeom prst="rect">
            <a:avLst/>
          </a:prstGeom>
        </p:spPr>
      </p:pic>
      <p:pic>
        <p:nvPicPr>
          <p:cNvPr id="19" name="Immagin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84915" y="4638770"/>
            <a:ext cx="1861660" cy="1163825"/>
          </a:xfrm>
          <a:prstGeom prst="rect">
            <a:avLst/>
          </a:prstGeom>
        </p:spPr>
      </p:pic>
      <p:sp>
        <p:nvSpPr>
          <p:cNvPr id="20" name="CasellaDiTesto 19"/>
          <p:cNvSpPr txBox="1"/>
          <p:nvPr/>
        </p:nvSpPr>
        <p:spPr>
          <a:xfrm>
            <a:off x="1874982" y="1371602"/>
            <a:ext cx="1477818" cy="646331"/>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it-IT" dirty="0" err="1"/>
              <a:t>Endometrial</a:t>
            </a:r>
            <a:r>
              <a:rPr lang="it-IT" dirty="0"/>
              <a:t> </a:t>
            </a:r>
            <a:r>
              <a:rPr lang="it-IT" dirty="0" err="1"/>
              <a:t>Cancer</a:t>
            </a:r>
            <a:endParaRPr lang="en-US" dirty="0"/>
          </a:p>
        </p:txBody>
      </p:sp>
      <p:sp>
        <p:nvSpPr>
          <p:cNvPr id="21" name="CasellaDiTesto 20"/>
          <p:cNvSpPr txBox="1"/>
          <p:nvPr/>
        </p:nvSpPr>
        <p:spPr>
          <a:xfrm>
            <a:off x="1600200" y="3195366"/>
            <a:ext cx="1295400" cy="646331"/>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it-IT" dirty="0" err="1"/>
              <a:t>Breast</a:t>
            </a:r>
            <a:r>
              <a:rPr lang="it-IT" dirty="0"/>
              <a:t> </a:t>
            </a:r>
            <a:r>
              <a:rPr lang="it-IT" dirty="0" err="1"/>
              <a:t>Cancer</a:t>
            </a:r>
            <a:endParaRPr lang="en-US" dirty="0"/>
          </a:p>
        </p:txBody>
      </p:sp>
      <p:sp>
        <p:nvSpPr>
          <p:cNvPr id="22" name="CasellaDiTesto 21"/>
          <p:cNvSpPr txBox="1"/>
          <p:nvPr/>
        </p:nvSpPr>
        <p:spPr>
          <a:xfrm>
            <a:off x="2057400" y="4724439"/>
            <a:ext cx="1295400" cy="646331"/>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it-IT" dirty="0" err="1"/>
              <a:t>Ovarian</a:t>
            </a:r>
            <a:r>
              <a:rPr lang="it-IT" dirty="0"/>
              <a:t> </a:t>
            </a:r>
            <a:r>
              <a:rPr lang="it-IT" dirty="0" err="1"/>
              <a:t>Cancer</a:t>
            </a:r>
            <a:endParaRPr lang="en-US" dirty="0"/>
          </a:p>
        </p:txBody>
      </p:sp>
      <p:sp>
        <p:nvSpPr>
          <p:cNvPr id="23" name="CasellaDiTesto 22"/>
          <p:cNvSpPr txBox="1"/>
          <p:nvPr/>
        </p:nvSpPr>
        <p:spPr>
          <a:xfrm>
            <a:off x="8949694" y="1374825"/>
            <a:ext cx="1295400" cy="646331"/>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it-IT" dirty="0" err="1"/>
              <a:t>Lung</a:t>
            </a:r>
            <a:r>
              <a:rPr lang="it-IT" dirty="0"/>
              <a:t> </a:t>
            </a:r>
            <a:r>
              <a:rPr lang="it-IT" dirty="0" err="1"/>
              <a:t>Cancer</a:t>
            </a:r>
            <a:endParaRPr lang="en-US" dirty="0"/>
          </a:p>
        </p:txBody>
      </p:sp>
      <p:sp>
        <p:nvSpPr>
          <p:cNvPr id="24" name="CasellaDiTesto 23"/>
          <p:cNvSpPr txBox="1"/>
          <p:nvPr/>
        </p:nvSpPr>
        <p:spPr>
          <a:xfrm>
            <a:off x="9336741" y="3266709"/>
            <a:ext cx="1295400" cy="646331"/>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it-IT" dirty="0" err="1"/>
              <a:t>Pancreatic</a:t>
            </a:r>
            <a:r>
              <a:rPr lang="it-IT" dirty="0"/>
              <a:t>  </a:t>
            </a:r>
            <a:r>
              <a:rPr lang="it-IT" dirty="0" err="1"/>
              <a:t>Cancer</a:t>
            </a:r>
            <a:endParaRPr lang="en-US" dirty="0"/>
          </a:p>
        </p:txBody>
      </p:sp>
      <p:sp>
        <p:nvSpPr>
          <p:cNvPr id="25" name="CasellaDiTesto 24"/>
          <p:cNvSpPr txBox="1"/>
          <p:nvPr/>
        </p:nvSpPr>
        <p:spPr>
          <a:xfrm>
            <a:off x="8946876" y="4893281"/>
            <a:ext cx="1295400" cy="646331"/>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it-IT" dirty="0"/>
              <a:t>LIVER Cancer</a:t>
            </a:r>
            <a:endParaRPr lang="en-US" dirty="0"/>
          </a:p>
        </p:txBody>
      </p:sp>
      <p:pic>
        <p:nvPicPr>
          <p:cNvPr id="26" name="Immagine 2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65154" y="2860927"/>
            <a:ext cx="2215856" cy="1391601"/>
          </a:xfrm>
          <a:prstGeom prst="rect">
            <a:avLst/>
          </a:prstGeom>
        </p:spPr>
      </p:pic>
      <p:cxnSp>
        <p:nvCxnSpPr>
          <p:cNvPr id="28" name="Connettore 2 27"/>
          <p:cNvCxnSpPr>
            <a:stCxn id="26" idx="0"/>
            <a:endCxn id="14" idx="3"/>
          </p:cNvCxnSpPr>
          <p:nvPr/>
        </p:nvCxnSpPr>
        <p:spPr>
          <a:xfrm flipH="1" flipV="1">
            <a:off x="5205714" y="1815374"/>
            <a:ext cx="967369" cy="10455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Connettore 2 29"/>
          <p:cNvCxnSpPr>
            <a:stCxn id="26" idx="0"/>
            <a:endCxn id="17" idx="1"/>
          </p:cNvCxnSpPr>
          <p:nvPr/>
        </p:nvCxnSpPr>
        <p:spPr>
          <a:xfrm flipV="1">
            <a:off x="6173082" y="1889742"/>
            <a:ext cx="865518" cy="9711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Connettore 2 31"/>
          <p:cNvCxnSpPr>
            <a:stCxn id="26" idx="1"/>
            <a:endCxn id="15" idx="3"/>
          </p:cNvCxnSpPr>
          <p:nvPr/>
        </p:nvCxnSpPr>
        <p:spPr>
          <a:xfrm flipH="1" flipV="1">
            <a:off x="4670612" y="3518533"/>
            <a:ext cx="394542" cy="381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Connettore 2 33"/>
          <p:cNvCxnSpPr/>
          <p:nvPr/>
        </p:nvCxnSpPr>
        <p:spPr>
          <a:xfrm flipV="1">
            <a:off x="7140841" y="3507074"/>
            <a:ext cx="412941" cy="114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Connettore 2 36"/>
          <p:cNvCxnSpPr>
            <a:stCxn id="26" idx="2"/>
            <a:endCxn id="16" idx="3"/>
          </p:cNvCxnSpPr>
          <p:nvPr/>
        </p:nvCxnSpPr>
        <p:spPr>
          <a:xfrm flipH="1">
            <a:off x="5382386" y="4252528"/>
            <a:ext cx="790697" cy="7750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Connettore 2 38"/>
          <p:cNvCxnSpPr>
            <a:stCxn id="26" idx="2"/>
          </p:cNvCxnSpPr>
          <p:nvPr/>
        </p:nvCxnSpPr>
        <p:spPr>
          <a:xfrm>
            <a:off x="6173083" y="4252527"/>
            <a:ext cx="811833" cy="7914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6646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ppt_x"/>
                                          </p:val>
                                        </p:tav>
                                        <p:tav tm="100000">
                                          <p:val>
                                            <p:strVal val="#ppt_x"/>
                                          </p:val>
                                        </p:tav>
                                      </p:tavLst>
                                    </p:anim>
                                    <p:anim calcmode="lin" valueType="num">
                                      <p:cBhvr additive="base">
                                        <p:cTn id="58" dur="500" fill="hold"/>
                                        <p:tgtEl>
                                          <p:spTgt spid="1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ppt_x"/>
                                          </p:val>
                                        </p:tav>
                                        <p:tav tm="100000">
                                          <p:val>
                                            <p:strVal val="#ppt_x"/>
                                          </p:val>
                                        </p:tav>
                                      </p:tavLst>
                                    </p:anim>
                                    <p:anim calcmode="lin" valueType="num">
                                      <p:cBhvr additive="base">
                                        <p:cTn id="6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randombar(horizontal)">
                                      <p:cBhvr>
                                        <p:cTn id="67" dur="500"/>
                                        <p:tgtEl>
                                          <p:spTgt spid="39"/>
                                        </p:tgtEl>
                                      </p:cBhvr>
                                    </p:animEffect>
                                  </p:childTnLst>
                                </p:cTn>
                              </p:par>
                              <p:par>
                                <p:cTn id="68" presetID="14" presetClass="entr" presetSubtype="10" fill="hold"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randombar(horizontal)">
                                      <p:cBhvr>
                                        <p:cTn id="70" dur="500"/>
                                        <p:tgtEl>
                                          <p:spTgt spid="37"/>
                                        </p:tgtEl>
                                      </p:cBhvr>
                                    </p:animEffect>
                                  </p:childTnLst>
                                </p:cTn>
                              </p:par>
                              <p:par>
                                <p:cTn id="71" presetID="14" presetClass="entr" presetSubtype="1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randombar(horizontal)">
                                      <p:cBhvr>
                                        <p:cTn id="73" dur="500"/>
                                        <p:tgtEl>
                                          <p:spTgt spid="32"/>
                                        </p:tgtEl>
                                      </p:cBhvr>
                                    </p:animEffect>
                                  </p:childTnLst>
                                </p:cTn>
                              </p:par>
                              <p:par>
                                <p:cTn id="74" presetID="14" presetClass="entr" presetSubtype="10" fill="hold"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randombar(horizontal)">
                                      <p:cBhvr>
                                        <p:cTn id="76" dur="500"/>
                                        <p:tgtEl>
                                          <p:spTgt spid="28"/>
                                        </p:tgtEl>
                                      </p:cBhvr>
                                    </p:animEffect>
                                  </p:childTnLst>
                                </p:cTn>
                              </p:par>
                              <p:par>
                                <p:cTn id="77" presetID="14" presetClass="entr" presetSubtype="10"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randombar(horizontal)">
                                      <p:cBhvr>
                                        <p:cTn id="79" dur="500"/>
                                        <p:tgtEl>
                                          <p:spTgt spid="30"/>
                                        </p:tgtEl>
                                      </p:cBhvr>
                                    </p:animEffect>
                                  </p:childTnLst>
                                </p:cTn>
                              </p:par>
                              <p:par>
                                <p:cTn id="80" presetID="14" presetClass="entr" presetSubtype="10" fill="hold"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randombar(horizontal)">
                                      <p:cBhvr>
                                        <p:cTn id="82" dur="500"/>
                                        <p:tgtEl>
                                          <p:spTgt spid="34"/>
                                        </p:tgtEl>
                                      </p:cBhvr>
                                    </p:animEffect>
                                  </p:childTnLst>
                                </p:cTn>
                              </p:par>
                              <p:par>
                                <p:cTn id="83" presetID="14" presetClass="entr" presetSubtype="10"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randombar(horizontal)">
                                      <p:cBhvr>
                                        <p:cTn id="8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Risultati immagini per por fesr campania logo"/>
          <p:cNvPicPr/>
          <p:nvPr/>
        </p:nvPicPr>
        <p:blipFill>
          <a:blip r:embed="rId3"/>
          <a:srcRect/>
          <a:stretch>
            <a:fillRect/>
          </a:stretch>
        </p:blipFill>
        <p:spPr bwMode="auto">
          <a:xfrm>
            <a:off x="5555298" y="0"/>
            <a:ext cx="1163001" cy="1173794"/>
          </a:xfrm>
          <a:prstGeom prst="rect">
            <a:avLst/>
          </a:prstGeom>
          <a:noFill/>
          <a:ln w="9525">
            <a:noFill/>
            <a:miter lim="800000"/>
            <a:headEnd/>
            <a:tailEnd/>
          </a:ln>
        </p:spPr>
      </p:pic>
      <p:pic>
        <p:nvPicPr>
          <p:cNvPr id="6" name="Immagine 5"/>
          <p:cNvPicPr/>
          <p:nvPr/>
        </p:nvPicPr>
        <p:blipFill>
          <a:blip r:embed="rId4"/>
          <a:srcRect/>
          <a:stretch>
            <a:fillRect/>
          </a:stretch>
        </p:blipFill>
        <p:spPr bwMode="auto">
          <a:xfrm>
            <a:off x="11445875" y="0"/>
            <a:ext cx="746125" cy="988695"/>
          </a:xfrm>
          <a:prstGeom prst="rect">
            <a:avLst/>
          </a:prstGeom>
          <a:noFill/>
          <a:ln w="9525">
            <a:noFill/>
            <a:miter lim="800000"/>
            <a:headEnd/>
            <a:tailEnd/>
          </a:ln>
        </p:spPr>
      </p:pic>
      <p:pic>
        <p:nvPicPr>
          <p:cNvPr id="7" name="Immagine 6"/>
          <p:cNvPicPr/>
          <p:nvPr/>
        </p:nvPicPr>
        <p:blipFill>
          <a:blip r:embed="rId5"/>
          <a:srcRect/>
          <a:stretch>
            <a:fillRect/>
          </a:stretch>
        </p:blipFill>
        <p:spPr bwMode="auto">
          <a:xfrm>
            <a:off x="0" y="1975"/>
            <a:ext cx="1990725" cy="956945"/>
          </a:xfrm>
          <a:prstGeom prst="rect">
            <a:avLst/>
          </a:prstGeom>
          <a:noFill/>
          <a:ln w="9525">
            <a:noFill/>
            <a:miter lim="800000"/>
            <a:headEnd/>
            <a:tailEnd/>
          </a:ln>
        </p:spPr>
      </p:pic>
      <p:pic>
        <p:nvPicPr>
          <p:cNvPr id="9" name="Immagin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3801" y="5274022"/>
            <a:ext cx="2802825" cy="1507779"/>
          </a:xfrm>
          <a:prstGeom prst="rect">
            <a:avLst/>
          </a:prstGeom>
        </p:spPr>
      </p:pic>
      <p:pic>
        <p:nvPicPr>
          <p:cNvPr id="10" name="Immagin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76400" y="5181600"/>
            <a:ext cx="3052022" cy="1493736"/>
          </a:xfrm>
          <a:prstGeom prst="rect">
            <a:avLst/>
          </a:prstGeom>
        </p:spPr>
      </p:pic>
      <p:graphicFrame>
        <p:nvGraphicFramePr>
          <p:cNvPr id="8" name="Diagramma 7"/>
          <p:cNvGraphicFramePr/>
          <p:nvPr>
            <p:extLst/>
          </p:nvPr>
        </p:nvGraphicFramePr>
        <p:xfrm>
          <a:off x="1680422" y="2133600"/>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Immagin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03316" y="2284581"/>
            <a:ext cx="2874011" cy="2874011"/>
          </a:xfrm>
          <a:prstGeom prst="rect">
            <a:avLst/>
          </a:prstGeom>
        </p:spPr>
      </p:pic>
      <p:pic>
        <p:nvPicPr>
          <p:cNvPr id="12" name="Immagine 1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57362" y="1009006"/>
            <a:ext cx="3581400" cy="2249189"/>
          </a:xfrm>
          <a:prstGeom prst="rect">
            <a:avLst/>
          </a:prstGeom>
        </p:spPr>
      </p:pic>
      <p:sp>
        <p:nvSpPr>
          <p:cNvPr id="14" name="CasellaDiTesto 13"/>
          <p:cNvSpPr txBox="1"/>
          <p:nvPr/>
        </p:nvSpPr>
        <p:spPr>
          <a:xfrm>
            <a:off x="5338763" y="1447801"/>
            <a:ext cx="1879283"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dirty="0"/>
              <a:t>Patients before treatment</a:t>
            </a:r>
          </a:p>
        </p:txBody>
      </p:sp>
      <p:cxnSp>
        <p:nvCxnSpPr>
          <p:cNvPr id="16" name="Connettore 2 15"/>
          <p:cNvCxnSpPr>
            <a:stCxn id="14" idx="3"/>
          </p:cNvCxnSpPr>
          <p:nvPr/>
        </p:nvCxnSpPr>
        <p:spPr>
          <a:xfrm>
            <a:off x="7218046" y="1770966"/>
            <a:ext cx="1240155" cy="591234"/>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76290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874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Freeform: Shape 13">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magine 4">
            <a:extLst>
              <a:ext uri="{FF2B5EF4-FFF2-40B4-BE49-F238E27FC236}">
                <a16:creationId xmlns:a16="http://schemas.microsoft.com/office/drawing/2014/main" id="{AF49C1B2-5BAA-43D6-8B71-9C1AF55592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6181" y="2177815"/>
            <a:ext cx="5462546" cy="2546101"/>
          </a:xfrm>
          <a:prstGeom prst="rect">
            <a:avLst/>
          </a:prstGeom>
        </p:spPr>
      </p:pic>
    </p:spTree>
    <p:extLst>
      <p:ext uri="{BB962C8B-B14F-4D97-AF65-F5344CB8AC3E}">
        <p14:creationId xmlns:p14="http://schemas.microsoft.com/office/powerpoint/2010/main" val="18983623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i immagini per divergent arrow">
            <a:extLst>
              <a:ext uri="{FF2B5EF4-FFF2-40B4-BE49-F238E27FC236}">
                <a16:creationId xmlns:a16="http://schemas.microsoft.com/office/drawing/2014/main" id="{A8DBDED1-EBAB-4372-96D5-7C1C9AC90B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714" y="839147"/>
            <a:ext cx="9056914" cy="5179706"/>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D4D167E3-65D8-4BD5-B337-6D5E4ACDE5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21" y="1792969"/>
            <a:ext cx="3644123" cy="2854563"/>
          </a:xfrm>
          <a:prstGeom prst="rect">
            <a:avLst/>
          </a:prstGeom>
        </p:spPr>
      </p:pic>
      <p:pic>
        <p:nvPicPr>
          <p:cNvPr id="7" name="Immagine 6">
            <a:extLst>
              <a:ext uri="{FF2B5EF4-FFF2-40B4-BE49-F238E27FC236}">
                <a16:creationId xmlns:a16="http://schemas.microsoft.com/office/drawing/2014/main" id="{221D2710-518B-4D39-A126-800F38A256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9021" y="-261259"/>
            <a:ext cx="1791694" cy="2854563"/>
          </a:xfrm>
          <a:prstGeom prst="rect">
            <a:avLst/>
          </a:prstGeom>
        </p:spPr>
      </p:pic>
      <p:pic>
        <p:nvPicPr>
          <p:cNvPr id="9" name="Immagine 8">
            <a:extLst>
              <a:ext uri="{FF2B5EF4-FFF2-40B4-BE49-F238E27FC236}">
                <a16:creationId xmlns:a16="http://schemas.microsoft.com/office/drawing/2014/main" id="{B8C7997C-AC56-4E19-8AF0-3268CE72FD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4427" y="3561772"/>
            <a:ext cx="1791694" cy="2854563"/>
          </a:xfrm>
          <a:prstGeom prst="rect">
            <a:avLst/>
          </a:prstGeom>
        </p:spPr>
      </p:pic>
      <p:sp>
        <p:nvSpPr>
          <p:cNvPr id="10" name="CasellaDiTesto 9">
            <a:extLst>
              <a:ext uri="{FF2B5EF4-FFF2-40B4-BE49-F238E27FC236}">
                <a16:creationId xmlns:a16="http://schemas.microsoft.com/office/drawing/2014/main" id="{E1ABE4CE-A1FD-42F0-AAA8-9EDA8880909F}"/>
              </a:ext>
            </a:extLst>
          </p:cNvPr>
          <p:cNvSpPr txBox="1"/>
          <p:nvPr/>
        </p:nvSpPr>
        <p:spPr>
          <a:xfrm>
            <a:off x="9170125" y="982393"/>
            <a:ext cx="1791694" cy="553998"/>
          </a:xfrm>
          <a:prstGeom prst="rect">
            <a:avLst/>
          </a:prstGeom>
          <a:noFill/>
        </p:spPr>
        <p:txBody>
          <a:bodyPr wrap="square" rtlCol="0">
            <a:spAutoFit/>
          </a:bodyPr>
          <a:lstStyle/>
          <a:p>
            <a:r>
              <a:rPr lang="en-US" sz="3000" b="1" dirty="0">
                <a:solidFill>
                  <a:schemeClr val="bg1"/>
                </a:solidFill>
              </a:rPr>
              <a:t>Disease</a:t>
            </a:r>
          </a:p>
        </p:txBody>
      </p:sp>
      <p:sp>
        <p:nvSpPr>
          <p:cNvPr id="11" name="Rettangolo 10">
            <a:extLst>
              <a:ext uri="{FF2B5EF4-FFF2-40B4-BE49-F238E27FC236}">
                <a16:creationId xmlns:a16="http://schemas.microsoft.com/office/drawing/2014/main" id="{D13C6F15-2609-4E20-A1D2-4DECAEC3772F}"/>
              </a:ext>
            </a:extLst>
          </p:cNvPr>
          <p:cNvSpPr/>
          <p:nvPr/>
        </p:nvSpPr>
        <p:spPr>
          <a:xfrm>
            <a:off x="9170124" y="4712055"/>
            <a:ext cx="1889761" cy="553998"/>
          </a:xfrm>
          <a:prstGeom prst="rect">
            <a:avLst/>
          </a:prstGeom>
        </p:spPr>
        <p:txBody>
          <a:bodyPr wrap="square">
            <a:spAutoFit/>
          </a:bodyPr>
          <a:lstStyle/>
          <a:p>
            <a:r>
              <a:rPr lang="en-US" sz="3000" b="1" dirty="0">
                <a:solidFill>
                  <a:schemeClr val="bg1"/>
                </a:solidFill>
              </a:rPr>
              <a:t>Healthy</a:t>
            </a:r>
          </a:p>
        </p:txBody>
      </p:sp>
      <p:sp>
        <p:nvSpPr>
          <p:cNvPr id="12" name="Rettangolo 11">
            <a:extLst>
              <a:ext uri="{FF2B5EF4-FFF2-40B4-BE49-F238E27FC236}">
                <a16:creationId xmlns:a16="http://schemas.microsoft.com/office/drawing/2014/main" id="{D2589CA9-E751-4D44-B3BB-CE972123293E}"/>
              </a:ext>
            </a:extLst>
          </p:cNvPr>
          <p:cNvSpPr/>
          <p:nvPr/>
        </p:nvSpPr>
        <p:spPr>
          <a:xfrm>
            <a:off x="4348779" y="1947157"/>
            <a:ext cx="1436914" cy="2700375"/>
          </a:xfrm>
          <a:prstGeom prst="rect">
            <a:avLst/>
          </a:prstGeom>
          <a:effectLst>
            <a:outerShdw blurRad="57150" dist="19050" dir="5400000" algn="ctr" rotWithShape="0">
              <a:srgbClr val="000000">
                <a:alpha val="63000"/>
              </a:srgbClr>
            </a:outerShdw>
            <a:softEdge rad="177800"/>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it-IT" sz="9000" b="1" dirty="0"/>
              <a:t>?</a:t>
            </a:r>
          </a:p>
        </p:txBody>
      </p:sp>
    </p:spTree>
    <p:extLst>
      <p:ext uri="{BB962C8B-B14F-4D97-AF65-F5344CB8AC3E}">
        <p14:creationId xmlns:p14="http://schemas.microsoft.com/office/powerpoint/2010/main" val="244083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i immagini per divergent arrow">
            <a:extLst>
              <a:ext uri="{FF2B5EF4-FFF2-40B4-BE49-F238E27FC236}">
                <a16:creationId xmlns:a16="http://schemas.microsoft.com/office/drawing/2014/main" id="{A8DBDED1-EBAB-4372-96D5-7C1C9AC90B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714" y="839147"/>
            <a:ext cx="9056914" cy="5179706"/>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D4D167E3-65D8-4BD5-B337-6D5E4ACDE5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21" y="1792969"/>
            <a:ext cx="3644123" cy="2854563"/>
          </a:xfrm>
          <a:prstGeom prst="rect">
            <a:avLst/>
          </a:prstGeom>
        </p:spPr>
      </p:pic>
      <p:pic>
        <p:nvPicPr>
          <p:cNvPr id="7" name="Immagine 6">
            <a:extLst>
              <a:ext uri="{FF2B5EF4-FFF2-40B4-BE49-F238E27FC236}">
                <a16:creationId xmlns:a16="http://schemas.microsoft.com/office/drawing/2014/main" id="{221D2710-518B-4D39-A126-800F38A256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9793" y="1034821"/>
            <a:ext cx="1791694" cy="2854563"/>
          </a:xfrm>
          <a:prstGeom prst="rect">
            <a:avLst/>
          </a:prstGeom>
        </p:spPr>
      </p:pic>
      <p:pic>
        <p:nvPicPr>
          <p:cNvPr id="9" name="Immagine 8">
            <a:extLst>
              <a:ext uri="{FF2B5EF4-FFF2-40B4-BE49-F238E27FC236}">
                <a16:creationId xmlns:a16="http://schemas.microsoft.com/office/drawing/2014/main" id="{B8C7997C-AC56-4E19-8AF0-3268CE72FD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4427" y="3561772"/>
            <a:ext cx="1791694" cy="2854563"/>
          </a:xfrm>
          <a:prstGeom prst="rect">
            <a:avLst/>
          </a:prstGeom>
        </p:spPr>
      </p:pic>
      <p:sp>
        <p:nvSpPr>
          <p:cNvPr id="10" name="CasellaDiTesto 9">
            <a:extLst>
              <a:ext uri="{FF2B5EF4-FFF2-40B4-BE49-F238E27FC236}">
                <a16:creationId xmlns:a16="http://schemas.microsoft.com/office/drawing/2014/main" id="{E1ABE4CE-A1FD-42F0-AAA8-9EDA8880909F}"/>
              </a:ext>
            </a:extLst>
          </p:cNvPr>
          <p:cNvSpPr txBox="1"/>
          <p:nvPr/>
        </p:nvSpPr>
        <p:spPr>
          <a:xfrm>
            <a:off x="9170125" y="982393"/>
            <a:ext cx="1791694" cy="553998"/>
          </a:xfrm>
          <a:prstGeom prst="rect">
            <a:avLst/>
          </a:prstGeom>
          <a:noFill/>
        </p:spPr>
        <p:txBody>
          <a:bodyPr wrap="square" rtlCol="0">
            <a:spAutoFit/>
          </a:bodyPr>
          <a:lstStyle/>
          <a:p>
            <a:r>
              <a:rPr lang="en-US" sz="3000" b="1" dirty="0">
                <a:solidFill>
                  <a:schemeClr val="bg1"/>
                </a:solidFill>
              </a:rPr>
              <a:t>Disease</a:t>
            </a:r>
          </a:p>
        </p:txBody>
      </p:sp>
      <p:sp>
        <p:nvSpPr>
          <p:cNvPr id="11" name="Rettangolo 10">
            <a:extLst>
              <a:ext uri="{FF2B5EF4-FFF2-40B4-BE49-F238E27FC236}">
                <a16:creationId xmlns:a16="http://schemas.microsoft.com/office/drawing/2014/main" id="{D13C6F15-2609-4E20-A1D2-4DECAEC3772F}"/>
              </a:ext>
            </a:extLst>
          </p:cNvPr>
          <p:cNvSpPr/>
          <p:nvPr/>
        </p:nvSpPr>
        <p:spPr>
          <a:xfrm>
            <a:off x="9170124" y="4712055"/>
            <a:ext cx="1889761" cy="553998"/>
          </a:xfrm>
          <a:prstGeom prst="rect">
            <a:avLst/>
          </a:prstGeom>
        </p:spPr>
        <p:txBody>
          <a:bodyPr wrap="square">
            <a:spAutoFit/>
          </a:bodyPr>
          <a:lstStyle/>
          <a:p>
            <a:r>
              <a:rPr lang="en-US" sz="3000" b="1" dirty="0">
                <a:solidFill>
                  <a:schemeClr val="bg1"/>
                </a:solidFill>
              </a:rPr>
              <a:t>Healthy</a:t>
            </a:r>
          </a:p>
        </p:txBody>
      </p:sp>
    </p:spTree>
    <p:extLst>
      <p:ext uri="{BB962C8B-B14F-4D97-AF65-F5344CB8AC3E}">
        <p14:creationId xmlns:p14="http://schemas.microsoft.com/office/powerpoint/2010/main" val="34926523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i immagini per divergent arrow">
            <a:extLst>
              <a:ext uri="{FF2B5EF4-FFF2-40B4-BE49-F238E27FC236}">
                <a16:creationId xmlns:a16="http://schemas.microsoft.com/office/drawing/2014/main" id="{A8DBDED1-EBAB-4372-96D5-7C1C9AC90B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714" y="839147"/>
            <a:ext cx="9056914" cy="5179706"/>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D4D167E3-65D8-4BD5-B337-6D5E4ACDE5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21" y="1792969"/>
            <a:ext cx="3644123" cy="2854563"/>
          </a:xfrm>
          <a:prstGeom prst="rect">
            <a:avLst/>
          </a:prstGeom>
        </p:spPr>
      </p:pic>
      <p:pic>
        <p:nvPicPr>
          <p:cNvPr id="7" name="Immagine 6">
            <a:extLst>
              <a:ext uri="{FF2B5EF4-FFF2-40B4-BE49-F238E27FC236}">
                <a16:creationId xmlns:a16="http://schemas.microsoft.com/office/drawing/2014/main" id="{221D2710-518B-4D39-A126-800F38A256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2251" y="2952204"/>
            <a:ext cx="1791694" cy="2854563"/>
          </a:xfrm>
          <a:prstGeom prst="rect">
            <a:avLst/>
          </a:prstGeom>
        </p:spPr>
      </p:pic>
      <p:pic>
        <p:nvPicPr>
          <p:cNvPr id="9" name="Immagine 8">
            <a:extLst>
              <a:ext uri="{FF2B5EF4-FFF2-40B4-BE49-F238E27FC236}">
                <a16:creationId xmlns:a16="http://schemas.microsoft.com/office/drawing/2014/main" id="{B8C7997C-AC56-4E19-8AF0-3268CE72FD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4427" y="3561772"/>
            <a:ext cx="1791694" cy="2854563"/>
          </a:xfrm>
          <a:prstGeom prst="rect">
            <a:avLst/>
          </a:prstGeom>
        </p:spPr>
      </p:pic>
      <p:sp>
        <p:nvSpPr>
          <p:cNvPr id="10" name="CasellaDiTesto 9">
            <a:extLst>
              <a:ext uri="{FF2B5EF4-FFF2-40B4-BE49-F238E27FC236}">
                <a16:creationId xmlns:a16="http://schemas.microsoft.com/office/drawing/2014/main" id="{E1ABE4CE-A1FD-42F0-AAA8-9EDA8880909F}"/>
              </a:ext>
            </a:extLst>
          </p:cNvPr>
          <p:cNvSpPr txBox="1"/>
          <p:nvPr/>
        </p:nvSpPr>
        <p:spPr>
          <a:xfrm>
            <a:off x="9170125" y="982393"/>
            <a:ext cx="1791694" cy="553998"/>
          </a:xfrm>
          <a:prstGeom prst="rect">
            <a:avLst/>
          </a:prstGeom>
          <a:noFill/>
        </p:spPr>
        <p:txBody>
          <a:bodyPr wrap="square" rtlCol="0">
            <a:spAutoFit/>
          </a:bodyPr>
          <a:lstStyle/>
          <a:p>
            <a:r>
              <a:rPr lang="en-US" sz="3000" b="1" dirty="0">
                <a:solidFill>
                  <a:schemeClr val="bg1"/>
                </a:solidFill>
              </a:rPr>
              <a:t>Disease</a:t>
            </a:r>
          </a:p>
        </p:txBody>
      </p:sp>
      <p:sp>
        <p:nvSpPr>
          <p:cNvPr id="11" name="Rettangolo 10">
            <a:extLst>
              <a:ext uri="{FF2B5EF4-FFF2-40B4-BE49-F238E27FC236}">
                <a16:creationId xmlns:a16="http://schemas.microsoft.com/office/drawing/2014/main" id="{D13C6F15-2609-4E20-A1D2-4DECAEC3772F}"/>
              </a:ext>
            </a:extLst>
          </p:cNvPr>
          <p:cNvSpPr/>
          <p:nvPr/>
        </p:nvSpPr>
        <p:spPr>
          <a:xfrm>
            <a:off x="9170124" y="4712055"/>
            <a:ext cx="1889761" cy="553998"/>
          </a:xfrm>
          <a:prstGeom prst="rect">
            <a:avLst/>
          </a:prstGeom>
        </p:spPr>
        <p:txBody>
          <a:bodyPr wrap="square">
            <a:spAutoFit/>
          </a:bodyPr>
          <a:lstStyle/>
          <a:p>
            <a:r>
              <a:rPr lang="en-US" sz="3000" b="1" dirty="0">
                <a:solidFill>
                  <a:schemeClr val="bg1"/>
                </a:solidFill>
              </a:rPr>
              <a:t>Healthy</a:t>
            </a:r>
          </a:p>
        </p:txBody>
      </p:sp>
    </p:spTree>
    <p:extLst>
      <p:ext uri="{BB962C8B-B14F-4D97-AF65-F5344CB8AC3E}">
        <p14:creationId xmlns:p14="http://schemas.microsoft.com/office/powerpoint/2010/main" val="26974628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68DCDE7A-6A98-4C13-997A-F7CE8481AC6E}"/>
              </a:ext>
            </a:extLst>
          </p:cNvPr>
          <p:cNvPicPr>
            <a:picLocks noChangeAspect="1"/>
          </p:cNvPicPr>
          <p:nvPr/>
        </p:nvPicPr>
        <p:blipFill>
          <a:blip r:embed="rId3"/>
          <a:stretch>
            <a:fillRect/>
          </a:stretch>
        </p:blipFill>
        <p:spPr>
          <a:xfrm>
            <a:off x="-7050" y="2802981"/>
            <a:ext cx="12192000" cy="4055019"/>
          </a:xfrm>
          <a:prstGeom prst="rect">
            <a:avLst/>
          </a:prstGeom>
        </p:spPr>
      </p:pic>
      <p:sp>
        <p:nvSpPr>
          <p:cNvPr id="3" name="CasellaDiTesto 2">
            <a:extLst>
              <a:ext uri="{FF2B5EF4-FFF2-40B4-BE49-F238E27FC236}">
                <a16:creationId xmlns:a16="http://schemas.microsoft.com/office/drawing/2014/main" id="{C217AF4D-769A-499B-B79A-2181CFDFACFF}"/>
              </a:ext>
            </a:extLst>
          </p:cNvPr>
          <p:cNvSpPr txBox="1"/>
          <p:nvPr/>
        </p:nvSpPr>
        <p:spPr>
          <a:xfrm>
            <a:off x="9464141" y="117760"/>
            <a:ext cx="2720809" cy="369332"/>
          </a:xfrm>
          <a:prstGeom prst="rect">
            <a:avLst/>
          </a:prstGeom>
          <a:noFill/>
        </p:spPr>
        <p:txBody>
          <a:bodyPr wrap="none" rtlCol="0">
            <a:spAutoFit/>
          </a:bodyPr>
          <a:lstStyle/>
          <a:p>
            <a:r>
              <a:rPr lang="it-IT" b="1" dirty="0"/>
              <a:t>GEMMA Study Design</a:t>
            </a:r>
          </a:p>
        </p:txBody>
      </p:sp>
      <p:cxnSp>
        <p:nvCxnSpPr>
          <p:cNvPr id="5" name="Connettore 2 4">
            <a:extLst>
              <a:ext uri="{FF2B5EF4-FFF2-40B4-BE49-F238E27FC236}">
                <a16:creationId xmlns:a16="http://schemas.microsoft.com/office/drawing/2014/main" id="{8A644A32-322C-44CE-A398-0B85FDCA357F}"/>
              </a:ext>
            </a:extLst>
          </p:cNvPr>
          <p:cNvCxnSpPr/>
          <p:nvPr/>
        </p:nvCxnSpPr>
        <p:spPr>
          <a:xfrm flipV="1">
            <a:off x="244549" y="2447905"/>
            <a:ext cx="935665" cy="196219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 name="CasellaDiTesto 5">
            <a:extLst>
              <a:ext uri="{FF2B5EF4-FFF2-40B4-BE49-F238E27FC236}">
                <a16:creationId xmlns:a16="http://schemas.microsoft.com/office/drawing/2014/main" id="{4010CEA0-8B06-43DA-94CE-B017C981E517}"/>
              </a:ext>
            </a:extLst>
          </p:cNvPr>
          <p:cNvSpPr txBox="1"/>
          <p:nvPr/>
        </p:nvSpPr>
        <p:spPr>
          <a:xfrm>
            <a:off x="366823" y="1955324"/>
            <a:ext cx="2073349" cy="33575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it-IT" dirty="0"/>
              <a:t>600 </a:t>
            </a:r>
            <a:r>
              <a:rPr lang="it-IT" dirty="0" err="1"/>
              <a:t>at</a:t>
            </a:r>
            <a:r>
              <a:rPr lang="it-IT" dirty="0"/>
              <a:t>-risk </a:t>
            </a:r>
            <a:r>
              <a:rPr lang="it-IT" dirty="0" err="1"/>
              <a:t>babies</a:t>
            </a:r>
            <a:endParaRPr lang="it-IT" dirty="0"/>
          </a:p>
        </p:txBody>
      </p:sp>
      <p:pic>
        <p:nvPicPr>
          <p:cNvPr id="4102" name="Picture 6" descr="Risultati immagini per italia">
            <a:extLst>
              <a:ext uri="{FF2B5EF4-FFF2-40B4-BE49-F238E27FC236}">
                <a16:creationId xmlns:a16="http://schemas.microsoft.com/office/drawing/2014/main" id="{0365446A-E30F-4F6B-B189-92F8D21E99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2568" y="99304"/>
            <a:ext cx="1280990" cy="168151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Risultati immagini per irlanda">
            <a:extLst>
              <a:ext uri="{FF2B5EF4-FFF2-40B4-BE49-F238E27FC236}">
                <a16:creationId xmlns:a16="http://schemas.microsoft.com/office/drawing/2014/main" id="{CB14E244-EEDF-44C0-9D1D-183FC02E4C2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8765" y="1931120"/>
            <a:ext cx="1404450" cy="1528653"/>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Immagine correlata">
            <a:extLst>
              <a:ext uri="{FF2B5EF4-FFF2-40B4-BE49-F238E27FC236}">
                <a16:creationId xmlns:a16="http://schemas.microsoft.com/office/drawing/2014/main" id="{1B8A87FD-A4F4-4D9B-90E6-F3BACA0F16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099" y="246499"/>
            <a:ext cx="2791535" cy="172418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ttore 2 7">
            <a:extLst>
              <a:ext uri="{FF2B5EF4-FFF2-40B4-BE49-F238E27FC236}">
                <a16:creationId xmlns:a16="http://schemas.microsoft.com/office/drawing/2014/main" id="{BBAC10B8-320B-4F21-9AF2-6F540EE82E89}"/>
              </a:ext>
            </a:extLst>
          </p:cNvPr>
          <p:cNvCxnSpPr>
            <a:stCxn id="6" idx="0"/>
          </p:cNvCxnSpPr>
          <p:nvPr/>
        </p:nvCxnSpPr>
        <p:spPr>
          <a:xfrm flipV="1">
            <a:off x="1403498" y="1184235"/>
            <a:ext cx="2030818" cy="771089"/>
          </a:xfrm>
          <a:prstGeom prst="straightConnector1">
            <a:avLst/>
          </a:prstGeom>
          <a:ln w="28575">
            <a:tailEnd type="triangle"/>
          </a:ln>
        </p:spPr>
        <p:style>
          <a:lnRef idx="2">
            <a:schemeClr val="accent5"/>
          </a:lnRef>
          <a:fillRef idx="0">
            <a:schemeClr val="accent5"/>
          </a:fillRef>
          <a:effectRef idx="1">
            <a:schemeClr val="accent5"/>
          </a:effectRef>
          <a:fontRef idx="minor">
            <a:schemeClr val="tx1"/>
          </a:fontRef>
        </p:style>
      </p:cxnSp>
      <p:cxnSp>
        <p:nvCxnSpPr>
          <p:cNvPr id="14" name="Connettore 2 13">
            <a:extLst>
              <a:ext uri="{FF2B5EF4-FFF2-40B4-BE49-F238E27FC236}">
                <a16:creationId xmlns:a16="http://schemas.microsoft.com/office/drawing/2014/main" id="{81A9241A-73CA-4430-A445-D09542640477}"/>
              </a:ext>
            </a:extLst>
          </p:cNvPr>
          <p:cNvCxnSpPr>
            <a:cxnSpLocks/>
          </p:cNvCxnSpPr>
          <p:nvPr/>
        </p:nvCxnSpPr>
        <p:spPr>
          <a:xfrm>
            <a:off x="1403497" y="2342705"/>
            <a:ext cx="2506286" cy="438358"/>
          </a:xfrm>
          <a:prstGeom prst="straightConnector1">
            <a:avLst/>
          </a:prstGeom>
          <a:ln w="28575">
            <a:tailEnd type="triangle"/>
          </a:ln>
        </p:spPr>
        <p:style>
          <a:lnRef idx="2">
            <a:schemeClr val="accent5"/>
          </a:lnRef>
          <a:fillRef idx="0">
            <a:schemeClr val="accent5"/>
          </a:fillRef>
          <a:effectRef idx="1">
            <a:schemeClr val="accent5"/>
          </a:effectRef>
          <a:fontRef idx="minor">
            <a:schemeClr val="tx1"/>
          </a:fontRef>
        </p:style>
      </p:cxnSp>
      <p:cxnSp>
        <p:nvCxnSpPr>
          <p:cNvPr id="16" name="Connettore 2 15">
            <a:extLst>
              <a:ext uri="{FF2B5EF4-FFF2-40B4-BE49-F238E27FC236}">
                <a16:creationId xmlns:a16="http://schemas.microsoft.com/office/drawing/2014/main" id="{CE9D9FC8-27FF-40E7-B339-DC00FC43D19F}"/>
              </a:ext>
            </a:extLst>
          </p:cNvPr>
          <p:cNvCxnSpPr>
            <a:cxnSpLocks/>
            <a:endCxn id="4106" idx="1"/>
          </p:cNvCxnSpPr>
          <p:nvPr/>
        </p:nvCxnSpPr>
        <p:spPr>
          <a:xfrm flipV="1">
            <a:off x="2449305" y="1108591"/>
            <a:ext cx="2996794" cy="993689"/>
          </a:xfrm>
          <a:prstGeom prst="straightConnector1">
            <a:avLst/>
          </a:prstGeom>
          <a:ln w="28575">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355323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104"/>
                                        </p:tgtEl>
                                        <p:attrNameLst>
                                          <p:attrName>style.visibility</p:attrName>
                                        </p:attrNameLst>
                                      </p:cBhvr>
                                      <p:to>
                                        <p:strVal val="visible"/>
                                      </p:to>
                                    </p:set>
                                    <p:anim calcmode="lin" valueType="num">
                                      <p:cBhvr additive="base">
                                        <p:cTn id="29" dur="500" fill="hold"/>
                                        <p:tgtEl>
                                          <p:spTgt spid="4104"/>
                                        </p:tgtEl>
                                        <p:attrNameLst>
                                          <p:attrName>ppt_x</p:attrName>
                                        </p:attrNameLst>
                                      </p:cBhvr>
                                      <p:tavLst>
                                        <p:tav tm="0">
                                          <p:val>
                                            <p:strVal val="#ppt_x"/>
                                          </p:val>
                                        </p:tav>
                                        <p:tav tm="100000">
                                          <p:val>
                                            <p:strVal val="#ppt_x"/>
                                          </p:val>
                                        </p:tav>
                                      </p:tavLst>
                                    </p:anim>
                                    <p:anim calcmode="lin" valueType="num">
                                      <p:cBhvr additive="base">
                                        <p:cTn id="30" dur="500" fill="hold"/>
                                        <p:tgtEl>
                                          <p:spTgt spid="410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106"/>
                                        </p:tgtEl>
                                        <p:attrNameLst>
                                          <p:attrName>style.visibility</p:attrName>
                                        </p:attrNameLst>
                                      </p:cBhvr>
                                      <p:to>
                                        <p:strVal val="visible"/>
                                      </p:to>
                                    </p:set>
                                    <p:anim calcmode="lin" valueType="num">
                                      <p:cBhvr additive="base">
                                        <p:cTn id="33" dur="500" fill="hold"/>
                                        <p:tgtEl>
                                          <p:spTgt spid="4106"/>
                                        </p:tgtEl>
                                        <p:attrNameLst>
                                          <p:attrName>ppt_x</p:attrName>
                                        </p:attrNameLst>
                                      </p:cBhvr>
                                      <p:tavLst>
                                        <p:tav tm="0">
                                          <p:val>
                                            <p:strVal val="#ppt_x"/>
                                          </p:val>
                                        </p:tav>
                                        <p:tav tm="100000">
                                          <p:val>
                                            <p:strVal val="#ppt_x"/>
                                          </p:val>
                                        </p:tav>
                                      </p:tavLst>
                                    </p:anim>
                                    <p:anim calcmode="lin" valueType="num">
                                      <p:cBhvr additive="base">
                                        <p:cTn id="34" dur="500" fill="hold"/>
                                        <p:tgtEl>
                                          <p:spTgt spid="410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102"/>
                                        </p:tgtEl>
                                        <p:attrNameLst>
                                          <p:attrName>style.visibility</p:attrName>
                                        </p:attrNameLst>
                                      </p:cBhvr>
                                      <p:to>
                                        <p:strVal val="visible"/>
                                      </p:to>
                                    </p:set>
                                    <p:anim calcmode="lin" valueType="num">
                                      <p:cBhvr additive="base">
                                        <p:cTn id="37" dur="500" fill="hold"/>
                                        <p:tgtEl>
                                          <p:spTgt spid="4102"/>
                                        </p:tgtEl>
                                        <p:attrNameLst>
                                          <p:attrName>ppt_x</p:attrName>
                                        </p:attrNameLst>
                                      </p:cBhvr>
                                      <p:tavLst>
                                        <p:tav tm="0">
                                          <p:val>
                                            <p:strVal val="#ppt_x"/>
                                          </p:val>
                                        </p:tav>
                                        <p:tav tm="100000">
                                          <p:val>
                                            <p:strVal val="#ppt_x"/>
                                          </p:val>
                                        </p:tav>
                                      </p:tavLst>
                                    </p:anim>
                                    <p:anim calcmode="lin" valueType="num">
                                      <p:cBhvr additive="base">
                                        <p:cTn id="38"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6" descr="10013023">
            <a:extLst>
              <a:ext uri="{FF2B5EF4-FFF2-40B4-BE49-F238E27FC236}">
                <a16:creationId xmlns:a16="http://schemas.microsoft.com/office/drawing/2014/main" id="{A4DE7445-17B6-4D38-8E6C-A122F2EF7D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0475" y="3184525"/>
            <a:ext cx="1665288" cy="186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2">
            <a:extLst>
              <a:ext uri="{FF2B5EF4-FFF2-40B4-BE49-F238E27FC236}">
                <a16:creationId xmlns:a16="http://schemas.microsoft.com/office/drawing/2014/main" id="{B4930C0A-5D86-4858-924C-C4F2D24BE75F}"/>
              </a:ext>
            </a:extLst>
          </p:cNvPr>
          <p:cNvSpPr>
            <a:spLocks noChangeArrowheads="1"/>
          </p:cNvSpPr>
          <p:nvPr/>
        </p:nvSpPr>
        <p:spPr bwMode="auto">
          <a:xfrm>
            <a:off x="1704975"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b="1" dirty="0"/>
              <a:t> The Yin and Yang Between Tolerance and </a:t>
            </a:r>
          </a:p>
          <a:p>
            <a:pPr algn="ctr" eaLnBrk="1" hangingPunct="1">
              <a:spcBef>
                <a:spcPct val="0"/>
              </a:spcBef>
              <a:buFontTx/>
              <a:buNone/>
            </a:pPr>
            <a:r>
              <a:rPr lang="en-US" altLang="en-US" b="1" dirty="0"/>
              <a:t>Immune Response Leading To CID</a:t>
            </a:r>
          </a:p>
        </p:txBody>
      </p:sp>
      <p:grpSp>
        <p:nvGrpSpPr>
          <p:cNvPr id="2" name="Group 3">
            <a:extLst>
              <a:ext uri="{FF2B5EF4-FFF2-40B4-BE49-F238E27FC236}">
                <a16:creationId xmlns:a16="http://schemas.microsoft.com/office/drawing/2014/main" id="{58D92BD9-E8AD-4EAE-91FD-E0D9CBD04482}"/>
              </a:ext>
            </a:extLst>
          </p:cNvPr>
          <p:cNvGrpSpPr>
            <a:grpSpLocks/>
          </p:cNvGrpSpPr>
          <p:nvPr/>
        </p:nvGrpSpPr>
        <p:grpSpPr bwMode="auto">
          <a:xfrm>
            <a:off x="2235201" y="4114800"/>
            <a:ext cx="2835275" cy="2470150"/>
            <a:chOff x="711902" y="4114800"/>
            <a:chExt cx="2834147" cy="2469429"/>
          </a:xfrm>
        </p:grpSpPr>
        <p:sp>
          <p:nvSpPr>
            <p:cNvPr id="21535" name="Line 19">
              <a:extLst>
                <a:ext uri="{FF2B5EF4-FFF2-40B4-BE49-F238E27FC236}">
                  <a16:creationId xmlns:a16="http://schemas.microsoft.com/office/drawing/2014/main" id="{A5120829-6456-4501-A287-606630041A63}"/>
                </a:ext>
              </a:extLst>
            </p:cNvPr>
            <p:cNvSpPr>
              <a:spLocks noChangeShapeType="1"/>
            </p:cNvSpPr>
            <p:nvPr/>
          </p:nvSpPr>
          <p:spPr bwMode="auto">
            <a:xfrm flipV="1">
              <a:off x="2133601" y="4114800"/>
              <a:ext cx="1412448" cy="10810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21536" name="Picture 29">
              <a:extLst>
                <a:ext uri="{FF2B5EF4-FFF2-40B4-BE49-F238E27FC236}">
                  <a16:creationId xmlns:a16="http://schemas.microsoft.com/office/drawing/2014/main" id="{FD90EEC7-2125-4C9F-84BE-2FD336C775FB}"/>
                </a:ext>
              </a:extLst>
            </p:cNvPr>
            <p:cNvSpPr>
              <a:spLocks noChangeAspect="1" noChangeArrowheads="1"/>
            </p:cNvSpPr>
            <p:nvPr/>
          </p:nvSpPr>
          <p:spPr bwMode="auto">
            <a:xfrm>
              <a:off x="839295" y="4572000"/>
              <a:ext cx="1370505" cy="140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endParaRPr lang="en-US" altLang="en-US" sz="1800"/>
            </a:p>
          </p:txBody>
        </p:sp>
        <p:sp>
          <p:nvSpPr>
            <p:cNvPr id="21537" name="Rectangle 7">
              <a:extLst>
                <a:ext uri="{FF2B5EF4-FFF2-40B4-BE49-F238E27FC236}">
                  <a16:creationId xmlns:a16="http://schemas.microsoft.com/office/drawing/2014/main" id="{D79D2A01-4B58-4CF7-8C7B-C2963D386407}"/>
                </a:ext>
              </a:extLst>
            </p:cNvPr>
            <p:cNvSpPr>
              <a:spLocks noChangeArrowheads="1"/>
            </p:cNvSpPr>
            <p:nvPr/>
          </p:nvSpPr>
          <p:spPr bwMode="auto">
            <a:xfrm>
              <a:off x="711902" y="5999455"/>
              <a:ext cx="1612184" cy="58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600" b="1"/>
                <a:t>Environmental </a:t>
              </a:r>
            </a:p>
            <a:p>
              <a:pPr algn="ctr" eaLnBrk="1" hangingPunct="1">
                <a:spcBef>
                  <a:spcPct val="0"/>
                </a:spcBef>
                <a:buFontTx/>
                <a:buNone/>
              </a:pPr>
              <a:r>
                <a:rPr lang="en-US" altLang="en-US" sz="1600" b="1"/>
                <a:t>Factors</a:t>
              </a:r>
            </a:p>
          </p:txBody>
        </p:sp>
      </p:grpSp>
      <p:grpSp>
        <p:nvGrpSpPr>
          <p:cNvPr id="3" name="Group 2">
            <a:extLst>
              <a:ext uri="{FF2B5EF4-FFF2-40B4-BE49-F238E27FC236}">
                <a16:creationId xmlns:a16="http://schemas.microsoft.com/office/drawing/2014/main" id="{E4D80E70-0FA6-4840-BFC0-798021C7F7BD}"/>
              </a:ext>
            </a:extLst>
          </p:cNvPr>
          <p:cNvGrpSpPr>
            <a:grpSpLocks/>
          </p:cNvGrpSpPr>
          <p:nvPr/>
        </p:nvGrpSpPr>
        <p:grpSpPr bwMode="auto">
          <a:xfrm>
            <a:off x="2363789" y="1973264"/>
            <a:ext cx="2706687" cy="2141537"/>
            <a:chOff x="839295" y="1973799"/>
            <a:chExt cx="2706752" cy="2141001"/>
          </a:xfrm>
        </p:grpSpPr>
        <p:sp>
          <p:nvSpPr>
            <p:cNvPr id="21532" name="Rectangle 7">
              <a:extLst>
                <a:ext uri="{FF2B5EF4-FFF2-40B4-BE49-F238E27FC236}">
                  <a16:creationId xmlns:a16="http://schemas.microsoft.com/office/drawing/2014/main" id="{30C91869-EA9C-40B4-8D5C-47360320BDA6}"/>
                </a:ext>
              </a:extLst>
            </p:cNvPr>
            <p:cNvSpPr>
              <a:spLocks noChangeArrowheads="1"/>
            </p:cNvSpPr>
            <p:nvPr/>
          </p:nvSpPr>
          <p:spPr bwMode="auto">
            <a:xfrm>
              <a:off x="839295" y="3530025"/>
              <a:ext cx="12943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600" b="1"/>
                <a:t>Human Genome</a:t>
              </a:r>
            </a:p>
          </p:txBody>
        </p:sp>
        <p:pic>
          <p:nvPicPr>
            <p:cNvPr id="21533" name="Picture 5">
              <a:extLst>
                <a:ext uri="{FF2B5EF4-FFF2-40B4-BE49-F238E27FC236}">
                  <a16:creationId xmlns:a16="http://schemas.microsoft.com/office/drawing/2014/main" id="{5A29BD31-BFB2-439C-B5A5-B1C165EFB8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2751" y="1973799"/>
              <a:ext cx="757996" cy="151179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534" name="Line 19">
              <a:extLst>
                <a:ext uri="{FF2B5EF4-FFF2-40B4-BE49-F238E27FC236}">
                  <a16:creationId xmlns:a16="http://schemas.microsoft.com/office/drawing/2014/main" id="{30EDB0CC-CAE0-48C8-8AC9-BC9BDFD67985}"/>
                </a:ext>
              </a:extLst>
            </p:cNvPr>
            <p:cNvSpPr>
              <a:spLocks noChangeShapeType="1"/>
            </p:cNvSpPr>
            <p:nvPr/>
          </p:nvSpPr>
          <p:spPr bwMode="auto">
            <a:xfrm>
              <a:off x="1905986" y="2830195"/>
              <a:ext cx="1640061" cy="69983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grpSp>
        <p:nvGrpSpPr>
          <p:cNvPr id="4" name="Group 7">
            <a:extLst>
              <a:ext uri="{FF2B5EF4-FFF2-40B4-BE49-F238E27FC236}">
                <a16:creationId xmlns:a16="http://schemas.microsoft.com/office/drawing/2014/main" id="{71892CEA-A546-4D9F-A546-3CD5DA65BB7A}"/>
              </a:ext>
            </a:extLst>
          </p:cNvPr>
          <p:cNvGrpSpPr>
            <a:grpSpLocks/>
          </p:cNvGrpSpPr>
          <p:nvPr/>
        </p:nvGrpSpPr>
        <p:grpSpPr bwMode="auto">
          <a:xfrm>
            <a:off x="4652964" y="5059364"/>
            <a:ext cx="2662237" cy="1798637"/>
            <a:chOff x="3128963" y="5059680"/>
            <a:chExt cx="2662237" cy="1798320"/>
          </a:xfrm>
        </p:grpSpPr>
        <p:sp>
          <p:nvSpPr>
            <p:cNvPr id="21529" name="Rectangle 5">
              <a:extLst>
                <a:ext uri="{FF2B5EF4-FFF2-40B4-BE49-F238E27FC236}">
                  <a16:creationId xmlns:a16="http://schemas.microsoft.com/office/drawing/2014/main" id="{9C8B14DD-0A36-4239-BBDF-73D184E34892}"/>
                </a:ext>
              </a:extLst>
            </p:cNvPr>
            <p:cNvSpPr>
              <a:spLocks noChangeArrowheads="1"/>
            </p:cNvSpPr>
            <p:nvPr/>
          </p:nvSpPr>
          <p:spPr bwMode="auto">
            <a:xfrm>
              <a:off x="3128963" y="6519446"/>
              <a:ext cx="26622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600" b="1"/>
                <a:t>Clinic Outcome</a:t>
              </a:r>
            </a:p>
          </p:txBody>
        </p:sp>
        <p:pic>
          <p:nvPicPr>
            <p:cNvPr id="21530" name="Picture 19" descr="autism">
              <a:hlinkClick r:id="rId6"/>
              <a:extLst>
                <a:ext uri="{FF2B5EF4-FFF2-40B4-BE49-F238E27FC236}">
                  <a16:creationId xmlns:a16="http://schemas.microsoft.com/office/drawing/2014/main" id="{EFECAECB-F671-4D56-9965-110548A962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5379720"/>
              <a:ext cx="133051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31" name="Line 19">
              <a:extLst>
                <a:ext uri="{FF2B5EF4-FFF2-40B4-BE49-F238E27FC236}">
                  <a16:creationId xmlns:a16="http://schemas.microsoft.com/office/drawing/2014/main" id="{B567868A-FF9E-47A1-B248-1F183A82D883}"/>
                </a:ext>
              </a:extLst>
            </p:cNvPr>
            <p:cNvSpPr>
              <a:spLocks noChangeShapeType="1"/>
            </p:cNvSpPr>
            <p:nvPr/>
          </p:nvSpPr>
          <p:spPr bwMode="auto">
            <a:xfrm>
              <a:off x="4373880" y="5059680"/>
              <a:ext cx="7620" cy="3048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grpSp>
        <p:nvGrpSpPr>
          <p:cNvPr id="5" name="Group 4">
            <a:extLst>
              <a:ext uri="{FF2B5EF4-FFF2-40B4-BE49-F238E27FC236}">
                <a16:creationId xmlns:a16="http://schemas.microsoft.com/office/drawing/2014/main" id="{A4A99886-25C0-4AA7-91A8-770591994144}"/>
              </a:ext>
            </a:extLst>
          </p:cNvPr>
          <p:cNvGrpSpPr>
            <a:grpSpLocks/>
          </p:cNvGrpSpPr>
          <p:nvPr/>
        </p:nvGrpSpPr>
        <p:grpSpPr bwMode="auto">
          <a:xfrm>
            <a:off x="4754564" y="1449388"/>
            <a:ext cx="2490787" cy="1751012"/>
            <a:chOff x="3229818" y="1449705"/>
            <a:chExt cx="2492157" cy="1750695"/>
          </a:xfrm>
        </p:grpSpPr>
        <p:graphicFrame>
          <p:nvGraphicFramePr>
            <p:cNvPr id="21526" name="Object 4">
              <a:extLst>
                <a:ext uri="{FF2B5EF4-FFF2-40B4-BE49-F238E27FC236}">
                  <a16:creationId xmlns:a16="http://schemas.microsoft.com/office/drawing/2014/main" id="{91D4972B-BF50-48AE-9461-CD2AA0631C74}"/>
                </a:ext>
              </a:extLst>
            </p:cNvPr>
            <p:cNvGraphicFramePr>
              <a:graphicFrameLocks noChangeAspect="1"/>
            </p:cNvGraphicFramePr>
            <p:nvPr/>
          </p:nvGraphicFramePr>
          <p:xfrm>
            <a:off x="3504666" y="1449705"/>
            <a:ext cx="1834226" cy="1171274"/>
          </p:xfrm>
          <a:graphic>
            <a:graphicData uri="http://schemas.openxmlformats.org/presentationml/2006/ole">
              <mc:AlternateContent xmlns:mc="http://schemas.openxmlformats.org/markup-compatibility/2006">
                <mc:Choice xmlns:v="urn:schemas-microsoft-com:vml" Requires="v">
                  <p:oleObj spid="_x0000_s2079" name="Image" r:id="rId8" imgW="9930159" imgH="6336508" progId="Photoshop.Image.7">
                    <p:embed/>
                  </p:oleObj>
                </mc:Choice>
                <mc:Fallback>
                  <p:oleObj name="Image" r:id="rId8" imgW="9930159" imgH="6336508" progId="Photoshop.Image.7">
                    <p:embed/>
                    <p:pic>
                      <p:nvPicPr>
                        <p:cNvPr id="21526" name="Object 4">
                          <a:extLst>
                            <a:ext uri="{FF2B5EF4-FFF2-40B4-BE49-F238E27FC236}">
                              <a16:creationId xmlns:a16="http://schemas.microsoft.com/office/drawing/2014/main" id="{91D4972B-BF50-48AE-9461-CD2AA0631C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4666" y="1449705"/>
                          <a:ext cx="1834226" cy="117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27" name="Rectangle 7">
              <a:extLst>
                <a:ext uri="{FF2B5EF4-FFF2-40B4-BE49-F238E27FC236}">
                  <a16:creationId xmlns:a16="http://schemas.microsoft.com/office/drawing/2014/main" id="{C5C842D0-F018-4B00-8034-182F3493E8CE}"/>
                </a:ext>
              </a:extLst>
            </p:cNvPr>
            <p:cNvSpPr>
              <a:spLocks noChangeArrowheads="1"/>
            </p:cNvSpPr>
            <p:nvPr/>
          </p:nvSpPr>
          <p:spPr bwMode="auto">
            <a:xfrm>
              <a:off x="3229818" y="2587526"/>
              <a:ext cx="24921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600" b="1"/>
                <a:t>Increased Gut Permeability</a:t>
              </a:r>
            </a:p>
          </p:txBody>
        </p:sp>
        <p:sp>
          <p:nvSpPr>
            <p:cNvPr id="21528" name="Line 19">
              <a:extLst>
                <a:ext uri="{FF2B5EF4-FFF2-40B4-BE49-F238E27FC236}">
                  <a16:creationId xmlns:a16="http://schemas.microsoft.com/office/drawing/2014/main" id="{228BB19C-0679-4A95-B768-31ED231D85E6}"/>
                </a:ext>
              </a:extLst>
            </p:cNvPr>
            <p:cNvSpPr>
              <a:spLocks noChangeShapeType="1"/>
            </p:cNvSpPr>
            <p:nvPr/>
          </p:nvSpPr>
          <p:spPr bwMode="auto">
            <a:xfrm>
              <a:off x="4373880" y="2895600"/>
              <a:ext cx="7620" cy="3048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grpSp>
        <p:nvGrpSpPr>
          <p:cNvPr id="6" name="Group 27">
            <a:extLst>
              <a:ext uri="{FF2B5EF4-FFF2-40B4-BE49-F238E27FC236}">
                <a16:creationId xmlns:a16="http://schemas.microsoft.com/office/drawing/2014/main" id="{6DFC486C-C2F1-4FD6-AA77-D96D5DB00D31}"/>
              </a:ext>
            </a:extLst>
          </p:cNvPr>
          <p:cNvGrpSpPr>
            <a:grpSpLocks/>
          </p:cNvGrpSpPr>
          <p:nvPr/>
        </p:nvGrpSpPr>
        <p:grpSpPr bwMode="auto">
          <a:xfrm>
            <a:off x="6781800" y="4495801"/>
            <a:ext cx="3232150" cy="2038621"/>
            <a:chOff x="5257800" y="4495800"/>
            <a:chExt cx="3231886" cy="2038620"/>
          </a:xfrm>
        </p:grpSpPr>
        <p:pic>
          <p:nvPicPr>
            <p:cNvPr id="21523" name="Picture 3" descr="invasion">
              <a:hlinkClick r:id="rId10"/>
              <a:extLst>
                <a:ext uri="{FF2B5EF4-FFF2-40B4-BE49-F238E27FC236}">
                  <a16:creationId xmlns:a16="http://schemas.microsoft.com/office/drawing/2014/main" id="{79F79659-A5AE-49B6-A39A-650B01555EC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19900" y="4800600"/>
              <a:ext cx="1669786" cy="1392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4" name="Rectangle 8">
              <a:extLst>
                <a:ext uri="{FF2B5EF4-FFF2-40B4-BE49-F238E27FC236}">
                  <a16:creationId xmlns:a16="http://schemas.microsoft.com/office/drawing/2014/main" id="{E74333C9-06B2-4532-BC68-983BCDFCC1E7}"/>
                </a:ext>
              </a:extLst>
            </p:cNvPr>
            <p:cNvSpPr>
              <a:spLocks noChangeArrowheads="1"/>
            </p:cNvSpPr>
            <p:nvPr/>
          </p:nvSpPr>
          <p:spPr bwMode="auto">
            <a:xfrm>
              <a:off x="7043585" y="6195866"/>
              <a:ext cx="12224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600" b="1"/>
                <a:t>Microbiome</a:t>
              </a:r>
            </a:p>
          </p:txBody>
        </p:sp>
        <p:sp>
          <p:nvSpPr>
            <p:cNvPr id="21525" name="Line 19">
              <a:extLst>
                <a:ext uri="{FF2B5EF4-FFF2-40B4-BE49-F238E27FC236}">
                  <a16:creationId xmlns:a16="http://schemas.microsoft.com/office/drawing/2014/main" id="{A9C6A678-457E-4768-9864-EDDE96BF080D}"/>
                </a:ext>
              </a:extLst>
            </p:cNvPr>
            <p:cNvSpPr>
              <a:spLocks noChangeShapeType="1"/>
            </p:cNvSpPr>
            <p:nvPr/>
          </p:nvSpPr>
          <p:spPr bwMode="auto">
            <a:xfrm flipH="1" flipV="1">
              <a:off x="5257800" y="4495800"/>
              <a:ext cx="1554162" cy="7000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grpSp>
        <p:nvGrpSpPr>
          <p:cNvPr id="7" name="Group 28">
            <a:extLst>
              <a:ext uri="{FF2B5EF4-FFF2-40B4-BE49-F238E27FC236}">
                <a16:creationId xmlns:a16="http://schemas.microsoft.com/office/drawing/2014/main" id="{5C37B8E0-A641-46AC-A306-BD9CD23CD9A8}"/>
              </a:ext>
            </a:extLst>
          </p:cNvPr>
          <p:cNvGrpSpPr>
            <a:grpSpLocks/>
          </p:cNvGrpSpPr>
          <p:nvPr/>
        </p:nvGrpSpPr>
        <p:grpSpPr bwMode="auto">
          <a:xfrm>
            <a:off x="6743701" y="1700213"/>
            <a:ext cx="3673475" cy="2233612"/>
            <a:chOff x="4860429" y="2209800"/>
            <a:chExt cx="3672147" cy="2232248"/>
          </a:xfrm>
        </p:grpSpPr>
        <p:sp>
          <p:nvSpPr>
            <p:cNvPr id="21520" name="Line 19">
              <a:extLst>
                <a:ext uri="{FF2B5EF4-FFF2-40B4-BE49-F238E27FC236}">
                  <a16:creationId xmlns:a16="http://schemas.microsoft.com/office/drawing/2014/main" id="{A92E4663-3084-4A11-8FEF-991390C55D89}"/>
                </a:ext>
              </a:extLst>
            </p:cNvPr>
            <p:cNvSpPr>
              <a:spLocks noChangeShapeType="1"/>
            </p:cNvSpPr>
            <p:nvPr/>
          </p:nvSpPr>
          <p:spPr bwMode="auto">
            <a:xfrm flipH="1">
              <a:off x="4860429" y="2829804"/>
              <a:ext cx="1951795" cy="161224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21521" name="Rectangle 7">
              <a:extLst>
                <a:ext uri="{FF2B5EF4-FFF2-40B4-BE49-F238E27FC236}">
                  <a16:creationId xmlns:a16="http://schemas.microsoft.com/office/drawing/2014/main" id="{C1E2A4FA-2E9A-45D3-8DAE-E64A49414B8F}"/>
                </a:ext>
              </a:extLst>
            </p:cNvPr>
            <p:cNvSpPr>
              <a:spLocks noChangeArrowheads="1"/>
            </p:cNvSpPr>
            <p:nvPr/>
          </p:nvSpPr>
          <p:spPr bwMode="auto">
            <a:xfrm>
              <a:off x="6759575" y="3452813"/>
              <a:ext cx="1755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600" b="1"/>
                <a:t>Immune Response</a:t>
              </a:r>
            </a:p>
          </p:txBody>
        </p:sp>
        <p:pic>
          <p:nvPicPr>
            <p:cNvPr id="21522" name="Picture 27" descr="http://i.huffpost.com/gen/1177193/thumbs/o-MULTIPLE-SCLEROSIS-TREATMENT-IMMUNE-SYSTEM-facebook.jpg">
              <a:extLst>
                <a:ext uri="{FF2B5EF4-FFF2-40B4-BE49-F238E27FC236}">
                  <a16:creationId xmlns:a16="http://schemas.microsoft.com/office/drawing/2014/main" id="{D286ABAC-080C-46FD-A884-01F155A2861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1800" y="2209800"/>
              <a:ext cx="1750776"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19">
            <a:extLst>
              <a:ext uri="{FF2B5EF4-FFF2-40B4-BE49-F238E27FC236}">
                <a16:creationId xmlns:a16="http://schemas.microsoft.com/office/drawing/2014/main" id="{AFEFE5DF-745F-462A-9B46-51BCB3948D1D}"/>
              </a:ext>
            </a:extLst>
          </p:cNvPr>
          <p:cNvGrpSpPr>
            <a:grpSpLocks/>
          </p:cNvGrpSpPr>
          <p:nvPr/>
        </p:nvGrpSpPr>
        <p:grpSpPr bwMode="auto">
          <a:xfrm>
            <a:off x="6888164" y="2133600"/>
            <a:ext cx="2808287" cy="2679700"/>
            <a:chOff x="5364758" y="2132856"/>
            <a:chExt cx="2807642" cy="2680270"/>
          </a:xfrm>
        </p:grpSpPr>
        <p:cxnSp>
          <p:nvCxnSpPr>
            <p:cNvPr id="38" name="Straight Arrow Connector 37">
              <a:extLst>
                <a:ext uri="{FF2B5EF4-FFF2-40B4-BE49-F238E27FC236}">
                  <a16:creationId xmlns:a16="http://schemas.microsoft.com/office/drawing/2014/main" id="{C4A36B50-CBAF-D242-B731-2FEA00F8ACCC}"/>
                </a:ext>
              </a:extLst>
            </p:cNvPr>
            <p:cNvCxnSpPr>
              <a:cxnSpLocks noChangeShapeType="1"/>
              <a:endCxn id="21522" idx="1"/>
            </p:cNvCxnSpPr>
            <p:nvPr/>
          </p:nvCxnSpPr>
          <p:spPr bwMode="auto">
            <a:xfrm>
              <a:off x="5436179" y="2132856"/>
              <a:ext cx="1706171" cy="198480"/>
            </a:xfrm>
            <a:prstGeom prst="straightConnector1">
              <a:avLst/>
            </a:prstGeom>
            <a:noFill/>
            <a:ln w="57150">
              <a:solidFill>
                <a:srgbClr val="FF0000"/>
              </a:solidFill>
              <a:round/>
              <a:headEnd type="arrow" w="med" len="med"/>
              <a:tailEnd type="arrow" w="med" len="med"/>
            </a:ln>
            <a:effectLst>
              <a:outerShdw blurRad="40000" dist="20000" dir="5400000" rotWithShape="0">
                <a:srgbClr val="000000">
                  <a:alpha val="37999"/>
                </a:srgbClr>
              </a:outerShdw>
            </a:effectLst>
            <a:extLst>
              <a:ext uri="{909E8E84-426E-40dd-AFC4-6F175D3DCCD1}"/>
            </a:extLst>
          </p:spPr>
        </p:cxnSp>
        <p:cxnSp>
          <p:nvCxnSpPr>
            <p:cNvPr id="9" name="Straight Arrow Connector 8">
              <a:extLst>
                <a:ext uri="{FF2B5EF4-FFF2-40B4-BE49-F238E27FC236}">
                  <a16:creationId xmlns:a16="http://schemas.microsoft.com/office/drawing/2014/main" id="{5678E8A5-608D-A54A-8777-68A3DEE67C88}"/>
                </a:ext>
              </a:extLst>
            </p:cNvPr>
            <p:cNvCxnSpPr>
              <a:cxnSpLocks noChangeShapeType="1"/>
            </p:cNvCxnSpPr>
            <p:nvPr/>
          </p:nvCxnSpPr>
          <p:spPr bwMode="auto">
            <a:xfrm>
              <a:off x="5364758" y="2204309"/>
              <a:ext cx="2087083" cy="2608817"/>
            </a:xfrm>
            <a:prstGeom prst="straightConnector1">
              <a:avLst/>
            </a:prstGeom>
            <a:noFill/>
            <a:ln w="57150">
              <a:solidFill>
                <a:srgbClr val="FF0000"/>
              </a:solidFill>
              <a:round/>
              <a:headEnd type="arrow" w="med" len="med"/>
              <a:tailEnd type="arrow" w="med" len="med"/>
            </a:ln>
            <a:effectLst>
              <a:outerShdw blurRad="40000" dist="20000" dir="5400000" rotWithShape="0">
                <a:srgbClr val="000000">
                  <a:alpha val="37999"/>
                </a:srgbClr>
              </a:outerShdw>
            </a:effectLst>
            <a:extLst>
              <a:ext uri="{909E8E84-426E-40dd-AFC4-6F175D3DCCD1}"/>
            </a:extLst>
          </p:spPr>
        </p:cxnSp>
        <p:cxnSp>
          <p:nvCxnSpPr>
            <p:cNvPr id="33" name="Straight Arrow Connector 32">
              <a:extLst>
                <a:ext uri="{FF2B5EF4-FFF2-40B4-BE49-F238E27FC236}">
                  <a16:creationId xmlns:a16="http://schemas.microsoft.com/office/drawing/2014/main" id="{77E61598-03A5-5648-B0B7-997056F7CA13}"/>
                </a:ext>
              </a:extLst>
            </p:cNvPr>
            <p:cNvCxnSpPr>
              <a:cxnSpLocks noChangeShapeType="1"/>
            </p:cNvCxnSpPr>
            <p:nvPr/>
          </p:nvCxnSpPr>
          <p:spPr bwMode="auto">
            <a:xfrm flipH="1">
              <a:off x="7524849" y="3212586"/>
              <a:ext cx="647551" cy="1600540"/>
            </a:xfrm>
            <a:prstGeom prst="straightConnector1">
              <a:avLst/>
            </a:prstGeom>
            <a:noFill/>
            <a:ln w="57150">
              <a:solidFill>
                <a:srgbClr val="FF0000"/>
              </a:solidFill>
              <a:round/>
              <a:headEnd type="arrow" w="med" len="med"/>
              <a:tailEnd type="arrow" w="med" len="med"/>
            </a:ln>
            <a:effectLst>
              <a:outerShdw blurRad="40000" dist="20000" dir="5400000" rotWithShape="0">
                <a:srgbClr val="000000">
                  <a:alpha val="37999"/>
                </a:srgbClr>
              </a:outerShdw>
            </a:effectLst>
            <a:extLst>
              <a:ext uri="{909E8E84-426E-40dd-AFC4-6F175D3DCCD1}"/>
            </a:extLst>
          </p:spPr>
        </p:cxnSp>
      </p:grpSp>
      <p:cxnSp>
        <p:nvCxnSpPr>
          <p:cNvPr id="34" name="Straight Arrow Connector 33">
            <a:extLst>
              <a:ext uri="{FF2B5EF4-FFF2-40B4-BE49-F238E27FC236}">
                <a16:creationId xmlns:a16="http://schemas.microsoft.com/office/drawing/2014/main" id="{3BBC42B5-CA0A-1D4B-9FD9-999512F924CB}"/>
              </a:ext>
            </a:extLst>
          </p:cNvPr>
          <p:cNvCxnSpPr/>
          <p:nvPr/>
        </p:nvCxnSpPr>
        <p:spPr bwMode="auto">
          <a:xfrm>
            <a:off x="3459163" y="3119438"/>
            <a:ext cx="4908550" cy="2601912"/>
          </a:xfrm>
          <a:prstGeom prst="straightConnector1">
            <a:avLst/>
          </a:prstGeom>
          <a:ln w="57150" cmpd="sng">
            <a:solidFill>
              <a:srgbClr val="4472C4"/>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35" name="Immagine 34" descr="Immagine che contiene bolla, oggetto, pianta, verde&#10;&#10;Descrizione generata automaticamente">
            <a:extLst>
              <a:ext uri="{FF2B5EF4-FFF2-40B4-BE49-F238E27FC236}">
                <a16:creationId xmlns:a16="http://schemas.microsoft.com/office/drawing/2014/main" id="{774CAC94-2749-421A-8E56-E3407E58090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35787" y="4418217"/>
            <a:ext cx="1639765" cy="142203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4"/>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00400" y="4572000"/>
            <a:ext cx="8991600" cy="1981200"/>
          </a:xfrm>
        </p:spPr>
        <p:txBody>
          <a:bodyPr>
            <a:normAutofit fontScale="90000"/>
          </a:bodyPr>
          <a:lstStyle/>
          <a:p>
            <a:r>
              <a:rPr lang="en-US" b="1" dirty="0">
                <a:solidFill>
                  <a:srgbClr val="FF0000"/>
                </a:solidFill>
              </a:rPr>
              <a:t>C</a:t>
            </a:r>
            <a:r>
              <a:rPr lang="en-US" dirty="0"/>
              <a:t>eliac </a:t>
            </a:r>
            <a:r>
              <a:rPr lang="en-US" b="1" dirty="0">
                <a:solidFill>
                  <a:srgbClr val="FF0000"/>
                </a:solidFill>
              </a:rPr>
              <a:t>D</a:t>
            </a:r>
            <a:r>
              <a:rPr lang="en-US" dirty="0"/>
              <a:t>isease </a:t>
            </a:r>
            <a:br>
              <a:rPr lang="en-US" dirty="0"/>
            </a:br>
            <a:r>
              <a:rPr lang="en-US" b="1" dirty="0">
                <a:solidFill>
                  <a:srgbClr val="FF0000"/>
                </a:solidFill>
              </a:rPr>
              <a:t>G</a:t>
            </a:r>
            <a:r>
              <a:rPr lang="en-US" dirty="0"/>
              <a:t>enomic </a:t>
            </a:r>
            <a:r>
              <a:rPr lang="en-US" b="1" dirty="0">
                <a:solidFill>
                  <a:srgbClr val="FF0000"/>
                </a:solidFill>
              </a:rPr>
              <a:t>E</a:t>
            </a:r>
            <a:r>
              <a:rPr lang="en-US" dirty="0"/>
              <a:t>nvironmental </a:t>
            </a:r>
            <a:r>
              <a:rPr lang="en-US" b="1" dirty="0">
                <a:solidFill>
                  <a:srgbClr val="FF0000"/>
                </a:solidFill>
              </a:rPr>
              <a:t>M</a:t>
            </a:r>
            <a:r>
              <a:rPr lang="en-US" dirty="0"/>
              <a:t>icrobiome and </a:t>
            </a:r>
            <a:r>
              <a:rPr lang="en-US" b="1" dirty="0" err="1">
                <a:solidFill>
                  <a:srgbClr val="FF0000"/>
                </a:solidFill>
              </a:rPr>
              <a:t>M</a:t>
            </a:r>
            <a:r>
              <a:rPr lang="en-US" dirty="0" err="1"/>
              <a:t>etabolomic</a:t>
            </a:r>
            <a:r>
              <a:rPr lang="en-US" dirty="0"/>
              <a:t> Study</a:t>
            </a:r>
          </a:p>
        </p:txBody>
      </p:sp>
      <p:pic>
        <p:nvPicPr>
          <p:cNvPr id="4" name="Content Placeholder 3" descr="CDGEMM Logo.jpg"/>
          <p:cNvPicPr>
            <a:picLocks noGrp="1" noChangeAspect="1"/>
          </p:cNvPicPr>
          <p:nvPr>
            <p:ph idx="4294967295"/>
          </p:nvPr>
        </p:nvPicPr>
        <p:blipFill>
          <a:blip r:embed="rId3" cstate="print"/>
          <a:stretch>
            <a:fillRect/>
          </a:stretch>
        </p:blipFill>
        <p:spPr>
          <a:xfrm>
            <a:off x="6394450" y="1631950"/>
            <a:ext cx="5797550" cy="2971800"/>
          </a:xfrm>
          <a:prstGeom prst="rect">
            <a:avLst/>
          </a:prstGeom>
        </p:spPr>
      </p:pic>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1" y="60863"/>
            <a:ext cx="1376363" cy="1376363"/>
          </a:xfrm>
          <a:prstGeom prst="rect">
            <a:avLst/>
          </a:prstGeom>
        </p:spPr>
      </p:pic>
      <p:pic>
        <p:nvPicPr>
          <p:cNvPr id="5" name="Immagin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9801" y="256125"/>
            <a:ext cx="1971675" cy="985838"/>
          </a:xfrm>
          <a:prstGeom prst="rect">
            <a:avLst/>
          </a:prstGeom>
        </p:spPr>
      </p:pic>
      <p:pic>
        <p:nvPicPr>
          <p:cNvPr id="6" name="Immagin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16196" y="322521"/>
            <a:ext cx="1516955" cy="722472"/>
          </a:xfrm>
          <a:prstGeom prst="rect">
            <a:avLst/>
          </a:prstGeom>
        </p:spPr>
      </p:pic>
    </p:spTree>
    <p:extLst>
      <p:ext uri="{BB962C8B-B14F-4D97-AF65-F5344CB8AC3E}">
        <p14:creationId xmlns:p14="http://schemas.microsoft.com/office/powerpoint/2010/main" val="20928237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44435"/>
            <a:ext cx="8915400" cy="6229636"/>
          </a:xfrm>
          <a:prstGeom prst="rect">
            <a:avLst/>
          </a:prstGeom>
        </p:spPr>
      </p:pic>
      <p:pic>
        <p:nvPicPr>
          <p:cNvPr id="2050" name="Picture 2" descr="http://mediasrv.webmail.libero.it/MediaServer/Listener?action=view&amp;source_type=PSAccountAttachment&amp;source_param=Zm9sZGVyPUlOQk9YLGF0dF9pZD0wLHBzX2lwPW1haWwzNGEuaW9sLmxvY2FsLGFjY291bnQ9RGVmYXVsdE1haWxBY2NvdW50LHVpZD01NTY0LGQ9bGliZXJvLml0LHBjdD01NzYyMTAxNDE0Njk4NTNkLHU9YWwuYmFnbmFzY28scz0xNDUyNDQxMjI5ODYw&amp;output_type=image&amp;output_param=ZGltPTEwMDAweDEwMDAw">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5001" y="244435"/>
            <a:ext cx="2617513" cy="1229170"/>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p:cNvSpPr txBox="1"/>
          <p:nvPr/>
        </p:nvSpPr>
        <p:spPr>
          <a:xfrm>
            <a:off x="1694204" y="1828801"/>
            <a:ext cx="8686800" cy="1200329"/>
          </a:xfrm>
          <a:prstGeom prst="rect">
            <a:avLst/>
          </a:prstGeom>
          <a:noFill/>
        </p:spPr>
        <p:txBody>
          <a:bodyPr wrap="square" rtlCol="0">
            <a:spAutoFit/>
          </a:bodyPr>
          <a:lstStyle/>
          <a:p>
            <a:pPr algn="ctr"/>
            <a:r>
              <a:rPr lang="en-US" sz="7200" dirty="0"/>
              <a:t>Thanks</a:t>
            </a:r>
          </a:p>
        </p:txBody>
      </p:sp>
    </p:spTree>
    <p:extLst>
      <p:ext uri="{BB962C8B-B14F-4D97-AF65-F5344CB8AC3E}">
        <p14:creationId xmlns:p14="http://schemas.microsoft.com/office/powerpoint/2010/main" val="21007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Cover and End Slide Master">
  <a:themeElements>
    <a:clrScheme name="Genome Editing">
      <a:dk1>
        <a:sysClr val="windowText" lastClr="000000"/>
      </a:dk1>
      <a:lt1>
        <a:sysClr val="window" lastClr="FFFFFF"/>
      </a:lt1>
      <a:dk2>
        <a:srgbClr val="44546A"/>
      </a:dk2>
      <a:lt2>
        <a:srgbClr val="E7E6E6"/>
      </a:lt2>
      <a:accent1>
        <a:srgbClr val="39A5AE"/>
      </a:accent1>
      <a:accent2>
        <a:srgbClr val="2395A6"/>
      </a:accent2>
      <a:accent3>
        <a:srgbClr val="80DBE4"/>
      </a:accent3>
      <a:accent4>
        <a:srgbClr val="CDFEFD"/>
      </a:accent4>
      <a:accent5>
        <a:srgbClr val="FE8B44"/>
      </a:accent5>
      <a:accent6>
        <a:srgbClr val="FDC56F"/>
      </a:accent6>
      <a:hlink>
        <a:srgbClr val="CDFEFD"/>
      </a:hlink>
      <a:folHlink>
        <a:srgbClr val="CDFEFD"/>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Genome Editing">
      <a:dk1>
        <a:sysClr val="windowText" lastClr="000000"/>
      </a:dk1>
      <a:lt1>
        <a:sysClr val="window" lastClr="FFFFFF"/>
      </a:lt1>
      <a:dk2>
        <a:srgbClr val="44546A"/>
      </a:dk2>
      <a:lt2>
        <a:srgbClr val="E7E6E6"/>
      </a:lt2>
      <a:accent1>
        <a:srgbClr val="39A5AE"/>
      </a:accent1>
      <a:accent2>
        <a:srgbClr val="2395A6"/>
      </a:accent2>
      <a:accent3>
        <a:srgbClr val="80DBE4"/>
      </a:accent3>
      <a:accent4>
        <a:srgbClr val="CDFEFD"/>
      </a:accent4>
      <a:accent5>
        <a:srgbClr val="FE8B44"/>
      </a:accent5>
      <a:accent6>
        <a:srgbClr val="FDC56F"/>
      </a:accent6>
      <a:hlink>
        <a:srgbClr val="CDFEFD"/>
      </a:hlink>
      <a:folHlink>
        <a:srgbClr val="CDFEFD"/>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1399</TotalTime>
  <Words>10447</Words>
  <Application>Microsoft Office PowerPoint</Application>
  <PresentationFormat>Widescreen</PresentationFormat>
  <Paragraphs>668</Paragraphs>
  <Slides>63</Slides>
  <Notes>63</Notes>
  <HiddenSlides>0</HiddenSlides>
  <MMClips>1</MMClips>
  <ScaleCrop>false</ScaleCrop>
  <HeadingPairs>
    <vt:vector size="8" baseType="variant">
      <vt:variant>
        <vt:lpstr>Caratteri utilizzati</vt:lpstr>
      </vt:variant>
      <vt:variant>
        <vt:i4>4</vt:i4>
      </vt:variant>
      <vt:variant>
        <vt:lpstr>Tema</vt:lpstr>
      </vt:variant>
      <vt:variant>
        <vt:i4>3</vt:i4>
      </vt:variant>
      <vt:variant>
        <vt:lpstr>Server OLE incorporati</vt:lpstr>
      </vt:variant>
      <vt:variant>
        <vt:i4>1</vt:i4>
      </vt:variant>
      <vt:variant>
        <vt:lpstr>Titoli diapositive</vt:lpstr>
      </vt:variant>
      <vt:variant>
        <vt:i4>63</vt:i4>
      </vt:variant>
    </vt:vector>
  </HeadingPairs>
  <TitlesOfParts>
    <vt:vector size="71" baseType="lpstr">
      <vt:lpstr>Abadi Extra Light</vt:lpstr>
      <vt:lpstr>Agency FB</vt:lpstr>
      <vt:lpstr>Arial</vt:lpstr>
      <vt:lpstr>Calibri</vt:lpstr>
      <vt:lpstr>Cover and End Slide Master</vt:lpstr>
      <vt:lpstr>Contents Slide Master</vt:lpstr>
      <vt:lpstr>Section Break Slide Master</vt:lpstr>
      <vt:lpstr>Image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Features selection</vt:lpstr>
      <vt:lpstr>Presentazione standard di PowerPoint</vt:lpstr>
      <vt:lpstr>Presentazione standard di PowerPoint</vt:lpstr>
      <vt:lpstr>Decision tree</vt:lpstr>
      <vt:lpstr>SVM</vt:lpstr>
      <vt:lpstr>Partial least square – discriminant analysis</vt:lpstr>
      <vt:lpstr>Ensemble Machine Learning</vt:lpstr>
      <vt:lpstr>Presentazione standard di PowerPoint</vt:lpstr>
      <vt:lpstr>Presentazione standard di PowerPoint</vt:lpstr>
      <vt:lpstr>Practical applications</vt:lpstr>
      <vt:lpstr>Samples collection</vt:lpstr>
      <vt:lpstr>Method Development</vt:lpstr>
      <vt:lpstr>Metabolome extraction and analysis</vt:lpstr>
      <vt:lpstr>Ensemble machine learning</vt:lpstr>
      <vt:lpstr>Independent test samples: original samples splitting</vt:lpstr>
      <vt:lpstr>Independent test samples: the SCOPE study biobank </vt:lpstr>
      <vt:lpstr>MAMA-Test 2.0</vt:lpstr>
      <vt:lpstr>Mechanistic analysis </vt:lpstr>
      <vt:lpstr>Presentazione standard di PowerPoint</vt:lpstr>
      <vt:lpstr>Endometrial cancer</vt:lpstr>
      <vt:lpstr>Presentazione standard di PowerPoint</vt:lpstr>
      <vt:lpstr>Metabolomics as a tool for cancer diagnosis and treatments Effectiveness prediction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Celiac Disease  Genomic Environmental Microbiome and Metabolomic Study</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Jacopo Troisi</dc:creator>
  <cp:lastModifiedBy>Jacopo Troisi</cp:lastModifiedBy>
  <cp:revision>54</cp:revision>
  <dcterms:created xsi:type="dcterms:W3CDTF">2019-03-30T10:17:41Z</dcterms:created>
  <dcterms:modified xsi:type="dcterms:W3CDTF">2019-05-07T19:09:31Z</dcterms:modified>
</cp:coreProperties>
</file>