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notesMasterIdLst>
    <p:notesMasterId r:id="rId49"/>
  </p:notesMasterIdLst>
  <p:handoutMasterIdLst>
    <p:handoutMasterId r:id="rId50"/>
  </p:handoutMasterIdLst>
  <p:sldIdLst>
    <p:sldId id="261" r:id="rId4"/>
    <p:sldId id="965" r:id="rId5"/>
    <p:sldId id="983" r:id="rId6"/>
    <p:sldId id="369" r:id="rId7"/>
    <p:sldId id="984" r:id="rId8"/>
    <p:sldId id="966" r:id="rId9"/>
    <p:sldId id="967" r:id="rId10"/>
    <p:sldId id="969" r:id="rId11"/>
    <p:sldId id="970" r:id="rId12"/>
    <p:sldId id="968" r:id="rId13"/>
    <p:sldId id="982" r:id="rId14"/>
    <p:sldId id="971" r:id="rId15"/>
    <p:sldId id="974" r:id="rId16"/>
    <p:sldId id="972" r:id="rId17"/>
    <p:sldId id="975" r:id="rId18"/>
    <p:sldId id="976" r:id="rId19"/>
    <p:sldId id="979" r:id="rId20"/>
    <p:sldId id="977" r:id="rId21"/>
    <p:sldId id="986" r:id="rId22"/>
    <p:sldId id="991" r:id="rId23"/>
    <p:sldId id="1000" r:id="rId24"/>
    <p:sldId id="978" r:id="rId25"/>
    <p:sldId id="985" r:id="rId26"/>
    <p:sldId id="990" r:id="rId27"/>
    <p:sldId id="989" r:id="rId28"/>
    <p:sldId id="987" r:id="rId29"/>
    <p:sldId id="992" r:id="rId30"/>
    <p:sldId id="988" r:id="rId31"/>
    <p:sldId id="994" r:id="rId32"/>
    <p:sldId id="995" r:id="rId33"/>
    <p:sldId id="996" r:id="rId34"/>
    <p:sldId id="997" r:id="rId35"/>
    <p:sldId id="998" r:id="rId36"/>
    <p:sldId id="262" r:id="rId37"/>
    <p:sldId id="829" r:id="rId38"/>
    <p:sldId id="830" r:id="rId39"/>
    <p:sldId id="273" r:id="rId40"/>
    <p:sldId id="277" r:id="rId41"/>
    <p:sldId id="275" r:id="rId42"/>
    <p:sldId id="258" r:id="rId43"/>
    <p:sldId id="265" r:id="rId44"/>
    <p:sldId id="281" r:id="rId45"/>
    <p:sldId id="266" r:id="rId46"/>
    <p:sldId id="256" r:id="rId47"/>
    <p:sldId id="999" r:id="rId48"/>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3386FF"/>
    <a:srgbClr val="69A6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CAF9ED-07DC-4A11-8D7F-57B35C25682E}" styleName="Stile medio 1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7" autoAdjust="0"/>
    <p:restoredTop sz="90966" autoAdjust="0"/>
  </p:normalViewPr>
  <p:slideViewPr>
    <p:cSldViewPr snapToGrid="0">
      <p:cViewPr varScale="1">
        <p:scale>
          <a:sx n="100" d="100"/>
          <a:sy n="100" d="100"/>
        </p:scale>
        <p:origin x="858" y="78"/>
      </p:cViewPr>
      <p:guideLst/>
    </p:cSldViewPr>
  </p:slideViewPr>
  <p:notesTextViewPr>
    <p:cViewPr>
      <p:scale>
        <a:sx n="1" d="1"/>
        <a:sy n="1" d="1"/>
      </p:scale>
      <p:origin x="0" y="0"/>
    </p:cViewPr>
  </p:notesTextViewPr>
  <p:notesViewPr>
    <p:cSldViewPr snapToGrid="0">
      <p:cViewPr varScale="1">
        <p:scale>
          <a:sx n="86" d="100"/>
          <a:sy n="86" d="100"/>
        </p:scale>
        <p:origin x="3864"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2352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816B88-A6D5-4E42-AC22-159071C03AC5}" type="datetimeFigureOut">
              <a:rPr lang="en-US" smtClean="0"/>
              <a:t>7/16/2021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266523-43D8-433D-AE07-1C240F716282}" type="slidenum">
              <a:rPr lang="en-US" smtClean="0"/>
              <a:t>‹N›</a:t>
            </a:fld>
            <a:endParaRPr lang="en-US"/>
          </a:p>
        </p:txBody>
      </p:sp>
    </p:spTree>
    <p:extLst>
      <p:ext uri="{BB962C8B-B14F-4D97-AF65-F5344CB8AC3E}">
        <p14:creationId xmlns:p14="http://schemas.microsoft.com/office/powerpoint/2010/main" val="922474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a:t>
            </a:fld>
            <a:endParaRPr lang="en-US"/>
          </a:p>
        </p:txBody>
      </p:sp>
    </p:spTree>
    <p:extLst>
      <p:ext uri="{BB962C8B-B14F-4D97-AF65-F5344CB8AC3E}">
        <p14:creationId xmlns:p14="http://schemas.microsoft.com/office/powerpoint/2010/main" val="169079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9"/>
        <p:cNvGrpSpPr/>
        <p:nvPr/>
      </p:nvGrpSpPr>
      <p:grpSpPr>
        <a:xfrm>
          <a:off x="0" y="0"/>
          <a:ext cx="0" cy="0"/>
          <a:chOff x="0" y="0"/>
          <a:chExt cx="0" cy="0"/>
        </a:xfrm>
      </p:grpSpPr>
      <p:sp>
        <p:nvSpPr>
          <p:cNvPr id="4570" name="Google Shape;457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571" name="Google Shape;457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4954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9"/>
        <p:cNvGrpSpPr/>
        <p:nvPr/>
      </p:nvGrpSpPr>
      <p:grpSpPr>
        <a:xfrm>
          <a:off x="0" y="0"/>
          <a:ext cx="0" cy="0"/>
          <a:chOff x="0" y="0"/>
          <a:chExt cx="0" cy="0"/>
        </a:xfrm>
      </p:grpSpPr>
      <p:sp>
        <p:nvSpPr>
          <p:cNvPr id="4570" name="Google Shape;457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571" name="Google Shape;457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8309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9"/>
        <p:cNvGrpSpPr/>
        <p:nvPr/>
      </p:nvGrpSpPr>
      <p:grpSpPr>
        <a:xfrm>
          <a:off x="0" y="0"/>
          <a:ext cx="0" cy="0"/>
          <a:chOff x="0" y="0"/>
          <a:chExt cx="0" cy="0"/>
        </a:xfrm>
      </p:grpSpPr>
      <p:sp>
        <p:nvSpPr>
          <p:cNvPr id="4570" name="Google Shape;457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571" name="Google Shape;457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384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9"/>
        <p:cNvGrpSpPr/>
        <p:nvPr/>
      </p:nvGrpSpPr>
      <p:grpSpPr>
        <a:xfrm>
          <a:off x="0" y="0"/>
          <a:ext cx="0" cy="0"/>
          <a:chOff x="0" y="0"/>
          <a:chExt cx="0" cy="0"/>
        </a:xfrm>
      </p:grpSpPr>
      <p:sp>
        <p:nvSpPr>
          <p:cNvPr id="4570" name="Google Shape;457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571" name="Google Shape;457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3147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They suggested that NAD synthetized from tryptophan modulates</a:t>
            </a:r>
          </a:p>
          <a:p>
            <a:r>
              <a:rPr lang="en-US" sz="1200" b="0" i="0" u="none" strike="noStrike" kern="1200" baseline="0" dirty="0">
                <a:solidFill>
                  <a:schemeClr val="tx1"/>
                </a:solidFill>
                <a:latin typeface="+mn-lt"/>
                <a:ea typeface="+mn-ea"/>
                <a:cs typeface="+mn-cs"/>
              </a:rPr>
              <a:t>macrophage activity such as the release of interleukin-6 and tumor necrosis factor alpha</a:t>
            </a:r>
            <a:endParaRPr lang="it-IT" dirty="0"/>
          </a:p>
        </p:txBody>
      </p:sp>
      <p:sp>
        <p:nvSpPr>
          <p:cNvPr id="4" name="Segnaposto numero diapositiva 3"/>
          <p:cNvSpPr>
            <a:spLocks noGrp="1"/>
          </p:cNvSpPr>
          <p:nvPr>
            <p:ph type="sldNum" sz="quarter" idx="5"/>
          </p:nvPr>
        </p:nvSpPr>
        <p:spPr/>
        <p:txBody>
          <a:bodyPr/>
          <a:lstStyle/>
          <a:p>
            <a:fld id="{415D85D9-0008-4F54-B5EE-E15681AE19B5}" type="slidenum">
              <a:rPr lang="it-IT" smtClean="0"/>
              <a:t>34</a:t>
            </a:fld>
            <a:endParaRPr lang="it-IT"/>
          </a:p>
        </p:txBody>
      </p:sp>
    </p:spTree>
    <p:extLst>
      <p:ext uri="{BB962C8B-B14F-4D97-AF65-F5344CB8AC3E}">
        <p14:creationId xmlns:p14="http://schemas.microsoft.com/office/powerpoint/2010/main" val="3792968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23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Style slide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42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48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014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750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8" name="Oval 2">
            <a:extLst>
              <a:ext uri="{FF2B5EF4-FFF2-40B4-BE49-F238E27FC236}">
                <a16:creationId xmlns:a16="http://schemas.microsoft.com/office/drawing/2014/main" id="{F3FFAF36-2C4B-400A-925A-732215955DA6}"/>
              </a:ext>
            </a:extLst>
          </p:cNvPr>
          <p:cNvSpPr/>
          <p:nvPr userDrawn="1"/>
        </p:nvSpPr>
        <p:spPr>
          <a:xfrm rot="19437896">
            <a:off x="1838780" y="2362240"/>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9" name="Oval 2">
            <a:extLst>
              <a:ext uri="{FF2B5EF4-FFF2-40B4-BE49-F238E27FC236}">
                <a16:creationId xmlns:a16="http://schemas.microsoft.com/office/drawing/2014/main" id="{B378E988-CF50-42D9-BB8A-C7CC41B0FF82}"/>
              </a:ext>
            </a:extLst>
          </p:cNvPr>
          <p:cNvSpPr/>
          <p:nvPr userDrawn="1"/>
        </p:nvSpPr>
        <p:spPr>
          <a:xfrm rot="3709911">
            <a:off x="2854980" y="1774880"/>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0" name="Oval 2">
            <a:extLst>
              <a:ext uri="{FF2B5EF4-FFF2-40B4-BE49-F238E27FC236}">
                <a16:creationId xmlns:a16="http://schemas.microsoft.com/office/drawing/2014/main" id="{882B12CC-1A46-4380-988F-674F427BDFAA}"/>
              </a:ext>
            </a:extLst>
          </p:cNvPr>
          <p:cNvSpPr/>
          <p:nvPr userDrawn="1"/>
        </p:nvSpPr>
        <p:spPr>
          <a:xfrm>
            <a:off x="1048873" y="497779"/>
            <a:ext cx="898072"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1" name="Oval 2">
            <a:extLst>
              <a:ext uri="{FF2B5EF4-FFF2-40B4-BE49-F238E27FC236}">
                <a16:creationId xmlns:a16="http://schemas.microsoft.com/office/drawing/2014/main" id="{9E0B5CE1-6191-492E-979D-03E880B959B9}"/>
              </a:ext>
            </a:extLst>
          </p:cNvPr>
          <p:cNvSpPr/>
          <p:nvPr userDrawn="1"/>
        </p:nvSpPr>
        <p:spPr>
          <a:xfrm rot="19437896">
            <a:off x="3270239" y="533348"/>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2" name="Oval 2">
            <a:extLst>
              <a:ext uri="{FF2B5EF4-FFF2-40B4-BE49-F238E27FC236}">
                <a16:creationId xmlns:a16="http://schemas.microsoft.com/office/drawing/2014/main" id="{0A67EB8D-45A4-4910-AADE-A48602E910EF}"/>
              </a:ext>
            </a:extLst>
          </p:cNvPr>
          <p:cNvSpPr/>
          <p:nvPr userDrawn="1"/>
        </p:nvSpPr>
        <p:spPr>
          <a:xfrm rot="3709911">
            <a:off x="237016" y="1454775"/>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3" name="Oval 2">
            <a:extLst>
              <a:ext uri="{FF2B5EF4-FFF2-40B4-BE49-F238E27FC236}">
                <a16:creationId xmlns:a16="http://schemas.microsoft.com/office/drawing/2014/main" id="{A0CF3B62-DB0F-4638-94E6-97B858867087}"/>
              </a:ext>
            </a:extLst>
          </p:cNvPr>
          <p:cNvSpPr/>
          <p:nvPr userDrawn="1"/>
        </p:nvSpPr>
        <p:spPr>
          <a:xfrm rot="8100000">
            <a:off x="998505" y="1013950"/>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4" name="Oval 2">
            <a:extLst>
              <a:ext uri="{FF2B5EF4-FFF2-40B4-BE49-F238E27FC236}">
                <a16:creationId xmlns:a16="http://schemas.microsoft.com/office/drawing/2014/main" id="{D57B7012-81D1-4191-8692-189F53B11026}"/>
              </a:ext>
            </a:extLst>
          </p:cNvPr>
          <p:cNvSpPr/>
          <p:nvPr userDrawn="1"/>
        </p:nvSpPr>
        <p:spPr>
          <a:xfrm rot="5157174">
            <a:off x="3514632" y="1701234"/>
            <a:ext cx="1231676" cy="11283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5" name="Oval 2">
            <a:extLst>
              <a:ext uri="{FF2B5EF4-FFF2-40B4-BE49-F238E27FC236}">
                <a16:creationId xmlns:a16="http://schemas.microsoft.com/office/drawing/2014/main" id="{8B8C5338-F012-4C7E-9ACF-B5A004F58BC4}"/>
              </a:ext>
            </a:extLst>
          </p:cNvPr>
          <p:cNvSpPr/>
          <p:nvPr userDrawn="1"/>
        </p:nvSpPr>
        <p:spPr>
          <a:xfrm rot="900000">
            <a:off x="3586510" y="2731196"/>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6" name="Oval 2">
            <a:extLst>
              <a:ext uri="{FF2B5EF4-FFF2-40B4-BE49-F238E27FC236}">
                <a16:creationId xmlns:a16="http://schemas.microsoft.com/office/drawing/2014/main" id="{F14FC152-57DA-44B2-A3EA-C4C08418F158}"/>
              </a:ext>
            </a:extLst>
          </p:cNvPr>
          <p:cNvSpPr/>
          <p:nvPr userDrawn="1"/>
        </p:nvSpPr>
        <p:spPr>
          <a:xfrm rot="900000">
            <a:off x="1168343" y="3259592"/>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7" name="Oval 2">
            <a:extLst>
              <a:ext uri="{FF2B5EF4-FFF2-40B4-BE49-F238E27FC236}">
                <a16:creationId xmlns:a16="http://schemas.microsoft.com/office/drawing/2014/main" id="{547F32D0-9CB1-4705-8640-A43951E0E605}"/>
              </a:ext>
            </a:extLst>
          </p:cNvPr>
          <p:cNvSpPr/>
          <p:nvPr userDrawn="1"/>
        </p:nvSpPr>
        <p:spPr>
          <a:xfrm rot="3709911">
            <a:off x="214059" y="3424670"/>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9" name="Oval 2">
            <a:extLst>
              <a:ext uri="{FF2B5EF4-FFF2-40B4-BE49-F238E27FC236}">
                <a16:creationId xmlns:a16="http://schemas.microsoft.com/office/drawing/2014/main" id="{21073768-FD4E-4493-888D-9732C93ED0D8}"/>
              </a:ext>
            </a:extLst>
          </p:cNvPr>
          <p:cNvSpPr/>
          <p:nvPr userDrawn="1"/>
        </p:nvSpPr>
        <p:spPr>
          <a:xfrm rot="8100000">
            <a:off x="4838833" y="581154"/>
            <a:ext cx="778758"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0" name="Oval 2">
            <a:extLst>
              <a:ext uri="{FF2B5EF4-FFF2-40B4-BE49-F238E27FC236}">
                <a16:creationId xmlns:a16="http://schemas.microsoft.com/office/drawing/2014/main" id="{1D42871E-8273-4BDC-8CA1-94B1735D8EDF}"/>
              </a:ext>
            </a:extLst>
          </p:cNvPr>
          <p:cNvSpPr/>
          <p:nvPr userDrawn="1"/>
        </p:nvSpPr>
        <p:spPr>
          <a:xfrm rot="19437896">
            <a:off x="4863418" y="1780896"/>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1" name="Oval 2">
            <a:extLst>
              <a:ext uri="{FF2B5EF4-FFF2-40B4-BE49-F238E27FC236}">
                <a16:creationId xmlns:a16="http://schemas.microsoft.com/office/drawing/2014/main" id="{CE15439B-0BDE-4539-A86A-60E9DC33FD77}"/>
              </a:ext>
            </a:extLst>
          </p:cNvPr>
          <p:cNvSpPr/>
          <p:nvPr userDrawn="1"/>
        </p:nvSpPr>
        <p:spPr>
          <a:xfrm rot="900000">
            <a:off x="2051612" y="2186572"/>
            <a:ext cx="821418"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2" name="Oval 2">
            <a:extLst>
              <a:ext uri="{FF2B5EF4-FFF2-40B4-BE49-F238E27FC236}">
                <a16:creationId xmlns:a16="http://schemas.microsoft.com/office/drawing/2014/main" id="{6298CC55-4945-46BD-8615-24E6D3295A86}"/>
              </a:ext>
            </a:extLst>
          </p:cNvPr>
          <p:cNvSpPr/>
          <p:nvPr userDrawn="1"/>
        </p:nvSpPr>
        <p:spPr>
          <a:xfrm rot="3709911">
            <a:off x="2616634" y="3622577"/>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3" name="Oval 2">
            <a:extLst>
              <a:ext uri="{FF2B5EF4-FFF2-40B4-BE49-F238E27FC236}">
                <a16:creationId xmlns:a16="http://schemas.microsoft.com/office/drawing/2014/main" id="{A0796784-D231-4ABA-8910-4D81ACFFD485}"/>
              </a:ext>
            </a:extLst>
          </p:cNvPr>
          <p:cNvSpPr/>
          <p:nvPr userDrawn="1"/>
        </p:nvSpPr>
        <p:spPr>
          <a:xfrm rot="3709911">
            <a:off x="2933966" y="330776"/>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4" name="Oval 2">
            <a:extLst>
              <a:ext uri="{FF2B5EF4-FFF2-40B4-BE49-F238E27FC236}">
                <a16:creationId xmlns:a16="http://schemas.microsoft.com/office/drawing/2014/main" id="{90FD235E-0A91-4D21-B439-5C7942717E86}"/>
              </a:ext>
            </a:extLst>
          </p:cNvPr>
          <p:cNvSpPr/>
          <p:nvPr userDrawn="1"/>
        </p:nvSpPr>
        <p:spPr>
          <a:xfrm rot="900000">
            <a:off x="5193686" y="3075597"/>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6" name="Oval 2">
            <a:extLst>
              <a:ext uri="{FF2B5EF4-FFF2-40B4-BE49-F238E27FC236}">
                <a16:creationId xmlns:a16="http://schemas.microsoft.com/office/drawing/2014/main" id="{0EFA984F-F0B3-4CAF-8E35-AF3B5ED34BB8}"/>
              </a:ext>
            </a:extLst>
          </p:cNvPr>
          <p:cNvSpPr/>
          <p:nvPr userDrawn="1"/>
        </p:nvSpPr>
        <p:spPr>
          <a:xfrm rot="3709911">
            <a:off x="2070340" y="582744"/>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7" name="Oval 2">
            <a:extLst>
              <a:ext uri="{FF2B5EF4-FFF2-40B4-BE49-F238E27FC236}">
                <a16:creationId xmlns:a16="http://schemas.microsoft.com/office/drawing/2014/main" id="{716C2270-FE55-45F4-830A-CEEE330AAB4B}"/>
              </a:ext>
            </a:extLst>
          </p:cNvPr>
          <p:cNvSpPr/>
          <p:nvPr userDrawn="1"/>
        </p:nvSpPr>
        <p:spPr>
          <a:xfrm rot="19437896">
            <a:off x="398767" y="424638"/>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8" name="Oval 2">
            <a:extLst>
              <a:ext uri="{FF2B5EF4-FFF2-40B4-BE49-F238E27FC236}">
                <a16:creationId xmlns:a16="http://schemas.microsoft.com/office/drawing/2014/main" id="{E437DF43-9E19-4E00-ADE0-77136E44B427}"/>
              </a:ext>
            </a:extLst>
          </p:cNvPr>
          <p:cNvSpPr/>
          <p:nvPr userDrawn="1"/>
        </p:nvSpPr>
        <p:spPr>
          <a:xfrm rot="19437896">
            <a:off x="539123" y="2595464"/>
            <a:ext cx="826258" cy="7569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3" name="Oval 2">
            <a:extLst>
              <a:ext uri="{FF2B5EF4-FFF2-40B4-BE49-F238E27FC236}">
                <a16:creationId xmlns:a16="http://schemas.microsoft.com/office/drawing/2014/main" id="{E6275495-B5CE-4EF7-B942-C32B042C1551}"/>
              </a:ext>
            </a:extLst>
          </p:cNvPr>
          <p:cNvSpPr/>
          <p:nvPr userDrawn="1"/>
        </p:nvSpPr>
        <p:spPr>
          <a:xfrm rot="19437896">
            <a:off x="4270899" y="5258009"/>
            <a:ext cx="1858078" cy="170216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4" name="Oval 2">
            <a:extLst>
              <a:ext uri="{FF2B5EF4-FFF2-40B4-BE49-F238E27FC236}">
                <a16:creationId xmlns:a16="http://schemas.microsoft.com/office/drawing/2014/main" id="{6E4E7F37-8DDA-43E6-815F-6D9BA7B8A2D5}"/>
              </a:ext>
            </a:extLst>
          </p:cNvPr>
          <p:cNvSpPr/>
          <p:nvPr userDrawn="1"/>
        </p:nvSpPr>
        <p:spPr>
          <a:xfrm rot="3709911">
            <a:off x="1553212" y="5870073"/>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5" name="Oval 2">
            <a:extLst>
              <a:ext uri="{FF2B5EF4-FFF2-40B4-BE49-F238E27FC236}">
                <a16:creationId xmlns:a16="http://schemas.microsoft.com/office/drawing/2014/main" id="{B94DBAFA-3F1D-47A1-839E-3719DE3EBC6E}"/>
              </a:ext>
            </a:extLst>
          </p:cNvPr>
          <p:cNvSpPr/>
          <p:nvPr userDrawn="1"/>
        </p:nvSpPr>
        <p:spPr>
          <a:xfrm>
            <a:off x="660460" y="4701812"/>
            <a:ext cx="898072"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6" name="Oval 2">
            <a:extLst>
              <a:ext uri="{FF2B5EF4-FFF2-40B4-BE49-F238E27FC236}">
                <a16:creationId xmlns:a16="http://schemas.microsoft.com/office/drawing/2014/main" id="{5F0DE6B8-9DA6-48F5-AF04-7278BEE6A96F}"/>
              </a:ext>
            </a:extLst>
          </p:cNvPr>
          <p:cNvSpPr/>
          <p:nvPr userDrawn="1"/>
        </p:nvSpPr>
        <p:spPr>
          <a:xfrm rot="19437896">
            <a:off x="2314619" y="4700669"/>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8" name="Oval 2">
            <a:extLst>
              <a:ext uri="{FF2B5EF4-FFF2-40B4-BE49-F238E27FC236}">
                <a16:creationId xmlns:a16="http://schemas.microsoft.com/office/drawing/2014/main" id="{56472159-3837-4012-8E16-16B2FD021F97}"/>
              </a:ext>
            </a:extLst>
          </p:cNvPr>
          <p:cNvSpPr/>
          <p:nvPr userDrawn="1"/>
        </p:nvSpPr>
        <p:spPr>
          <a:xfrm rot="8100000">
            <a:off x="-424473" y="5170061"/>
            <a:ext cx="2266749" cy="207654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9" name="Oval 2">
            <a:extLst>
              <a:ext uri="{FF2B5EF4-FFF2-40B4-BE49-F238E27FC236}">
                <a16:creationId xmlns:a16="http://schemas.microsoft.com/office/drawing/2014/main" id="{F2D9B3CB-56C4-44F0-923E-75E14486D199}"/>
              </a:ext>
            </a:extLst>
          </p:cNvPr>
          <p:cNvSpPr/>
          <p:nvPr userDrawn="1"/>
        </p:nvSpPr>
        <p:spPr>
          <a:xfrm rot="5157174">
            <a:off x="2212864" y="5796427"/>
            <a:ext cx="1231676" cy="11283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0" name="Oval 2">
            <a:extLst>
              <a:ext uri="{FF2B5EF4-FFF2-40B4-BE49-F238E27FC236}">
                <a16:creationId xmlns:a16="http://schemas.microsoft.com/office/drawing/2014/main" id="{C5F6E746-37D8-4A7A-AD33-6B6B1D014BD4}"/>
              </a:ext>
            </a:extLst>
          </p:cNvPr>
          <p:cNvSpPr/>
          <p:nvPr userDrawn="1"/>
        </p:nvSpPr>
        <p:spPr>
          <a:xfrm rot="900000">
            <a:off x="321825" y="4090744"/>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1" name="Oval 2">
            <a:extLst>
              <a:ext uri="{FF2B5EF4-FFF2-40B4-BE49-F238E27FC236}">
                <a16:creationId xmlns:a16="http://schemas.microsoft.com/office/drawing/2014/main" id="{379CFB22-212D-4552-83FB-F9C38030B6EA}"/>
              </a:ext>
            </a:extLst>
          </p:cNvPr>
          <p:cNvSpPr/>
          <p:nvPr userDrawn="1"/>
        </p:nvSpPr>
        <p:spPr>
          <a:xfrm rot="900000">
            <a:off x="1600041" y="4650431"/>
            <a:ext cx="1132658" cy="103761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2" name="Oval 2">
            <a:extLst>
              <a:ext uri="{FF2B5EF4-FFF2-40B4-BE49-F238E27FC236}">
                <a16:creationId xmlns:a16="http://schemas.microsoft.com/office/drawing/2014/main" id="{116A01F3-5E4C-410E-93C1-F085D04D1170}"/>
              </a:ext>
            </a:extLst>
          </p:cNvPr>
          <p:cNvSpPr/>
          <p:nvPr userDrawn="1"/>
        </p:nvSpPr>
        <p:spPr>
          <a:xfrm rot="3709911">
            <a:off x="4429414" y="2983033"/>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3" name="Oval 2">
            <a:extLst>
              <a:ext uri="{FF2B5EF4-FFF2-40B4-BE49-F238E27FC236}">
                <a16:creationId xmlns:a16="http://schemas.microsoft.com/office/drawing/2014/main" id="{EF0F6281-4283-4BFA-9BD6-03D8CD575F45}"/>
              </a:ext>
            </a:extLst>
          </p:cNvPr>
          <p:cNvSpPr/>
          <p:nvPr userDrawn="1"/>
        </p:nvSpPr>
        <p:spPr>
          <a:xfrm rot="8100000">
            <a:off x="3377267" y="3485261"/>
            <a:ext cx="778758"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4" name="Oval 2">
            <a:extLst>
              <a:ext uri="{FF2B5EF4-FFF2-40B4-BE49-F238E27FC236}">
                <a16:creationId xmlns:a16="http://schemas.microsoft.com/office/drawing/2014/main" id="{70C0120E-1DA4-4408-BBA5-0C14EA77E097}"/>
              </a:ext>
            </a:extLst>
          </p:cNvPr>
          <p:cNvSpPr/>
          <p:nvPr userDrawn="1"/>
        </p:nvSpPr>
        <p:spPr>
          <a:xfrm rot="19437896">
            <a:off x="3561650" y="5876089"/>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5" name="Oval 2">
            <a:extLst>
              <a:ext uri="{FF2B5EF4-FFF2-40B4-BE49-F238E27FC236}">
                <a16:creationId xmlns:a16="http://schemas.microsoft.com/office/drawing/2014/main" id="{3C952919-975B-4539-9278-27219E721DA4}"/>
              </a:ext>
            </a:extLst>
          </p:cNvPr>
          <p:cNvSpPr/>
          <p:nvPr userDrawn="1"/>
        </p:nvSpPr>
        <p:spPr>
          <a:xfrm rot="900000">
            <a:off x="4245490" y="3608737"/>
            <a:ext cx="821418"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6" name="Oval 2">
            <a:extLst>
              <a:ext uri="{FF2B5EF4-FFF2-40B4-BE49-F238E27FC236}">
                <a16:creationId xmlns:a16="http://schemas.microsoft.com/office/drawing/2014/main" id="{D5306C3F-626B-4D03-80B7-B6706B651F76}"/>
              </a:ext>
            </a:extLst>
          </p:cNvPr>
          <p:cNvSpPr/>
          <p:nvPr userDrawn="1"/>
        </p:nvSpPr>
        <p:spPr>
          <a:xfrm rot="3709911">
            <a:off x="3599311" y="4368286"/>
            <a:ext cx="1038426" cy="9512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7" name="Oval 2">
            <a:extLst>
              <a:ext uri="{FF2B5EF4-FFF2-40B4-BE49-F238E27FC236}">
                <a16:creationId xmlns:a16="http://schemas.microsoft.com/office/drawing/2014/main" id="{993DAAA7-9B09-4DD2-9187-75E3581900E1}"/>
              </a:ext>
            </a:extLst>
          </p:cNvPr>
          <p:cNvSpPr/>
          <p:nvPr userDrawn="1"/>
        </p:nvSpPr>
        <p:spPr>
          <a:xfrm rot="3709911">
            <a:off x="1848179" y="4037013"/>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9" name="Oval 2">
            <a:extLst>
              <a:ext uri="{FF2B5EF4-FFF2-40B4-BE49-F238E27FC236}">
                <a16:creationId xmlns:a16="http://schemas.microsoft.com/office/drawing/2014/main" id="{58EAD41B-5683-47F8-B4DF-FEB698E8D5C9}"/>
              </a:ext>
            </a:extLst>
          </p:cNvPr>
          <p:cNvSpPr/>
          <p:nvPr userDrawn="1"/>
        </p:nvSpPr>
        <p:spPr>
          <a:xfrm rot="900000">
            <a:off x="3336589" y="5100329"/>
            <a:ext cx="815880" cy="74741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2" name="Oval 2">
            <a:extLst>
              <a:ext uri="{FF2B5EF4-FFF2-40B4-BE49-F238E27FC236}">
                <a16:creationId xmlns:a16="http://schemas.microsoft.com/office/drawing/2014/main" id="{7F47E53E-A714-49C8-9CF6-E8CEA0D64CE8}"/>
              </a:ext>
            </a:extLst>
          </p:cNvPr>
          <p:cNvSpPr/>
          <p:nvPr userDrawn="1"/>
        </p:nvSpPr>
        <p:spPr>
          <a:xfrm rot="19437896">
            <a:off x="-857233" y="6604006"/>
            <a:ext cx="1015434" cy="93022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3" name="Oval 2">
            <a:extLst>
              <a:ext uri="{FF2B5EF4-FFF2-40B4-BE49-F238E27FC236}">
                <a16:creationId xmlns:a16="http://schemas.microsoft.com/office/drawing/2014/main" id="{A538598F-4ECE-4AE8-8B4F-F99AEF364E8B}"/>
              </a:ext>
            </a:extLst>
          </p:cNvPr>
          <p:cNvSpPr/>
          <p:nvPr userDrawn="1"/>
        </p:nvSpPr>
        <p:spPr>
          <a:xfrm rot="19437896">
            <a:off x="4773279" y="4383116"/>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4" name="Oval 2">
            <a:extLst>
              <a:ext uri="{FF2B5EF4-FFF2-40B4-BE49-F238E27FC236}">
                <a16:creationId xmlns:a16="http://schemas.microsoft.com/office/drawing/2014/main" id="{034275C5-196F-49DE-9AF5-76EB1B2D8275}"/>
              </a:ext>
            </a:extLst>
          </p:cNvPr>
          <p:cNvSpPr/>
          <p:nvPr userDrawn="1"/>
        </p:nvSpPr>
        <p:spPr>
          <a:xfrm rot="8100000">
            <a:off x="2818578" y="1990373"/>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5" name="Oval 2">
            <a:extLst>
              <a:ext uri="{FF2B5EF4-FFF2-40B4-BE49-F238E27FC236}">
                <a16:creationId xmlns:a16="http://schemas.microsoft.com/office/drawing/2014/main" id="{C3F37386-5866-4EED-9107-2A36F47353AE}"/>
              </a:ext>
            </a:extLst>
          </p:cNvPr>
          <p:cNvSpPr/>
          <p:nvPr userDrawn="1"/>
        </p:nvSpPr>
        <p:spPr>
          <a:xfrm rot="8100000">
            <a:off x="4228067" y="4747085"/>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Tree>
    <p:extLst>
      <p:ext uri="{BB962C8B-B14F-4D97-AF65-F5344CB8AC3E}">
        <p14:creationId xmlns:p14="http://schemas.microsoft.com/office/powerpoint/2010/main" val="3370167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711C7802-0270-441B-9D57-6EB560169063}"/>
              </a:ext>
            </a:extLst>
          </p:cNvPr>
          <p:cNvSpPr>
            <a:spLocks noGrp="1"/>
          </p:cNvSpPr>
          <p:nvPr>
            <p:ph type="pic" sz="quarter" idx="42" hasCustomPrompt="1"/>
          </p:nvPr>
        </p:nvSpPr>
        <p:spPr>
          <a:xfrm>
            <a:off x="4895311" y="2263302"/>
            <a:ext cx="1690628"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2" name="Picture Placeholder 2">
            <a:extLst>
              <a:ext uri="{FF2B5EF4-FFF2-40B4-BE49-F238E27FC236}">
                <a16:creationId xmlns:a16="http://schemas.microsoft.com/office/drawing/2014/main" id="{866C92F7-2E27-469F-AEAC-8DBEC5FE7725}"/>
              </a:ext>
            </a:extLst>
          </p:cNvPr>
          <p:cNvSpPr>
            <a:spLocks noGrp="1"/>
          </p:cNvSpPr>
          <p:nvPr>
            <p:ph type="pic" sz="quarter" idx="43" hasCustomPrompt="1"/>
          </p:nvPr>
        </p:nvSpPr>
        <p:spPr>
          <a:xfrm>
            <a:off x="7295743" y="2263302"/>
            <a:ext cx="1690628"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3" name="Picture Placeholder 2">
            <a:extLst>
              <a:ext uri="{FF2B5EF4-FFF2-40B4-BE49-F238E27FC236}">
                <a16:creationId xmlns:a16="http://schemas.microsoft.com/office/drawing/2014/main" id="{97FCFEA9-28B7-4A1C-8BC7-F3F635A8BB6F}"/>
              </a:ext>
            </a:extLst>
          </p:cNvPr>
          <p:cNvSpPr>
            <a:spLocks noGrp="1"/>
          </p:cNvSpPr>
          <p:nvPr>
            <p:ph type="pic" sz="quarter" idx="44" hasCustomPrompt="1"/>
          </p:nvPr>
        </p:nvSpPr>
        <p:spPr>
          <a:xfrm>
            <a:off x="9696174" y="2263302"/>
            <a:ext cx="1690628"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926913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Style slide layou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F16A93B-6921-4C70-8BB4-714FCAD39A32}"/>
              </a:ext>
            </a:extLst>
          </p:cNvPr>
          <p:cNvSpPr>
            <a:spLocks noGrp="1"/>
          </p:cNvSpPr>
          <p:nvPr>
            <p:ph type="pic" sz="quarter" idx="42" hasCustomPrompt="1"/>
          </p:nvPr>
        </p:nvSpPr>
        <p:spPr>
          <a:xfrm>
            <a:off x="2827782" y="2898848"/>
            <a:ext cx="1190833" cy="1952967"/>
          </a:xfrm>
          <a:custGeom>
            <a:avLst/>
            <a:gdLst>
              <a:gd name="connsiteX0" fmla="*/ 0 w 1190833"/>
              <a:gd name="connsiteY0" fmla="*/ 0 h 1952967"/>
              <a:gd name="connsiteX1" fmla="*/ 1190833 w 1190833"/>
              <a:gd name="connsiteY1" fmla="*/ 0 h 1952967"/>
              <a:gd name="connsiteX2" fmla="*/ 1190833 w 1190833"/>
              <a:gd name="connsiteY2" fmla="*/ 1952967 h 1952967"/>
              <a:gd name="connsiteX3" fmla="*/ 0 w 1190833"/>
              <a:gd name="connsiteY3" fmla="*/ 1952967 h 1952967"/>
            </a:gdLst>
            <a:ahLst/>
            <a:cxnLst>
              <a:cxn ang="0">
                <a:pos x="connsiteX0" y="connsiteY0"/>
              </a:cxn>
              <a:cxn ang="0">
                <a:pos x="connsiteX1" y="connsiteY1"/>
              </a:cxn>
              <a:cxn ang="0">
                <a:pos x="connsiteX2" y="connsiteY2"/>
              </a:cxn>
              <a:cxn ang="0">
                <a:pos x="connsiteX3" y="connsiteY3"/>
              </a:cxn>
            </a:cxnLst>
            <a:rect l="l" t="t" r="r" b="b"/>
            <a:pathLst>
              <a:path w="1190833" h="1952967">
                <a:moveTo>
                  <a:pt x="0" y="0"/>
                </a:moveTo>
                <a:lnTo>
                  <a:pt x="1190833" y="0"/>
                </a:lnTo>
                <a:lnTo>
                  <a:pt x="1190833" y="1952967"/>
                </a:lnTo>
                <a:lnTo>
                  <a:pt x="0" y="1952967"/>
                </a:lnTo>
                <a:close/>
              </a:path>
            </a:pathLst>
          </a:custGeom>
          <a:solidFill>
            <a:schemeClr val="bg1">
              <a:lumMod val="95000"/>
            </a:schemeClr>
          </a:solidFill>
        </p:spPr>
        <p:txBody>
          <a:bodyPr wrap="square" anchor="ctr">
            <a:noAutofit/>
          </a:bodyP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73541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AE611C2-19EC-4180-B746-B8E5A871E714}"/>
              </a:ext>
            </a:extLst>
          </p:cNvPr>
          <p:cNvSpPr>
            <a:spLocks noGrp="1"/>
          </p:cNvSpPr>
          <p:nvPr>
            <p:ph type="pic" idx="15" hasCustomPrompt="1"/>
          </p:nvPr>
        </p:nvSpPr>
        <p:spPr>
          <a:xfrm>
            <a:off x="0" y="0"/>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AB31A7D8-3817-4D41-B0AC-6F6407DDD546}"/>
              </a:ext>
            </a:extLst>
          </p:cNvPr>
          <p:cNvSpPr>
            <a:spLocks noGrp="1"/>
          </p:cNvSpPr>
          <p:nvPr>
            <p:ph type="pic" idx="16" hasCustomPrompt="1"/>
          </p:nvPr>
        </p:nvSpPr>
        <p:spPr>
          <a:xfrm>
            <a:off x="7968208" y="4365104"/>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20107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a:t>
            </a:r>
            <a:endParaRPr lang="en-US" dirty="0"/>
          </a:p>
        </p:txBody>
      </p:sp>
      <p:sp>
        <p:nvSpPr>
          <p:cNvPr id="12" name="Content Placeholder 2"/>
          <p:cNvSpPr>
            <a:spLocks noGrp="1"/>
          </p:cNvSpPr>
          <p:nvPr>
            <p:ph sz="quarter" idx="13"/>
          </p:nvPr>
        </p:nvSpPr>
        <p:spPr>
          <a:xfrm>
            <a:off x="913773" y="2367094"/>
            <a:ext cx="10363827" cy="342410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7653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7"/>
            <a:ext cx="8689976" cy="2509213"/>
          </a:xfrm>
        </p:spPr>
        <p:txBody>
          <a:bodyPr anchor="b">
            <a:normAutofit/>
          </a:bodyPr>
          <a:lstStyle>
            <a:lvl1pPr algn="ctr">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751012" y="3886202"/>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305403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318052" y="1921394"/>
            <a:ext cx="11489635" cy="3933177"/>
          </a:xfrm>
          <a:prstGeom prst="rect">
            <a:avLst/>
          </a:prstGeom>
        </p:spPr>
        <p:txBody>
          <a:bodyPr lIns="228600" rIns="228600"/>
          <a:lstStyle>
            <a:lvl1pPr>
              <a:defRPr sz="2400">
                <a:solidFill>
                  <a:srgbClr val="000000"/>
                </a:solidFill>
              </a:defRPr>
            </a:lvl1pPr>
            <a:lvl2pPr>
              <a:defRPr sz="2400"/>
            </a:lvl2pPr>
            <a:lvl3pPr>
              <a:defRPr sz="2133">
                <a:solidFill>
                  <a:srgbClr val="004758"/>
                </a:solidFill>
              </a:defRPr>
            </a:lvl3pPr>
            <a:lvl4pPr>
              <a:defRPr sz="1867">
                <a:solidFill>
                  <a:srgbClr val="603D64"/>
                </a:solidFill>
              </a:defRPr>
            </a:lvl4pPr>
            <a:lvl5pPr>
              <a:defRPr sz="1867">
                <a:solidFill>
                  <a:srgbClr val="00627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318052" y="751273"/>
            <a:ext cx="11489635" cy="1170120"/>
          </a:xfrm>
          <a:prstGeom prst="rect">
            <a:avLst/>
          </a:prstGeom>
        </p:spPr>
        <p:txBody>
          <a:bodyPr lIns="91440" tIns="91440" rIns="91440"/>
          <a:lstStyle>
            <a:lvl1pPr marL="243834" algn="ctr">
              <a:defRPr sz="3200" b="1">
                <a:solidFill>
                  <a:srgbClr val="004758"/>
                </a:solidFill>
              </a:defRPr>
            </a:lvl1pPr>
          </a:lstStyle>
          <a:p>
            <a:r>
              <a:rPr lang="en-US" dirty="0"/>
              <a:t>Click to edit Master title style</a:t>
            </a:r>
          </a:p>
        </p:txBody>
      </p:sp>
    </p:spTree>
    <p:extLst>
      <p:ext uri="{BB962C8B-B14F-4D97-AF65-F5344CB8AC3E}">
        <p14:creationId xmlns:p14="http://schemas.microsoft.com/office/powerpoint/2010/main" val="3742928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4BDE2FFA-83F2-4250-83F0-C356C844A293}" type="slidenum">
              <a:rPr lang="it-IT" smtClean="0"/>
              <a:t>‹N›</a:t>
            </a:fld>
            <a:endParaRPr lang="it-IT"/>
          </a:p>
        </p:txBody>
      </p:sp>
    </p:spTree>
    <p:extLst>
      <p:ext uri="{BB962C8B-B14F-4D97-AF65-F5344CB8AC3E}">
        <p14:creationId xmlns:p14="http://schemas.microsoft.com/office/powerpoint/2010/main" val="775705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 1">
            <a:extLst>
              <a:ext uri="{FF2B5EF4-FFF2-40B4-BE49-F238E27FC236}">
                <a16:creationId xmlns:a16="http://schemas.microsoft.com/office/drawing/2014/main" id="{FB9A1E87-B817-4FFA-BA99-EE0751CB0D5F}"/>
              </a:ext>
            </a:extLst>
          </p:cNvPr>
          <p:cNvSpPr>
            <a:spLocks noGrp="1"/>
          </p:cNvSpPr>
          <p:nvPr>
            <p:ph type="title"/>
          </p:nvPr>
        </p:nvSpPr>
        <p:spPr>
          <a:xfrm>
            <a:off x="838200" y="365126"/>
            <a:ext cx="10515600" cy="1325563"/>
          </a:xfrm>
          <a:prstGeom prst="rect">
            <a:avLst/>
          </a:prstGeom>
        </p:spPr>
        <p:txBody>
          <a:bodyPr/>
          <a:lstStyle/>
          <a:p>
            <a:r>
              <a:rPr lang="it-IT"/>
              <a:t>Fare clic per modificare lo stile del titolo dello schema</a:t>
            </a:r>
            <a:endParaRPr lang="en-US"/>
          </a:p>
        </p:txBody>
      </p:sp>
      <p:sp>
        <p:nvSpPr>
          <p:cNvPr id="3" name="Segnaposto data 2">
            <a:extLst>
              <a:ext uri="{FF2B5EF4-FFF2-40B4-BE49-F238E27FC236}">
                <a16:creationId xmlns:a16="http://schemas.microsoft.com/office/drawing/2014/main" id="{181BF818-86C7-48E8-927F-E855412B2088}"/>
              </a:ext>
            </a:extLst>
          </p:cNvPr>
          <p:cNvSpPr>
            <a:spLocks noGrp="1"/>
          </p:cNvSpPr>
          <p:nvPr>
            <p:ph type="dt" sz="half" idx="10"/>
          </p:nvPr>
        </p:nvSpPr>
        <p:spPr/>
        <p:txBody>
          <a:bodyPr/>
          <a:lstStyle>
            <a:lvl1pPr>
              <a:defRPr/>
            </a:lvl1pPr>
          </a:lstStyle>
          <a:p>
            <a:endParaRPr lang="en-US" altLang="en-US"/>
          </a:p>
        </p:txBody>
      </p:sp>
      <p:sp>
        <p:nvSpPr>
          <p:cNvPr id="4" name="Segnaposto numero diapositiva 3">
            <a:extLst>
              <a:ext uri="{FF2B5EF4-FFF2-40B4-BE49-F238E27FC236}">
                <a16:creationId xmlns:a16="http://schemas.microsoft.com/office/drawing/2014/main" id="{B4A6131C-EF34-43C6-A735-2D6695BB6F03}"/>
              </a:ext>
            </a:extLst>
          </p:cNvPr>
          <p:cNvSpPr>
            <a:spLocks noGrp="1"/>
          </p:cNvSpPr>
          <p:nvPr>
            <p:ph type="sldNum" sz="quarter" idx="11"/>
          </p:nvPr>
        </p:nvSpPr>
        <p:spPr/>
        <p:txBody>
          <a:bodyPr/>
          <a:lstStyle>
            <a:lvl1pPr>
              <a:defRPr/>
            </a:lvl1pPr>
          </a:lstStyle>
          <a:p>
            <a:fld id="{10E8CB2C-82E6-463A-893E-E6AE36C2D533}" type="slidenum">
              <a:rPr lang="ar-SA" altLang="en-US"/>
              <a:pPr/>
              <a:t>‹N›</a:t>
            </a:fld>
            <a:endParaRPr lang="en-US" altLang="en-US"/>
          </a:p>
        </p:txBody>
      </p:sp>
    </p:spTree>
    <p:extLst>
      <p:ext uri="{BB962C8B-B14F-4D97-AF65-F5344CB8AC3E}">
        <p14:creationId xmlns:p14="http://schemas.microsoft.com/office/powerpoint/2010/main" val="51376363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2" name=" 1">
            <a:extLst>
              <a:ext uri="{FF2B5EF4-FFF2-40B4-BE49-F238E27FC236}">
                <a16:creationId xmlns:a16="http://schemas.microsoft.com/office/drawing/2014/main" id="{1B59A9F4-A4EE-4E86-8C20-784B78F690B1}"/>
              </a:ext>
            </a:extLst>
          </p:cNvPr>
          <p:cNvSpPr>
            <a:spLocks noGrp="1"/>
          </p:cNvSpPr>
          <p:nvPr>
            <p:ph type="title"/>
          </p:nvPr>
        </p:nvSpPr>
        <p:spPr>
          <a:xfrm>
            <a:off x="838200" y="365126"/>
            <a:ext cx="10515600" cy="1325563"/>
          </a:xfrm>
          <a:prstGeom prst="rect">
            <a:avLst/>
          </a:prstGeom>
        </p:spPr>
        <p:txBody>
          <a:bodyPr/>
          <a:lstStyle/>
          <a:p>
            <a:r>
              <a:rPr lang="it-IT"/>
              <a:t>Fare clic per modificare lo stile del titolo dello schema</a:t>
            </a:r>
            <a:endParaRPr lang="en-US"/>
          </a:p>
        </p:txBody>
      </p:sp>
      <p:sp>
        <p:nvSpPr>
          <p:cNvPr id="3" name=" 2">
            <a:extLst>
              <a:ext uri="{FF2B5EF4-FFF2-40B4-BE49-F238E27FC236}">
                <a16:creationId xmlns:a16="http://schemas.microsoft.com/office/drawing/2014/main" id="{5C5B887A-38B9-4AB1-B21C-579640606CF3}"/>
              </a:ext>
            </a:extLst>
          </p:cNvPr>
          <p:cNvSpPr>
            <a:spLocks noGrp="1"/>
          </p:cNvSpPr>
          <p:nvPr>
            <p:ph idx="1"/>
          </p:nvPr>
        </p:nvSpPr>
        <p:spPr>
          <a:xfrm>
            <a:off x="838200" y="1825625"/>
            <a:ext cx="10515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55C2F69B-FD3A-4A0E-9656-F3608D970365}"/>
              </a:ext>
            </a:extLst>
          </p:cNvPr>
          <p:cNvSpPr>
            <a:spLocks noGrp="1"/>
          </p:cNvSpPr>
          <p:nvPr>
            <p:ph type="dt" sz="half" idx="10"/>
          </p:nvPr>
        </p:nvSpPr>
        <p:spPr/>
        <p:txBody>
          <a:bodyPr/>
          <a:lstStyle>
            <a:lvl1pPr>
              <a:defRPr/>
            </a:lvl1pPr>
          </a:lstStyle>
          <a:p>
            <a:endParaRPr lang="en-US" altLang="en-US"/>
          </a:p>
        </p:txBody>
      </p:sp>
      <p:sp>
        <p:nvSpPr>
          <p:cNvPr id="5" name="Segnaposto numero diapositiva 4">
            <a:extLst>
              <a:ext uri="{FF2B5EF4-FFF2-40B4-BE49-F238E27FC236}">
                <a16:creationId xmlns:a16="http://schemas.microsoft.com/office/drawing/2014/main" id="{06069DE4-9746-48BA-B4A0-BFC08EDE436B}"/>
              </a:ext>
            </a:extLst>
          </p:cNvPr>
          <p:cNvSpPr>
            <a:spLocks noGrp="1"/>
          </p:cNvSpPr>
          <p:nvPr>
            <p:ph type="sldNum" sz="quarter" idx="11"/>
          </p:nvPr>
        </p:nvSpPr>
        <p:spPr/>
        <p:txBody>
          <a:bodyPr/>
          <a:lstStyle>
            <a:lvl1pPr>
              <a:defRPr/>
            </a:lvl1pPr>
          </a:lstStyle>
          <a:p>
            <a:fld id="{6790EAF1-8F1E-49E2-8E3B-23E19CC7F3B4}" type="slidenum">
              <a:rPr lang="ar-SA" altLang="en-US"/>
              <a:pPr/>
              <a:t>‹N›</a:t>
            </a:fld>
            <a:endParaRPr lang="en-US" altLang="en-US"/>
          </a:p>
        </p:txBody>
      </p:sp>
    </p:spTree>
    <p:extLst>
      <p:ext uri="{BB962C8B-B14F-4D97-AF65-F5344CB8AC3E}">
        <p14:creationId xmlns:p14="http://schemas.microsoft.com/office/powerpoint/2010/main" val="377596340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Images and Contents Layou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Picture Placeholder 2"/>
          <p:cNvSpPr>
            <a:spLocks noGrp="1"/>
          </p:cNvSpPr>
          <p:nvPr>
            <p:ph type="pic" idx="15" hasCustomPrompt="1"/>
          </p:nvPr>
        </p:nvSpPr>
        <p:spPr>
          <a:xfrm>
            <a:off x="0" y="4365104"/>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6" hasCustomPrompt="1"/>
          </p:nvPr>
        </p:nvSpPr>
        <p:spPr>
          <a:xfrm>
            <a:off x="7968208" y="0"/>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980922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276291B4-71E3-43D4-8B95-5675A8A4BA6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09952AD2-0879-44E0-B694-87746F083087}"/>
              </a:ext>
            </a:extLst>
          </p:cNvPr>
          <p:cNvSpPr>
            <a:spLocks noGrp="1" noChangeArrowheads="1"/>
          </p:cNvSpPr>
          <p:nvPr>
            <p:ph type="sldNum" sz="quarter" idx="11"/>
          </p:nvPr>
        </p:nvSpPr>
        <p:spPr>
          <a:ln/>
        </p:spPr>
        <p:txBody>
          <a:bodyPr/>
          <a:lstStyle>
            <a:lvl1pPr>
              <a:defRPr/>
            </a:lvl1pPr>
          </a:lstStyle>
          <a:p>
            <a:fld id="{D8D7089C-F0C2-4618-B776-FE90F0F88852}" type="slidenum">
              <a:rPr lang="en-US" altLang="en-US"/>
              <a:pPr/>
              <a:t>‹N›</a:t>
            </a:fld>
            <a:endParaRPr lang="en-US" altLang="en-US"/>
          </a:p>
        </p:txBody>
      </p:sp>
    </p:spTree>
    <p:extLst>
      <p:ext uri="{BB962C8B-B14F-4D97-AF65-F5344CB8AC3E}">
        <p14:creationId xmlns:p14="http://schemas.microsoft.com/office/powerpoint/2010/main" val="211331427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2D2AADDE-1EFB-4055-B9D5-CB4AA7DF27B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5E7914D-EC46-40D2-BCD3-4BEDCC0BB3DA}"/>
              </a:ext>
            </a:extLst>
          </p:cNvPr>
          <p:cNvSpPr>
            <a:spLocks noGrp="1" noChangeArrowheads="1"/>
          </p:cNvSpPr>
          <p:nvPr>
            <p:ph type="sldNum" sz="quarter" idx="11"/>
          </p:nvPr>
        </p:nvSpPr>
        <p:spPr>
          <a:ln/>
        </p:spPr>
        <p:txBody>
          <a:bodyPr/>
          <a:lstStyle>
            <a:lvl1pPr>
              <a:defRPr/>
            </a:lvl1pPr>
          </a:lstStyle>
          <a:p>
            <a:fld id="{DCF53096-548B-4627-A623-2D7D6A936B88}" type="slidenum">
              <a:rPr lang="en-US" altLang="en-US"/>
              <a:pPr/>
              <a:t>‹N›</a:t>
            </a:fld>
            <a:endParaRPr lang="en-US" altLang="en-US"/>
          </a:p>
        </p:txBody>
      </p:sp>
    </p:spTree>
    <p:extLst>
      <p:ext uri="{BB962C8B-B14F-4D97-AF65-F5344CB8AC3E}">
        <p14:creationId xmlns:p14="http://schemas.microsoft.com/office/powerpoint/2010/main" val="375447183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41763"/>
            <a:ext cx="5384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CAF1AEE2-9CC0-4D12-B384-946155B733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D96A1A31-D311-4C87-8AE3-7CC759AEAC8D}"/>
              </a:ext>
            </a:extLst>
          </p:cNvPr>
          <p:cNvSpPr>
            <a:spLocks noGrp="1" noChangeArrowheads="1"/>
          </p:cNvSpPr>
          <p:nvPr>
            <p:ph type="sldNum" sz="quarter" idx="11"/>
          </p:nvPr>
        </p:nvSpPr>
        <p:spPr>
          <a:ln/>
        </p:spPr>
        <p:txBody>
          <a:bodyPr/>
          <a:lstStyle>
            <a:lvl1pPr>
              <a:defRPr/>
            </a:lvl1pPr>
          </a:lstStyle>
          <a:p>
            <a:fld id="{55846D03-825F-4BEF-B3B2-6ACABBE924F5}" type="slidenum">
              <a:rPr lang="en-US" altLang="en-US"/>
              <a:pPr/>
              <a:t>‹N›</a:t>
            </a:fld>
            <a:endParaRPr lang="en-US" altLang="en-US"/>
          </a:p>
        </p:txBody>
      </p:sp>
    </p:spTree>
    <p:extLst>
      <p:ext uri="{BB962C8B-B14F-4D97-AF65-F5344CB8AC3E}">
        <p14:creationId xmlns:p14="http://schemas.microsoft.com/office/powerpoint/2010/main" val="217889376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7814"/>
            <a:ext cx="10972800" cy="1139825"/>
          </a:xfrm>
        </p:spPr>
        <p:txBody>
          <a:bodyPr/>
          <a:lstStyle/>
          <a:p>
            <a:r>
              <a:rPr lang="en-US"/>
              <a:t>Click to edit Master title style</a:t>
            </a:r>
          </a:p>
        </p:txBody>
      </p:sp>
      <p:sp>
        <p:nvSpPr>
          <p:cNvPr id="3" name="Content Placeholder 2"/>
          <p:cNvSpPr>
            <a:spLocks noGrp="1"/>
          </p:cNvSpPr>
          <p:nvPr>
            <p:ph sz="quarter" idx="1"/>
          </p:nvPr>
        </p:nvSpPr>
        <p:spPr>
          <a:xfrm>
            <a:off x="609600" y="1600201"/>
            <a:ext cx="5384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41763"/>
            <a:ext cx="5384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41763"/>
            <a:ext cx="5384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BCECBD3C-FFE1-4765-8393-BD913E966F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8F5DCE0C-EF42-4D72-A9FF-FA17883B32C2}"/>
              </a:ext>
            </a:extLst>
          </p:cNvPr>
          <p:cNvSpPr>
            <a:spLocks noGrp="1" noChangeArrowheads="1"/>
          </p:cNvSpPr>
          <p:nvPr>
            <p:ph type="sldNum" sz="quarter" idx="11"/>
          </p:nvPr>
        </p:nvSpPr>
        <p:spPr>
          <a:ln/>
        </p:spPr>
        <p:txBody>
          <a:bodyPr/>
          <a:lstStyle>
            <a:lvl1pPr>
              <a:defRPr/>
            </a:lvl1pPr>
          </a:lstStyle>
          <a:p>
            <a:fld id="{98F437EF-EA83-4A60-A375-730E26001BEC}" type="slidenum">
              <a:rPr lang="en-US" altLang="en-US"/>
              <a:pPr/>
              <a:t>‹N›</a:t>
            </a:fld>
            <a:endParaRPr lang="en-US" altLang="en-US"/>
          </a:p>
        </p:txBody>
      </p:sp>
    </p:spTree>
    <p:extLst>
      <p:ext uri="{BB962C8B-B14F-4D97-AF65-F5344CB8AC3E}">
        <p14:creationId xmlns:p14="http://schemas.microsoft.com/office/powerpoint/2010/main" val="250154556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F_002">
    <p:spTree>
      <p:nvGrpSpPr>
        <p:cNvPr id="1" name=""/>
        <p:cNvGrpSpPr/>
        <p:nvPr/>
      </p:nvGrpSpPr>
      <p:grpSpPr>
        <a:xfrm>
          <a:off x="0" y="0"/>
          <a:ext cx="0" cy="0"/>
          <a:chOff x="0" y="0"/>
          <a:chExt cx="0" cy="0"/>
        </a:xfrm>
      </p:grpSpPr>
      <p:sp>
        <p:nvSpPr>
          <p:cNvPr id="5"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dirty="0"/>
              <a:t>CLICK TO EDITE SUBTITLE</a:t>
            </a:r>
          </a:p>
        </p:txBody>
      </p:sp>
      <p:sp>
        <p:nvSpPr>
          <p:cNvPr id="6"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726404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767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646006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89733"/>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Fully Editable Shapes</a:t>
            </a:r>
          </a:p>
        </p:txBody>
      </p:sp>
    </p:spTree>
    <p:extLst>
      <p:ext uri="{BB962C8B-B14F-4D97-AF65-F5344CB8AC3E}">
        <p14:creationId xmlns:p14="http://schemas.microsoft.com/office/powerpoint/2010/main" val="1409218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898601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F5875FE7-E5ED-4E41-9EB7-B5DE447AD05E}"/>
              </a:ext>
            </a:extLst>
          </p:cNvPr>
          <p:cNvSpPr>
            <a:spLocks/>
          </p:cNvSpPr>
          <p:nvPr userDrawn="1"/>
        </p:nvSpPr>
        <p:spPr bwMode="auto">
          <a:xfrm>
            <a:off x="0" y="2596"/>
            <a:ext cx="11682484" cy="6855404"/>
          </a:xfrm>
          <a:custGeom>
            <a:avLst/>
            <a:gdLst>
              <a:gd name="connsiteX0" fmla="*/ 135716 w 11682484"/>
              <a:gd name="connsiteY0" fmla="*/ 0 h 6855404"/>
              <a:gd name="connsiteX1" fmla="*/ 1583140 w 11682484"/>
              <a:gd name="connsiteY1" fmla="*/ 1348532 h 6855404"/>
              <a:gd name="connsiteX2" fmla="*/ 11682484 w 11682484"/>
              <a:gd name="connsiteY2" fmla="*/ 4114823 h 6855404"/>
              <a:gd name="connsiteX3" fmla="*/ 11682484 w 11682484"/>
              <a:gd name="connsiteY3" fmla="*/ 6855404 h 6855404"/>
              <a:gd name="connsiteX4" fmla="*/ 9707328 w 11682484"/>
              <a:gd name="connsiteY4" fmla="*/ 6855404 h 6855404"/>
              <a:gd name="connsiteX5" fmla="*/ 9569988 w 11682484"/>
              <a:gd name="connsiteY5" fmla="*/ 6685097 h 6855404"/>
              <a:gd name="connsiteX6" fmla="*/ 5598025 w 11682484"/>
              <a:gd name="connsiteY6" fmla="*/ 3691219 h 6855404"/>
              <a:gd name="connsiteX7" fmla="*/ 2821856 w 11682484"/>
              <a:gd name="connsiteY7" fmla="*/ 3599026 h 6855404"/>
              <a:gd name="connsiteX8" fmla="*/ 63756 w 11682484"/>
              <a:gd name="connsiteY8" fmla="*/ 6602507 h 6855404"/>
              <a:gd name="connsiteX9" fmla="*/ 3589 w 11682484"/>
              <a:gd name="connsiteY9" fmla="*/ 6855404 h 6855404"/>
              <a:gd name="connsiteX10" fmla="*/ 0 w 11682484"/>
              <a:gd name="connsiteY10" fmla="*/ 6855404 h 6855404"/>
              <a:gd name="connsiteX11" fmla="*/ 0 w 11682484"/>
              <a:gd name="connsiteY11" fmla="*/ 5728147 h 6855404"/>
              <a:gd name="connsiteX12" fmla="*/ 0 w 11682484"/>
              <a:gd name="connsiteY12" fmla="*/ 1967486 h 6855404"/>
              <a:gd name="connsiteX13" fmla="*/ 0 w 11682484"/>
              <a:gd name="connsiteY13" fmla="*/ 825147 h 6855404"/>
              <a:gd name="connsiteX14" fmla="*/ 1 w 11682484"/>
              <a:gd name="connsiteY14" fmla="*/ 825147 h 6855404"/>
              <a:gd name="connsiteX15" fmla="*/ 1 w 11682484"/>
              <a:gd name="connsiteY15" fmla="*/ 479227 h 6855404"/>
              <a:gd name="connsiteX16" fmla="*/ 1 w 11682484"/>
              <a:gd name="connsiteY16" fmla="*/ 346491 h 6855404"/>
              <a:gd name="connsiteX17" fmla="*/ 2 w 11682484"/>
              <a:gd name="connsiteY17" fmla="*/ 346491 h 6855404"/>
              <a:gd name="connsiteX18" fmla="*/ 2 w 11682484"/>
              <a:gd name="connsiteY18" fmla="*/ 571 h 6855404"/>
              <a:gd name="connsiteX19" fmla="*/ 127322 w 11682484"/>
              <a:gd name="connsiteY19" fmla="*/ 31 h 68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82484" h="6855404">
                <a:moveTo>
                  <a:pt x="135716" y="0"/>
                </a:moveTo>
                <a:lnTo>
                  <a:pt x="1583140" y="1348532"/>
                </a:lnTo>
                <a:lnTo>
                  <a:pt x="11682484" y="4114823"/>
                </a:lnTo>
                <a:lnTo>
                  <a:pt x="11682484" y="6855404"/>
                </a:lnTo>
                <a:lnTo>
                  <a:pt x="9707328" y="6855404"/>
                </a:lnTo>
                <a:lnTo>
                  <a:pt x="9569988" y="6685097"/>
                </a:lnTo>
                <a:cubicBezTo>
                  <a:pt x="8411292" y="5293196"/>
                  <a:pt x="7168522" y="4300079"/>
                  <a:pt x="5598025" y="3691219"/>
                </a:cubicBezTo>
                <a:cubicBezTo>
                  <a:pt x="4810593" y="3386702"/>
                  <a:pt x="3628101" y="3319652"/>
                  <a:pt x="2821856" y="3599026"/>
                </a:cubicBezTo>
                <a:cubicBezTo>
                  <a:pt x="1476436" y="4020704"/>
                  <a:pt x="428633" y="5267408"/>
                  <a:pt x="63756" y="6602507"/>
                </a:cubicBezTo>
                <a:lnTo>
                  <a:pt x="3589" y="6855404"/>
                </a:lnTo>
                <a:lnTo>
                  <a:pt x="0" y="6855404"/>
                </a:lnTo>
                <a:lnTo>
                  <a:pt x="0" y="5728147"/>
                </a:lnTo>
                <a:lnTo>
                  <a:pt x="0" y="1967486"/>
                </a:lnTo>
                <a:lnTo>
                  <a:pt x="0" y="825147"/>
                </a:lnTo>
                <a:lnTo>
                  <a:pt x="1" y="825147"/>
                </a:lnTo>
                <a:lnTo>
                  <a:pt x="1" y="479227"/>
                </a:lnTo>
                <a:lnTo>
                  <a:pt x="1" y="346491"/>
                </a:lnTo>
                <a:lnTo>
                  <a:pt x="2" y="346491"/>
                </a:lnTo>
                <a:lnTo>
                  <a:pt x="2" y="571"/>
                </a:lnTo>
                <a:cubicBezTo>
                  <a:pt x="2" y="571"/>
                  <a:pt x="46193" y="353"/>
                  <a:pt x="127322" y="31"/>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1" name="Freeform: Shape 20">
            <a:extLst>
              <a:ext uri="{FF2B5EF4-FFF2-40B4-BE49-F238E27FC236}">
                <a16:creationId xmlns:a16="http://schemas.microsoft.com/office/drawing/2014/main" id="{1218F5CF-15FE-4EEB-9CE3-3FBB4D1D799E}"/>
              </a:ext>
            </a:extLst>
          </p:cNvPr>
          <p:cNvSpPr>
            <a:spLocks/>
          </p:cNvSpPr>
          <p:nvPr userDrawn="1"/>
        </p:nvSpPr>
        <p:spPr bwMode="auto">
          <a:xfrm rot="213804">
            <a:off x="-19171" y="109604"/>
            <a:ext cx="12075996" cy="2051564"/>
          </a:xfrm>
          <a:custGeom>
            <a:avLst/>
            <a:gdLst>
              <a:gd name="connsiteX0" fmla="*/ 1 w 12075996"/>
              <a:gd name="connsiteY0" fmla="*/ 264203 h 2051564"/>
              <a:gd name="connsiteX1" fmla="*/ 4242639 w 12075996"/>
              <a:gd name="connsiteY1" fmla="*/ 0 h 2051564"/>
              <a:gd name="connsiteX2" fmla="*/ 4506096 w 12075996"/>
              <a:gd name="connsiteY2" fmla="*/ 105217 h 2051564"/>
              <a:gd name="connsiteX3" fmla="*/ 7760587 w 12075996"/>
              <a:gd name="connsiteY3" fmla="*/ 1449725 h 2051564"/>
              <a:gd name="connsiteX4" fmla="*/ 12023712 w 12075996"/>
              <a:gd name="connsiteY4" fmla="*/ 181916 h 2051564"/>
              <a:gd name="connsiteX5" fmla="*/ 12075996 w 12075996"/>
              <a:gd name="connsiteY5" fmla="*/ 38560 h 2051564"/>
              <a:gd name="connsiteX6" fmla="*/ 12075996 w 12075996"/>
              <a:gd name="connsiteY6" fmla="*/ 49656 h 2051564"/>
              <a:gd name="connsiteX7" fmla="*/ 12034949 w 12075996"/>
              <a:gd name="connsiteY7" fmla="*/ 192180 h 2051564"/>
              <a:gd name="connsiteX8" fmla="*/ 7869859 w 12075996"/>
              <a:gd name="connsiteY8" fmla="*/ 1752181 h 2051564"/>
              <a:gd name="connsiteX9" fmla="*/ 3235820 w 12075996"/>
              <a:gd name="connsiteY9" fmla="*/ 242456 h 2051564"/>
              <a:gd name="connsiteX10" fmla="*/ 1558466 w 12075996"/>
              <a:gd name="connsiteY10" fmla="*/ 338976 h 2051564"/>
              <a:gd name="connsiteX11" fmla="*/ 220 w 12075996"/>
              <a:gd name="connsiteY11" fmla="*/ 450295 h 2051564"/>
              <a:gd name="connsiteX12" fmla="*/ 881 w 12075996"/>
              <a:gd name="connsiteY12" fmla="*/ 459818 h 2051564"/>
              <a:gd name="connsiteX13" fmla="*/ 0 w 12075996"/>
              <a:gd name="connsiteY13" fmla="*/ 459516 h 2051564"/>
              <a:gd name="connsiteX14" fmla="*/ 0 w 12075996"/>
              <a:gd name="connsiteY14" fmla="*/ 429248 h 2051564"/>
              <a:gd name="connsiteX15" fmla="*/ 1 w 12075996"/>
              <a:gd name="connsiteY15" fmla="*/ 429248 h 205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75996" h="2051564">
                <a:moveTo>
                  <a:pt x="1" y="264203"/>
                </a:moveTo>
                <a:lnTo>
                  <a:pt x="4242639" y="0"/>
                </a:lnTo>
                <a:lnTo>
                  <a:pt x="4506096" y="105217"/>
                </a:lnTo>
                <a:cubicBezTo>
                  <a:pt x="5593744" y="542784"/>
                  <a:pt x="6923737" y="1110296"/>
                  <a:pt x="7760587" y="1449725"/>
                </a:cubicBezTo>
                <a:cubicBezTo>
                  <a:pt x="10618004" y="2616266"/>
                  <a:pt x="11666948" y="1084938"/>
                  <a:pt x="12023712" y="181916"/>
                </a:cubicBezTo>
                <a:lnTo>
                  <a:pt x="12075996" y="38560"/>
                </a:lnTo>
                <a:lnTo>
                  <a:pt x="12075996" y="49656"/>
                </a:lnTo>
                <a:lnTo>
                  <a:pt x="12034949" y="192180"/>
                </a:lnTo>
                <a:cubicBezTo>
                  <a:pt x="11741579" y="1117741"/>
                  <a:pt x="10801203" y="2718034"/>
                  <a:pt x="7869859" y="1752181"/>
                </a:cubicBezTo>
                <a:cubicBezTo>
                  <a:pt x="6621354" y="1343948"/>
                  <a:pt x="4298591" y="526574"/>
                  <a:pt x="3235820" y="242456"/>
                </a:cubicBezTo>
                <a:cubicBezTo>
                  <a:pt x="3156415" y="232591"/>
                  <a:pt x="2347516" y="284550"/>
                  <a:pt x="1558466" y="338976"/>
                </a:cubicBezTo>
                <a:cubicBezTo>
                  <a:pt x="769418" y="393403"/>
                  <a:pt x="220" y="450295"/>
                  <a:pt x="220" y="450295"/>
                </a:cubicBezTo>
                <a:lnTo>
                  <a:pt x="881" y="459818"/>
                </a:lnTo>
                <a:lnTo>
                  <a:pt x="0" y="459516"/>
                </a:lnTo>
                <a:lnTo>
                  <a:pt x="0" y="429248"/>
                </a:lnTo>
                <a:lnTo>
                  <a:pt x="1" y="42924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 name="Freeform: Shape 9">
            <a:extLst>
              <a:ext uri="{FF2B5EF4-FFF2-40B4-BE49-F238E27FC236}">
                <a16:creationId xmlns:a16="http://schemas.microsoft.com/office/drawing/2014/main" id="{2815AE85-5663-49FF-822D-A9BCC638FE7E}"/>
              </a:ext>
            </a:extLst>
          </p:cNvPr>
          <p:cNvSpPr>
            <a:spLocks/>
          </p:cNvSpPr>
          <p:nvPr userDrawn="1"/>
        </p:nvSpPr>
        <p:spPr bwMode="auto">
          <a:xfrm>
            <a:off x="-2" y="0"/>
            <a:ext cx="12192002" cy="6858000"/>
          </a:xfrm>
          <a:custGeom>
            <a:avLst/>
            <a:gdLst>
              <a:gd name="connsiteX0" fmla="*/ 1562216 w 12192002"/>
              <a:gd name="connsiteY0" fmla="*/ 24 h 6847230"/>
              <a:gd name="connsiteX1" fmla="*/ 3242227 w 12192002"/>
              <a:gd name="connsiteY1" fmla="*/ 19898 h 6847230"/>
              <a:gd name="connsiteX2" fmla="*/ 7760587 w 12192002"/>
              <a:gd name="connsiteY2" fmla="*/ 1846920 h 6847230"/>
              <a:gd name="connsiteX3" fmla="*/ 12192002 w 12192002"/>
              <a:gd name="connsiteY3" fmla="*/ 3162 h 6847230"/>
              <a:gd name="connsiteX4" fmla="*/ 12192002 w 12192002"/>
              <a:gd name="connsiteY4" fmla="*/ 1143708 h 6847230"/>
              <a:gd name="connsiteX5" fmla="*/ 12192002 w 12192002"/>
              <a:gd name="connsiteY5" fmla="*/ 6847230 h 6847230"/>
              <a:gd name="connsiteX6" fmla="*/ 10130702 w 12192002"/>
              <a:gd name="connsiteY6" fmla="*/ 6847230 h 6847230"/>
              <a:gd name="connsiteX7" fmla="*/ 9987372 w 12192002"/>
              <a:gd name="connsiteY7" fmla="*/ 6677190 h 6847230"/>
              <a:gd name="connsiteX8" fmla="*/ 5842176 w 12192002"/>
              <a:gd name="connsiteY8" fmla="*/ 3688014 h 6847230"/>
              <a:gd name="connsiteX9" fmla="*/ 2944928 w 12192002"/>
              <a:gd name="connsiteY9" fmla="*/ 3595966 h 6847230"/>
              <a:gd name="connsiteX10" fmla="*/ 66537 w 12192002"/>
              <a:gd name="connsiteY10" fmla="*/ 6594730 h 6847230"/>
              <a:gd name="connsiteX11" fmla="*/ 3745 w 12192002"/>
              <a:gd name="connsiteY11" fmla="*/ 6847230 h 6847230"/>
              <a:gd name="connsiteX12" fmla="*/ 0 w 12192002"/>
              <a:gd name="connsiteY12" fmla="*/ 6847230 h 6847230"/>
              <a:gd name="connsiteX13" fmla="*/ 0 w 12192002"/>
              <a:gd name="connsiteY13" fmla="*/ 5721743 h 6847230"/>
              <a:gd name="connsiteX14" fmla="*/ 0 w 12192002"/>
              <a:gd name="connsiteY14" fmla="*/ 1966988 h 6847230"/>
              <a:gd name="connsiteX15" fmla="*/ 0 w 12192002"/>
              <a:gd name="connsiteY15" fmla="*/ 826443 h 6847230"/>
              <a:gd name="connsiteX16" fmla="*/ 1 w 12192002"/>
              <a:gd name="connsiteY16" fmla="*/ 826443 h 6847230"/>
              <a:gd name="connsiteX17" fmla="*/ 1 w 12192002"/>
              <a:gd name="connsiteY17" fmla="*/ 481066 h 6847230"/>
              <a:gd name="connsiteX18" fmla="*/ 1 w 12192002"/>
              <a:gd name="connsiteY18" fmla="*/ 348539 h 6847230"/>
              <a:gd name="connsiteX19" fmla="*/ 2 w 12192002"/>
              <a:gd name="connsiteY19" fmla="*/ 348539 h 6847230"/>
              <a:gd name="connsiteX20" fmla="*/ 2 w 12192002"/>
              <a:gd name="connsiteY20" fmla="*/ 3162 h 6847230"/>
              <a:gd name="connsiteX21" fmla="*/ 1562216 w 12192002"/>
              <a:gd name="connsiteY21" fmla="*/ 24 h 684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92002" h="6847230">
                <a:moveTo>
                  <a:pt x="1562216" y="24"/>
                </a:moveTo>
                <a:cubicBezTo>
                  <a:pt x="2353140" y="373"/>
                  <a:pt x="3163696" y="4557"/>
                  <a:pt x="3242227" y="19898"/>
                </a:cubicBezTo>
                <a:cubicBezTo>
                  <a:pt x="4282770" y="376934"/>
                  <a:pt x="6543351" y="1353205"/>
                  <a:pt x="7760587" y="1846920"/>
                </a:cubicBezTo>
                <a:cubicBezTo>
                  <a:pt x="11661915" y="3439636"/>
                  <a:pt x="12192002" y="3162"/>
                  <a:pt x="12192002" y="3162"/>
                </a:cubicBezTo>
                <a:lnTo>
                  <a:pt x="12192002" y="1143708"/>
                </a:lnTo>
                <a:lnTo>
                  <a:pt x="12192002" y="6847230"/>
                </a:lnTo>
                <a:lnTo>
                  <a:pt x="10130702" y="6847230"/>
                </a:lnTo>
                <a:lnTo>
                  <a:pt x="9987372" y="6677190"/>
                </a:lnTo>
                <a:cubicBezTo>
                  <a:pt x="8778141" y="5287475"/>
                  <a:pt x="7481169" y="4295918"/>
                  <a:pt x="5842176" y="3688014"/>
                </a:cubicBezTo>
                <a:cubicBezTo>
                  <a:pt x="5020401" y="3383975"/>
                  <a:pt x="3786336" y="3317031"/>
                  <a:pt x="2944928" y="3595966"/>
                </a:cubicBezTo>
                <a:cubicBezTo>
                  <a:pt x="1540829" y="4016982"/>
                  <a:pt x="447327" y="5261728"/>
                  <a:pt x="66537" y="6594730"/>
                </a:cubicBezTo>
                <a:lnTo>
                  <a:pt x="3745" y="6847230"/>
                </a:lnTo>
                <a:lnTo>
                  <a:pt x="0" y="6847230"/>
                </a:lnTo>
                <a:lnTo>
                  <a:pt x="0" y="5721743"/>
                </a:lnTo>
                <a:lnTo>
                  <a:pt x="0" y="1966988"/>
                </a:lnTo>
                <a:lnTo>
                  <a:pt x="0" y="826443"/>
                </a:lnTo>
                <a:lnTo>
                  <a:pt x="1" y="826443"/>
                </a:lnTo>
                <a:lnTo>
                  <a:pt x="1" y="481066"/>
                </a:lnTo>
                <a:lnTo>
                  <a:pt x="1" y="348539"/>
                </a:lnTo>
                <a:lnTo>
                  <a:pt x="2" y="348539"/>
                </a:lnTo>
                <a:lnTo>
                  <a:pt x="2" y="3162"/>
                </a:lnTo>
                <a:cubicBezTo>
                  <a:pt x="2" y="3162"/>
                  <a:pt x="771293" y="-324"/>
                  <a:pt x="1562216" y="24"/>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0" name="Freeform: Shape 29">
            <a:extLst>
              <a:ext uri="{FF2B5EF4-FFF2-40B4-BE49-F238E27FC236}">
                <a16:creationId xmlns:a16="http://schemas.microsoft.com/office/drawing/2014/main" id="{ABA38739-135D-4AF4-8B9D-F28B606324BD}"/>
              </a:ext>
            </a:extLst>
          </p:cNvPr>
          <p:cNvSpPr/>
          <p:nvPr userDrawn="1"/>
        </p:nvSpPr>
        <p:spPr>
          <a:xfrm>
            <a:off x="342402" y="0"/>
            <a:ext cx="1784313" cy="6858000"/>
          </a:xfrm>
          <a:custGeom>
            <a:avLst/>
            <a:gdLst>
              <a:gd name="connsiteX0" fmla="*/ 652884 w 1784313"/>
              <a:gd name="connsiteY0" fmla="*/ 6458598 h 6858000"/>
              <a:gd name="connsiteX1" fmla="*/ 802318 w 1784313"/>
              <a:gd name="connsiteY1" fmla="*/ 6581346 h 6858000"/>
              <a:gd name="connsiteX2" fmla="*/ 857467 w 1784313"/>
              <a:gd name="connsiteY2" fmla="*/ 6627600 h 6858000"/>
              <a:gd name="connsiteX3" fmla="*/ 637290 w 1784313"/>
              <a:gd name="connsiteY3" fmla="*/ 6822898 h 6858000"/>
              <a:gd name="connsiteX4" fmla="*/ 601533 w 1784313"/>
              <a:gd name="connsiteY4" fmla="*/ 6858000 h 6858000"/>
              <a:gd name="connsiteX5" fmla="*/ 238242 w 1784313"/>
              <a:gd name="connsiteY5" fmla="*/ 6858000 h 6858000"/>
              <a:gd name="connsiteX6" fmla="*/ 298552 w 1784313"/>
              <a:gd name="connsiteY6" fmla="*/ 6787944 h 6858000"/>
              <a:gd name="connsiteX7" fmla="*/ 652884 w 1784313"/>
              <a:gd name="connsiteY7" fmla="*/ 6458598 h 6858000"/>
              <a:gd name="connsiteX8" fmla="*/ 291752 w 1784313"/>
              <a:gd name="connsiteY8" fmla="*/ 5513960 h 6858000"/>
              <a:gd name="connsiteX9" fmla="*/ 348680 w 1784313"/>
              <a:gd name="connsiteY9" fmla="*/ 5663394 h 6858000"/>
              <a:gd name="connsiteX10" fmla="*/ 428733 w 1784313"/>
              <a:gd name="connsiteY10" fmla="*/ 5787923 h 6858000"/>
              <a:gd name="connsiteX11" fmla="*/ 455418 w 1784313"/>
              <a:gd name="connsiteY11" fmla="*/ 5819944 h 6858000"/>
              <a:gd name="connsiteX12" fmla="*/ 1327117 w 1784313"/>
              <a:gd name="connsiteY12" fmla="*/ 5819944 h 6858000"/>
              <a:gd name="connsiteX13" fmla="*/ 1350243 w 1784313"/>
              <a:gd name="connsiteY13" fmla="*/ 5787923 h 6858000"/>
              <a:gd name="connsiteX14" fmla="*/ 1424960 w 1784313"/>
              <a:gd name="connsiteY14" fmla="*/ 5663394 h 6858000"/>
              <a:gd name="connsiteX15" fmla="*/ 1474771 w 1784313"/>
              <a:gd name="connsiteY15" fmla="*/ 5513960 h 6858000"/>
              <a:gd name="connsiteX16" fmla="*/ 410943 w 1784313"/>
              <a:gd name="connsiteY16" fmla="*/ 5078112 h 6858000"/>
              <a:gd name="connsiteX17" fmla="*/ 343342 w 1784313"/>
              <a:gd name="connsiteY17" fmla="*/ 5183070 h 6858000"/>
              <a:gd name="connsiteX18" fmla="*/ 282856 w 1784313"/>
              <a:gd name="connsiteY18" fmla="*/ 5360968 h 6858000"/>
              <a:gd name="connsiteX19" fmla="*/ 281078 w 1784313"/>
              <a:gd name="connsiteY19" fmla="*/ 5382316 h 6858000"/>
              <a:gd name="connsiteX20" fmla="*/ 1476551 w 1784313"/>
              <a:gd name="connsiteY20" fmla="*/ 5382316 h 6858000"/>
              <a:gd name="connsiteX21" fmla="*/ 1472993 w 1784313"/>
              <a:gd name="connsiteY21" fmla="*/ 5360968 h 6858000"/>
              <a:gd name="connsiteX22" fmla="*/ 1405392 w 1784313"/>
              <a:gd name="connsiteY22" fmla="*/ 5183070 h 6858000"/>
              <a:gd name="connsiteX23" fmla="*/ 1337791 w 1784313"/>
              <a:gd name="connsiteY23" fmla="*/ 5078112 h 6858000"/>
              <a:gd name="connsiteX24" fmla="*/ 435849 w 1784313"/>
              <a:gd name="connsiteY24" fmla="*/ 3537517 h 6858000"/>
              <a:gd name="connsiteX25" fmla="*/ 480324 w 1784313"/>
              <a:gd name="connsiteY25" fmla="*/ 3676278 h 6858000"/>
              <a:gd name="connsiteX26" fmla="*/ 540809 w 1784313"/>
              <a:gd name="connsiteY26" fmla="*/ 3800806 h 6858000"/>
              <a:gd name="connsiteX27" fmla="*/ 556819 w 1784313"/>
              <a:gd name="connsiteY27" fmla="*/ 3825712 h 6858000"/>
              <a:gd name="connsiteX28" fmla="*/ 556819 w 1784313"/>
              <a:gd name="connsiteY28" fmla="*/ 3827490 h 6858000"/>
              <a:gd name="connsiteX29" fmla="*/ 1353801 w 1784313"/>
              <a:gd name="connsiteY29" fmla="*/ 3827490 h 6858000"/>
              <a:gd name="connsiteX30" fmla="*/ 1369813 w 1784313"/>
              <a:gd name="connsiteY30" fmla="*/ 3802584 h 6858000"/>
              <a:gd name="connsiteX31" fmla="*/ 1396497 w 1784313"/>
              <a:gd name="connsiteY31" fmla="*/ 3756331 h 6858000"/>
              <a:gd name="connsiteX32" fmla="*/ 1394718 w 1784313"/>
              <a:gd name="connsiteY32" fmla="*/ 3756331 h 6858000"/>
              <a:gd name="connsiteX33" fmla="*/ 1432076 w 1784313"/>
              <a:gd name="connsiteY33" fmla="*/ 3676277 h 6858000"/>
              <a:gd name="connsiteX34" fmla="*/ 1471213 w 1784313"/>
              <a:gd name="connsiteY34" fmla="*/ 3537517 h 6858000"/>
              <a:gd name="connsiteX35" fmla="*/ 1017575 w 1784313"/>
              <a:gd name="connsiteY35" fmla="*/ 3537517 h 6858000"/>
              <a:gd name="connsiteX36" fmla="*/ 1015795 w 1784313"/>
              <a:gd name="connsiteY36" fmla="*/ 3537517 h 6858000"/>
              <a:gd name="connsiteX37" fmla="*/ 508787 w 1784313"/>
              <a:gd name="connsiteY37" fmla="*/ 3121236 h 6858000"/>
              <a:gd name="connsiteX38" fmla="*/ 464312 w 1784313"/>
              <a:gd name="connsiteY38" fmla="*/ 3194174 h 6858000"/>
              <a:gd name="connsiteX39" fmla="*/ 418059 w 1784313"/>
              <a:gd name="connsiteY39" fmla="*/ 3372072 h 6858000"/>
              <a:gd name="connsiteX40" fmla="*/ 419839 w 1784313"/>
              <a:gd name="connsiteY40" fmla="*/ 3411209 h 6858000"/>
              <a:gd name="connsiteX41" fmla="*/ 1015795 w 1784313"/>
              <a:gd name="connsiteY41" fmla="*/ 3411209 h 6858000"/>
              <a:gd name="connsiteX42" fmla="*/ 1017575 w 1784313"/>
              <a:gd name="connsiteY42" fmla="*/ 3411209 h 6858000"/>
              <a:gd name="connsiteX43" fmla="*/ 1478329 w 1784313"/>
              <a:gd name="connsiteY43" fmla="*/ 3411209 h 6858000"/>
              <a:gd name="connsiteX44" fmla="*/ 1474772 w 1784313"/>
              <a:gd name="connsiteY44" fmla="*/ 3372071 h 6858000"/>
              <a:gd name="connsiteX45" fmla="*/ 1426740 w 1784313"/>
              <a:gd name="connsiteY45" fmla="*/ 3194174 h 6858000"/>
              <a:gd name="connsiteX46" fmla="*/ 1423182 w 1784313"/>
              <a:gd name="connsiteY46" fmla="*/ 3185280 h 6858000"/>
              <a:gd name="connsiteX47" fmla="*/ 1391161 w 1784313"/>
              <a:gd name="connsiteY47" fmla="*/ 3121237 h 6858000"/>
              <a:gd name="connsiteX48" fmla="*/ 458976 w 1784313"/>
              <a:gd name="connsiteY48" fmla="*/ 1634012 h 6858000"/>
              <a:gd name="connsiteX49" fmla="*/ 498114 w 1784313"/>
              <a:gd name="connsiteY49" fmla="*/ 1794120 h 6858000"/>
              <a:gd name="connsiteX50" fmla="*/ 558599 w 1784313"/>
              <a:gd name="connsiteY50" fmla="*/ 1918648 h 6858000"/>
              <a:gd name="connsiteX51" fmla="*/ 562157 w 1784313"/>
              <a:gd name="connsiteY51" fmla="*/ 1922206 h 6858000"/>
              <a:gd name="connsiteX52" fmla="*/ 1394718 w 1784313"/>
              <a:gd name="connsiteY52" fmla="*/ 1922206 h 6858000"/>
              <a:gd name="connsiteX53" fmla="*/ 1396497 w 1784313"/>
              <a:gd name="connsiteY53" fmla="*/ 1918648 h 6858000"/>
              <a:gd name="connsiteX54" fmla="*/ 1456982 w 1784313"/>
              <a:gd name="connsiteY54" fmla="*/ 1794120 h 6858000"/>
              <a:gd name="connsiteX55" fmla="*/ 1497899 w 1784313"/>
              <a:gd name="connsiteY55" fmla="*/ 1634012 h 6858000"/>
              <a:gd name="connsiteX56" fmla="*/ 560377 w 1784313"/>
              <a:gd name="connsiteY56" fmla="*/ 1217731 h 6858000"/>
              <a:gd name="connsiteX57" fmla="*/ 519461 w 1784313"/>
              <a:gd name="connsiteY57" fmla="*/ 1294226 h 6858000"/>
              <a:gd name="connsiteX58" fmla="*/ 458976 w 1784313"/>
              <a:gd name="connsiteY58" fmla="*/ 1472124 h 6858000"/>
              <a:gd name="connsiteX59" fmla="*/ 453638 w 1784313"/>
              <a:gd name="connsiteY59" fmla="*/ 1507703 h 6858000"/>
              <a:gd name="connsiteX60" fmla="*/ 1503235 w 1784313"/>
              <a:gd name="connsiteY60" fmla="*/ 1507703 h 6858000"/>
              <a:gd name="connsiteX61" fmla="*/ 1499677 w 1784313"/>
              <a:gd name="connsiteY61" fmla="*/ 1472124 h 6858000"/>
              <a:gd name="connsiteX62" fmla="*/ 1444530 w 1784313"/>
              <a:gd name="connsiteY62" fmla="*/ 1294226 h 6858000"/>
              <a:gd name="connsiteX63" fmla="*/ 1405392 w 1784313"/>
              <a:gd name="connsiteY63" fmla="*/ 1217731 h 6858000"/>
              <a:gd name="connsiteX64" fmla="*/ 1196463 w 1784313"/>
              <a:gd name="connsiteY64" fmla="*/ 0 h 6858000"/>
              <a:gd name="connsiteX65" fmla="*/ 1527579 w 1784313"/>
              <a:gd name="connsiteY65" fmla="*/ 0 h 6858000"/>
              <a:gd name="connsiteX66" fmla="*/ 1524583 w 1784313"/>
              <a:gd name="connsiteY66" fmla="*/ 6246 h 6858000"/>
              <a:gd name="connsiteX67" fmla="*/ 1167009 w 1784313"/>
              <a:gd name="connsiteY67" fmla="*/ 467002 h 6858000"/>
              <a:gd name="connsiteX68" fmla="*/ 1149220 w 1784313"/>
              <a:gd name="connsiteY68" fmla="*/ 488350 h 6858000"/>
              <a:gd name="connsiteX69" fmla="*/ 1131430 w 1784313"/>
              <a:gd name="connsiteY69" fmla="*/ 509698 h 6858000"/>
              <a:gd name="connsiteX70" fmla="*/ 1019353 w 1784313"/>
              <a:gd name="connsiteY70" fmla="*/ 637784 h 6858000"/>
              <a:gd name="connsiteX71" fmla="*/ 957090 w 1784313"/>
              <a:gd name="connsiteY71" fmla="*/ 707163 h 6858000"/>
              <a:gd name="connsiteX72" fmla="*/ 939300 w 1784313"/>
              <a:gd name="connsiteY72" fmla="*/ 728511 h 6858000"/>
              <a:gd name="connsiteX73" fmla="*/ 921511 w 1784313"/>
              <a:gd name="connsiteY73" fmla="*/ 749859 h 6858000"/>
              <a:gd name="connsiteX74" fmla="*/ 640432 w 1784313"/>
              <a:gd name="connsiteY74" fmla="*/ 1098538 h 6858000"/>
              <a:gd name="connsiteX75" fmla="*/ 1323559 w 1784313"/>
              <a:gd name="connsiteY75" fmla="*/ 1098538 h 6858000"/>
              <a:gd name="connsiteX76" fmla="*/ 1001563 w 1784313"/>
              <a:gd name="connsiteY76" fmla="*/ 746301 h 6858000"/>
              <a:gd name="connsiteX77" fmla="*/ 1069165 w 1784313"/>
              <a:gd name="connsiteY77" fmla="*/ 669806 h 6858000"/>
              <a:gd name="connsiteX78" fmla="*/ 1175903 w 1784313"/>
              <a:gd name="connsiteY78" fmla="*/ 547056 h 6858000"/>
              <a:gd name="connsiteX79" fmla="*/ 1784313 w 1784313"/>
              <a:gd name="connsiteY79" fmla="*/ 1545063 h 6858000"/>
              <a:gd name="connsiteX80" fmla="*/ 1238168 w 1784313"/>
              <a:gd name="connsiteY80" fmla="*/ 2495036 h 6858000"/>
              <a:gd name="connsiteX81" fmla="*/ 1117198 w 1784313"/>
              <a:gd name="connsiteY81" fmla="*/ 2397192 h 6858000"/>
              <a:gd name="connsiteX82" fmla="*/ 1030027 w 1784313"/>
              <a:gd name="connsiteY82" fmla="*/ 2327813 h 6858000"/>
              <a:gd name="connsiteX83" fmla="*/ 1309327 w 1784313"/>
              <a:gd name="connsiteY83" fmla="*/ 2050292 h 6858000"/>
              <a:gd name="connsiteX84" fmla="*/ 652884 w 1784313"/>
              <a:gd name="connsiteY84" fmla="*/ 2050292 h 6858000"/>
              <a:gd name="connsiteX85" fmla="*/ 942858 w 1784313"/>
              <a:gd name="connsiteY85" fmla="*/ 2327813 h 6858000"/>
              <a:gd name="connsiteX86" fmla="*/ 964206 w 1784313"/>
              <a:gd name="connsiteY86" fmla="*/ 2345603 h 6858000"/>
              <a:gd name="connsiteX87" fmla="*/ 985554 w 1784313"/>
              <a:gd name="connsiteY87" fmla="*/ 2363392 h 6858000"/>
              <a:gd name="connsiteX88" fmla="*/ 1076281 w 1784313"/>
              <a:gd name="connsiteY88" fmla="*/ 2436330 h 6858000"/>
              <a:gd name="connsiteX89" fmla="*/ 1193693 w 1784313"/>
              <a:gd name="connsiteY89" fmla="*/ 2530616 h 6858000"/>
              <a:gd name="connsiteX90" fmla="*/ 1215041 w 1784313"/>
              <a:gd name="connsiteY90" fmla="*/ 2548406 h 6858000"/>
              <a:gd name="connsiteX91" fmla="*/ 1236389 w 1784313"/>
              <a:gd name="connsiteY91" fmla="*/ 2566196 h 6858000"/>
              <a:gd name="connsiteX92" fmla="*/ 1718492 w 1784313"/>
              <a:gd name="connsiteY92" fmla="*/ 3187058 h 6858000"/>
              <a:gd name="connsiteX93" fmla="*/ 1716713 w 1784313"/>
              <a:gd name="connsiteY93" fmla="*/ 3187058 h 6858000"/>
              <a:gd name="connsiteX94" fmla="*/ 1755850 w 1784313"/>
              <a:gd name="connsiteY94" fmla="*/ 3445010 h 6858000"/>
              <a:gd name="connsiteX95" fmla="*/ 1693587 w 1784313"/>
              <a:gd name="connsiteY95" fmla="*/ 3756331 h 6858000"/>
              <a:gd name="connsiteX96" fmla="*/ 1695365 w 1784313"/>
              <a:gd name="connsiteY96" fmla="*/ 3756331 h 6858000"/>
              <a:gd name="connsiteX97" fmla="*/ 1152777 w 1784313"/>
              <a:gd name="connsiteY97" fmla="*/ 4414552 h 6858000"/>
              <a:gd name="connsiteX98" fmla="*/ 1131430 w 1784313"/>
              <a:gd name="connsiteY98" fmla="*/ 4432342 h 6858000"/>
              <a:gd name="connsiteX99" fmla="*/ 1110082 w 1784313"/>
              <a:gd name="connsiteY99" fmla="*/ 4450132 h 6858000"/>
              <a:gd name="connsiteX100" fmla="*/ 935742 w 1784313"/>
              <a:gd name="connsiteY100" fmla="*/ 4590672 h 6858000"/>
              <a:gd name="connsiteX101" fmla="*/ 901941 w 1784313"/>
              <a:gd name="connsiteY101" fmla="*/ 4617356 h 6858000"/>
              <a:gd name="connsiteX102" fmla="*/ 878815 w 1784313"/>
              <a:gd name="connsiteY102" fmla="*/ 4635145 h 6858000"/>
              <a:gd name="connsiteX103" fmla="*/ 857467 w 1784313"/>
              <a:gd name="connsiteY103" fmla="*/ 4652935 h 6858000"/>
              <a:gd name="connsiteX104" fmla="*/ 524797 w 1784313"/>
              <a:gd name="connsiteY104" fmla="*/ 4946467 h 6858000"/>
              <a:gd name="connsiteX105" fmla="*/ 1234610 w 1784313"/>
              <a:gd name="connsiteY105" fmla="*/ 4946467 h 6858000"/>
              <a:gd name="connsiteX106" fmla="*/ 948194 w 1784313"/>
              <a:gd name="connsiteY106" fmla="*/ 4656493 h 6858000"/>
              <a:gd name="connsiteX107" fmla="*/ 980216 w 1784313"/>
              <a:gd name="connsiteY107" fmla="*/ 4631587 h 6858000"/>
              <a:gd name="connsiteX108" fmla="*/ 1154556 w 1784313"/>
              <a:gd name="connsiteY108" fmla="*/ 4489269 h 6858000"/>
              <a:gd name="connsiteX109" fmla="*/ 1761188 w 1784313"/>
              <a:gd name="connsiteY109" fmla="*/ 5435685 h 6858000"/>
              <a:gd name="connsiteX110" fmla="*/ 1149220 w 1784313"/>
              <a:gd name="connsiteY110" fmla="*/ 6382101 h 6858000"/>
              <a:gd name="connsiteX111" fmla="*/ 1074503 w 1784313"/>
              <a:gd name="connsiteY111" fmla="*/ 6319838 h 6858000"/>
              <a:gd name="connsiteX112" fmla="*/ 944636 w 1784313"/>
              <a:gd name="connsiteY112" fmla="*/ 6213099 h 6858000"/>
              <a:gd name="connsiteX113" fmla="*/ 1216821 w 1784313"/>
              <a:gd name="connsiteY113" fmla="*/ 5953368 h 6858000"/>
              <a:gd name="connsiteX114" fmla="*/ 572831 w 1784313"/>
              <a:gd name="connsiteY114" fmla="*/ 5953368 h 6858000"/>
              <a:gd name="connsiteX115" fmla="*/ 857467 w 1784313"/>
              <a:gd name="connsiteY115" fmla="*/ 6213099 h 6858000"/>
              <a:gd name="connsiteX116" fmla="*/ 878815 w 1784313"/>
              <a:gd name="connsiteY116" fmla="*/ 6230889 h 6858000"/>
              <a:gd name="connsiteX117" fmla="*/ 900163 w 1784313"/>
              <a:gd name="connsiteY117" fmla="*/ 6248679 h 6858000"/>
              <a:gd name="connsiteX118" fmla="*/ 1031807 w 1784313"/>
              <a:gd name="connsiteY118" fmla="*/ 6358975 h 6858000"/>
              <a:gd name="connsiteX119" fmla="*/ 1104744 w 1784313"/>
              <a:gd name="connsiteY119" fmla="*/ 6419461 h 6858000"/>
              <a:gd name="connsiteX120" fmla="*/ 1126092 w 1784313"/>
              <a:gd name="connsiteY120" fmla="*/ 6437250 h 6858000"/>
              <a:gd name="connsiteX121" fmla="*/ 1147440 w 1784313"/>
              <a:gd name="connsiteY121" fmla="*/ 6455040 h 6858000"/>
              <a:gd name="connsiteX122" fmla="*/ 1456655 w 1784313"/>
              <a:gd name="connsiteY122" fmla="*/ 6730940 h 6858000"/>
              <a:gd name="connsiteX123" fmla="*/ 1574943 w 1784313"/>
              <a:gd name="connsiteY123" fmla="*/ 6858000 h 6858000"/>
              <a:gd name="connsiteX124" fmla="*/ 1205808 w 1784313"/>
              <a:gd name="connsiteY124" fmla="*/ 6858000 h 6858000"/>
              <a:gd name="connsiteX125" fmla="*/ 1110361 w 1784313"/>
              <a:gd name="connsiteY125" fmla="*/ 6768562 h 6858000"/>
              <a:gd name="connsiteX126" fmla="*/ 941078 w 1784313"/>
              <a:gd name="connsiteY126" fmla="*/ 6624042 h 6858000"/>
              <a:gd name="connsiteX127" fmla="*/ 919730 w 1784313"/>
              <a:gd name="connsiteY127" fmla="*/ 6606252 h 6858000"/>
              <a:gd name="connsiteX128" fmla="*/ 898383 w 1784313"/>
              <a:gd name="connsiteY128" fmla="*/ 6588462 h 6858000"/>
              <a:gd name="connsiteX129" fmla="*/ 839677 w 1784313"/>
              <a:gd name="connsiteY129" fmla="*/ 6540431 h 6858000"/>
              <a:gd name="connsiteX130" fmla="*/ 693801 w 1784313"/>
              <a:gd name="connsiteY130" fmla="*/ 6419461 h 6858000"/>
              <a:gd name="connsiteX131" fmla="*/ 672454 w 1784313"/>
              <a:gd name="connsiteY131" fmla="*/ 6401671 h 6858000"/>
              <a:gd name="connsiteX132" fmla="*/ 651106 w 1784313"/>
              <a:gd name="connsiteY132" fmla="*/ 6383881 h 6858000"/>
              <a:gd name="connsiteX133" fmla="*/ 0 w 1784313"/>
              <a:gd name="connsiteY133" fmla="*/ 5416117 h 6858000"/>
              <a:gd name="connsiteX134" fmla="*/ 672454 w 1784313"/>
              <a:gd name="connsiteY134" fmla="*/ 4462585 h 6858000"/>
              <a:gd name="connsiteX135" fmla="*/ 693801 w 1784313"/>
              <a:gd name="connsiteY135" fmla="*/ 4444796 h 6858000"/>
              <a:gd name="connsiteX136" fmla="*/ 715149 w 1784313"/>
              <a:gd name="connsiteY136" fmla="*/ 4427006 h 6858000"/>
              <a:gd name="connsiteX137" fmla="*/ 752506 w 1784313"/>
              <a:gd name="connsiteY137" fmla="*/ 4396762 h 6858000"/>
              <a:gd name="connsiteX138" fmla="*/ 923288 w 1784313"/>
              <a:gd name="connsiteY138" fmla="*/ 4259782 h 6858000"/>
              <a:gd name="connsiteX139" fmla="*/ 944636 w 1784313"/>
              <a:gd name="connsiteY139" fmla="*/ 4241992 h 6858000"/>
              <a:gd name="connsiteX140" fmla="*/ 965984 w 1784313"/>
              <a:gd name="connsiteY140" fmla="*/ 4224202 h 6858000"/>
              <a:gd name="connsiteX141" fmla="*/ 1257736 w 1784313"/>
              <a:gd name="connsiteY141" fmla="*/ 3944902 h 6858000"/>
              <a:gd name="connsiteX142" fmla="*/ 642210 w 1784313"/>
              <a:gd name="connsiteY142" fmla="*/ 3944902 h 6858000"/>
              <a:gd name="connsiteX143" fmla="*/ 882373 w 1784313"/>
              <a:gd name="connsiteY143" fmla="*/ 4220645 h 6858000"/>
              <a:gd name="connsiteX144" fmla="*/ 711591 w 1784313"/>
              <a:gd name="connsiteY144" fmla="*/ 4357625 h 6858000"/>
              <a:gd name="connsiteX145" fmla="*/ 674232 w 1784313"/>
              <a:gd name="connsiteY145" fmla="*/ 4387868 h 6858000"/>
              <a:gd name="connsiteX146" fmla="*/ 138760 w 1784313"/>
              <a:gd name="connsiteY146" fmla="*/ 3366735 h 6858000"/>
              <a:gd name="connsiteX147" fmla="*/ 727601 w 1784313"/>
              <a:gd name="connsiteY147" fmla="*/ 2555522 h 6858000"/>
              <a:gd name="connsiteX148" fmla="*/ 850351 w 1784313"/>
              <a:gd name="connsiteY148" fmla="*/ 2655145 h 6858000"/>
              <a:gd name="connsiteX149" fmla="*/ 937520 w 1784313"/>
              <a:gd name="connsiteY149" fmla="*/ 2724524 h 6858000"/>
              <a:gd name="connsiteX150" fmla="*/ 619084 w 1784313"/>
              <a:gd name="connsiteY150" fmla="*/ 2991370 h 6858000"/>
              <a:gd name="connsiteX151" fmla="*/ 1307548 w 1784313"/>
              <a:gd name="connsiteY151" fmla="*/ 2991370 h 6858000"/>
              <a:gd name="connsiteX152" fmla="*/ 1030027 w 1784313"/>
              <a:gd name="connsiteY152" fmla="*/ 2726303 h 6858000"/>
              <a:gd name="connsiteX153" fmla="*/ 1008679 w 1784313"/>
              <a:gd name="connsiteY153" fmla="*/ 2708514 h 6858000"/>
              <a:gd name="connsiteX154" fmla="*/ 985553 w 1784313"/>
              <a:gd name="connsiteY154" fmla="*/ 2690724 h 6858000"/>
              <a:gd name="connsiteX155" fmla="*/ 893047 w 1784313"/>
              <a:gd name="connsiteY155" fmla="*/ 2616007 h 6858000"/>
              <a:gd name="connsiteX156" fmla="*/ 775634 w 1784313"/>
              <a:gd name="connsiteY156" fmla="*/ 2521720 h 6858000"/>
              <a:gd name="connsiteX157" fmla="*/ 754286 w 1784313"/>
              <a:gd name="connsiteY157" fmla="*/ 2503931 h 6858000"/>
              <a:gd name="connsiteX158" fmla="*/ 732939 w 1784313"/>
              <a:gd name="connsiteY158" fmla="*/ 2486141 h 6858000"/>
              <a:gd name="connsiteX159" fmla="*/ 177898 w 1784313"/>
              <a:gd name="connsiteY159" fmla="*/ 1537947 h 6858000"/>
              <a:gd name="connsiteX160" fmla="*/ 732939 w 1784313"/>
              <a:gd name="connsiteY160" fmla="*/ 557729 h 6858000"/>
              <a:gd name="connsiteX161" fmla="*/ 750728 w 1784313"/>
              <a:gd name="connsiteY161" fmla="*/ 536382 h 6858000"/>
              <a:gd name="connsiteX162" fmla="*/ 768518 w 1784313"/>
              <a:gd name="connsiteY162" fmla="*/ 515034 h 6858000"/>
              <a:gd name="connsiteX163" fmla="*/ 804098 w 1784313"/>
              <a:gd name="connsiteY163" fmla="*/ 475896 h 6858000"/>
              <a:gd name="connsiteX164" fmla="*/ 942858 w 1784313"/>
              <a:gd name="connsiteY164" fmla="*/ 317568 h 6858000"/>
              <a:gd name="connsiteX165" fmla="*/ 960648 w 1784313"/>
              <a:gd name="connsiteY165" fmla="*/ 296221 h 6858000"/>
              <a:gd name="connsiteX166" fmla="*/ 978438 w 1784313"/>
              <a:gd name="connsiteY166" fmla="*/ 274873 h 6858000"/>
              <a:gd name="connsiteX167" fmla="*/ 1141881 w 1784313"/>
              <a:gd name="connsiteY167" fmla="*/ 75850 h 6858000"/>
              <a:gd name="connsiteX168" fmla="*/ 293257 w 1784313"/>
              <a:gd name="connsiteY168" fmla="*/ 0 h 6858000"/>
              <a:gd name="connsiteX169" fmla="*/ 612950 w 1784313"/>
              <a:gd name="connsiteY169" fmla="*/ 0 h 6858000"/>
              <a:gd name="connsiteX170" fmla="*/ 687130 w 1784313"/>
              <a:gd name="connsiteY170" fmla="*/ 82299 h 6858000"/>
              <a:gd name="connsiteX171" fmla="*/ 898384 w 1784313"/>
              <a:gd name="connsiteY171" fmla="*/ 278431 h 6858000"/>
              <a:gd name="connsiteX172" fmla="*/ 754286 w 1784313"/>
              <a:gd name="connsiteY172" fmla="*/ 443875 h 6858000"/>
              <a:gd name="connsiteX173" fmla="*/ 725823 w 1784313"/>
              <a:gd name="connsiteY173" fmla="*/ 477677 h 6858000"/>
              <a:gd name="connsiteX174" fmla="*/ 295310 w 1784313"/>
              <a:gd name="connsiteY174" fmla="*/ 4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784313" h="6858000">
                <a:moveTo>
                  <a:pt x="652884" y="6458598"/>
                </a:moveTo>
                <a:cubicBezTo>
                  <a:pt x="700917" y="6499513"/>
                  <a:pt x="750728" y="6540431"/>
                  <a:pt x="802318" y="6581346"/>
                </a:cubicBezTo>
                <a:cubicBezTo>
                  <a:pt x="820108" y="6597358"/>
                  <a:pt x="839677" y="6611590"/>
                  <a:pt x="857467" y="6627600"/>
                </a:cubicBezTo>
                <a:cubicBezTo>
                  <a:pt x="780526" y="6693422"/>
                  <a:pt x="705920" y="6758466"/>
                  <a:pt x="637290" y="6822898"/>
                </a:cubicBezTo>
                <a:lnTo>
                  <a:pt x="601533" y="6858000"/>
                </a:lnTo>
                <a:lnTo>
                  <a:pt x="238242" y="6858000"/>
                </a:lnTo>
                <a:lnTo>
                  <a:pt x="298552" y="6787944"/>
                </a:lnTo>
                <a:cubicBezTo>
                  <a:pt x="403466" y="6675160"/>
                  <a:pt x="526799" y="6566004"/>
                  <a:pt x="652884" y="6458598"/>
                </a:cubicBezTo>
                <a:close/>
                <a:moveTo>
                  <a:pt x="291752" y="5513960"/>
                </a:moveTo>
                <a:cubicBezTo>
                  <a:pt x="302426" y="5563772"/>
                  <a:pt x="321994" y="5613583"/>
                  <a:pt x="348680" y="5663394"/>
                </a:cubicBezTo>
                <a:cubicBezTo>
                  <a:pt x="370027" y="5704312"/>
                  <a:pt x="398491" y="5747007"/>
                  <a:pt x="428733" y="5787923"/>
                </a:cubicBezTo>
                <a:cubicBezTo>
                  <a:pt x="435849" y="5798597"/>
                  <a:pt x="444744" y="5809270"/>
                  <a:pt x="455418" y="5819944"/>
                </a:cubicBezTo>
                <a:lnTo>
                  <a:pt x="1327117" y="5819944"/>
                </a:lnTo>
                <a:cubicBezTo>
                  <a:pt x="1334233" y="5809270"/>
                  <a:pt x="1343127" y="5798597"/>
                  <a:pt x="1350243" y="5787923"/>
                </a:cubicBezTo>
                <a:cubicBezTo>
                  <a:pt x="1380487" y="5747007"/>
                  <a:pt x="1405392" y="5706090"/>
                  <a:pt x="1424960" y="5663394"/>
                </a:cubicBezTo>
                <a:cubicBezTo>
                  <a:pt x="1448088" y="5613583"/>
                  <a:pt x="1465878" y="5563772"/>
                  <a:pt x="1474771" y="5513960"/>
                </a:cubicBezTo>
                <a:close/>
                <a:moveTo>
                  <a:pt x="410943" y="5078112"/>
                </a:moveTo>
                <a:cubicBezTo>
                  <a:pt x="386037" y="5111911"/>
                  <a:pt x="362911" y="5147491"/>
                  <a:pt x="343342" y="5183070"/>
                </a:cubicBezTo>
                <a:cubicBezTo>
                  <a:pt x="311320" y="5239998"/>
                  <a:pt x="291752" y="5300483"/>
                  <a:pt x="282856" y="5360968"/>
                </a:cubicBezTo>
                <a:cubicBezTo>
                  <a:pt x="281079" y="5368084"/>
                  <a:pt x="281079" y="5375200"/>
                  <a:pt x="281078" y="5382316"/>
                </a:cubicBezTo>
                <a:lnTo>
                  <a:pt x="1476551" y="5382316"/>
                </a:lnTo>
                <a:cubicBezTo>
                  <a:pt x="1474771" y="5375200"/>
                  <a:pt x="1474771" y="5368084"/>
                  <a:pt x="1472993" y="5360968"/>
                </a:cubicBezTo>
                <a:cubicBezTo>
                  <a:pt x="1460540" y="5302263"/>
                  <a:pt x="1437414" y="5241778"/>
                  <a:pt x="1405392" y="5183070"/>
                </a:cubicBezTo>
                <a:cubicBezTo>
                  <a:pt x="1385823" y="5147491"/>
                  <a:pt x="1362697" y="5113691"/>
                  <a:pt x="1337791" y="5078112"/>
                </a:cubicBezTo>
                <a:close/>
                <a:moveTo>
                  <a:pt x="435849" y="3537517"/>
                </a:moveTo>
                <a:cubicBezTo>
                  <a:pt x="446522" y="3583771"/>
                  <a:pt x="462534" y="3630024"/>
                  <a:pt x="480324" y="3676278"/>
                </a:cubicBezTo>
                <a:cubicBezTo>
                  <a:pt x="496334" y="3718973"/>
                  <a:pt x="517681" y="3759888"/>
                  <a:pt x="540809" y="3800806"/>
                </a:cubicBezTo>
                <a:cubicBezTo>
                  <a:pt x="546145" y="3807922"/>
                  <a:pt x="551483" y="3816816"/>
                  <a:pt x="556819" y="3825712"/>
                </a:cubicBezTo>
                <a:lnTo>
                  <a:pt x="556819" y="3827490"/>
                </a:lnTo>
                <a:lnTo>
                  <a:pt x="1353801" y="3827490"/>
                </a:lnTo>
                <a:cubicBezTo>
                  <a:pt x="1359139" y="3820374"/>
                  <a:pt x="1364475" y="3811480"/>
                  <a:pt x="1369813" y="3802584"/>
                </a:cubicBezTo>
                <a:cubicBezTo>
                  <a:pt x="1378707" y="3786574"/>
                  <a:pt x="1387603" y="3772342"/>
                  <a:pt x="1396497" y="3756331"/>
                </a:cubicBezTo>
                <a:lnTo>
                  <a:pt x="1394718" y="3756331"/>
                </a:lnTo>
                <a:cubicBezTo>
                  <a:pt x="1408950" y="3729647"/>
                  <a:pt x="1421402" y="3702961"/>
                  <a:pt x="1432076" y="3676277"/>
                </a:cubicBezTo>
                <a:cubicBezTo>
                  <a:pt x="1449866" y="3631802"/>
                  <a:pt x="1464098" y="3585549"/>
                  <a:pt x="1471213" y="3537517"/>
                </a:cubicBezTo>
                <a:lnTo>
                  <a:pt x="1017575" y="3537517"/>
                </a:lnTo>
                <a:lnTo>
                  <a:pt x="1015795" y="3537517"/>
                </a:lnTo>
                <a:close/>
                <a:moveTo>
                  <a:pt x="508787" y="3121236"/>
                </a:moveTo>
                <a:cubicBezTo>
                  <a:pt x="492776" y="3146142"/>
                  <a:pt x="476766" y="3169268"/>
                  <a:pt x="464312" y="3194174"/>
                </a:cubicBezTo>
                <a:cubicBezTo>
                  <a:pt x="435849" y="3251101"/>
                  <a:pt x="418059" y="3309808"/>
                  <a:pt x="418059" y="3372072"/>
                </a:cubicBezTo>
                <a:cubicBezTo>
                  <a:pt x="418059" y="3384526"/>
                  <a:pt x="418059" y="3398757"/>
                  <a:pt x="419839" y="3411209"/>
                </a:cubicBezTo>
                <a:lnTo>
                  <a:pt x="1015795" y="3411209"/>
                </a:lnTo>
                <a:lnTo>
                  <a:pt x="1017575" y="3411209"/>
                </a:lnTo>
                <a:lnTo>
                  <a:pt x="1478329" y="3411209"/>
                </a:lnTo>
                <a:cubicBezTo>
                  <a:pt x="1476551" y="3396977"/>
                  <a:pt x="1476551" y="3384525"/>
                  <a:pt x="1474772" y="3372071"/>
                </a:cubicBezTo>
                <a:cubicBezTo>
                  <a:pt x="1467656" y="3309808"/>
                  <a:pt x="1451646" y="3249323"/>
                  <a:pt x="1426740" y="3194174"/>
                </a:cubicBezTo>
                <a:cubicBezTo>
                  <a:pt x="1426740" y="3190616"/>
                  <a:pt x="1424960" y="3188838"/>
                  <a:pt x="1423182" y="3185280"/>
                </a:cubicBezTo>
                <a:cubicBezTo>
                  <a:pt x="1414286" y="3163932"/>
                  <a:pt x="1403612" y="3142584"/>
                  <a:pt x="1391161" y="3121237"/>
                </a:cubicBezTo>
                <a:close/>
                <a:moveTo>
                  <a:pt x="458976" y="1634012"/>
                </a:moveTo>
                <a:cubicBezTo>
                  <a:pt x="466092" y="1689159"/>
                  <a:pt x="478544" y="1742528"/>
                  <a:pt x="498114" y="1794120"/>
                </a:cubicBezTo>
                <a:cubicBezTo>
                  <a:pt x="514124" y="1836815"/>
                  <a:pt x="535471" y="1879510"/>
                  <a:pt x="558599" y="1918648"/>
                </a:cubicBezTo>
                <a:cubicBezTo>
                  <a:pt x="560377" y="1920426"/>
                  <a:pt x="560377" y="1920426"/>
                  <a:pt x="562157" y="1922206"/>
                </a:cubicBezTo>
                <a:lnTo>
                  <a:pt x="1394718" y="1922206"/>
                </a:lnTo>
                <a:cubicBezTo>
                  <a:pt x="1394719" y="1920426"/>
                  <a:pt x="1396497" y="1920426"/>
                  <a:pt x="1396497" y="1918648"/>
                </a:cubicBezTo>
                <a:cubicBezTo>
                  <a:pt x="1419624" y="1879510"/>
                  <a:pt x="1440972" y="1836815"/>
                  <a:pt x="1456982" y="1794120"/>
                </a:cubicBezTo>
                <a:cubicBezTo>
                  <a:pt x="1476551" y="1744308"/>
                  <a:pt x="1490783" y="1689159"/>
                  <a:pt x="1497899" y="1634012"/>
                </a:cubicBezTo>
                <a:close/>
                <a:moveTo>
                  <a:pt x="560377" y="1217731"/>
                </a:moveTo>
                <a:cubicBezTo>
                  <a:pt x="546145" y="1244415"/>
                  <a:pt x="531913" y="1269320"/>
                  <a:pt x="519461" y="1294226"/>
                </a:cubicBezTo>
                <a:cubicBezTo>
                  <a:pt x="489218" y="1354711"/>
                  <a:pt x="467870" y="1415197"/>
                  <a:pt x="458976" y="1472124"/>
                </a:cubicBezTo>
                <a:cubicBezTo>
                  <a:pt x="457196" y="1484577"/>
                  <a:pt x="455418" y="1497029"/>
                  <a:pt x="453638" y="1507703"/>
                </a:cubicBezTo>
                <a:lnTo>
                  <a:pt x="1503235" y="1507703"/>
                </a:lnTo>
                <a:cubicBezTo>
                  <a:pt x="1503235" y="1495251"/>
                  <a:pt x="1501457" y="1484577"/>
                  <a:pt x="1499677" y="1472124"/>
                </a:cubicBezTo>
                <a:cubicBezTo>
                  <a:pt x="1490783" y="1413418"/>
                  <a:pt x="1471214" y="1352933"/>
                  <a:pt x="1444530" y="1294226"/>
                </a:cubicBezTo>
                <a:cubicBezTo>
                  <a:pt x="1433856" y="1267542"/>
                  <a:pt x="1419624" y="1242637"/>
                  <a:pt x="1405392" y="1217731"/>
                </a:cubicBezTo>
                <a:close/>
                <a:moveTo>
                  <a:pt x="1196463" y="0"/>
                </a:moveTo>
                <a:lnTo>
                  <a:pt x="1527579" y="0"/>
                </a:lnTo>
                <a:lnTo>
                  <a:pt x="1524583" y="6246"/>
                </a:lnTo>
                <a:cubicBezTo>
                  <a:pt x="1432076" y="171692"/>
                  <a:pt x="1295096" y="319346"/>
                  <a:pt x="1167009" y="467002"/>
                </a:cubicBezTo>
                <a:cubicBezTo>
                  <a:pt x="1161671" y="474118"/>
                  <a:pt x="1154556" y="481234"/>
                  <a:pt x="1149220" y="488350"/>
                </a:cubicBezTo>
                <a:cubicBezTo>
                  <a:pt x="1143882" y="495466"/>
                  <a:pt x="1136766" y="502582"/>
                  <a:pt x="1131430" y="509698"/>
                </a:cubicBezTo>
                <a:cubicBezTo>
                  <a:pt x="1094070" y="552393"/>
                  <a:pt x="1056712" y="595089"/>
                  <a:pt x="1019353" y="637784"/>
                </a:cubicBezTo>
                <a:cubicBezTo>
                  <a:pt x="998005" y="660910"/>
                  <a:pt x="976658" y="684037"/>
                  <a:pt x="957090" y="707163"/>
                </a:cubicBezTo>
                <a:cubicBezTo>
                  <a:pt x="951752" y="714279"/>
                  <a:pt x="944636" y="721395"/>
                  <a:pt x="939300" y="728511"/>
                </a:cubicBezTo>
                <a:cubicBezTo>
                  <a:pt x="933962" y="735627"/>
                  <a:pt x="926846" y="742743"/>
                  <a:pt x="921511" y="749859"/>
                </a:cubicBezTo>
                <a:cubicBezTo>
                  <a:pt x="816550" y="869051"/>
                  <a:pt x="720485" y="986464"/>
                  <a:pt x="640432" y="1098538"/>
                </a:cubicBezTo>
                <a:lnTo>
                  <a:pt x="1323559" y="1098538"/>
                </a:lnTo>
                <a:cubicBezTo>
                  <a:pt x="1234610" y="981126"/>
                  <a:pt x="1122534" y="865493"/>
                  <a:pt x="1001563" y="746301"/>
                </a:cubicBezTo>
                <a:cubicBezTo>
                  <a:pt x="1024691" y="721395"/>
                  <a:pt x="1046039" y="694712"/>
                  <a:pt x="1069165" y="669806"/>
                </a:cubicBezTo>
                <a:cubicBezTo>
                  <a:pt x="1104744" y="628888"/>
                  <a:pt x="1140324" y="587973"/>
                  <a:pt x="1175903" y="547056"/>
                </a:cubicBezTo>
                <a:cubicBezTo>
                  <a:pt x="1501457" y="861935"/>
                  <a:pt x="1784314" y="1171477"/>
                  <a:pt x="1784313" y="1545063"/>
                </a:cubicBezTo>
                <a:cubicBezTo>
                  <a:pt x="1784314" y="1956006"/>
                  <a:pt x="1529921" y="2247758"/>
                  <a:pt x="1238168" y="2495036"/>
                </a:cubicBezTo>
                <a:cubicBezTo>
                  <a:pt x="1197251" y="2461235"/>
                  <a:pt x="1158114" y="2429214"/>
                  <a:pt x="1117198" y="2397192"/>
                </a:cubicBezTo>
                <a:cubicBezTo>
                  <a:pt x="1088734" y="2374066"/>
                  <a:pt x="1058491" y="2350939"/>
                  <a:pt x="1030027" y="2327813"/>
                </a:cubicBezTo>
                <a:cubicBezTo>
                  <a:pt x="1133208" y="2240642"/>
                  <a:pt x="1231052" y="2148135"/>
                  <a:pt x="1309327" y="2050292"/>
                </a:cubicBezTo>
                <a:lnTo>
                  <a:pt x="652884" y="2050292"/>
                </a:lnTo>
                <a:cubicBezTo>
                  <a:pt x="734717" y="2148135"/>
                  <a:pt x="836119" y="2238864"/>
                  <a:pt x="942858" y="2327813"/>
                </a:cubicBezTo>
                <a:cubicBezTo>
                  <a:pt x="949974" y="2333149"/>
                  <a:pt x="957090" y="2340265"/>
                  <a:pt x="964206" y="2345603"/>
                </a:cubicBezTo>
                <a:cubicBezTo>
                  <a:pt x="971322" y="2350938"/>
                  <a:pt x="978438" y="2358054"/>
                  <a:pt x="985554" y="2363392"/>
                </a:cubicBezTo>
                <a:cubicBezTo>
                  <a:pt x="1015795" y="2386518"/>
                  <a:pt x="1046039" y="2411424"/>
                  <a:pt x="1076281" y="2436330"/>
                </a:cubicBezTo>
                <a:cubicBezTo>
                  <a:pt x="1115418" y="2468351"/>
                  <a:pt x="1154555" y="2498595"/>
                  <a:pt x="1193693" y="2530616"/>
                </a:cubicBezTo>
                <a:cubicBezTo>
                  <a:pt x="1200809" y="2535952"/>
                  <a:pt x="1207925" y="2543068"/>
                  <a:pt x="1215041" y="2548406"/>
                </a:cubicBezTo>
                <a:cubicBezTo>
                  <a:pt x="1222157" y="2553742"/>
                  <a:pt x="1229272" y="2560858"/>
                  <a:pt x="1236389" y="2566196"/>
                </a:cubicBezTo>
                <a:cubicBezTo>
                  <a:pt x="1446308" y="2742313"/>
                  <a:pt x="1638437" y="2934443"/>
                  <a:pt x="1718492" y="3187058"/>
                </a:cubicBezTo>
                <a:lnTo>
                  <a:pt x="1716713" y="3187058"/>
                </a:lnTo>
                <a:cubicBezTo>
                  <a:pt x="1741618" y="3267113"/>
                  <a:pt x="1755850" y="3352504"/>
                  <a:pt x="1755850" y="3445010"/>
                </a:cubicBezTo>
                <a:cubicBezTo>
                  <a:pt x="1755850" y="3555307"/>
                  <a:pt x="1732724" y="3658488"/>
                  <a:pt x="1693587" y="3756331"/>
                </a:cubicBezTo>
                <a:lnTo>
                  <a:pt x="1695365" y="3756331"/>
                </a:lnTo>
                <a:cubicBezTo>
                  <a:pt x="1593964" y="4008945"/>
                  <a:pt x="1380487" y="4222423"/>
                  <a:pt x="1152777" y="4414552"/>
                </a:cubicBezTo>
                <a:cubicBezTo>
                  <a:pt x="1145661" y="4419890"/>
                  <a:pt x="1138546" y="4427006"/>
                  <a:pt x="1131430" y="4432342"/>
                </a:cubicBezTo>
                <a:cubicBezTo>
                  <a:pt x="1124314" y="4437680"/>
                  <a:pt x="1117198" y="4444796"/>
                  <a:pt x="1110082" y="4450132"/>
                </a:cubicBezTo>
                <a:cubicBezTo>
                  <a:pt x="1051375" y="4498165"/>
                  <a:pt x="992669" y="4544418"/>
                  <a:pt x="935742" y="4590672"/>
                </a:cubicBezTo>
                <a:cubicBezTo>
                  <a:pt x="923288" y="4599566"/>
                  <a:pt x="912615" y="4608462"/>
                  <a:pt x="901941" y="4617356"/>
                </a:cubicBezTo>
                <a:cubicBezTo>
                  <a:pt x="893047" y="4622693"/>
                  <a:pt x="885931" y="4629809"/>
                  <a:pt x="878815" y="4635145"/>
                </a:cubicBezTo>
                <a:cubicBezTo>
                  <a:pt x="871699" y="4640483"/>
                  <a:pt x="864583" y="4647599"/>
                  <a:pt x="857467" y="4652935"/>
                </a:cubicBezTo>
                <a:cubicBezTo>
                  <a:pt x="736497" y="4752558"/>
                  <a:pt x="620862" y="4848623"/>
                  <a:pt x="524797" y="4946467"/>
                </a:cubicBezTo>
                <a:lnTo>
                  <a:pt x="1234610" y="4946467"/>
                </a:lnTo>
                <a:cubicBezTo>
                  <a:pt x="1150997" y="4850403"/>
                  <a:pt x="1051375" y="4754338"/>
                  <a:pt x="948194" y="4656493"/>
                </a:cubicBezTo>
                <a:cubicBezTo>
                  <a:pt x="958868" y="4649377"/>
                  <a:pt x="969542" y="4640483"/>
                  <a:pt x="980216" y="4631587"/>
                </a:cubicBezTo>
                <a:cubicBezTo>
                  <a:pt x="1037143" y="4585334"/>
                  <a:pt x="1095850" y="4537303"/>
                  <a:pt x="1154556" y="4489269"/>
                </a:cubicBezTo>
                <a:cubicBezTo>
                  <a:pt x="1471214" y="4791695"/>
                  <a:pt x="1761188" y="5079890"/>
                  <a:pt x="1761188" y="5435685"/>
                </a:cubicBezTo>
                <a:cubicBezTo>
                  <a:pt x="1761188" y="5795039"/>
                  <a:pt x="1474772" y="6097465"/>
                  <a:pt x="1149220" y="6382101"/>
                </a:cubicBezTo>
                <a:cubicBezTo>
                  <a:pt x="1124314" y="6360753"/>
                  <a:pt x="1099408" y="6341186"/>
                  <a:pt x="1074503" y="6319838"/>
                </a:cubicBezTo>
                <a:cubicBezTo>
                  <a:pt x="1031807" y="6284258"/>
                  <a:pt x="987332" y="6248679"/>
                  <a:pt x="944636" y="6213099"/>
                </a:cubicBezTo>
                <a:cubicBezTo>
                  <a:pt x="1042481" y="6127708"/>
                  <a:pt x="1134988" y="6040537"/>
                  <a:pt x="1216821" y="5953368"/>
                </a:cubicBezTo>
                <a:lnTo>
                  <a:pt x="572831" y="5953368"/>
                </a:lnTo>
                <a:cubicBezTo>
                  <a:pt x="658222" y="6040537"/>
                  <a:pt x="756065" y="6127708"/>
                  <a:pt x="857467" y="6213099"/>
                </a:cubicBezTo>
                <a:cubicBezTo>
                  <a:pt x="864583" y="6218435"/>
                  <a:pt x="871699" y="6225551"/>
                  <a:pt x="878815" y="6230889"/>
                </a:cubicBezTo>
                <a:cubicBezTo>
                  <a:pt x="885931" y="6236225"/>
                  <a:pt x="893047" y="6243341"/>
                  <a:pt x="900163" y="6248679"/>
                </a:cubicBezTo>
                <a:cubicBezTo>
                  <a:pt x="942858" y="6286036"/>
                  <a:pt x="987332" y="6323396"/>
                  <a:pt x="1031807" y="6358975"/>
                </a:cubicBezTo>
                <a:cubicBezTo>
                  <a:pt x="1056713" y="6378543"/>
                  <a:pt x="1079839" y="6399891"/>
                  <a:pt x="1104744" y="6419461"/>
                </a:cubicBezTo>
                <a:cubicBezTo>
                  <a:pt x="1111860" y="6424797"/>
                  <a:pt x="1118976" y="6431912"/>
                  <a:pt x="1126092" y="6437250"/>
                </a:cubicBezTo>
                <a:cubicBezTo>
                  <a:pt x="1133208" y="6442586"/>
                  <a:pt x="1140324" y="6449702"/>
                  <a:pt x="1147440" y="6455040"/>
                </a:cubicBezTo>
                <a:cubicBezTo>
                  <a:pt x="1255847" y="6545657"/>
                  <a:pt x="1361995" y="6637316"/>
                  <a:pt x="1456655" y="6730940"/>
                </a:cubicBezTo>
                <a:lnTo>
                  <a:pt x="1574943" y="6858000"/>
                </a:lnTo>
                <a:lnTo>
                  <a:pt x="1205808" y="6858000"/>
                </a:lnTo>
                <a:lnTo>
                  <a:pt x="1110361" y="6768562"/>
                </a:lnTo>
                <a:cubicBezTo>
                  <a:pt x="1055802" y="6720295"/>
                  <a:pt x="998784" y="6672075"/>
                  <a:pt x="941078" y="6624042"/>
                </a:cubicBezTo>
                <a:cubicBezTo>
                  <a:pt x="933962" y="6618706"/>
                  <a:pt x="926846" y="6611590"/>
                  <a:pt x="919730" y="6606252"/>
                </a:cubicBezTo>
                <a:cubicBezTo>
                  <a:pt x="912615" y="6600916"/>
                  <a:pt x="905499" y="6593800"/>
                  <a:pt x="898383" y="6588462"/>
                </a:cubicBezTo>
                <a:cubicBezTo>
                  <a:pt x="878815" y="6572453"/>
                  <a:pt x="859245" y="6556441"/>
                  <a:pt x="839677" y="6540431"/>
                </a:cubicBezTo>
                <a:cubicBezTo>
                  <a:pt x="791644" y="6501294"/>
                  <a:pt x="741833" y="6460376"/>
                  <a:pt x="693801" y="6419461"/>
                </a:cubicBezTo>
                <a:cubicBezTo>
                  <a:pt x="686685" y="6414123"/>
                  <a:pt x="679569" y="6407007"/>
                  <a:pt x="672454" y="6401671"/>
                </a:cubicBezTo>
                <a:cubicBezTo>
                  <a:pt x="665338" y="6396333"/>
                  <a:pt x="658222" y="6389217"/>
                  <a:pt x="651106" y="6383881"/>
                </a:cubicBezTo>
                <a:cubicBezTo>
                  <a:pt x="305984" y="6090349"/>
                  <a:pt x="0" y="5782587"/>
                  <a:pt x="0" y="5416117"/>
                </a:cubicBezTo>
                <a:cubicBezTo>
                  <a:pt x="0" y="5035416"/>
                  <a:pt x="327332" y="4743664"/>
                  <a:pt x="672454" y="4462585"/>
                </a:cubicBezTo>
                <a:cubicBezTo>
                  <a:pt x="679570" y="4457248"/>
                  <a:pt x="686685" y="4450132"/>
                  <a:pt x="693801" y="4444796"/>
                </a:cubicBezTo>
                <a:cubicBezTo>
                  <a:pt x="700917" y="4439458"/>
                  <a:pt x="708033" y="4432342"/>
                  <a:pt x="715149" y="4427006"/>
                </a:cubicBezTo>
                <a:cubicBezTo>
                  <a:pt x="727601" y="4416332"/>
                  <a:pt x="740055" y="4407436"/>
                  <a:pt x="752506" y="4396762"/>
                </a:cubicBezTo>
                <a:cubicBezTo>
                  <a:pt x="809434" y="4352289"/>
                  <a:pt x="868141" y="4306035"/>
                  <a:pt x="923288" y="4259782"/>
                </a:cubicBezTo>
                <a:cubicBezTo>
                  <a:pt x="930404" y="4254444"/>
                  <a:pt x="937520" y="4247328"/>
                  <a:pt x="944636" y="4241992"/>
                </a:cubicBezTo>
                <a:cubicBezTo>
                  <a:pt x="951752" y="4236654"/>
                  <a:pt x="958868" y="4229538"/>
                  <a:pt x="965984" y="4224202"/>
                </a:cubicBezTo>
                <a:cubicBezTo>
                  <a:pt x="1072723" y="4133474"/>
                  <a:pt x="1174125" y="4040967"/>
                  <a:pt x="1257736" y="3944902"/>
                </a:cubicBezTo>
                <a:lnTo>
                  <a:pt x="642210" y="3944902"/>
                </a:lnTo>
                <a:cubicBezTo>
                  <a:pt x="711591" y="4039189"/>
                  <a:pt x="795202" y="4131696"/>
                  <a:pt x="882373" y="4220645"/>
                </a:cubicBezTo>
                <a:cubicBezTo>
                  <a:pt x="825445" y="4266898"/>
                  <a:pt x="768518" y="4311371"/>
                  <a:pt x="711591" y="4357625"/>
                </a:cubicBezTo>
                <a:cubicBezTo>
                  <a:pt x="699137" y="4368299"/>
                  <a:pt x="686685" y="4377195"/>
                  <a:pt x="674232" y="4387868"/>
                </a:cubicBezTo>
                <a:cubicBezTo>
                  <a:pt x="391375" y="4099674"/>
                  <a:pt x="138760" y="3772342"/>
                  <a:pt x="138760" y="3366735"/>
                </a:cubicBezTo>
                <a:cubicBezTo>
                  <a:pt x="138760" y="3032288"/>
                  <a:pt x="416281" y="2797463"/>
                  <a:pt x="727601" y="2555522"/>
                </a:cubicBezTo>
                <a:cubicBezTo>
                  <a:pt x="768518" y="2589321"/>
                  <a:pt x="809434" y="2623123"/>
                  <a:pt x="850351" y="2655145"/>
                </a:cubicBezTo>
                <a:cubicBezTo>
                  <a:pt x="880593" y="2678270"/>
                  <a:pt x="909057" y="2701398"/>
                  <a:pt x="937520" y="2724524"/>
                </a:cubicBezTo>
                <a:cubicBezTo>
                  <a:pt x="818330" y="2817031"/>
                  <a:pt x="708033" y="2904201"/>
                  <a:pt x="619084" y="2991370"/>
                </a:cubicBezTo>
                <a:lnTo>
                  <a:pt x="1307548" y="2991370"/>
                </a:lnTo>
                <a:cubicBezTo>
                  <a:pt x="1231053" y="2900643"/>
                  <a:pt x="1134988" y="2813473"/>
                  <a:pt x="1030027" y="2726303"/>
                </a:cubicBezTo>
                <a:cubicBezTo>
                  <a:pt x="1022911" y="2720966"/>
                  <a:pt x="1015795" y="2713850"/>
                  <a:pt x="1008679" y="2708514"/>
                </a:cubicBezTo>
                <a:cubicBezTo>
                  <a:pt x="999785" y="2703176"/>
                  <a:pt x="992669" y="2696060"/>
                  <a:pt x="985553" y="2690724"/>
                </a:cubicBezTo>
                <a:cubicBezTo>
                  <a:pt x="955310" y="2665818"/>
                  <a:pt x="925069" y="2640913"/>
                  <a:pt x="893047" y="2616007"/>
                </a:cubicBezTo>
                <a:cubicBezTo>
                  <a:pt x="853909" y="2585764"/>
                  <a:pt x="814772" y="2553742"/>
                  <a:pt x="775634" y="2521720"/>
                </a:cubicBezTo>
                <a:cubicBezTo>
                  <a:pt x="768518" y="2516384"/>
                  <a:pt x="761402" y="2509269"/>
                  <a:pt x="754286" y="2503931"/>
                </a:cubicBezTo>
                <a:cubicBezTo>
                  <a:pt x="747170" y="2498595"/>
                  <a:pt x="740055" y="2491479"/>
                  <a:pt x="732939" y="2486141"/>
                </a:cubicBezTo>
                <a:cubicBezTo>
                  <a:pt x="448302" y="2247758"/>
                  <a:pt x="177898" y="1964901"/>
                  <a:pt x="177898" y="1537947"/>
                </a:cubicBezTo>
                <a:cubicBezTo>
                  <a:pt x="177898" y="1215951"/>
                  <a:pt x="439406" y="895735"/>
                  <a:pt x="732939" y="557729"/>
                </a:cubicBezTo>
                <a:cubicBezTo>
                  <a:pt x="738275" y="550614"/>
                  <a:pt x="743613" y="543498"/>
                  <a:pt x="750728" y="536382"/>
                </a:cubicBezTo>
                <a:cubicBezTo>
                  <a:pt x="756064" y="529266"/>
                  <a:pt x="761402" y="522150"/>
                  <a:pt x="768518" y="515034"/>
                </a:cubicBezTo>
                <a:cubicBezTo>
                  <a:pt x="780970" y="502582"/>
                  <a:pt x="791644" y="490128"/>
                  <a:pt x="804098" y="475896"/>
                </a:cubicBezTo>
                <a:cubicBezTo>
                  <a:pt x="850351" y="424307"/>
                  <a:pt x="896605" y="370938"/>
                  <a:pt x="942858" y="317568"/>
                </a:cubicBezTo>
                <a:cubicBezTo>
                  <a:pt x="948194" y="310452"/>
                  <a:pt x="955310" y="303337"/>
                  <a:pt x="960648" y="296221"/>
                </a:cubicBezTo>
                <a:cubicBezTo>
                  <a:pt x="965984" y="289105"/>
                  <a:pt x="973100" y="281989"/>
                  <a:pt x="978438" y="274873"/>
                </a:cubicBezTo>
                <a:cubicBezTo>
                  <a:pt x="1034475" y="209051"/>
                  <a:pt x="1089623" y="142784"/>
                  <a:pt x="1141881" y="75850"/>
                </a:cubicBezTo>
                <a:close/>
                <a:moveTo>
                  <a:pt x="293257" y="0"/>
                </a:moveTo>
                <a:lnTo>
                  <a:pt x="612950" y="0"/>
                </a:lnTo>
                <a:lnTo>
                  <a:pt x="687130" y="82299"/>
                </a:lnTo>
                <a:cubicBezTo>
                  <a:pt x="754287" y="148566"/>
                  <a:pt x="829893" y="211719"/>
                  <a:pt x="898384" y="278431"/>
                </a:cubicBezTo>
                <a:cubicBezTo>
                  <a:pt x="850351" y="333579"/>
                  <a:pt x="802319" y="388728"/>
                  <a:pt x="754286" y="443875"/>
                </a:cubicBezTo>
                <a:cubicBezTo>
                  <a:pt x="745392" y="454549"/>
                  <a:pt x="734718" y="467003"/>
                  <a:pt x="725823" y="477677"/>
                </a:cubicBezTo>
                <a:cubicBezTo>
                  <a:pt x="571053" y="328243"/>
                  <a:pt x="393155" y="185925"/>
                  <a:pt x="295310" y="4469"/>
                </a:cubicBezTo>
                <a:close/>
              </a:path>
            </a:pathLst>
          </a:custGeom>
          <a:solidFill>
            <a:schemeClr val="accent4">
              <a:alpha val="40000"/>
            </a:schemeClr>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5260155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2.xml"/><Relationship Id="rId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55" r:id="rId1"/>
    <p:sldLayoutId id="2147483740" r:id="rId2"/>
    <p:sldLayoutId id="2147483736" r:id="rId3"/>
    <p:sldLayoutId id="2147483738" r:id="rId4"/>
    <p:sldLayoutId id="2147483737" r:id="rId5"/>
    <p:sldLayoutId id="2147483753" r:id="rId6"/>
    <p:sldLayoutId id="2147483739" r:id="rId7"/>
    <p:sldLayoutId id="2147483741" r:id="rId8"/>
    <p:sldLayoutId id="2147483754"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Lst>
  <p:hf sldNum="0" hdr="0" ft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686" r:id="rId1"/>
    <p:sldLayoutId id="2147483654" r:id="rId2"/>
    <p:sldLayoutId id="2147483656" r:id="rId3"/>
    <p:sldLayoutId id="2147483687" r:id="rId4"/>
  </p:sldLayoutIdLst>
  <p:hf sldNum="0" hdr="0" ft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6.x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6.xml"/><Relationship Id="rId4" Type="http://schemas.openxmlformats.org/officeDocument/2006/relationships/image" Target="../media/image24.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image" Target="../media/image67.tiff"/><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70.tiff"/><Relationship Id="rId4" Type="http://schemas.openxmlformats.org/officeDocument/2006/relationships/image" Target="../media/image69.tiff"/></Relationships>
</file>

<file path=ppt/slides/_rels/slide3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4.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80.jpg"/></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image" Target="../media/image87.png"/><Relationship Id="rId5" Type="http://schemas.openxmlformats.org/officeDocument/2006/relationships/image" Target="../media/image86.tiff"/><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2" Type="http://schemas.openxmlformats.org/officeDocument/2006/relationships/image" Target="../media/image88.tif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 Id="rId6" Type="http://schemas.openxmlformats.org/officeDocument/2006/relationships/image" Target="../media/image94.png"/><Relationship Id="rId5" Type="http://schemas.openxmlformats.org/officeDocument/2006/relationships/image" Target="../media/image93.tiff"/><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Top Corners Rounded 246">
            <a:extLst>
              <a:ext uri="{FF2B5EF4-FFF2-40B4-BE49-F238E27FC236}">
                <a16:creationId xmlns:a16="http://schemas.microsoft.com/office/drawing/2014/main" id="{2573B5BF-096F-4A66-B0B5-F31C42151791}"/>
              </a:ext>
            </a:extLst>
          </p:cNvPr>
          <p:cNvSpPr/>
          <p:nvPr/>
        </p:nvSpPr>
        <p:spPr>
          <a:xfrm rot="5400000">
            <a:off x="7402183" y="-531694"/>
            <a:ext cx="1646881" cy="7932457"/>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48A2979-A456-4286-B8FC-8FF4C0C58EFD}"/>
              </a:ext>
            </a:extLst>
          </p:cNvPr>
          <p:cNvSpPr txBox="1"/>
          <p:nvPr/>
        </p:nvSpPr>
        <p:spPr>
          <a:xfrm>
            <a:off x="4317163" y="2693694"/>
            <a:ext cx="7952388" cy="1384995"/>
          </a:xfrm>
          <a:prstGeom prst="rect">
            <a:avLst/>
          </a:prstGeom>
          <a:noFill/>
        </p:spPr>
        <p:txBody>
          <a:bodyPr wrap="square" rtlCol="0" anchor="ctr">
            <a:spAutoFit/>
          </a:bodyPr>
          <a:lstStyle/>
          <a:p>
            <a:pPr algn="ctr"/>
            <a:r>
              <a:rPr lang="en-US" altLang="ko-KR" sz="2800" dirty="0">
                <a:solidFill>
                  <a:schemeClr val="bg1"/>
                </a:solidFill>
                <a:cs typeface="Arial" pitchFamily="34" charset="0"/>
              </a:rPr>
              <a:t>COVID-19 and gastrointestinal tract: source of infection or merely target of the inflammatory process following SARS-CoV-2 infection?</a:t>
            </a:r>
            <a:endParaRPr lang="ko-KR" altLang="en-US" sz="2800" i="1" dirty="0">
              <a:solidFill>
                <a:schemeClr val="bg1"/>
              </a:solidFill>
              <a:cs typeface="Arial" pitchFamily="34" charset="0"/>
            </a:endParaRPr>
          </a:p>
        </p:txBody>
      </p:sp>
      <p:sp>
        <p:nvSpPr>
          <p:cNvPr id="5" name="TextBox 4">
            <a:extLst>
              <a:ext uri="{FF2B5EF4-FFF2-40B4-BE49-F238E27FC236}">
                <a16:creationId xmlns:a16="http://schemas.microsoft.com/office/drawing/2014/main" id="{35784B83-6120-4373-9C1F-DC8EEE6D58B3}"/>
              </a:ext>
            </a:extLst>
          </p:cNvPr>
          <p:cNvSpPr txBox="1"/>
          <p:nvPr/>
        </p:nvSpPr>
        <p:spPr>
          <a:xfrm>
            <a:off x="8878287" y="4809826"/>
            <a:ext cx="3112332" cy="492443"/>
          </a:xfrm>
          <a:prstGeom prst="rect">
            <a:avLst/>
          </a:prstGeom>
          <a:noFill/>
        </p:spPr>
        <p:txBody>
          <a:bodyPr wrap="square" rtlCol="0" anchor="ctr">
            <a:spAutoFit/>
          </a:bodyPr>
          <a:lstStyle/>
          <a:p>
            <a:pPr algn="ctr"/>
            <a:r>
              <a:rPr lang="en-US" altLang="ko-KR" sz="2600" b="1" dirty="0">
                <a:solidFill>
                  <a:schemeClr val="bg1"/>
                </a:solidFill>
                <a:cs typeface="Arial" pitchFamily="34" charset="0"/>
              </a:rPr>
              <a:t>Jacopo Troisi</a:t>
            </a:r>
          </a:p>
        </p:txBody>
      </p:sp>
      <p:grpSp>
        <p:nvGrpSpPr>
          <p:cNvPr id="236" name="Group 235">
            <a:extLst>
              <a:ext uri="{FF2B5EF4-FFF2-40B4-BE49-F238E27FC236}">
                <a16:creationId xmlns:a16="http://schemas.microsoft.com/office/drawing/2014/main" id="{C2BB8104-3530-4C06-BCFE-83494F3D2F7E}"/>
              </a:ext>
            </a:extLst>
          </p:cNvPr>
          <p:cNvGrpSpPr/>
          <p:nvPr/>
        </p:nvGrpSpPr>
        <p:grpSpPr>
          <a:xfrm rot="7523209">
            <a:off x="5711085" y="1465946"/>
            <a:ext cx="769829" cy="815241"/>
            <a:chOff x="4121211" y="1005238"/>
            <a:chExt cx="1696343" cy="1796411"/>
          </a:xfrm>
          <a:solidFill>
            <a:schemeClr val="accent2"/>
          </a:solidFill>
        </p:grpSpPr>
        <p:sp>
          <p:nvSpPr>
            <p:cNvPr id="237" name="Rectangle 236">
              <a:extLst>
                <a:ext uri="{FF2B5EF4-FFF2-40B4-BE49-F238E27FC236}">
                  <a16:creationId xmlns:a16="http://schemas.microsoft.com/office/drawing/2014/main" id="{3551FEA2-AE32-4ADC-A559-2DEC1FA8D1BC}"/>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B79412D0-1765-42E4-A9C8-E9C1D7AF3F36}"/>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9" name="Freeform: Shape 238">
              <a:extLst>
                <a:ext uri="{FF2B5EF4-FFF2-40B4-BE49-F238E27FC236}">
                  <a16:creationId xmlns:a16="http://schemas.microsoft.com/office/drawing/2014/main" id="{61D1CCAE-095A-408C-99CE-9A45BFEC0064}"/>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2FCAB7B8-5492-43CA-8D58-F7C3BC731C0B}"/>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1" name="Rectangle 240">
              <a:extLst>
                <a:ext uri="{FF2B5EF4-FFF2-40B4-BE49-F238E27FC236}">
                  <a16:creationId xmlns:a16="http://schemas.microsoft.com/office/drawing/2014/main" id="{A9A080DE-98B8-47D7-966E-2794E5245C4F}"/>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reeform: Shape 241">
              <a:extLst>
                <a:ext uri="{FF2B5EF4-FFF2-40B4-BE49-F238E27FC236}">
                  <a16:creationId xmlns:a16="http://schemas.microsoft.com/office/drawing/2014/main" id="{71ED0273-4623-4B75-A8AE-249606E896AF}"/>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BC745DE2-CCDD-4A4B-BE13-72BBF1D8EBA0}"/>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301" name="Group 300">
            <a:extLst>
              <a:ext uri="{FF2B5EF4-FFF2-40B4-BE49-F238E27FC236}">
                <a16:creationId xmlns:a16="http://schemas.microsoft.com/office/drawing/2014/main" id="{B85A96ED-2CA9-490F-ABC6-96360ACCF017}"/>
              </a:ext>
            </a:extLst>
          </p:cNvPr>
          <p:cNvGrpSpPr/>
          <p:nvPr/>
        </p:nvGrpSpPr>
        <p:grpSpPr>
          <a:xfrm>
            <a:off x="1005149" y="1226175"/>
            <a:ext cx="4202976" cy="5037168"/>
            <a:chOff x="1005149" y="1226175"/>
            <a:chExt cx="4202976" cy="5037168"/>
          </a:xfrm>
        </p:grpSpPr>
        <p:grpSp>
          <p:nvGrpSpPr>
            <p:cNvPr id="6" name="Group 5">
              <a:extLst>
                <a:ext uri="{FF2B5EF4-FFF2-40B4-BE49-F238E27FC236}">
                  <a16:creationId xmlns:a16="http://schemas.microsoft.com/office/drawing/2014/main" id="{8ED5B865-0674-4DF5-A9D5-5EE33A5323FF}"/>
                </a:ext>
              </a:extLst>
            </p:cNvPr>
            <p:cNvGrpSpPr/>
            <p:nvPr/>
          </p:nvGrpSpPr>
          <p:grpSpPr>
            <a:xfrm>
              <a:off x="2193664" y="2470136"/>
              <a:ext cx="1710429" cy="1738057"/>
              <a:chOff x="4288042" y="2256809"/>
              <a:chExt cx="2952665" cy="3000359"/>
            </a:xfrm>
            <a:solidFill>
              <a:schemeClr val="accent2"/>
            </a:solidFill>
          </p:grpSpPr>
          <p:sp>
            <p:nvSpPr>
              <p:cNvPr id="7" name="Freeform: Shape 6">
                <a:extLst>
                  <a:ext uri="{FF2B5EF4-FFF2-40B4-BE49-F238E27FC236}">
                    <a16:creationId xmlns:a16="http://schemas.microsoft.com/office/drawing/2014/main" id="{C2C7CFFB-4D44-4F90-8F37-307E0C162BCB}"/>
                  </a:ext>
                </a:extLst>
              </p:cNvPr>
              <p:cNvSpPr/>
              <p:nvPr/>
            </p:nvSpPr>
            <p:spPr>
              <a:xfrm>
                <a:off x="4392101" y="2382547"/>
                <a:ext cx="1560880" cy="1777670"/>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4ADAC6C0-8C1B-485D-9D2C-3692EC31DF32}"/>
                  </a:ext>
                </a:extLst>
              </p:cNvPr>
              <p:cNvSpPr/>
              <p:nvPr/>
            </p:nvSpPr>
            <p:spPr>
              <a:xfrm>
                <a:off x="4868287" y="2290747"/>
                <a:ext cx="607009" cy="607009"/>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2D97C58-F5CD-4C07-ACE5-7278540B54E2}"/>
                  </a:ext>
                </a:extLst>
              </p:cNvPr>
              <p:cNvSpPr/>
              <p:nvPr/>
            </p:nvSpPr>
            <p:spPr>
              <a:xfrm>
                <a:off x="5445695" y="3297396"/>
                <a:ext cx="607009" cy="607009"/>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9718C1B-F9B9-4825-ACD8-60632F90FCD4}"/>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9FB9EDD-08EB-4138-9CFC-F35679CCEFC9}"/>
                  </a:ext>
                </a:extLst>
              </p:cNvPr>
              <p:cNvSpPr/>
              <p:nvPr/>
            </p:nvSpPr>
            <p:spPr>
              <a:xfrm>
                <a:off x="4288042" y="3301732"/>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6EC2FD3-930E-4580-B5C3-37B50E0345F6}"/>
                  </a:ext>
                </a:extLst>
              </p:cNvPr>
              <p:cNvSpPr/>
              <p:nvPr/>
            </p:nvSpPr>
            <p:spPr>
              <a:xfrm>
                <a:off x="4288042"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5788733-AA04-47CB-A221-3A63786B991B}"/>
                  </a:ext>
                </a:extLst>
              </p:cNvPr>
              <p:cNvSpPr/>
              <p:nvPr/>
            </p:nvSpPr>
            <p:spPr>
              <a:xfrm>
                <a:off x="5554090" y="2382547"/>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10449 w 1560880"/>
                  <a:gd name="connsiteY5" fmla="*/ 1444304 h 1734311"/>
                  <a:gd name="connsiteX6" fmla="*/ 789601 w 1560880"/>
                  <a:gd name="connsiteY6" fmla="*/ 1622071 h 1734311"/>
                  <a:gd name="connsiteX7" fmla="*/ 468754 w 1560880"/>
                  <a:gd name="connsiteY7" fmla="*/ 1435632 h 1734311"/>
                  <a:gd name="connsiteX8" fmla="*/ 147906 w 1560880"/>
                  <a:gd name="connsiteY8" fmla="*/ 1249194 h 1734311"/>
                  <a:gd name="connsiteX9" fmla="*/ 147906 w 1560880"/>
                  <a:gd name="connsiteY9" fmla="*/ 880653 h 1734311"/>
                  <a:gd name="connsiteX10" fmla="*/ 147906 w 1560880"/>
                  <a:gd name="connsiteY10" fmla="*/ 512112 h 1734311"/>
                  <a:gd name="connsiteX11" fmla="*/ 468754 w 1560880"/>
                  <a:gd name="connsiteY11" fmla="*/ 325673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10449" y="1444304"/>
                    </a:lnTo>
                    <a:lnTo>
                      <a:pt x="789601" y="1622071"/>
                    </a:lnTo>
                    <a:lnTo>
                      <a:pt x="468754" y="1435632"/>
                    </a:lnTo>
                    <a:lnTo>
                      <a:pt x="147906" y="1249194"/>
                    </a:lnTo>
                    <a:lnTo>
                      <a:pt x="147906" y="880653"/>
                    </a:lnTo>
                    <a:lnTo>
                      <a:pt x="147906" y="512112"/>
                    </a:lnTo>
                    <a:lnTo>
                      <a:pt x="468754" y="325673"/>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24ADEC-0B66-48CA-BA21-2DA77E6108BF}"/>
                  </a:ext>
                </a:extLst>
              </p:cNvPr>
              <p:cNvSpPr/>
              <p:nvPr/>
            </p:nvSpPr>
            <p:spPr>
              <a:xfrm>
                <a:off x="6057040" y="225680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134031B-288E-40C4-9F1A-D9A9D52CAE95}"/>
                  </a:ext>
                </a:extLst>
              </p:cNvPr>
              <p:cNvSpPr/>
              <p:nvPr/>
            </p:nvSpPr>
            <p:spPr>
              <a:xfrm>
                <a:off x="6612019"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1C3A804A-B945-4041-992C-BEC47E746A4F}"/>
                  </a:ext>
                </a:extLst>
              </p:cNvPr>
              <p:cNvSpPr/>
              <p:nvPr/>
            </p:nvSpPr>
            <p:spPr>
              <a:xfrm>
                <a:off x="6633698" y="326271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D442069-CA1B-407A-B677-835913C09748}"/>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346D758D-7472-4928-A975-D98C50EEA8C1}"/>
                  </a:ext>
                </a:extLst>
              </p:cNvPr>
              <p:cNvSpPr/>
              <p:nvPr/>
            </p:nvSpPr>
            <p:spPr>
              <a:xfrm>
                <a:off x="5437023" y="261234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E82409E-C831-4160-AD18-9EB9F832AD03}"/>
                  </a:ext>
                </a:extLst>
              </p:cNvPr>
              <p:cNvSpPr/>
              <p:nvPr/>
            </p:nvSpPr>
            <p:spPr>
              <a:xfrm>
                <a:off x="4973095" y="3392783"/>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06113 w 1560880"/>
                  <a:gd name="connsiteY5" fmla="*/ 1439968 h 1734311"/>
                  <a:gd name="connsiteX6" fmla="*/ 785266 w 1560880"/>
                  <a:gd name="connsiteY6" fmla="*/ 1626407 h 1734311"/>
                  <a:gd name="connsiteX7" fmla="*/ 468754 w 1560880"/>
                  <a:gd name="connsiteY7" fmla="*/ 1439968 h 1734311"/>
                  <a:gd name="connsiteX8" fmla="*/ 147906 w 1560880"/>
                  <a:gd name="connsiteY8" fmla="*/ 1253530 h 1734311"/>
                  <a:gd name="connsiteX9" fmla="*/ 147906 w 1560880"/>
                  <a:gd name="connsiteY9" fmla="*/ 884989 h 1734311"/>
                  <a:gd name="connsiteX10" fmla="*/ 147906 w 1560880"/>
                  <a:gd name="connsiteY10" fmla="*/ 516447 h 1734311"/>
                  <a:gd name="connsiteX11" fmla="*/ 468754 w 1560880"/>
                  <a:gd name="connsiteY11" fmla="*/ 330009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06113" y="1439968"/>
                    </a:lnTo>
                    <a:lnTo>
                      <a:pt x="785266" y="1626407"/>
                    </a:lnTo>
                    <a:lnTo>
                      <a:pt x="468754" y="1439968"/>
                    </a:lnTo>
                    <a:lnTo>
                      <a:pt x="147906" y="1253530"/>
                    </a:lnTo>
                    <a:lnTo>
                      <a:pt x="147906" y="884989"/>
                    </a:lnTo>
                    <a:lnTo>
                      <a:pt x="147906" y="516447"/>
                    </a:lnTo>
                    <a:lnTo>
                      <a:pt x="468754" y="330009"/>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C739FEB-8EC0-484C-9A38-44F5B32947BF}"/>
                  </a:ext>
                </a:extLst>
              </p:cNvPr>
              <p:cNvSpPr/>
              <p:nvPr/>
            </p:nvSpPr>
            <p:spPr>
              <a:xfrm>
                <a:off x="5450031" y="465015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15C419D-7DA6-4C70-910E-F6ABC0F89EA1}"/>
                  </a:ext>
                </a:extLst>
              </p:cNvPr>
              <p:cNvSpPr/>
              <p:nvPr/>
            </p:nvSpPr>
            <p:spPr>
              <a:xfrm>
                <a:off x="5437023" y="328005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6E39EE6-B05C-4595-8BDA-B75A83C2768D}"/>
                  </a:ext>
                </a:extLst>
              </p:cNvPr>
              <p:cNvSpPr/>
              <p:nvPr/>
            </p:nvSpPr>
            <p:spPr>
              <a:xfrm>
                <a:off x="6026689" y="3626915"/>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7B5EBA4-D3E5-473B-BCB4-52CC4073D221}"/>
                  </a:ext>
                </a:extLst>
              </p:cNvPr>
              <p:cNvSpPr/>
              <p:nvPr/>
            </p:nvSpPr>
            <p:spPr>
              <a:xfrm>
                <a:off x="6013682" y="432064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1F278AC-B57F-41D3-95A9-9E2A8FB0D4BE}"/>
                  </a:ext>
                </a:extLst>
              </p:cNvPr>
              <p:cNvSpPr/>
              <p:nvPr/>
            </p:nvSpPr>
            <p:spPr>
              <a:xfrm>
                <a:off x="4869036" y="4298961"/>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74175AC-2668-47C9-81F9-CA93BB64BF0F}"/>
                  </a:ext>
                </a:extLst>
              </p:cNvPr>
              <p:cNvSpPr/>
              <p:nvPr/>
            </p:nvSpPr>
            <p:spPr>
              <a:xfrm>
                <a:off x="4860365" y="361390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D64752A8-E927-4180-8469-529410C741E1}"/>
                </a:ext>
              </a:extLst>
            </p:cNvPr>
            <p:cNvGrpSpPr/>
            <p:nvPr/>
          </p:nvGrpSpPr>
          <p:grpSpPr>
            <a:xfrm rot="19653185">
              <a:off x="3603047" y="1621327"/>
              <a:ext cx="878032" cy="929827"/>
              <a:chOff x="4121211" y="1005238"/>
              <a:chExt cx="1696343" cy="1796411"/>
            </a:xfrm>
            <a:solidFill>
              <a:schemeClr val="accent2"/>
            </a:solidFill>
          </p:grpSpPr>
          <p:sp>
            <p:nvSpPr>
              <p:cNvPr id="27" name="Rectangle 26">
                <a:extLst>
                  <a:ext uri="{FF2B5EF4-FFF2-40B4-BE49-F238E27FC236}">
                    <a16:creationId xmlns:a16="http://schemas.microsoft.com/office/drawing/2014/main" id="{78CAFD7C-2658-4D7F-A9C8-6C26F79E3088}"/>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AAE1D37-329C-42D4-987D-F4BC9885DDA4}"/>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D5E73F49-421A-4CDE-96F6-83F3854E66F5}"/>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63F31F3-C515-4043-8C65-C796719ACCAB}"/>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1" name="Rectangle 30">
                <a:extLst>
                  <a:ext uri="{FF2B5EF4-FFF2-40B4-BE49-F238E27FC236}">
                    <a16:creationId xmlns:a16="http://schemas.microsoft.com/office/drawing/2014/main" id="{FBCBCA99-DA6A-427E-B68B-502392C3EC63}"/>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C5A7FFF7-C8D3-4FE4-9AE3-5AD9B1D35CF8}"/>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1099D54-CEBD-4ECC-AE6E-A55D40DB62E2}"/>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57" name="Group 156">
              <a:extLst>
                <a:ext uri="{FF2B5EF4-FFF2-40B4-BE49-F238E27FC236}">
                  <a16:creationId xmlns:a16="http://schemas.microsoft.com/office/drawing/2014/main" id="{A93DFB35-5687-4649-AA38-F1753B516DF8}"/>
                </a:ext>
              </a:extLst>
            </p:cNvPr>
            <p:cNvGrpSpPr/>
            <p:nvPr/>
          </p:nvGrpSpPr>
          <p:grpSpPr>
            <a:xfrm rot="3638152">
              <a:off x="911272" y="2746735"/>
              <a:ext cx="1815715" cy="1627961"/>
              <a:chOff x="7643465" y="1330780"/>
              <a:chExt cx="2350271" cy="2107241"/>
            </a:xfrm>
          </p:grpSpPr>
          <p:grpSp>
            <p:nvGrpSpPr>
              <p:cNvPr id="158" name="Group 157">
                <a:extLst>
                  <a:ext uri="{FF2B5EF4-FFF2-40B4-BE49-F238E27FC236}">
                    <a16:creationId xmlns:a16="http://schemas.microsoft.com/office/drawing/2014/main" id="{9C21BCB9-8979-4278-A46B-27986D2ADF70}"/>
                  </a:ext>
                </a:extLst>
              </p:cNvPr>
              <p:cNvGrpSpPr/>
              <p:nvPr/>
            </p:nvGrpSpPr>
            <p:grpSpPr>
              <a:xfrm rot="14189974" flipH="1">
                <a:off x="7820788" y="2761873"/>
                <a:ext cx="449297" cy="803943"/>
                <a:chOff x="4860364" y="1440904"/>
                <a:chExt cx="607009" cy="1086144"/>
              </a:xfrm>
              <a:solidFill>
                <a:schemeClr val="accent2"/>
              </a:solidFill>
            </p:grpSpPr>
            <p:sp>
              <p:nvSpPr>
                <p:cNvPr id="175" name="Rectangle 174">
                  <a:extLst>
                    <a:ext uri="{FF2B5EF4-FFF2-40B4-BE49-F238E27FC236}">
                      <a16:creationId xmlns:a16="http://schemas.microsoft.com/office/drawing/2014/main" id="{78D46A7A-8360-499E-86A6-F8D7AF65467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reeform: Shape 175">
                  <a:extLst>
                    <a:ext uri="{FF2B5EF4-FFF2-40B4-BE49-F238E27FC236}">
                      <a16:creationId xmlns:a16="http://schemas.microsoft.com/office/drawing/2014/main" id="{C6B14454-3D6E-4274-A824-59CC2FDA593E}"/>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59" name="Group 158">
                <a:extLst>
                  <a:ext uri="{FF2B5EF4-FFF2-40B4-BE49-F238E27FC236}">
                    <a16:creationId xmlns:a16="http://schemas.microsoft.com/office/drawing/2014/main" id="{E52BFDFD-EBF8-49F8-8B25-8088FB8CA7F3}"/>
                  </a:ext>
                </a:extLst>
              </p:cNvPr>
              <p:cNvGrpSpPr/>
              <p:nvPr/>
            </p:nvGrpSpPr>
            <p:grpSpPr>
              <a:xfrm>
                <a:off x="8590072" y="1330780"/>
                <a:ext cx="449297" cy="803943"/>
                <a:chOff x="4860364" y="1440904"/>
                <a:chExt cx="607009" cy="1086144"/>
              </a:xfrm>
              <a:solidFill>
                <a:schemeClr val="accent2"/>
              </a:solidFill>
            </p:grpSpPr>
            <p:sp>
              <p:nvSpPr>
                <p:cNvPr id="173" name="Rectangle 172">
                  <a:extLst>
                    <a:ext uri="{FF2B5EF4-FFF2-40B4-BE49-F238E27FC236}">
                      <a16:creationId xmlns:a16="http://schemas.microsoft.com/office/drawing/2014/main" id="{4703EFEE-81B2-4CEB-9920-7A49211EC349}"/>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reeform: Shape 173">
                  <a:extLst>
                    <a:ext uri="{FF2B5EF4-FFF2-40B4-BE49-F238E27FC236}">
                      <a16:creationId xmlns:a16="http://schemas.microsoft.com/office/drawing/2014/main" id="{C4884DC0-1F10-46CD-A47D-A61C9F34A5FA}"/>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60" name="Freeform: Shape 159">
                <a:extLst>
                  <a:ext uri="{FF2B5EF4-FFF2-40B4-BE49-F238E27FC236}">
                    <a16:creationId xmlns:a16="http://schemas.microsoft.com/office/drawing/2014/main" id="{3BF7F295-27F7-4C7D-BF72-F2056DF57FD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7A7B3EE1-6695-41AB-9EF1-70A2E96D19CB}"/>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6BDED3FF-8FA6-429A-AC97-B393BAEA6DEF}"/>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BFBA4F4D-CCE7-4B67-9BAC-F382CB02AFE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7A4925D-E05B-435A-B2C1-3D5BBAB47C20}"/>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C5CFF91C-DE9A-49C7-B0CA-4D92ED818F06}"/>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AE4C223E-CED1-44DE-846D-DC0FF4BE5C35}"/>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D1C87586-77AC-4B1D-9A64-6026281123A8}"/>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F6071574-88E6-44E0-AB34-4BEC3B63D91C}"/>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861AC6C1-EC4D-4338-A180-E5B42D5E0DF2}"/>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170" name="Group 169">
                <a:extLst>
                  <a:ext uri="{FF2B5EF4-FFF2-40B4-BE49-F238E27FC236}">
                    <a16:creationId xmlns:a16="http://schemas.microsoft.com/office/drawing/2014/main" id="{7451FA78-F2AB-4F1F-B782-C0C6DBB8C2A9}"/>
                  </a:ext>
                </a:extLst>
              </p:cNvPr>
              <p:cNvGrpSpPr/>
              <p:nvPr/>
            </p:nvGrpSpPr>
            <p:grpSpPr>
              <a:xfrm rot="7661305" flipH="1">
                <a:off x="9367116" y="2811401"/>
                <a:ext cx="449297" cy="803943"/>
                <a:chOff x="4860364" y="1440904"/>
                <a:chExt cx="607009" cy="1086144"/>
              </a:xfrm>
              <a:solidFill>
                <a:schemeClr val="accent2"/>
              </a:solidFill>
            </p:grpSpPr>
            <p:sp>
              <p:nvSpPr>
                <p:cNvPr id="171" name="Rectangle 170">
                  <a:extLst>
                    <a:ext uri="{FF2B5EF4-FFF2-40B4-BE49-F238E27FC236}">
                      <a16:creationId xmlns:a16="http://schemas.microsoft.com/office/drawing/2014/main" id="{8EAB1A13-B289-4DB3-9134-9266539918F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reeform: Shape 171">
                  <a:extLst>
                    <a:ext uri="{FF2B5EF4-FFF2-40B4-BE49-F238E27FC236}">
                      <a16:creationId xmlns:a16="http://schemas.microsoft.com/office/drawing/2014/main" id="{6384CD85-6048-4DF7-86A3-B49DF84D35A6}"/>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196" name="Group 195">
              <a:extLst>
                <a:ext uri="{FF2B5EF4-FFF2-40B4-BE49-F238E27FC236}">
                  <a16:creationId xmlns:a16="http://schemas.microsoft.com/office/drawing/2014/main" id="{7146D8B7-BEF2-4BB1-A47E-BE57A63400D0}"/>
                </a:ext>
              </a:extLst>
            </p:cNvPr>
            <p:cNvGrpSpPr/>
            <p:nvPr/>
          </p:nvGrpSpPr>
          <p:grpSpPr>
            <a:xfrm rot="10800000">
              <a:off x="1822888" y="1226175"/>
              <a:ext cx="1815715" cy="1627961"/>
              <a:chOff x="7643465" y="1330780"/>
              <a:chExt cx="2350271" cy="2107241"/>
            </a:xfrm>
          </p:grpSpPr>
          <p:grpSp>
            <p:nvGrpSpPr>
              <p:cNvPr id="197" name="Group 196">
                <a:extLst>
                  <a:ext uri="{FF2B5EF4-FFF2-40B4-BE49-F238E27FC236}">
                    <a16:creationId xmlns:a16="http://schemas.microsoft.com/office/drawing/2014/main" id="{65120756-24CF-44E7-BEE6-E74F279427A5}"/>
                  </a:ext>
                </a:extLst>
              </p:cNvPr>
              <p:cNvGrpSpPr/>
              <p:nvPr/>
            </p:nvGrpSpPr>
            <p:grpSpPr>
              <a:xfrm rot="14189974" flipH="1">
                <a:off x="7820788" y="2761873"/>
                <a:ext cx="449297" cy="803943"/>
                <a:chOff x="4860364" y="1440904"/>
                <a:chExt cx="607009" cy="1086144"/>
              </a:xfrm>
              <a:solidFill>
                <a:schemeClr val="accent2"/>
              </a:solidFill>
            </p:grpSpPr>
            <p:sp>
              <p:nvSpPr>
                <p:cNvPr id="214" name="Rectangle 213">
                  <a:extLst>
                    <a:ext uri="{FF2B5EF4-FFF2-40B4-BE49-F238E27FC236}">
                      <a16:creationId xmlns:a16="http://schemas.microsoft.com/office/drawing/2014/main" id="{0EACE0B1-04B6-4DD3-8210-FE3301B9D53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reeform: Shape 214">
                  <a:extLst>
                    <a:ext uri="{FF2B5EF4-FFF2-40B4-BE49-F238E27FC236}">
                      <a16:creationId xmlns:a16="http://schemas.microsoft.com/office/drawing/2014/main" id="{B2FC14E9-CA28-4140-886E-AF921F01ED04}"/>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98" name="Group 197">
                <a:extLst>
                  <a:ext uri="{FF2B5EF4-FFF2-40B4-BE49-F238E27FC236}">
                    <a16:creationId xmlns:a16="http://schemas.microsoft.com/office/drawing/2014/main" id="{E19AAD93-0B90-444E-B8D6-7F358B86718E}"/>
                  </a:ext>
                </a:extLst>
              </p:cNvPr>
              <p:cNvGrpSpPr/>
              <p:nvPr/>
            </p:nvGrpSpPr>
            <p:grpSpPr>
              <a:xfrm>
                <a:off x="8590072" y="1330780"/>
                <a:ext cx="449297" cy="803943"/>
                <a:chOff x="4860364" y="1440904"/>
                <a:chExt cx="607009" cy="1086144"/>
              </a:xfrm>
              <a:solidFill>
                <a:schemeClr val="accent2"/>
              </a:solidFill>
            </p:grpSpPr>
            <p:sp>
              <p:nvSpPr>
                <p:cNvPr id="212" name="Rectangle 211">
                  <a:extLst>
                    <a:ext uri="{FF2B5EF4-FFF2-40B4-BE49-F238E27FC236}">
                      <a16:creationId xmlns:a16="http://schemas.microsoft.com/office/drawing/2014/main" id="{5E0F09B1-8A3C-433A-BFBA-48F2C2174BE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reeform: Shape 212">
                  <a:extLst>
                    <a:ext uri="{FF2B5EF4-FFF2-40B4-BE49-F238E27FC236}">
                      <a16:creationId xmlns:a16="http://schemas.microsoft.com/office/drawing/2014/main" id="{59C877E5-4DA5-4608-9FC9-D676F7F4632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99" name="Freeform: Shape 198">
                <a:extLst>
                  <a:ext uri="{FF2B5EF4-FFF2-40B4-BE49-F238E27FC236}">
                    <a16:creationId xmlns:a16="http://schemas.microsoft.com/office/drawing/2014/main" id="{CD56AC1C-415F-4E7F-B5BE-04594E8B5A77}"/>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4261A207-EADB-4333-AF7E-B6B916D1F89D}"/>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E33D489C-A52A-4C63-8E90-C4521689882F}"/>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70468316-3F6A-4529-BE27-D001924EA3FC}"/>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1850B667-7FB9-4E48-AF20-9977D5904C25}"/>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A7BB8482-5B02-4696-B2C7-4E58DE11FC00}"/>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10B83C8C-8D85-4062-B523-77E8099C7CAC}"/>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4D2B6517-F68D-44E6-9EBD-711203EE9DC6}"/>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5A518C9F-0F8C-48A1-B6D4-B356DA756AB8}"/>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E94665C-D3F0-42F3-8FA9-F0C5975352EC}"/>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09" name="Group 208">
                <a:extLst>
                  <a:ext uri="{FF2B5EF4-FFF2-40B4-BE49-F238E27FC236}">
                    <a16:creationId xmlns:a16="http://schemas.microsoft.com/office/drawing/2014/main" id="{7F9D3CD0-26F8-4F69-847A-E26131CE6587}"/>
                  </a:ext>
                </a:extLst>
              </p:cNvPr>
              <p:cNvGrpSpPr/>
              <p:nvPr/>
            </p:nvGrpSpPr>
            <p:grpSpPr>
              <a:xfrm rot="7661305" flipH="1">
                <a:off x="9367116" y="2811401"/>
                <a:ext cx="449297" cy="803943"/>
                <a:chOff x="4860364" y="1440904"/>
                <a:chExt cx="607009" cy="1086144"/>
              </a:xfrm>
              <a:solidFill>
                <a:schemeClr val="accent2"/>
              </a:solidFill>
            </p:grpSpPr>
            <p:sp>
              <p:nvSpPr>
                <p:cNvPr id="210" name="Rectangle 209">
                  <a:extLst>
                    <a:ext uri="{FF2B5EF4-FFF2-40B4-BE49-F238E27FC236}">
                      <a16:creationId xmlns:a16="http://schemas.microsoft.com/office/drawing/2014/main" id="{9E7D4F80-7ACE-4C00-9B2D-D4A8B977DFB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reeform: Shape 210">
                  <a:extLst>
                    <a:ext uri="{FF2B5EF4-FFF2-40B4-BE49-F238E27FC236}">
                      <a16:creationId xmlns:a16="http://schemas.microsoft.com/office/drawing/2014/main" id="{46D452A5-9B8E-4154-8C93-FC58B62877EB}"/>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16" name="Group 215">
              <a:extLst>
                <a:ext uri="{FF2B5EF4-FFF2-40B4-BE49-F238E27FC236}">
                  <a16:creationId xmlns:a16="http://schemas.microsoft.com/office/drawing/2014/main" id="{646B83B2-5C12-4B4B-918D-E04093E24C87}"/>
                </a:ext>
              </a:extLst>
            </p:cNvPr>
            <p:cNvGrpSpPr/>
            <p:nvPr/>
          </p:nvGrpSpPr>
          <p:grpSpPr>
            <a:xfrm rot="10800000" flipV="1">
              <a:off x="2144331" y="3858068"/>
              <a:ext cx="1815715" cy="1627961"/>
              <a:chOff x="7643465" y="1330780"/>
              <a:chExt cx="2350271" cy="2107241"/>
            </a:xfrm>
          </p:grpSpPr>
          <p:grpSp>
            <p:nvGrpSpPr>
              <p:cNvPr id="217" name="Group 216">
                <a:extLst>
                  <a:ext uri="{FF2B5EF4-FFF2-40B4-BE49-F238E27FC236}">
                    <a16:creationId xmlns:a16="http://schemas.microsoft.com/office/drawing/2014/main" id="{FE3879A5-C7A2-47B3-9270-381AD7805C1F}"/>
                  </a:ext>
                </a:extLst>
              </p:cNvPr>
              <p:cNvGrpSpPr/>
              <p:nvPr/>
            </p:nvGrpSpPr>
            <p:grpSpPr>
              <a:xfrm rot="14189974" flipH="1">
                <a:off x="7820788" y="2761873"/>
                <a:ext cx="449297" cy="803943"/>
                <a:chOff x="4860364" y="1440904"/>
                <a:chExt cx="607009" cy="1086144"/>
              </a:xfrm>
              <a:solidFill>
                <a:schemeClr val="accent2"/>
              </a:solidFill>
            </p:grpSpPr>
            <p:sp>
              <p:nvSpPr>
                <p:cNvPr id="234" name="Rectangle 233">
                  <a:extLst>
                    <a:ext uri="{FF2B5EF4-FFF2-40B4-BE49-F238E27FC236}">
                      <a16:creationId xmlns:a16="http://schemas.microsoft.com/office/drawing/2014/main" id="{DF682B80-7179-49B6-9DCF-073A955F9536}"/>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reeform: Shape 234">
                  <a:extLst>
                    <a:ext uri="{FF2B5EF4-FFF2-40B4-BE49-F238E27FC236}">
                      <a16:creationId xmlns:a16="http://schemas.microsoft.com/office/drawing/2014/main" id="{8B4FA6AA-D9F7-45D7-8345-402BCB2C326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18" name="Group 217">
                <a:extLst>
                  <a:ext uri="{FF2B5EF4-FFF2-40B4-BE49-F238E27FC236}">
                    <a16:creationId xmlns:a16="http://schemas.microsoft.com/office/drawing/2014/main" id="{96FB9221-B912-44B0-8024-C88CC43D891F}"/>
                  </a:ext>
                </a:extLst>
              </p:cNvPr>
              <p:cNvGrpSpPr/>
              <p:nvPr/>
            </p:nvGrpSpPr>
            <p:grpSpPr>
              <a:xfrm>
                <a:off x="8590072" y="1330780"/>
                <a:ext cx="449297" cy="803943"/>
                <a:chOff x="4860364" y="1440904"/>
                <a:chExt cx="607009" cy="1086144"/>
              </a:xfrm>
              <a:solidFill>
                <a:schemeClr val="accent2"/>
              </a:solidFill>
            </p:grpSpPr>
            <p:sp>
              <p:nvSpPr>
                <p:cNvPr id="232" name="Rectangle 231">
                  <a:extLst>
                    <a:ext uri="{FF2B5EF4-FFF2-40B4-BE49-F238E27FC236}">
                      <a16:creationId xmlns:a16="http://schemas.microsoft.com/office/drawing/2014/main" id="{4B82ABEB-E2A4-4DBF-8681-613ED83E03C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Freeform: Shape 232">
                  <a:extLst>
                    <a:ext uri="{FF2B5EF4-FFF2-40B4-BE49-F238E27FC236}">
                      <a16:creationId xmlns:a16="http://schemas.microsoft.com/office/drawing/2014/main" id="{4A76CF88-88C7-47AF-A92B-734EDB27DBF4}"/>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219" name="Freeform: Shape 218">
                <a:extLst>
                  <a:ext uri="{FF2B5EF4-FFF2-40B4-BE49-F238E27FC236}">
                    <a16:creationId xmlns:a16="http://schemas.microsoft.com/office/drawing/2014/main" id="{0706FD65-696F-4B8C-BDB2-CBFC95FEBD2D}"/>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3583C68B-0DB3-4840-B3A5-EAA1AF0B80C9}"/>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43DDAD7F-6AD2-4D69-9A88-E16CC08A37FC}"/>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54314214-2FD1-4404-ABD9-67196AE99EB9}"/>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7B8329FB-E31E-474B-9E73-0A1BD454C758}"/>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FC41A55B-4DDF-4BB9-92EE-FDB20593390D}"/>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293BCCF3-3FB0-40D8-81B0-3DE69F80D8B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48B4E1DE-3733-4096-8BEF-D8E2648E2B59}"/>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D7F2C765-68CB-4F16-A71A-AD319AFC5F68}"/>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A438B556-6FD3-467A-B7C3-325D3DFC20FF}"/>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29" name="Group 228">
                <a:extLst>
                  <a:ext uri="{FF2B5EF4-FFF2-40B4-BE49-F238E27FC236}">
                    <a16:creationId xmlns:a16="http://schemas.microsoft.com/office/drawing/2014/main" id="{4F85162B-A061-45E7-8836-55CD784D7A79}"/>
                  </a:ext>
                </a:extLst>
              </p:cNvPr>
              <p:cNvGrpSpPr/>
              <p:nvPr/>
            </p:nvGrpSpPr>
            <p:grpSpPr>
              <a:xfrm rot="7661305" flipH="1">
                <a:off x="9367116" y="2811401"/>
                <a:ext cx="449297" cy="803943"/>
                <a:chOff x="4860364" y="1440904"/>
                <a:chExt cx="607009" cy="1086144"/>
              </a:xfrm>
              <a:solidFill>
                <a:schemeClr val="accent2"/>
              </a:solidFill>
            </p:grpSpPr>
            <p:sp>
              <p:nvSpPr>
                <p:cNvPr id="230" name="Rectangle 229">
                  <a:extLst>
                    <a:ext uri="{FF2B5EF4-FFF2-40B4-BE49-F238E27FC236}">
                      <a16:creationId xmlns:a16="http://schemas.microsoft.com/office/drawing/2014/main" id="{606169E1-10C9-4C82-A350-E0463B5A020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reeform: Shape 230">
                  <a:extLst>
                    <a:ext uri="{FF2B5EF4-FFF2-40B4-BE49-F238E27FC236}">
                      <a16:creationId xmlns:a16="http://schemas.microsoft.com/office/drawing/2014/main" id="{E33F71F4-4E08-40FE-9270-A3062A017715}"/>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48" name="Group 247">
              <a:extLst>
                <a:ext uri="{FF2B5EF4-FFF2-40B4-BE49-F238E27FC236}">
                  <a16:creationId xmlns:a16="http://schemas.microsoft.com/office/drawing/2014/main" id="{C3F096DD-7825-434F-A4D1-385F9F1488A7}"/>
                </a:ext>
              </a:extLst>
            </p:cNvPr>
            <p:cNvGrpSpPr/>
            <p:nvPr/>
          </p:nvGrpSpPr>
          <p:grpSpPr>
            <a:xfrm rot="5400000" flipV="1">
              <a:off x="3486287" y="4541505"/>
              <a:ext cx="1815715" cy="1627961"/>
              <a:chOff x="7643465" y="1330780"/>
              <a:chExt cx="2350271" cy="2107241"/>
            </a:xfrm>
          </p:grpSpPr>
          <p:grpSp>
            <p:nvGrpSpPr>
              <p:cNvPr id="249" name="Group 248">
                <a:extLst>
                  <a:ext uri="{FF2B5EF4-FFF2-40B4-BE49-F238E27FC236}">
                    <a16:creationId xmlns:a16="http://schemas.microsoft.com/office/drawing/2014/main" id="{EE44208C-7F67-4936-93D5-FE37C681F801}"/>
                  </a:ext>
                </a:extLst>
              </p:cNvPr>
              <p:cNvGrpSpPr/>
              <p:nvPr/>
            </p:nvGrpSpPr>
            <p:grpSpPr>
              <a:xfrm rot="14189974" flipH="1">
                <a:off x="7820788" y="2761873"/>
                <a:ext cx="449297" cy="803943"/>
                <a:chOff x="4860364" y="1440904"/>
                <a:chExt cx="607009" cy="1086144"/>
              </a:xfrm>
              <a:solidFill>
                <a:schemeClr val="accent2"/>
              </a:solidFill>
            </p:grpSpPr>
            <p:sp>
              <p:nvSpPr>
                <p:cNvPr id="266" name="Rectangle 265">
                  <a:extLst>
                    <a:ext uri="{FF2B5EF4-FFF2-40B4-BE49-F238E27FC236}">
                      <a16:creationId xmlns:a16="http://schemas.microsoft.com/office/drawing/2014/main" id="{99D9F374-F220-4425-8161-6069960B4AE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Freeform: Shape 266">
                  <a:extLst>
                    <a:ext uri="{FF2B5EF4-FFF2-40B4-BE49-F238E27FC236}">
                      <a16:creationId xmlns:a16="http://schemas.microsoft.com/office/drawing/2014/main" id="{C9D4D044-6C93-4D31-8630-95080C61622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50" name="Group 249">
                <a:extLst>
                  <a:ext uri="{FF2B5EF4-FFF2-40B4-BE49-F238E27FC236}">
                    <a16:creationId xmlns:a16="http://schemas.microsoft.com/office/drawing/2014/main" id="{F8EA9FF3-266D-419E-A430-8E0A602D56E9}"/>
                  </a:ext>
                </a:extLst>
              </p:cNvPr>
              <p:cNvGrpSpPr/>
              <p:nvPr/>
            </p:nvGrpSpPr>
            <p:grpSpPr>
              <a:xfrm>
                <a:off x="8590072" y="1330780"/>
                <a:ext cx="449297" cy="803943"/>
                <a:chOff x="4860364" y="1440904"/>
                <a:chExt cx="607009" cy="1086144"/>
              </a:xfrm>
              <a:solidFill>
                <a:schemeClr val="accent2"/>
              </a:solidFill>
            </p:grpSpPr>
            <p:sp>
              <p:nvSpPr>
                <p:cNvPr id="264" name="Rectangle 263">
                  <a:extLst>
                    <a:ext uri="{FF2B5EF4-FFF2-40B4-BE49-F238E27FC236}">
                      <a16:creationId xmlns:a16="http://schemas.microsoft.com/office/drawing/2014/main" id="{3E67EF11-02DD-4E76-A70F-FD12A56F785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Freeform: Shape 264">
                  <a:extLst>
                    <a:ext uri="{FF2B5EF4-FFF2-40B4-BE49-F238E27FC236}">
                      <a16:creationId xmlns:a16="http://schemas.microsoft.com/office/drawing/2014/main" id="{B1FAE0B2-0BA3-4A78-89F2-1AE0CB8B8EA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251" name="Freeform: Shape 250">
                <a:extLst>
                  <a:ext uri="{FF2B5EF4-FFF2-40B4-BE49-F238E27FC236}">
                    <a16:creationId xmlns:a16="http://schemas.microsoft.com/office/drawing/2014/main" id="{4CF51128-B74F-4C4F-8706-DF7919A56A4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21BDFC87-1F68-4099-ACC5-7CB791D34036}"/>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F3116CFF-0FE6-4D97-9EEF-D084794DBBD5}"/>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4F6E80B0-F022-4075-89DA-35839E1B2764}"/>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5688BFF9-3E59-43C0-85F4-856A4B1A3DC4}"/>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81A3B172-E1FF-41EC-B762-9145BF36A301}"/>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362B118C-59A8-482D-95BE-A3224DA6204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240A2C3D-81A0-4DFA-B348-424EB3F6233C}"/>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CF308D9A-6505-46F2-BC85-00C924B6151F}"/>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2C31A250-F614-44F6-B808-D91D64AED38E}"/>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61" name="Group 260">
                <a:extLst>
                  <a:ext uri="{FF2B5EF4-FFF2-40B4-BE49-F238E27FC236}">
                    <a16:creationId xmlns:a16="http://schemas.microsoft.com/office/drawing/2014/main" id="{C92D00D8-8E8E-4C05-90A4-76A9E8A136BB}"/>
                  </a:ext>
                </a:extLst>
              </p:cNvPr>
              <p:cNvGrpSpPr/>
              <p:nvPr/>
            </p:nvGrpSpPr>
            <p:grpSpPr>
              <a:xfrm rot="7661305" flipH="1">
                <a:off x="9367116" y="2811401"/>
                <a:ext cx="449297" cy="803943"/>
                <a:chOff x="4860364" y="1440904"/>
                <a:chExt cx="607009" cy="1086144"/>
              </a:xfrm>
              <a:solidFill>
                <a:schemeClr val="accent2"/>
              </a:solidFill>
            </p:grpSpPr>
            <p:sp>
              <p:nvSpPr>
                <p:cNvPr id="262" name="Rectangle 261">
                  <a:extLst>
                    <a:ext uri="{FF2B5EF4-FFF2-40B4-BE49-F238E27FC236}">
                      <a16:creationId xmlns:a16="http://schemas.microsoft.com/office/drawing/2014/main" id="{73254FA2-A76E-4F75-B40A-1ADF31B9A2BC}"/>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Freeform: Shape 262">
                  <a:extLst>
                    <a:ext uri="{FF2B5EF4-FFF2-40B4-BE49-F238E27FC236}">
                      <a16:creationId xmlns:a16="http://schemas.microsoft.com/office/drawing/2014/main" id="{1BD635CA-ECB2-4062-B70C-69B49835A8E9}"/>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76" name="Group 275">
              <a:extLst>
                <a:ext uri="{FF2B5EF4-FFF2-40B4-BE49-F238E27FC236}">
                  <a16:creationId xmlns:a16="http://schemas.microsoft.com/office/drawing/2014/main" id="{9994E081-6D25-42BE-9DB7-953898268218}"/>
                </a:ext>
              </a:extLst>
            </p:cNvPr>
            <p:cNvGrpSpPr/>
            <p:nvPr/>
          </p:nvGrpSpPr>
          <p:grpSpPr>
            <a:xfrm>
              <a:off x="1257348" y="4876976"/>
              <a:ext cx="826550" cy="358906"/>
              <a:chOff x="7658774" y="5514706"/>
              <a:chExt cx="826550" cy="358906"/>
            </a:xfrm>
          </p:grpSpPr>
          <p:sp>
            <p:nvSpPr>
              <p:cNvPr id="273" name="Rectangle 272">
                <a:extLst>
                  <a:ext uri="{FF2B5EF4-FFF2-40B4-BE49-F238E27FC236}">
                    <a16:creationId xmlns:a16="http://schemas.microsoft.com/office/drawing/2014/main" id="{2AF5332A-F6AC-4D78-81C7-015493DD6CF3}"/>
                  </a:ext>
                </a:extLst>
              </p:cNvPr>
              <p:cNvSpPr/>
              <p:nvPr/>
            </p:nvSpPr>
            <p:spPr>
              <a:xfrm rot="16053454" flipH="1">
                <a:off x="8032513" y="5501122"/>
                <a:ext cx="60369" cy="423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Freeform: Shape 273">
                <a:extLst>
                  <a:ext uri="{FF2B5EF4-FFF2-40B4-BE49-F238E27FC236}">
                    <a16:creationId xmlns:a16="http://schemas.microsoft.com/office/drawing/2014/main" id="{4211C318-8ADC-425B-B7E9-52A7ADADECD0}"/>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5D89F6BC-10DD-4661-ABD0-CA33FBAB6AEA}"/>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grpSp>
      </p:grpSp>
      <p:grpSp>
        <p:nvGrpSpPr>
          <p:cNvPr id="281" name="Group 280">
            <a:extLst>
              <a:ext uri="{FF2B5EF4-FFF2-40B4-BE49-F238E27FC236}">
                <a16:creationId xmlns:a16="http://schemas.microsoft.com/office/drawing/2014/main" id="{40BAB07A-8DA2-4835-B4A5-DC9D9EA2B0E7}"/>
              </a:ext>
            </a:extLst>
          </p:cNvPr>
          <p:cNvGrpSpPr/>
          <p:nvPr/>
        </p:nvGrpSpPr>
        <p:grpSpPr>
          <a:xfrm rot="5400000" flipV="1">
            <a:off x="6470858" y="5298205"/>
            <a:ext cx="1274057" cy="1142313"/>
            <a:chOff x="7643465" y="1330780"/>
            <a:chExt cx="2350271" cy="2107241"/>
          </a:xfrm>
        </p:grpSpPr>
        <p:grpSp>
          <p:nvGrpSpPr>
            <p:cNvPr id="282" name="Group 281">
              <a:extLst>
                <a:ext uri="{FF2B5EF4-FFF2-40B4-BE49-F238E27FC236}">
                  <a16:creationId xmlns:a16="http://schemas.microsoft.com/office/drawing/2014/main" id="{AD139328-267D-4BD1-8727-D691163C4B8D}"/>
                </a:ext>
              </a:extLst>
            </p:cNvPr>
            <p:cNvGrpSpPr/>
            <p:nvPr/>
          </p:nvGrpSpPr>
          <p:grpSpPr>
            <a:xfrm rot="14189974" flipH="1">
              <a:off x="7820788" y="2761873"/>
              <a:ext cx="449297" cy="803943"/>
              <a:chOff x="4860364" y="1440904"/>
              <a:chExt cx="607009" cy="1086144"/>
            </a:xfrm>
            <a:solidFill>
              <a:schemeClr val="accent2"/>
            </a:solidFill>
          </p:grpSpPr>
          <p:sp>
            <p:nvSpPr>
              <p:cNvPr id="299" name="Rectangle 298">
                <a:extLst>
                  <a:ext uri="{FF2B5EF4-FFF2-40B4-BE49-F238E27FC236}">
                    <a16:creationId xmlns:a16="http://schemas.microsoft.com/office/drawing/2014/main" id="{EA955226-0EAF-48EB-A81A-5D6255E40A9B}"/>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Freeform: Shape 299">
                <a:extLst>
                  <a:ext uri="{FF2B5EF4-FFF2-40B4-BE49-F238E27FC236}">
                    <a16:creationId xmlns:a16="http://schemas.microsoft.com/office/drawing/2014/main" id="{CE700F0F-337D-46D8-95C8-2C6C137C4F7D}"/>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83" name="Group 282">
              <a:extLst>
                <a:ext uri="{FF2B5EF4-FFF2-40B4-BE49-F238E27FC236}">
                  <a16:creationId xmlns:a16="http://schemas.microsoft.com/office/drawing/2014/main" id="{5F5B6871-A72A-4B96-9435-E5F602D831BF}"/>
                </a:ext>
              </a:extLst>
            </p:cNvPr>
            <p:cNvGrpSpPr/>
            <p:nvPr/>
          </p:nvGrpSpPr>
          <p:grpSpPr>
            <a:xfrm>
              <a:off x="8590072" y="1330780"/>
              <a:ext cx="449297" cy="803943"/>
              <a:chOff x="4860364" y="1440904"/>
              <a:chExt cx="607009" cy="1086144"/>
            </a:xfrm>
            <a:solidFill>
              <a:schemeClr val="accent2"/>
            </a:solidFill>
          </p:grpSpPr>
          <p:sp>
            <p:nvSpPr>
              <p:cNvPr id="297" name="Rectangle 296">
                <a:extLst>
                  <a:ext uri="{FF2B5EF4-FFF2-40B4-BE49-F238E27FC236}">
                    <a16:creationId xmlns:a16="http://schemas.microsoft.com/office/drawing/2014/main" id="{C3D12746-E34B-4869-8B8F-A38D7DCCFC5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Freeform: Shape 297">
                <a:extLst>
                  <a:ext uri="{FF2B5EF4-FFF2-40B4-BE49-F238E27FC236}">
                    <a16:creationId xmlns:a16="http://schemas.microsoft.com/office/drawing/2014/main" id="{67AC616C-5DCB-42A1-92FB-C67522FC746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284" name="Freeform: Shape 283">
              <a:extLst>
                <a:ext uri="{FF2B5EF4-FFF2-40B4-BE49-F238E27FC236}">
                  <a16:creationId xmlns:a16="http://schemas.microsoft.com/office/drawing/2014/main" id="{93920EFD-3B96-4BA7-A914-0534BAB0F123}"/>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997A904F-345D-426B-B70A-970D33DAFCD9}"/>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870A1FF1-6EA2-486D-8EA9-2AD93BB43C9B}"/>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CA8CBA7F-5596-474C-87AF-C042F11824B9}"/>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39D2D0E2-189C-4353-9655-67943D717D95}"/>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8E77B67-5F25-48C2-986C-C525D123755D}"/>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406A0E4A-FAE5-4268-A75D-A440AD688CE8}"/>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E65C2624-6606-43F5-BB5A-995C3A071E0E}"/>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53E28B02-F608-42B7-80FB-31F626DCAF97}"/>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9646BEA4-1CA6-4697-83AD-DEC1CC88A9E8}"/>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94" name="Group 293">
              <a:extLst>
                <a:ext uri="{FF2B5EF4-FFF2-40B4-BE49-F238E27FC236}">
                  <a16:creationId xmlns:a16="http://schemas.microsoft.com/office/drawing/2014/main" id="{4AD3D0BF-C30A-4FBC-883E-40CD17A775AC}"/>
                </a:ext>
              </a:extLst>
            </p:cNvPr>
            <p:cNvGrpSpPr/>
            <p:nvPr/>
          </p:nvGrpSpPr>
          <p:grpSpPr>
            <a:xfrm rot="7661305" flipH="1">
              <a:off x="9367116" y="2811401"/>
              <a:ext cx="449297" cy="803943"/>
              <a:chOff x="4860364" y="1440904"/>
              <a:chExt cx="607009" cy="1086144"/>
            </a:xfrm>
            <a:solidFill>
              <a:schemeClr val="accent2"/>
            </a:solidFill>
          </p:grpSpPr>
          <p:sp>
            <p:nvSpPr>
              <p:cNvPr id="295" name="Rectangle 294">
                <a:extLst>
                  <a:ext uri="{FF2B5EF4-FFF2-40B4-BE49-F238E27FC236}">
                    <a16:creationId xmlns:a16="http://schemas.microsoft.com/office/drawing/2014/main" id="{6D97CB95-4784-408E-AACC-54999C1E3B3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Freeform: Shape 295">
                <a:extLst>
                  <a:ext uri="{FF2B5EF4-FFF2-40B4-BE49-F238E27FC236}">
                    <a16:creationId xmlns:a16="http://schemas.microsoft.com/office/drawing/2014/main" id="{E1E6644C-39C6-44EB-A8C5-45B074E505C7}"/>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pic>
        <p:nvPicPr>
          <p:cNvPr id="147" name="Immagine 146">
            <a:extLst>
              <a:ext uri="{FF2B5EF4-FFF2-40B4-BE49-F238E27FC236}">
                <a16:creationId xmlns:a16="http://schemas.microsoft.com/office/drawing/2014/main" id="{A3CEF45C-AA42-47F1-8D2C-FE0324293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2318" y="111907"/>
            <a:ext cx="2308168" cy="1043513"/>
          </a:xfrm>
          <a:prstGeom prst="rect">
            <a:avLst/>
          </a:prstGeom>
        </p:spPr>
      </p:pic>
      <p:pic>
        <p:nvPicPr>
          <p:cNvPr id="148" name="Immagine 147">
            <a:extLst>
              <a:ext uri="{FF2B5EF4-FFF2-40B4-BE49-F238E27FC236}">
                <a16:creationId xmlns:a16="http://schemas.microsoft.com/office/drawing/2014/main" id="{1BA96B63-568D-470D-9728-DEEC36E804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3890" y="52831"/>
            <a:ext cx="1627921" cy="1627921"/>
          </a:xfrm>
          <a:prstGeom prst="rect">
            <a:avLst/>
          </a:prstGeom>
        </p:spPr>
      </p:pic>
      <p:pic>
        <p:nvPicPr>
          <p:cNvPr id="3" name="Immagine 2" descr="Immagine che contiene testo&#10;&#10;Descrizione generata automaticamente">
            <a:extLst>
              <a:ext uri="{FF2B5EF4-FFF2-40B4-BE49-F238E27FC236}">
                <a16:creationId xmlns:a16="http://schemas.microsoft.com/office/drawing/2014/main" id="{C20AAB17-DF65-4065-B4EE-33AD1349CF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997" y="91187"/>
            <a:ext cx="6062276" cy="1540105"/>
          </a:xfrm>
          <a:prstGeom prst="rect">
            <a:avLst/>
          </a:prstGeom>
        </p:spPr>
      </p:pic>
      <p:pic>
        <p:nvPicPr>
          <p:cNvPr id="268" name="Immagine 267">
            <a:extLst>
              <a:ext uri="{FF2B5EF4-FFF2-40B4-BE49-F238E27FC236}">
                <a16:creationId xmlns:a16="http://schemas.microsoft.com/office/drawing/2014/main" id="{17DA2077-0FEF-4D0B-BCAD-91250582AC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14210" y="5444131"/>
            <a:ext cx="2344384" cy="1116547"/>
          </a:xfrm>
          <a:prstGeom prst="rect">
            <a:avLst/>
          </a:prstGeom>
        </p:spPr>
      </p:pic>
    </p:spTree>
    <p:extLst>
      <p:ext uri="{BB962C8B-B14F-4D97-AF65-F5344CB8AC3E}">
        <p14:creationId xmlns:p14="http://schemas.microsoft.com/office/powerpoint/2010/main" val="1100588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descr="Immagine che contiene uomo, persona, tuta, cravatta&#10;&#10;Descrizione generata automaticamente">
            <a:extLst>
              <a:ext uri="{FF2B5EF4-FFF2-40B4-BE49-F238E27FC236}">
                <a16:creationId xmlns:a16="http://schemas.microsoft.com/office/drawing/2014/main" id="{7F18DBB3-D871-4F96-BB6E-386F4ABAA02B}"/>
              </a:ext>
            </a:extLst>
          </p:cNvPr>
          <p:cNvPicPr>
            <a:picLocks noChangeAspect="1"/>
          </p:cNvPicPr>
          <p:nvPr/>
        </p:nvPicPr>
        <p:blipFill rotWithShape="1">
          <a:blip r:embed="rId2">
            <a:extLst>
              <a:ext uri="{28A0092B-C50C-407E-A947-70E740481C1C}">
                <a14:useLocalDpi xmlns:a14="http://schemas.microsoft.com/office/drawing/2010/main" val="0"/>
              </a:ext>
            </a:extLst>
          </a:blip>
          <a:srcRect l="2687" r="20611" b="9091"/>
          <a:stretch/>
        </p:blipFill>
        <p:spPr>
          <a:xfrm>
            <a:off x="3523488" y="10"/>
            <a:ext cx="8668512" cy="6857990"/>
          </a:xfrm>
          <a:prstGeom prst="rect">
            <a:avLst/>
          </a:prstGeom>
          <a:scene3d>
            <a:camera prst="orthographicFront"/>
            <a:lightRig rig="contrasting" dir="t">
              <a:rot lat="0" lon="0" rev="3000000"/>
            </a:lightRig>
          </a:scene3d>
          <a:sp3d contourW="7620">
            <a:bevelT w="95250" h="31750"/>
            <a:contourClr>
              <a:srgbClr val="333333"/>
            </a:contourClr>
          </a:sp3d>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ttangolo 1">
            <a:extLst>
              <a:ext uri="{FF2B5EF4-FFF2-40B4-BE49-F238E27FC236}">
                <a16:creationId xmlns:a16="http://schemas.microsoft.com/office/drawing/2014/main" id="{EB22069C-09D0-4DFE-9743-4B3C8564A93C}"/>
              </a:ext>
            </a:extLst>
          </p:cNvPr>
          <p:cNvSpPr/>
          <p:nvPr/>
        </p:nvSpPr>
        <p:spPr>
          <a:xfrm>
            <a:off x="477981" y="1397671"/>
            <a:ext cx="4023360" cy="292882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2600" i="1" dirty="0">
                <a:latin typeface="+mj-lt"/>
                <a:ea typeface="+mj-ea"/>
                <a:cs typeface="+mj-cs"/>
              </a:rPr>
              <a:t>“It seems one of the great challenges in this time is knowing enough about a subject to think you're right, but not enough about the subject to know you're wrong...”</a:t>
            </a:r>
          </a:p>
        </p:txBody>
      </p:sp>
      <p:sp>
        <p:nvSpPr>
          <p:cNvPr id="5" name="Rettangolo 4">
            <a:extLst>
              <a:ext uri="{FF2B5EF4-FFF2-40B4-BE49-F238E27FC236}">
                <a16:creationId xmlns:a16="http://schemas.microsoft.com/office/drawing/2014/main" id="{CCE03E19-FF22-44FD-9288-596A7A0C9E06}"/>
              </a:ext>
            </a:extLst>
          </p:cNvPr>
          <p:cNvSpPr/>
          <p:nvPr/>
        </p:nvSpPr>
        <p:spPr>
          <a:xfrm>
            <a:off x="477980" y="4872922"/>
            <a:ext cx="4023359" cy="1208141"/>
          </a:xfrm>
          <a:prstGeom prst="rect">
            <a:avLst/>
          </a:prstGeom>
        </p:spPr>
        <p:txBody>
          <a:bodyPr vert="horz" lIns="91440" tIns="45720" rIns="91440" bIns="45720" rtlCol="0">
            <a:normAutofit/>
          </a:bodyPr>
          <a:lstStyle/>
          <a:p>
            <a:pPr defTabSz="914400">
              <a:lnSpc>
                <a:spcPct val="90000"/>
              </a:lnSpc>
              <a:spcBef>
                <a:spcPts val="1000"/>
              </a:spcBef>
            </a:pPr>
            <a:r>
              <a:rPr lang="en-US" sz="2000"/>
              <a:t>Neil deGrasse Tyson</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28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72"/>
        <p:cNvGrpSpPr/>
        <p:nvPr/>
      </p:nvGrpSpPr>
      <p:grpSpPr>
        <a:xfrm>
          <a:off x="0" y="0"/>
          <a:ext cx="0" cy="0"/>
          <a:chOff x="0" y="0"/>
          <a:chExt cx="0" cy="0"/>
        </a:xfrm>
      </p:grpSpPr>
      <p:sp>
        <p:nvSpPr>
          <p:cNvPr id="4573" name="Google Shape;4573;p29"/>
          <p:cNvSpPr/>
          <p:nvPr/>
        </p:nvSpPr>
        <p:spPr>
          <a:xfrm>
            <a:off x="9525" y="2182813"/>
            <a:ext cx="12176125" cy="1168400"/>
          </a:xfrm>
          <a:prstGeom prst="rect">
            <a:avLst/>
          </a:prstGeom>
          <a:solidFill>
            <a:srgbClr val="57EB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4" name="Google Shape;4574;p29"/>
          <p:cNvSpPr/>
          <p:nvPr/>
        </p:nvSpPr>
        <p:spPr>
          <a:xfrm>
            <a:off x="9525" y="4519613"/>
            <a:ext cx="12176125" cy="1169987"/>
          </a:xfrm>
          <a:prstGeom prst="rect">
            <a:avLst/>
          </a:prstGeom>
          <a:solidFill>
            <a:srgbClr val="3386FF"/>
          </a:solidFill>
          <a:ln>
            <a:solidFill>
              <a:schemeClr val="accent1"/>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5" name="Google Shape;4575;p29"/>
          <p:cNvSpPr/>
          <p:nvPr/>
        </p:nvSpPr>
        <p:spPr>
          <a:xfrm>
            <a:off x="9525" y="5689600"/>
            <a:ext cx="12176125" cy="1168400"/>
          </a:xfrm>
          <a:prstGeom prst="rect">
            <a:avLst/>
          </a:prstGeom>
          <a:solidFill>
            <a:srgbClr val="0020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6" name="Google Shape;4576;p29"/>
          <p:cNvSpPr/>
          <p:nvPr/>
        </p:nvSpPr>
        <p:spPr>
          <a:xfrm>
            <a:off x="6544" y="3351213"/>
            <a:ext cx="12176125" cy="1168400"/>
          </a:xfrm>
          <a:prstGeom prst="rect">
            <a:avLst/>
          </a:prstGeom>
          <a:solidFill>
            <a:schemeClr val="accent4">
              <a:lumMod val="5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7" name="Google Shape;4577;p29"/>
          <p:cNvGrpSpPr/>
          <p:nvPr/>
        </p:nvGrpSpPr>
        <p:grpSpPr>
          <a:xfrm>
            <a:off x="7559675" y="979488"/>
            <a:ext cx="4051300" cy="5565774"/>
            <a:chOff x="7559675" y="979488"/>
            <a:chExt cx="4051300" cy="5565774"/>
          </a:xfrm>
        </p:grpSpPr>
        <p:sp>
          <p:nvSpPr>
            <p:cNvPr id="4578" name="Google Shape;4578;p29"/>
            <p:cNvSpPr/>
            <p:nvPr/>
          </p:nvSpPr>
          <p:spPr>
            <a:xfrm>
              <a:off x="8347075" y="5689600"/>
              <a:ext cx="2879725" cy="855662"/>
            </a:xfrm>
            <a:custGeom>
              <a:avLst/>
              <a:gdLst/>
              <a:ahLst/>
              <a:cxnLst/>
              <a:rect l="l" t="t" r="r" b="b"/>
              <a:pathLst>
                <a:path w="1814" h="539" extrusionOk="0">
                  <a:moveTo>
                    <a:pt x="179" y="105"/>
                  </a:moveTo>
                  <a:lnTo>
                    <a:pt x="501" y="201"/>
                  </a:lnTo>
                  <a:lnTo>
                    <a:pt x="1059" y="499"/>
                  </a:lnTo>
                  <a:lnTo>
                    <a:pt x="1483" y="539"/>
                  </a:lnTo>
                  <a:lnTo>
                    <a:pt x="1649" y="141"/>
                  </a:lnTo>
                  <a:lnTo>
                    <a:pt x="1814" y="0"/>
                  </a:lnTo>
                  <a:lnTo>
                    <a:pt x="0" y="0"/>
                  </a:lnTo>
                  <a:lnTo>
                    <a:pt x="179" y="105"/>
                  </a:lnTo>
                  <a:close/>
                </a:path>
              </a:pathLst>
            </a:custGeom>
            <a:solidFill>
              <a:srgbClr val="043E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9" name="Google Shape;4579;p29"/>
            <p:cNvGrpSpPr/>
            <p:nvPr/>
          </p:nvGrpSpPr>
          <p:grpSpPr>
            <a:xfrm>
              <a:off x="8742363" y="979488"/>
              <a:ext cx="2173288" cy="1203325"/>
              <a:chOff x="8742363" y="979488"/>
              <a:chExt cx="2173288" cy="1203325"/>
            </a:xfrm>
          </p:grpSpPr>
          <p:sp>
            <p:nvSpPr>
              <p:cNvPr id="4580" name="Google Shape;4580;p29"/>
              <p:cNvSpPr/>
              <p:nvPr/>
            </p:nvSpPr>
            <p:spPr>
              <a:xfrm>
                <a:off x="8742363" y="979488"/>
                <a:ext cx="2173288" cy="1203325"/>
              </a:xfrm>
              <a:custGeom>
                <a:avLst/>
                <a:gdLst/>
                <a:ahLst/>
                <a:cxnLst/>
                <a:rect l="l" t="t" r="r" b="b"/>
                <a:pathLst>
                  <a:path w="1369" h="758" extrusionOk="0">
                    <a:moveTo>
                      <a:pt x="1311" y="638"/>
                    </a:moveTo>
                    <a:lnTo>
                      <a:pt x="1119" y="405"/>
                    </a:lnTo>
                    <a:lnTo>
                      <a:pt x="868" y="319"/>
                    </a:lnTo>
                    <a:lnTo>
                      <a:pt x="647" y="96"/>
                    </a:lnTo>
                    <a:lnTo>
                      <a:pt x="592" y="0"/>
                    </a:lnTo>
                    <a:lnTo>
                      <a:pt x="441" y="302"/>
                    </a:lnTo>
                    <a:lnTo>
                      <a:pt x="383" y="281"/>
                    </a:lnTo>
                    <a:lnTo>
                      <a:pt x="266" y="463"/>
                    </a:lnTo>
                    <a:lnTo>
                      <a:pt x="161" y="408"/>
                    </a:lnTo>
                    <a:lnTo>
                      <a:pt x="0" y="758"/>
                    </a:lnTo>
                    <a:lnTo>
                      <a:pt x="1369" y="758"/>
                    </a:lnTo>
                    <a:lnTo>
                      <a:pt x="1311" y="638"/>
                    </a:lnTo>
                    <a:close/>
                  </a:path>
                </a:pathLst>
              </a:custGeom>
              <a:solidFill>
                <a:srgbClr val="CF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1" name="Google Shape;4581;p29"/>
              <p:cNvSpPr/>
              <p:nvPr/>
            </p:nvSpPr>
            <p:spPr>
              <a:xfrm>
                <a:off x="9164638" y="1425575"/>
                <a:ext cx="247650" cy="757237"/>
              </a:xfrm>
              <a:custGeom>
                <a:avLst/>
                <a:gdLst/>
                <a:ahLst/>
                <a:cxnLst/>
                <a:rect l="l" t="t" r="r" b="b"/>
                <a:pathLst>
                  <a:path w="156" h="477" extrusionOk="0">
                    <a:moveTo>
                      <a:pt x="117" y="0"/>
                    </a:moveTo>
                    <a:lnTo>
                      <a:pt x="156" y="477"/>
                    </a:lnTo>
                    <a:lnTo>
                      <a:pt x="0" y="182"/>
                    </a:lnTo>
                    <a:lnTo>
                      <a:pt x="117"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2" name="Google Shape;4582;p29"/>
              <p:cNvSpPr/>
              <p:nvPr/>
            </p:nvSpPr>
            <p:spPr>
              <a:xfrm>
                <a:off x="10556875" y="1992313"/>
                <a:ext cx="358775" cy="190500"/>
              </a:xfrm>
              <a:custGeom>
                <a:avLst/>
                <a:gdLst/>
                <a:ahLst/>
                <a:cxnLst/>
                <a:rect l="l" t="t" r="r" b="b"/>
                <a:pathLst>
                  <a:path w="226" h="120" extrusionOk="0">
                    <a:moveTo>
                      <a:pt x="168" y="0"/>
                    </a:moveTo>
                    <a:lnTo>
                      <a:pt x="0" y="120"/>
                    </a:lnTo>
                    <a:lnTo>
                      <a:pt x="226" y="120"/>
                    </a:lnTo>
                    <a:lnTo>
                      <a:pt x="168"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3" name="Google Shape;4583;p29"/>
              <p:cNvSpPr/>
              <p:nvPr/>
            </p:nvSpPr>
            <p:spPr>
              <a:xfrm>
                <a:off x="10036175" y="1485900"/>
                <a:ext cx="234950" cy="696912"/>
              </a:xfrm>
              <a:custGeom>
                <a:avLst/>
                <a:gdLst/>
                <a:ahLst/>
                <a:cxnLst/>
                <a:rect l="l" t="t" r="r" b="b"/>
                <a:pathLst>
                  <a:path w="148" h="439" extrusionOk="0">
                    <a:moveTo>
                      <a:pt x="53" y="0"/>
                    </a:moveTo>
                    <a:lnTo>
                      <a:pt x="0" y="439"/>
                    </a:lnTo>
                    <a:lnTo>
                      <a:pt x="148" y="34"/>
                    </a:lnTo>
                    <a:lnTo>
                      <a:pt x="53" y="0"/>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4" name="Google Shape;4584;p29"/>
              <p:cNvSpPr/>
              <p:nvPr/>
            </p:nvSpPr>
            <p:spPr>
              <a:xfrm>
                <a:off x="9632950" y="979488"/>
                <a:ext cx="136525" cy="879475"/>
              </a:xfrm>
              <a:custGeom>
                <a:avLst/>
                <a:gdLst/>
                <a:ahLst/>
                <a:cxnLst/>
                <a:rect l="l" t="t" r="r" b="b"/>
                <a:pathLst>
                  <a:path w="86" h="554" extrusionOk="0">
                    <a:moveTo>
                      <a:pt x="86" y="96"/>
                    </a:moveTo>
                    <a:lnTo>
                      <a:pt x="65" y="261"/>
                    </a:lnTo>
                    <a:lnTo>
                      <a:pt x="65" y="554"/>
                    </a:lnTo>
                    <a:lnTo>
                      <a:pt x="0" y="235"/>
                    </a:lnTo>
                    <a:lnTo>
                      <a:pt x="31" y="0"/>
                    </a:lnTo>
                    <a:lnTo>
                      <a:pt x="86" y="96"/>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5" name="Google Shape;4585;p29"/>
              <p:cNvSpPr/>
              <p:nvPr/>
            </p:nvSpPr>
            <p:spPr>
              <a:xfrm>
                <a:off x="9925050" y="1287463"/>
                <a:ext cx="195263" cy="625475"/>
              </a:xfrm>
              <a:custGeom>
                <a:avLst/>
                <a:gdLst/>
                <a:ahLst/>
                <a:cxnLst/>
                <a:rect l="l" t="t" r="r" b="b"/>
                <a:pathLst>
                  <a:path w="123" h="394" extrusionOk="0">
                    <a:moveTo>
                      <a:pt x="0" y="0"/>
                    </a:moveTo>
                    <a:lnTo>
                      <a:pt x="91" y="394"/>
                    </a:lnTo>
                    <a:lnTo>
                      <a:pt x="123" y="125"/>
                    </a:lnTo>
                    <a:lnTo>
                      <a:pt x="0"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86" name="Google Shape;4586;p29"/>
            <p:cNvSpPr/>
            <p:nvPr/>
          </p:nvSpPr>
          <p:spPr>
            <a:xfrm>
              <a:off x="8121650" y="2182813"/>
              <a:ext cx="3409950" cy="1168400"/>
            </a:xfrm>
            <a:custGeom>
              <a:avLst/>
              <a:gdLst/>
              <a:ahLst/>
              <a:cxnLst/>
              <a:rect l="l" t="t" r="r" b="b"/>
              <a:pathLst>
                <a:path w="2148" h="736" extrusionOk="0">
                  <a:moveTo>
                    <a:pt x="2148" y="448"/>
                  </a:moveTo>
                  <a:lnTo>
                    <a:pt x="1783" y="55"/>
                  </a:lnTo>
                  <a:lnTo>
                    <a:pt x="1760" y="0"/>
                  </a:lnTo>
                  <a:lnTo>
                    <a:pt x="391" y="0"/>
                  </a:lnTo>
                  <a:lnTo>
                    <a:pt x="367" y="55"/>
                  </a:lnTo>
                  <a:lnTo>
                    <a:pt x="77" y="350"/>
                  </a:lnTo>
                  <a:lnTo>
                    <a:pt x="55" y="655"/>
                  </a:lnTo>
                  <a:lnTo>
                    <a:pt x="0" y="736"/>
                  </a:lnTo>
                  <a:lnTo>
                    <a:pt x="2100" y="736"/>
                  </a:lnTo>
                  <a:lnTo>
                    <a:pt x="2148" y="448"/>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7" name="Google Shape;4587;p29"/>
            <p:cNvSpPr/>
            <p:nvPr/>
          </p:nvSpPr>
          <p:spPr>
            <a:xfrm>
              <a:off x="7559675" y="4519613"/>
              <a:ext cx="4051300" cy="1169987"/>
            </a:xfrm>
            <a:custGeom>
              <a:avLst/>
              <a:gdLst/>
              <a:ahLst/>
              <a:cxnLst/>
              <a:rect l="l" t="t" r="r" b="b"/>
              <a:pathLst>
                <a:path w="2552" h="737" extrusionOk="0">
                  <a:moveTo>
                    <a:pt x="2408" y="351"/>
                  </a:moveTo>
                  <a:lnTo>
                    <a:pt x="2552" y="0"/>
                  </a:lnTo>
                  <a:lnTo>
                    <a:pt x="16" y="0"/>
                  </a:lnTo>
                  <a:lnTo>
                    <a:pt x="0" y="101"/>
                  </a:lnTo>
                  <a:lnTo>
                    <a:pt x="251" y="595"/>
                  </a:lnTo>
                  <a:lnTo>
                    <a:pt x="496" y="737"/>
                  </a:lnTo>
                  <a:lnTo>
                    <a:pt x="2310" y="737"/>
                  </a:lnTo>
                  <a:lnTo>
                    <a:pt x="2293" y="564"/>
                  </a:lnTo>
                  <a:lnTo>
                    <a:pt x="2408" y="351"/>
                  </a:lnTo>
                  <a:close/>
                </a:path>
              </a:pathLst>
            </a:custGeom>
            <a:solidFill>
              <a:srgbClr val="027E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8" name="Google Shape;4588;p29"/>
            <p:cNvSpPr/>
            <p:nvPr/>
          </p:nvSpPr>
          <p:spPr>
            <a:xfrm>
              <a:off x="7585075" y="3351213"/>
              <a:ext cx="4025900" cy="1168400"/>
            </a:xfrm>
            <a:custGeom>
              <a:avLst/>
              <a:gdLst/>
              <a:ahLst/>
              <a:cxnLst/>
              <a:rect l="l" t="t" r="r" b="b"/>
              <a:pathLst>
                <a:path w="2536" h="736" extrusionOk="0">
                  <a:moveTo>
                    <a:pt x="2414" y="317"/>
                  </a:moveTo>
                  <a:lnTo>
                    <a:pt x="2450" y="39"/>
                  </a:lnTo>
                  <a:lnTo>
                    <a:pt x="2438" y="0"/>
                  </a:lnTo>
                  <a:lnTo>
                    <a:pt x="338" y="0"/>
                  </a:lnTo>
                  <a:lnTo>
                    <a:pt x="55" y="413"/>
                  </a:lnTo>
                  <a:lnTo>
                    <a:pt x="0" y="736"/>
                  </a:lnTo>
                  <a:lnTo>
                    <a:pt x="2536" y="736"/>
                  </a:lnTo>
                  <a:lnTo>
                    <a:pt x="2414" y="317"/>
                  </a:lnTo>
                  <a:close/>
                </a:path>
              </a:pathLst>
            </a:custGeom>
            <a:solidFill>
              <a:srgbClr val="009A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90" name="Google Shape;4590;p29"/>
          <p:cNvSpPr/>
          <p:nvPr/>
        </p:nvSpPr>
        <p:spPr>
          <a:xfrm>
            <a:off x="1220788" y="3522663"/>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dirty="0">
                <a:solidFill>
                  <a:schemeClr val="lt2"/>
                </a:solidFill>
                <a:latin typeface="Open Sans"/>
                <a:ea typeface="Open Sans"/>
                <a:cs typeface="Open Sans"/>
                <a:sym typeface="Open Sans"/>
              </a:rPr>
              <a:t>1</a:t>
            </a:r>
            <a:endParaRPr sz="1800" b="0" i="0" u="none" strike="noStrike" cap="none" dirty="0">
              <a:solidFill>
                <a:schemeClr val="lt2"/>
              </a:solidFill>
              <a:latin typeface="Arial"/>
              <a:ea typeface="Arial"/>
              <a:cs typeface="Arial"/>
              <a:sym typeface="Arial"/>
            </a:endParaRPr>
          </a:p>
        </p:txBody>
      </p:sp>
      <p:sp>
        <p:nvSpPr>
          <p:cNvPr id="4591" name="Google Shape;4591;p29"/>
          <p:cNvSpPr/>
          <p:nvPr/>
        </p:nvSpPr>
        <p:spPr>
          <a:xfrm>
            <a:off x="1220788" y="4679950"/>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2</a:t>
            </a:r>
            <a:endParaRPr sz="1800" b="0" i="0" u="none" strike="noStrike" cap="none" dirty="0">
              <a:solidFill>
                <a:schemeClr val="lt2"/>
              </a:solidFill>
              <a:latin typeface="Arial"/>
              <a:ea typeface="Arial"/>
              <a:cs typeface="Arial"/>
              <a:sym typeface="Arial"/>
            </a:endParaRPr>
          </a:p>
        </p:txBody>
      </p:sp>
      <p:sp>
        <p:nvSpPr>
          <p:cNvPr id="4592" name="Google Shape;4592;p29"/>
          <p:cNvSpPr/>
          <p:nvPr/>
        </p:nvSpPr>
        <p:spPr>
          <a:xfrm>
            <a:off x="1220788" y="5837238"/>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3</a:t>
            </a:r>
            <a:endParaRPr sz="1800" b="0" i="0" u="none" strike="noStrike" cap="none" dirty="0">
              <a:solidFill>
                <a:schemeClr val="lt2"/>
              </a:solidFill>
              <a:latin typeface="Arial"/>
              <a:ea typeface="Arial"/>
              <a:cs typeface="Arial"/>
              <a:sym typeface="Arial"/>
            </a:endParaRPr>
          </a:p>
        </p:txBody>
      </p:sp>
      <p:sp>
        <p:nvSpPr>
          <p:cNvPr id="4593" name="Google Shape;4593;p29"/>
          <p:cNvSpPr/>
          <p:nvPr/>
        </p:nvSpPr>
        <p:spPr>
          <a:xfrm>
            <a:off x="5092514" y="134719"/>
            <a:ext cx="6999829" cy="64633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4200"/>
              <a:buFont typeface="Open Sans"/>
              <a:buNone/>
            </a:pPr>
            <a:r>
              <a:rPr lang="en-US" sz="4200" b="1" i="0" u="none" strike="noStrike" cap="none" dirty="0">
                <a:solidFill>
                  <a:schemeClr val="dk1"/>
                </a:solidFill>
                <a:latin typeface="Open Sans"/>
                <a:ea typeface="Open Sans"/>
                <a:cs typeface="Open Sans"/>
                <a:sym typeface="Open Sans"/>
              </a:rPr>
              <a:t>SARS-CoV-2 and COVID-19</a:t>
            </a:r>
            <a:endParaRPr sz="1800" b="0" i="0" u="none" strike="noStrike" cap="none" dirty="0">
              <a:solidFill>
                <a:schemeClr val="dk1"/>
              </a:solidFill>
              <a:latin typeface="Arial"/>
              <a:ea typeface="Arial"/>
              <a:cs typeface="Arial"/>
              <a:sym typeface="Arial"/>
            </a:endParaRPr>
          </a:p>
        </p:txBody>
      </p:sp>
      <p:sp>
        <p:nvSpPr>
          <p:cNvPr id="4594" name="Google Shape;4594;p29"/>
          <p:cNvSpPr txBox="1"/>
          <p:nvPr/>
        </p:nvSpPr>
        <p:spPr>
          <a:xfrm>
            <a:off x="2217653" y="5783644"/>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Why does disease severity vary among individuals?</a:t>
            </a:r>
            <a:endParaRPr sz="3000" dirty="0">
              <a:solidFill>
                <a:schemeClr val="lt2"/>
              </a:solidFill>
              <a:latin typeface="Open Sans"/>
              <a:ea typeface="Open Sans"/>
              <a:cs typeface="Open Sans"/>
              <a:sym typeface="Open Sans"/>
            </a:endParaRPr>
          </a:p>
        </p:txBody>
      </p:sp>
      <p:sp>
        <p:nvSpPr>
          <p:cNvPr id="4595" name="Google Shape;4595;p29"/>
          <p:cNvSpPr txBox="1"/>
          <p:nvPr/>
        </p:nvSpPr>
        <p:spPr>
          <a:xfrm>
            <a:off x="2189340" y="4600040"/>
            <a:ext cx="5103897" cy="1477287"/>
          </a:xfrm>
          <a:prstGeom prst="rect">
            <a:avLst/>
          </a:prstGeom>
          <a:noFill/>
          <a:ln>
            <a:noFill/>
          </a:ln>
        </p:spPr>
        <p:txBody>
          <a:bodyPr spcFirstLastPara="1" wrap="square" lIns="91425" tIns="45700" rIns="91425" bIns="45700" anchor="t" anchorCtr="0">
            <a:spAutoFit/>
          </a:bodyPr>
          <a:lstStyle/>
          <a:p>
            <a:r>
              <a:rPr lang="en-US" sz="3000" dirty="0">
                <a:solidFill>
                  <a:schemeClr val="lt2"/>
                </a:solidFill>
                <a:latin typeface="Open Sans"/>
                <a:ea typeface="Open Sans"/>
                <a:cs typeface="Open Sans"/>
                <a:sym typeface="Open Sans"/>
              </a:rPr>
              <a:t>Are there any alternative transmission routes?</a:t>
            </a:r>
          </a:p>
          <a:p>
            <a:endParaRPr lang="en-US" sz="3000" dirty="0">
              <a:solidFill>
                <a:schemeClr val="lt2"/>
              </a:solidFill>
              <a:latin typeface="Open Sans"/>
              <a:ea typeface="Open Sans"/>
              <a:cs typeface="Open Sans"/>
              <a:sym typeface="Open Sans"/>
            </a:endParaRPr>
          </a:p>
        </p:txBody>
      </p:sp>
      <p:sp>
        <p:nvSpPr>
          <p:cNvPr id="4596" name="Google Shape;4596;p29"/>
          <p:cNvSpPr txBox="1"/>
          <p:nvPr/>
        </p:nvSpPr>
        <p:spPr>
          <a:xfrm>
            <a:off x="2202040" y="3427602"/>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How SARS-CoV-2 originated and how it spread out?</a:t>
            </a:r>
            <a:endParaRPr sz="3000" dirty="0">
              <a:solidFill>
                <a:schemeClr val="lt2"/>
              </a:solidFill>
              <a:latin typeface="Open Sans"/>
              <a:ea typeface="Open Sans"/>
              <a:cs typeface="Open Sans"/>
              <a:sym typeface="Open Sans"/>
            </a:endParaRPr>
          </a:p>
        </p:txBody>
      </p:sp>
      <p:sp>
        <p:nvSpPr>
          <p:cNvPr id="4597" name="Google Shape;4597;p29"/>
          <p:cNvSpPr txBox="1"/>
          <p:nvPr/>
        </p:nvSpPr>
        <p:spPr>
          <a:xfrm>
            <a:off x="2217653" y="2478437"/>
            <a:ext cx="510389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lt2"/>
                </a:solidFill>
                <a:latin typeface="Open Sans"/>
                <a:ea typeface="Open Sans"/>
                <a:cs typeface="Open Sans"/>
                <a:sym typeface="Open Sans"/>
              </a:rPr>
              <a:t>What we know</a:t>
            </a:r>
            <a:endParaRPr sz="3200" dirty="0">
              <a:solidFill>
                <a:schemeClr val="lt2"/>
              </a:solidFill>
              <a:latin typeface="Open Sans"/>
              <a:ea typeface="Open Sans"/>
              <a:cs typeface="Open Sans"/>
              <a:sym typeface="Open Sans"/>
            </a:endParaRPr>
          </a:p>
        </p:txBody>
      </p:sp>
      <p:sp>
        <p:nvSpPr>
          <p:cNvPr id="2" name="Freccia a destra 1">
            <a:extLst>
              <a:ext uri="{FF2B5EF4-FFF2-40B4-BE49-F238E27FC236}">
                <a16:creationId xmlns:a16="http://schemas.microsoft.com/office/drawing/2014/main" id="{801904C9-253D-4F3B-97C8-F591480CAB21}"/>
              </a:ext>
            </a:extLst>
          </p:cNvPr>
          <p:cNvSpPr/>
          <p:nvPr/>
        </p:nvSpPr>
        <p:spPr>
          <a:xfrm rot="8839271">
            <a:off x="5064030" y="1852633"/>
            <a:ext cx="1769836" cy="58473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7865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77"/>
                                        </p:tgtEl>
                                        <p:attrNameLst>
                                          <p:attrName>style.visibility</p:attrName>
                                        </p:attrNameLst>
                                      </p:cBhvr>
                                      <p:to>
                                        <p:strVal val="visible"/>
                                      </p:to>
                                    </p:set>
                                    <p:anim calcmode="lin" valueType="num">
                                      <p:cBhvr additive="base">
                                        <p:cTn id="7" dur="1000"/>
                                        <p:tgtEl>
                                          <p:spTgt spid="4577"/>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150"/>
                                  </p:stCondLst>
                                  <p:childTnLst>
                                    <p:set>
                                      <p:cBhvr>
                                        <p:cTn id="9" dur="1" fill="hold">
                                          <p:stCondLst>
                                            <p:cond delay="0"/>
                                          </p:stCondLst>
                                        </p:cTn>
                                        <p:tgtEl>
                                          <p:spTgt spid="4575"/>
                                        </p:tgtEl>
                                        <p:attrNameLst>
                                          <p:attrName>style.visibility</p:attrName>
                                        </p:attrNameLst>
                                      </p:cBhvr>
                                      <p:to>
                                        <p:strVal val="visible"/>
                                      </p:to>
                                    </p:set>
                                    <p:anim calcmode="lin" valueType="num">
                                      <p:cBhvr additive="base">
                                        <p:cTn id="10" dur="1000"/>
                                        <p:tgtEl>
                                          <p:spTgt spid="4575"/>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350"/>
                                  </p:stCondLst>
                                  <p:childTnLst>
                                    <p:set>
                                      <p:cBhvr>
                                        <p:cTn id="12" dur="1" fill="hold">
                                          <p:stCondLst>
                                            <p:cond delay="0"/>
                                          </p:stCondLst>
                                        </p:cTn>
                                        <p:tgtEl>
                                          <p:spTgt spid="4574"/>
                                        </p:tgtEl>
                                        <p:attrNameLst>
                                          <p:attrName>style.visibility</p:attrName>
                                        </p:attrNameLst>
                                      </p:cBhvr>
                                      <p:to>
                                        <p:strVal val="visible"/>
                                      </p:to>
                                    </p:set>
                                    <p:anim calcmode="lin" valueType="num">
                                      <p:cBhvr additive="base">
                                        <p:cTn id="13" dur="1000"/>
                                        <p:tgtEl>
                                          <p:spTgt spid="4574"/>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550"/>
                                  </p:stCondLst>
                                  <p:childTnLst>
                                    <p:set>
                                      <p:cBhvr>
                                        <p:cTn id="15" dur="1" fill="hold">
                                          <p:stCondLst>
                                            <p:cond delay="0"/>
                                          </p:stCondLst>
                                        </p:cTn>
                                        <p:tgtEl>
                                          <p:spTgt spid="4576"/>
                                        </p:tgtEl>
                                        <p:attrNameLst>
                                          <p:attrName>style.visibility</p:attrName>
                                        </p:attrNameLst>
                                      </p:cBhvr>
                                      <p:to>
                                        <p:strVal val="visible"/>
                                      </p:to>
                                    </p:set>
                                    <p:anim calcmode="lin" valueType="num">
                                      <p:cBhvr additive="base">
                                        <p:cTn id="16" dur="1000"/>
                                        <p:tgtEl>
                                          <p:spTgt spid="4576"/>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750"/>
                                  </p:stCondLst>
                                  <p:childTnLst>
                                    <p:set>
                                      <p:cBhvr>
                                        <p:cTn id="18" dur="1" fill="hold">
                                          <p:stCondLst>
                                            <p:cond delay="0"/>
                                          </p:stCondLst>
                                        </p:cTn>
                                        <p:tgtEl>
                                          <p:spTgt spid="4573"/>
                                        </p:tgtEl>
                                        <p:attrNameLst>
                                          <p:attrName>style.visibility</p:attrName>
                                        </p:attrNameLst>
                                      </p:cBhvr>
                                      <p:to>
                                        <p:strVal val="visible"/>
                                      </p:to>
                                    </p:set>
                                    <p:anim calcmode="lin" valueType="num">
                                      <p:cBhvr additive="base">
                                        <p:cTn id="19" dur="1000"/>
                                        <p:tgtEl>
                                          <p:spTgt spid="4573"/>
                                        </p:tgtEl>
                                        <p:attrNameLst>
                                          <p:attrName>ppt_x</p:attrName>
                                        </p:attrNameLst>
                                      </p:cBhvr>
                                      <p:tavLst>
                                        <p:tav tm="0">
                                          <p:val>
                                            <p:strVal val="#ppt_x-1"/>
                                          </p:val>
                                        </p:tav>
                                        <p:tav tm="100000">
                                          <p:val>
                                            <p:strVal val="#ppt_x"/>
                                          </p:val>
                                        </p:tav>
                                      </p:tavLst>
                                    </p:anim>
                                  </p:childTnLst>
                                </p:cTn>
                              </p:par>
                              <p:par>
                                <p:cTn id="20" presetID="23" presetClass="entr" presetSubtype="16" fill="hold" nodeType="withEffect">
                                  <p:stCondLst>
                                    <p:cond delay="250"/>
                                  </p:stCondLst>
                                  <p:childTnLst>
                                    <p:set>
                                      <p:cBhvr>
                                        <p:cTn id="21" dur="1" fill="hold">
                                          <p:stCondLst>
                                            <p:cond delay="0"/>
                                          </p:stCondLst>
                                        </p:cTn>
                                        <p:tgtEl>
                                          <p:spTgt spid="4592">
                                            <p:txEl>
                                              <p:pRg st="0" end="0"/>
                                            </p:txEl>
                                          </p:spTgt>
                                        </p:tgtEl>
                                        <p:attrNameLst>
                                          <p:attrName>style.visibility</p:attrName>
                                        </p:attrNameLst>
                                      </p:cBhvr>
                                      <p:to>
                                        <p:strVal val="visible"/>
                                      </p:to>
                                    </p:set>
                                    <p:anim calcmode="lin" valueType="num">
                                      <p:cBhvr additive="base">
                                        <p:cTn id="22" dur="500"/>
                                        <p:tgtEl>
                                          <p:spTgt spid="4592">
                                            <p:txEl>
                                              <p:pRg st="0" end="0"/>
                                            </p:txEl>
                                          </p:spTgt>
                                        </p:tgtEl>
                                        <p:attrNameLst>
                                          <p:attrName>ppt_w</p:attrName>
                                        </p:attrNameLst>
                                      </p:cBhvr>
                                      <p:tavLst>
                                        <p:tav tm="0">
                                          <p:val>
                                            <p:strVal val="0"/>
                                          </p:val>
                                        </p:tav>
                                        <p:tav tm="100000">
                                          <p:val>
                                            <p:strVal val="#ppt_w"/>
                                          </p:val>
                                        </p:tav>
                                      </p:tavLst>
                                    </p:anim>
                                    <p:anim calcmode="lin" valueType="num">
                                      <p:cBhvr additive="base">
                                        <p:cTn id="23" dur="500"/>
                                        <p:tgtEl>
                                          <p:spTgt spid="4592">
                                            <p:txEl>
                                              <p:pRg st="0" end="0"/>
                                            </p:txEl>
                                          </p:spTgt>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450"/>
                                  </p:stCondLst>
                                  <p:childTnLst>
                                    <p:set>
                                      <p:cBhvr>
                                        <p:cTn id="25" dur="1" fill="hold">
                                          <p:stCondLst>
                                            <p:cond delay="0"/>
                                          </p:stCondLst>
                                        </p:cTn>
                                        <p:tgtEl>
                                          <p:spTgt spid="4591"/>
                                        </p:tgtEl>
                                        <p:attrNameLst>
                                          <p:attrName>style.visibility</p:attrName>
                                        </p:attrNameLst>
                                      </p:cBhvr>
                                      <p:to>
                                        <p:strVal val="visible"/>
                                      </p:to>
                                    </p:set>
                                    <p:anim calcmode="lin" valueType="num">
                                      <p:cBhvr additive="base">
                                        <p:cTn id="26" dur="500"/>
                                        <p:tgtEl>
                                          <p:spTgt spid="4591"/>
                                        </p:tgtEl>
                                        <p:attrNameLst>
                                          <p:attrName>ppt_w</p:attrName>
                                        </p:attrNameLst>
                                      </p:cBhvr>
                                      <p:tavLst>
                                        <p:tav tm="0">
                                          <p:val>
                                            <p:strVal val="0"/>
                                          </p:val>
                                        </p:tav>
                                        <p:tav tm="100000">
                                          <p:val>
                                            <p:strVal val="#ppt_w"/>
                                          </p:val>
                                        </p:tav>
                                      </p:tavLst>
                                    </p:anim>
                                    <p:anim calcmode="lin" valueType="num">
                                      <p:cBhvr additive="base">
                                        <p:cTn id="27" dur="500"/>
                                        <p:tgtEl>
                                          <p:spTgt spid="4591"/>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650"/>
                                  </p:stCondLst>
                                  <p:childTnLst>
                                    <p:set>
                                      <p:cBhvr>
                                        <p:cTn id="29" dur="1" fill="hold">
                                          <p:stCondLst>
                                            <p:cond delay="0"/>
                                          </p:stCondLst>
                                        </p:cTn>
                                        <p:tgtEl>
                                          <p:spTgt spid="4590"/>
                                        </p:tgtEl>
                                        <p:attrNameLst>
                                          <p:attrName>style.visibility</p:attrName>
                                        </p:attrNameLst>
                                      </p:cBhvr>
                                      <p:to>
                                        <p:strVal val="visible"/>
                                      </p:to>
                                    </p:set>
                                    <p:anim calcmode="lin" valueType="num">
                                      <p:cBhvr additive="base">
                                        <p:cTn id="30" dur="500"/>
                                        <p:tgtEl>
                                          <p:spTgt spid="4590"/>
                                        </p:tgtEl>
                                        <p:attrNameLst>
                                          <p:attrName>ppt_w</p:attrName>
                                        </p:attrNameLst>
                                      </p:cBhvr>
                                      <p:tavLst>
                                        <p:tav tm="0">
                                          <p:val>
                                            <p:strVal val="0"/>
                                          </p:val>
                                        </p:tav>
                                        <p:tav tm="100000">
                                          <p:val>
                                            <p:strVal val="#ppt_w"/>
                                          </p:val>
                                        </p:tav>
                                      </p:tavLst>
                                    </p:anim>
                                    <p:anim calcmode="lin" valueType="num">
                                      <p:cBhvr additive="base">
                                        <p:cTn id="31" dur="500"/>
                                        <p:tgtEl>
                                          <p:spTgt spid="4590"/>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1000"/>
                                  </p:stCondLst>
                                  <p:childTnLst>
                                    <p:set>
                                      <p:cBhvr>
                                        <p:cTn id="33" dur="1" fill="hold">
                                          <p:stCondLst>
                                            <p:cond delay="0"/>
                                          </p:stCondLst>
                                        </p:cTn>
                                        <p:tgtEl>
                                          <p:spTgt spid="4597"/>
                                        </p:tgtEl>
                                        <p:attrNameLst>
                                          <p:attrName>style.visibility</p:attrName>
                                        </p:attrNameLst>
                                      </p:cBhvr>
                                      <p:to>
                                        <p:strVal val="visible"/>
                                      </p:to>
                                    </p:set>
                                    <p:anim calcmode="lin" valueType="num">
                                      <p:cBhvr additive="base">
                                        <p:cTn id="34" dur="500"/>
                                        <p:tgtEl>
                                          <p:spTgt spid="4597"/>
                                        </p:tgtEl>
                                        <p:attrNameLst>
                                          <p:attrName>ppt_w</p:attrName>
                                        </p:attrNameLst>
                                      </p:cBhvr>
                                      <p:tavLst>
                                        <p:tav tm="0">
                                          <p:val>
                                            <p:strVal val="0"/>
                                          </p:val>
                                        </p:tav>
                                        <p:tav tm="100000">
                                          <p:val>
                                            <p:strVal val="#ppt_w"/>
                                          </p:val>
                                        </p:tav>
                                      </p:tavLst>
                                    </p:anim>
                                    <p:anim calcmode="lin" valueType="num">
                                      <p:cBhvr additive="base">
                                        <p:cTn id="35" dur="500"/>
                                        <p:tgtEl>
                                          <p:spTgt spid="4597"/>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1000"/>
                                  </p:stCondLst>
                                  <p:childTnLst>
                                    <p:set>
                                      <p:cBhvr>
                                        <p:cTn id="37" dur="1" fill="hold">
                                          <p:stCondLst>
                                            <p:cond delay="0"/>
                                          </p:stCondLst>
                                        </p:cTn>
                                        <p:tgtEl>
                                          <p:spTgt spid="4596"/>
                                        </p:tgtEl>
                                        <p:attrNameLst>
                                          <p:attrName>style.visibility</p:attrName>
                                        </p:attrNameLst>
                                      </p:cBhvr>
                                      <p:to>
                                        <p:strVal val="visible"/>
                                      </p:to>
                                    </p:set>
                                    <p:anim calcmode="lin" valueType="num">
                                      <p:cBhvr additive="base">
                                        <p:cTn id="38" dur="500"/>
                                        <p:tgtEl>
                                          <p:spTgt spid="4596"/>
                                        </p:tgtEl>
                                        <p:attrNameLst>
                                          <p:attrName>ppt_w</p:attrName>
                                        </p:attrNameLst>
                                      </p:cBhvr>
                                      <p:tavLst>
                                        <p:tav tm="0">
                                          <p:val>
                                            <p:strVal val="0"/>
                                          </p:val>
                                        </p:tav>
                                        <p:tav tm="100000">
                                          <p:val>
                                            <p:strVal val="#ppt_w"/>
                                          </p:val>
                                        </p:tav>
                                      </p:tavLst>
                                    </p:anim>
                                    <p:anim calcmode="lin" valueType="num">
                                      <p:cBhvr additive="base">
                                        <p:cTn id="39" dur="500"/>
                                        <p:tgtEl>
                                          <p:spTgt spid="4596"/>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1000"/>
                                  </p:stCondLst>
                                  <p:childTnLst>
                                    <p:set>
                                      <p:cBhvr>
                                        <p:cTn id="41" dur="1" fill="hold">
                                          <p:stCondLst>
                                            <p:cond delay="0"/>
                                          </p:stCondLst>
                                        </p:cTn>
                                        <p:tgtEl>
                                          <p:spTgt spid="4595"/>
                                        </p:tgtEl>
                                        <p:attrNameLst>
                                          <p:attrName>style.visibility</p:attrName>
                                        </p:attrNameLst>
                                      </p:cBhvr>
                                      <p:to>
                                        <p:strVal val="visible"/>
                                      </p:to>
                                    </p:set>
                                    <p:anim calcmode="lin" valueType="num">
                                      <p:cBhvr additive="base">
                                        <p:cTn id="42" dur="500"/>
                                        <p:tgtEl>
                                          <p:spTgt spid="4595"/>
                                        </p:tgtEl>
                                        <p:attrNameLst>
                                          <p:attrName>ppt_w</p:attrName>
                                        </p:attrNameLst>
                                      </p:cBhvr>
                                      <p:tavLst>
                                        <p:tav tm="0">
                                          <p:val>
                                            <p:strVal val="0"/>
                                          </p:val>
                                        </p:tav>
                                        <p:tav tm="100000">
                                          <p:val>
                                            <p:strVal val="#ppt_w"/>
                                          </p:val>
                                        </p:tav>
                                      </p:tavLst>
                                    </p:anim>
                                    <p:anim calcmode="lin" valueType="num">
                                      <p:cBhvr additive="base">
                                        <p:cTn id="43" dur="500"/>
                                        <p:tgtEl>
                                          <p:spTgt spid="4595"/>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1000"/>
                                  </p:stCondLst>
                                  <p:childTnLst>
                                    <p:set>
                                      <p:cBhvr>
                                        <p:cTn id="45" dur="1" fill="hold">
                                          <p:stCondLst>
                                            <p:cond delay="0"/>
                                          </p:stCondLst>
                                        </p:cTn>
                                        <p:tgtEl>
                                          <p:spTgt spid="4594"/>
                                        </p:tgtEl>
                                        <p:attrNameLst>
                                          <p:attrName>style.visibility</p:attrName>
                                        </p:attrNameLst>
                                      </p:cBhvr>
                                      <p:to>
                                        <p:strVal val="visible"/>
                                      </p:to>
                                    </p:set>
                                    <p:anim calcmode="lin" valueType="num">
                                      <p:cBhvr additive="base">
                                        <p:cTn id="46" dur="500"/>
                                        <p:tgtEl>
                                          <p:spTgt spid="4594"/>
                                        </p:tgtEl>
                                        <p:attrNameLst>
                                          <p:attrName>ppt_w</p:attrName>
                                        </p:attrNameLst>
                                      </p:cBhvr>
                                      <p:tavLst>
                                        <p:tav tm="0">
                                          <p:val>
                                            <p:strVal val="0"/>
                                          </p:val>
                                        </p:tav>
                                        <p:tav tm="100000">
                                          <p:val>
                                            <p:strVal val="#ppt_w"/>
                                          </p:val>
                                        </p:tav>
                                      </p:tavLst>
                                    </p:anim>
                                    <p:anim calcmode="lin" valueType="num">
                                      <p:cBhvr additive="base">
                                        <p:cTn id="47" dur="500"/>
                                        <p:tgtEl>
                                          <p:spTgt spid="4594"/>
                                        </p:tgtEl>
                                        <p:attrNameLst>
                                          <p:attrName>ppt_h</p:attrName>
                                        </p:attrNameLst>
                                      </p:cBhvr>
                                      <p:tavLst>
                                        <p:tav tm="0">
                                          <p:val>
                                            <p:str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ppt_x"/>
                                          </p:val>
                                        </p:tav>
                                        <p:tav tm="100000">
                                          <p:val>
                                            <p:strVal val="#ppt_x"/>
                                          </p:val>
                                        </p:tav>
                                      </p:tavLst>
                                    </p:anim>
                                    <p:anim calcmode="lin" valueType="num">
                                      <p:cBhvr additive="base">
                                        <p:cTn id="5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rot="10800000" flipV="1">
            <a:off x="904249" y="4119105"/>
            <a:ext cx="10372048"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1459280" y="3127089"/>
            <a:ext cx="0" cy="728171"/>
          </a:xfrm>
          <a:prstGeom prst="line">
            <a:avLst/>
          </a:prstGeom>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p:cNvSpPr/>
          <p:nvPr/>
        </p:nvSpPr>
        <p:spPr bwMode="auto">
          <a:xfrm rot="10800000" flipV="1">
            <a:off x="1035824" y="3695651"/>
            <a:ext cx="846909" cy="846909"/>
          </a:xfrm>
          <a:prstGeom prst="ellipse">
            <a:avLst/>
          </a:prstGeom>
          <a:solidFill>
            <a:schemeClr val="accent1"/>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6" name="Rectangle 5"/>
          <p:cNvSpPr/>
          <p:nvPr/>
        </p:nvSpPr>
        <p:spPr>
          <a:xfrm>
            <a:off x="841166" y="2714013"/>
            <a:ext cx="1236236" cy="379656"/>
          </a:xfrm>
          <a:prstGeom prst="rect">
            <a:avLst/>
          </a:prstGeom>
        </p:spPr>
        <p:txBody>
          <a:bodyPr wrap="none" anchor="ctr">
            <a:spAutoFit/>
          </a:bodyPr>
          <a:lstStyle/>
          <a:p>
            <a:pPr algn="ctr"/>
            <a:r>
              <a:rPr lang="it-IT" sz="1867" b="1" dirty="0">
                <a:solidFill>
                  <a:schemeClr val="accent1"/>
                </a:solidFill>
              </a:rPr>
              <a:t>Dec-2019</a:t>
            </a:r>
            <a:endParaRPr lang="en-US" sz="1867" dirty="0">
              <a:solidFill>
                <a:schemeClr val="accent1"/>
              </a:solidFill>
            </a:endParaRPr>
          </a:p>
        </p:txBody>
      </p:sp>
      <p:sp>
        <p:nvSpPr>
          <p:cNvPr id="41" name="Rectangle 40"/>
          <p:cNvSpPr/>
          <p:nvPr/>
        </p:nvSpPr>
        <p:spPr>
          <a:xfrm rot="10800000" flipH="1" flipV="1">
            <a:off x="508000" y="1802130"/>
            <a:ext cx="1902560" cy="821059"/>
          </a:xfrm>
          <a:prstGeom prst="rect">
            <a:avLst/>
          </a:prstGeom>
        </p:spPr>
        <p:txBody>
          <a:bodyPr wrap="square" lIns="0" tIns="0" rIns="0" bIns="0" anchor="ctr">
            <a:spAutoFit/>
          </a:bodyPr>
          <a:lstStyle/>
          <a:p>
            <a:pPr algn="ctr"/>
            <a:r>
              <a:rPr lang="en-US" sz="1067" dirty="0">
                <a:solidFill>
                  <a:schemeClr val="bg1">
                    <a:lumMod val="50000"/>
                  </a:schemeClr>
                </a:solidFill>
                <a:latin typeface="Roboto (Body)"/>
              </a:rPr>
              <a:t>The city of Wuhan, the capital of Hubei Province, in China, became the center of a pneumonia epidemic of unknown cause</a:t>
            </a:r>
          </a:p>
        </p:txBody>
      </p:sp>
      <p:cxnSp>
        <p:nvCxnSpPr>
          <p:cNvPr id="44" name="Straight Connector 43"/>
          <p:cNvCxnSpPr/>
          <p:nvPr/>
        </p:nvCxnSpPr>
        <p:spPr>
          <a:xfrm rot="10800000" flipV="1">
            <a:off x="2782421" y="4382951"/>
            <a:ext cx="0" cy="728171"/>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Oval 47"/>
          <p:cNvSpPr/>
          <p:nvPr/>
        </p:nvSpPr>
        <p:spPr bwMode="auto">
          <a:xfrm rot="10800000" flipV="1">
            <a:off x="2358968" y="3695651"/>
            <a:ext cx="846909" cy="846909"/>
          </a:xfrm>
          <a:prstGeom prst="ellipse">
            <a:avLst/>
          </a:prstGeom>
          <a:solidFill>
            <a:schemeClr val="accent2"/>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46" name="Rectangle 45"/>
          <p:cNvSpPr/>
          <p:nvPr/>
        </p:nvSpPr>
        <p:spPr>
          <a:xfrm>
            <a:off x="2177933" y="5144543"/>
            <a:ext cx="1208985" cy="379656"/>
          </a:xfrm>
          <a:prstGeom prst="rect">
            <a:avLst/>
          </a:prstGeom>
        </p:spPr>
        <p:txBody>
          <a:bodyPr wrap="none" anchor="ctr">
            <a:spAutoFit/>
          </a:bodyPr>
          <a:lstStyle/>
          <a:p>
            <a:pPr algn="ctr"/>
            <a:r>
              <a:rPr lang="it-IT" sz="1867" b="1" dirty="0">
                <a:solidFill>
                  <a:schemeClr val="accent2"/>
                </a:solidFill>
              </a:rPr>
              <a:t>Jan-2020</a:t>
            </a:r>
            <a:endParaRPr lang="en-US" sz="1867" dirty="0">
              <a:solidFill>
                <a:schemeClr val="accent2"/>
              </a:solidFill>
            </a:endParaRPr>
          </a:p>
        </p:txBody>
      </p:sp>
      <p:sp>
        <p:nvSpPr>
          <p:cNvPr id="47" name="Rectangle 46"/>
          <p:cNvSpPr/>
          <p:nvPr/>
        </p:nvSpPr>
        <p:spPr>
          <a:xfrm rot="10800000" flipH="1" flipV="1">
            <a:off x="1831141" y="5450811"/>
            <a:ext cx="1902560" cy="1149482"/>
          </a:xfrm>
          <a:prstGeom prst="rect">
            <a:avLst/>
          </a:prstGeom>
        </p:spPr>
        <p:txBody>
          <a:bodyPr wrap="square" lIns="0" tIns="0" rIns="0" bIns="0" anchor="ctr">
            <a:spAutoFit/>
          </a:bodyPr>
          <a:lstStyle/>
          <a:p>
            <a:pPr algn="ctr"/>
            <a:r>
              <a:rPr lang="en-US" sz="1067" dirty="0">
                <a:solidFill>
                  <a:schemeClr val="bg1">
                    <a:lumMod val="50000"/>
                  </a:schemeClr>
                </a:solidFill>
                <a:latin typeface="Roboto (Body)"/>
              </a:rPr>
              <a:t>Chinese scientists isolated a novel coronavirus from these patients, which was responsible for the acute respiratory syndrome called SARS-CoV-2 (formerly known as 2019-nCoV) </a:t>
            </a:r>
          </a:p>
        </p:txBody>
      </p:sp>
      <p:cxnSp>
        <p:nvCxnSpPr>
          <p:cNvPr id="61" name="Straight Connector 60"/>
          <p:cNvCxnSpPr/>
          <p:nvPr/>
        </p:nvCxnSpPr>
        <p:spPr>
          <a:xfrm rot="10800000" flipV="1">
            <a:off x="4105563" y="3127089"/>
            <a:ext cx="0" cy="728171"/>
          </a:xfrm>
          <a:prstGeom prst="line">
            <a:avLst/>
          </a:prstGeom>
          <a:ln w="1270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5" name="Oval 64"/>
          <p:cNvSpPr/>
          <p:nvPr/>
        </p:nvSpPr>
        <p:spPr bwMode="auto">
          <a:xfrm rot="10800000" flipV="1">
            <a:off x="3682107" y="3695651"/>
            <a:ext cx="846909" cy="846909"/>
          </a:xfrm>
          <a:prstGeom prst="ellipse">
            <a:avLst/>
          </a:prstGeom>
          <a:solidFill>
            <a:schemeClr val="accent3"/>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63" name="Rectangle 62"/>
          <p:cNvSpPr/>
          <p:nvPr/>
        </p:nvSpPr>
        <p:spPr>
          <a:xfrm>
            <a:off x="3234368" y="2714013"/>
            <a:ext cx="1742400" cy="379656"/>
          </a:xfrm>
          <a:prstGeom prst="rect">
            <a:avLst/>
          </a:prstGeom>
        </p:spPr>
        <p:txBody>
          <a:bodyPr wrap="none" anchor="ctr">
            <a:spAutoFit/>
          </a:bodyPr>
          <a:lstStyle/>
          <a:p>
            <a:pPr algn="ctr"/>
            <a:r>
              <a:rPr lang="it-IT" sz="1867" b="1" dirty="0">
                <a:solidFill>
                  <a:schemeClr val="accent3"/>
                </a:solidFill>
              </a:rPr>
              <a:t>11</a:t>
            </a:r>
            <a:r>
              <a:rPr lang="it-IT" sz="1867" b="1" baseline="30000" dirty="0">
                <a:solidFill>
                  <a:schemeClr val="accent3"/>
                </a:solidFill>
              </a:rPr>
              <a:t>th</a:t>
            </a:r>
            <a:r>
              <a:rPr lang="it-IT" sz="1867" b="1" dirty="0">
                <a:solidFill>
                  <a:schemeClr val="accent3"/>
                </a:solidFill>
              </a:rPr>
              <a:t> </a:t>
            </a:r>
            <a:r>
              <a:rPr lang="it-IT" sz="1867" b="1" dirty="0" err="1">
                <a:solidFill>
                  <a:schemeClr val="accent3"/>
                </a:solidFill>
              </a:rPr>
              <a:t>Feb</a:t>
            </a:r>
            <a:r>
              <a:rPr lang="it-IT" sz="1867" b="1" dirty="0">
                <a:solidFill>
                  <a:schemeClr val="accent3"/>
                </a:solidFill>
              </a:rPr>
              <a:t> 2020</a:t>
            </a:r>
            <a:endParaRPr lang="en-US" sz="1867" dirty="0">
              <a:solidFill>
                <a:schemeClr val="accent3"/>
              </a:solidFill>
            </a:endParaRPr>
          </a:p>
        </p:txBody>
      </p:sp>
      <p:sp>
        <p:nvSpPr>
          <p:cNvPr id="64" name="Rectangle 63"/>
          <p:cNvSpPr/>
          <p:nvPr/>
        </p:nvSpPr>
        <p:spPr>
          <a:xfrm rot="10800000" flipH="1" flipV="1">
            <a:off x="3154283" y="1720024"/>
            <a:ext cx="1902560" cy="985270"/>
          </a:xfrm>
          <a:prstGeom prst="rect">
            <a:avLst/>
          </a:prstGeom>
        </p:spPr>
        <p:txBody>
          <a:bodyPr wrap="square" lIns="0" tIns="0" rIns="0" bIns="0" anchor="ctr">
            <a:spAutoFit/>
          </a:bodyPr>
          <a:lstStyle/>
          <a:p>
            <a:pPr algn="ctr"/>
            <a:r>
              <a:rPr lang="en-US" sz="1067" dirty="0">
                <a:solidFill>
                  <a:schemeClr val="bg1">
                    <a:lumMod val="50000"/>
                  </a:schemeClr>
                </a:solidFill>
                <a:latin typeface="Roboto (Body)"/>
              </a:rPr>
              <a:t>The disease caused by this virus was subsequently designated by the World Health Organization (WHO) Coronavirus Disease 2019 (Covid-19)</a:t>
            </a:r>
          </a:p>
        </p:txBody>
      </p:sp>
      <p:cxnSp>
        <p:nvCxnSpPr>
          <p:cNvPr id="68" name="Straight Connector 67"/>
          <p:cNvCxnSpPr/>
          <p:nvPr/>
        </p:nvCxnSpPr>
        <p:spPr>
          <a:xfrm rot="10800000" flipV="1">
            <a:off x="5428704" y="4382951"/>
            <a:ext cx="0" cy="728171"/>
          </a:xfrm>
          <a:prstGeom prst="line">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 name="Oval 71"/>
          <p:cNvSpPr/>
          <p:nvPr/>
        </p:nvSpPr>
        <p:spPr bwMode="auto">
          <a:xfrm rot="10800000" flipV="1">
            <a:off x="5005251" y="3695651"/>
            <a:ext cx="846909" cy="846909"/>
          </a:xfrm>
          <a:prstGeom prst="ellipse">
            <a:avLst/>
          </a:prstGeom>
          <a:solidFill>
            <a:srgbClr val="FF66FF"/>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70" name="Rectangle 69"/>
          <p:cNvSpPr/>
          <p:nvPr/>
        </p:nvSpPr>
        <p:spPr>
          <a:xfrm>
            <a:off x="4550905" y="5144543"/>
            <a:ext cx="1755609" cy="379656"/>
          </a:xfrm>
          <a:prstGeom prst="rect">
            <a:avLst/>
          </a:prstGeom>
        </p:spPr>
        <p:txBody>
          <a:bodyPr wrap="none" anchor="ctr">
            <a:spAutoFit/>
          </a:bodyPr>
          <a:lstStyle/>
          <a:p>
            <a:pPr algn="ctr"/>
            <a:r>
              <a:rPr lang="it-IT" sz="1867" b="1" dirty="0">
                <a:solidFill>
                  <a:srgbClr val="FF66FF"/>
                </a:solidFill>
              </a:rPr>
              <a:t>21</a:t>
            </a:r>
            <a:r>
              <a:rPr lang="it-IT" sz="1867" b="1" baseline="30000" dirty="0">
                <a:solidFill>
                  <a:srgbClr val="FF66FF"/>
                </a:solidFill>
              </a:rPr>
              <a:t>th</a:t>
            </a:r>
            <a:r>
              <a:rPr lang="it-IT" sz="1867" b="1" dirty="0">
                <a:solidFill>
                  <a:srgbClr val="FF66FF"/>
                </a:solidFill>
              </a:rPr>
              <a:t> </a:t>
            </a:r>
            <a:r>
              <a:rPr lang="it-IT" sz="1867" b="1" dirty="0" err="1">
                <a:solidFill>
                  <a:srgbClr val="FF66FF"/>
                </a:solidFill>
              </a:rPr>
              <a:t>Feb</a:t>
            </a:r>
            <a:r>
              <a:rPr lang="it-IT" sz="1867" b="1" dirty="0">
                <a:solidFill>
                  <a:srgbClr val="FF66FF"/>
                </a:solidFill>
              </a:rPr>
              <a:t> </a:t>
            </a:r>
            <a:r>
              <a:rPr lang="ar-SY" sz="1867" b="1" dirty="0">
                <a:solidFill>
                  <a:srgbClr val="FF66FF"/>
                </a:solidFill>
              </a:rPr>
              <a:t>2020</a:t>
            </a:r>
            <a:endParaRPr lang="en-US" sz="1867" dirty="0">
              <a:solidFill>
                <a:srgbClr val="FF66FF"/>
              </a:solidFill>
            </a:endParaRPr>
          </a:p>
        </p:txBody>
      </p:sp>
      <p:sp>
        <p:nvSpPr>
          <p:cNvPr id="71" name="Rectangle 70"/>
          <p:cNvSpPr/>
          <p:nvPr/>
        </p:nvSpPr>
        <p:spPr>
          <a:xfrm rot="10800000" flipH="1" flipV="1">
            <a:off x="4477424" y="5917573"/>
            <a:ext cx="1902560" cy="215957"/>
          </a:xfrm>
          <a:prstGeom prst="rect">
            <a:avLst/>
          </a:prstGeom>
        </p:spPr>
        <p:txBody>
          <a:bodyPr wrap="square" lIns="0" tIns="0" rIns="0" bIns="0" anchor="ctr">
            <a:spAutoFit/>
          </a:bodyPr>
          <a:lstStyle/>
          <a:p>
            <a:pPr algn="ctr">
              <a:lnSpc>
                <a:spcPct val="150000"/>
              </a:lnSpc>
            </a:pPr>
            <a:r>
              <a:rPr lang="en-US" sz="1067" dirty="0">
                <a:solidFill>
                  <a:schemeClr val="bg1">
                    <a:lumMod val="50000"/>
                  </a:schemeClr>
                </a:solidFill>
                <a:latin typeface="Roboto (Body)"/>
              </a:rPr>
              <a:t>First case in Italy: Codogno</a:t>
            </a:r>
          </a:p>
        </p:txBody>
      </p:sp>
      <p:cxnSp>
        <p:nvCxnSpPr>
          <p:cNvPr id="75" name="Straight Connector 74"/>
          <p:cNvCxnSpPr/>
          <p:nvPr/>
        </p:nvCxnSpPr>
        <p:spPr>
          <a:xfrm rot="10800000" flipV="1">
            <a:off x="6751845" y="3127089"/>
            <a:ext cx="0" cy="728171"/>
          </a:xfrm>
          <a:prstGeom prst="line">
            <a:avLst/>
          </a:prstGeom>
          <a:ln w="12700">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78"/>
          <p:cNvSpPr/>
          <p:nvPr/>
        </p:nvSpPr>
        <p:spPr bwMode="auto">
          <a:xfrm rot="10800000" flipV="1">
            <a:off x="6328390" y="3695651"/>
            <a:ext cx="846909" cy="846909"/>
          </a:xfrm>
          <a:prstGeom prst="ellipse">
            <a:avLst/>
          </a:prstGeom>
          <a:solidFill>
            <a:schemeClr val="accent5"/>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77" name="Rectangle 76"/>
          <p:cNvSpPr/>
          <p:nvPr/>
        </p:nvSpPr>
        <p:spPr>
          <a:xfrm>
            <a:off x="5479708" y="2714013"/>
            <a:ext cx="2544286" cy="379656"/>
          </a:xfrm>
          <a:prstGeom prst="rect">
            <a:avLst/>
          </a:prstGeom>
        </p:spPr>
        <p:txBody>
          <a:bodyPr wrap="none" anchor="ctr">
            <a:spAutoFit/>
          </a:bodyPr>
          <a:lstStyle/>
          <a:p>
            <a:pPr algn="ctr"/>
            <a:r>
              <a:rPr lang="it-IT" sz="1867" b="1" dirty="0">
                <a:solidFill>
                  <a:schemeClr val="accent5"/>
                </a:solidFill>
              </a:rPr>
              <a:t>21</a:t>
            </a:r>
            <a:r>
              <a:rPr lang="it-IT" sz="1867" b="1" baseline="30000" dirty="0">
                <a:solidFill>
                  <a:schemeClr val="accent5"/>
                </a:solidFill>
              </a:rPr>
              <a:t>th</a:t>
            </a:r>
            <a:r>
              <a:rPr lang="it-IT" sz="1867" b="1" dirty="0">
                <a:solidFill>
                  <a:schemeClr val="accent5"/>
                </a:solidFill>
              </a:rPr>
              <a:t> Feb-7</a:t>
            </a:r>
            <a:r>
              <a:rPr lang="it-IT" sz="1867" b="1" baseline="30000" dirty="0">
                <a:solidFill>
                  <a:schemeClr val="accent5"/>
                </a:solidFill>
              </a:rPr>
              <a:t>th</a:t>
            </a:r>
            <a:r>
              <a:rPr lang="it-IT" sz="1867" b="1" dirty="0">
                <a:solidFill>
                  <a:schemeClr val="accent5"/>
                </a:solidFill>
              </a:rPr>
              <a:t> Mar </a:t>
            </a:r>
            <a:r>
              <a:rPr lang="ar-SY" sz="1867" b="1" dirty="0">
                <a:solidFill>
                  <a:schemeClr val="accent5"/>
                </a:solidFill>
              </a:rPr>
              <a:t>202</a:t>
            </a:r>
            <a:r>
              <a:rPr lang="it-IT" sz="1867" b="1" dirty="0">
                <a:solidFill>
                  <a:schemeClr val="accent5"/>
                </a:solidFill>
              </a:rPr>
              <a:t>0</a:t>
            </a:r>
            <a:endParaRPr lang="en-US" sz="1867" dirty="0">
              <a:solidFill>
                <a:schemeClr val="accent5"/>
              </a:solidFill>
            </a:endParaRPr>
          </a:p>
        </p:txBody>
      </p:sp>
      <p:sp>
        <p:nvSpPr>
          <p:cNvPr id="78" name="Rectangle 77"/>
          <p:cNvSpPr/>
          <p:nvPr/>
        </p:nvSpPr>
        <p:spPr>
          <a:xfrm rot="10800000" flipH="1" flipV="1">
            <a:off x="5800565" y="2048447"/>
            <a:ext cx="1902560" cy="328423"/>
          </a:xfrm>
          <a:prstGeom prst="rect">
            <a:avLst/>
          </a:prstGeom>
        </p:spPr>
        <p:txBody>
          <a:bodyPr wrap="square" lIns="0" tIns="0" rIns="0" bIns="0" anchor="ctr">
            <a:spAutoFit/>
          </a:bodyPr>
          <a:lstStyle/>
          <a:p>
            <a:pPr algn="ctr"/>
            <a:r>
              <a:rPr lang="en-US" sz="1067" dirty="0">
                <a:solidFill>
                  <a:schemeClr val="bg1">
                    <a:lumMod val="50000"/>
                  </a:schemeClr>
                </a:solidFill>
                <a:latin typeface="Roboto (Body)"/>
              </a:rPr>
              <a:t>Vo’ </a:t>
            </a:r>
            <a:r>
              <a:rPr lang="en-US" sz="1067" dirty="0" err="1">
                <a:solidFill>
                  <a:schemeClr val="bg1">
                    <a:lumMod val="50000"/>
                  </a:schemeClr>
                </a:solidFill>
                <a:latin typeface="Roboto (Body)"/>
              </a:rPr>
              <a:t>Euganeo</a:t>
            </a:r>
            <a:r>
              <a:rPr lang="en-US" sz="1067" dirty="0">
                <a:solidFill>
                  <a:schemeClr val="bg1">
                    <a:lumMod val="50000"/>
                  </a:schemeClr>
                </a:solidFill>
                <a:latin typeface="Roboto (Body)"/>
              </a:rPr>
              <a:t> Population screening </a:t>
            </a:r>
          </a:p>
        </p:txBody>
      </p:sp>
      <p:cxnSp>
        <p:nvCxnSpPr>
          <p:cNvPr id="82" name="Straight Connector 81"/>
          <p:cNvCxnSpPr/>
          <p:nvPr/>
        </p:nvCxnSpPr>
        <p:spPr>
          <a:xfrm rot="10800000" flipV="1">
            <a:off x="8074987" y="4382951"/>
            <a:ext cx="0" cy="728171"/>
          </a:xfrm>
          <a:prstGeom prst="line">
            <a:avLst/>
          </a:prstGeom>
          <a:ln w="1270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6" name="Oval 85"/>
          <p:cNvSpPr/>
          <p:nvPr/>
        </p:nvSpPr>
        <p:spPr bwMode="auto">
          <a:xfrm rot="10800000" flipV="1">
            <a:off x="7651534" y="3695651"/>
            <a:ext cx="846909" cy="846909"/>
          </a:xfrm>
          <a:prstGeom prst="ellipse">
            <a:avLst/>
          </a:prstGeom>
          <a:solidFill>
            <a:schemeClr val="accent6"/>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84" name="Rectangle 83"/>
          <p:cNvSpPr/>
          <p:nvPr/>
        </p:nvSpPr>
        <p:spPr>
          <a:xfrm>
            <a:off x="7296571" y="5144543"/>
            <a:ext cx="1556836" cy="379656"/>
          </a:xfrm>
          <a:prstGeom prst="rect">
            <a:avLst/>
          </a:prstGeom>
        </p:spPr>
        <p:txBody>
          <a:bodyPr wrap="none" anchor="ctr">
            <a:spAutoFit/>
          </a:bodyPr>
          <a:lstStyle/>
          <a:p>
            <a:pPr algn="ctr"/>
            <a:r>
              <a:rPr lang="it-IT" sz="1867" b="1" dirty="0">
                <a:solidFill>
                  <a:schemeClr val="accent6"/>
                </a:solidFill>
              </a:rPr>
              <a:t>9</a:t>
            </a:r>
            <a:r>
              <a:rPr lang="it-IT" sz="1867" b="1" baseline="30000" dirty="0">
                <a:solidFill>
                  <a:schemeClr val="accent6"/>
                </a:solidFill>
              </a:rPr>
              <a:t>th</a:t>
            </a:r>
            <a:r>
              <a:rPr lang="it-IT" sz="1867" b="1" dirty="0">
                <a:solidFill>
                  <a:schemeClr val="accent6"/>
                </a:solidFill>
              </a:rPr>
              <a:t> Mar 2020</a:t>
            </a:r>
          </a:p>
        </p:txBody>
      </p:sp>
      <p:sp>
        <p:nvSpPr>
          <p:cNvPr id="85" name="Rectangle 84"/>
          <p:cNvSpPr/>
          <p:nvPr/>
        </p:nvSpPr>
        <p:spPr>
          <a:xfrm rot="10800000" flipH="1" flipV="1">
            <a:off x="7123707" y="5917573"/>
            <a:ext cx="1902560" cy="215957"/>
          </a:xfrm>
          <a:prstGeom prst="rect">
            <a:avLst/>
          </a:prstGeom>
        </p:spPr>
        <p:txBody>
          <a:bodyPr wrap="square" lIns="0" tIns="0" rIns="0" bIns="0" anchor="ctr">
            <a:spAutoFit/>
          </a:bodyPr>
          <a:lstStyle/>
          <a:p>
            <a:pPr algn="ctr">
              <a:lnSpc>
                <a:spcPct val="150000"/>
              </a:lnSpc>
            </a:pPr>
            <a:r>
              <a:rPr lang="en-US" sz="1067" dirty="0">
                <a:solidFill>
                  <a:schemeClr val="bg1">
                    <a:lumMod val="50000"/>
                  </a:schemeClr>
                </a:solidFill>
                <a:latin typeface="Roboto (Body)"/>
              </a:rPr>
              <a:t>Italian Lockdown</a:t>
            </a:r>
          </a:p>
        </p:txBody>
      </p:sp>
      <p:cxnSp>
        <p:nvCxnSpPr>
          <p:cNvPr id="89" name="Straight Connector 88"/>
          <p:cNvCxnSpPr/>
          <p:nvPr/>
        </p:nvCxnSpPr>
        <p:spPr>
          <a:xfrm rot="10800000" flipV="1">
            <a:off x="9398128" y="3127089"/>
            <a:ext cx="0" cy="728171"/>
          </a:xfrm>
          <a:prstGeom prst="line">
            <a:avLst/>
          </a:prstGeom>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3" name="Oval 92"/>
          <p:cNvSpPr/>
          <p:nvPr/>
        </p:nvSpPr>
        <p:spPr bwMode="auto">
          <a:xfrm rot="10800000" flipV="1">
            <a:off x="8974672" y="3695651"/>
            <a:ext cx="846909" cy="846909"/>
          </a:xfrm>
          <a:prstGeom prst="ellipse">
            <a:avLst/>
          </a:prstGeom>
          <a:solidFill>
            <a:schemeClr val="accent1"/>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91" name="Rectangle 90"/>
          <p:cNvSpPr/>
          <p:nvPr/>
        </p:nvSpPr>
        <p:spPr>
          <a:xfrm>
            <a:off x="8559792" y="2714013"/>
            <a:ext cx="1676676" cy="379656"/>
          </a:xfrm>
          <a:prstGeom prst="rect">
            <a:avLst/>
          </a:prstGeom>
        </p:spPr>
        <p:txBody>
          <a:bodyPr wrap="none" anchor="ctr">
            <a:spAutoFit/>
          </a:bodyPr>
          <a:lstStyle/>
          <a:p>
            <a:pPr algn="ctr"/>
            <a:r>
              <a:rPr lang="it-IT" sz="1867" b="1" dirty="0">
                <a:solidFill>
                  <a:schemeClr val="accent1"/>
                </a:solidFill>
              </a:rPr>
              <a:t>11</a:t>
            </a:r>
            <a:r>
              <a:rPr lang="it-IT" sz="1867" b="1" baseline="30000" dirty="0">
                <a:solidFill>
                  <a:schemeClr val="accent1"/>
                </a:solidFill>
              </a:rPr>
              <a:t>th</a:t>
            </a:r>
            <a:r>
              <a:rPr lang="it-IT" sz="1867" b="1" dirty="0">
                <a:solidFill>
                  <a:schemeClr val="accent1"/>
                </a:solidFill>
              </a:rPr>
              <a:t> Mar 2020</a:t>
            </a:r>
          </a:p>
        </p:txBody>
      </p:sp>
      <p:sp>
        <p:nvSpPr>
          <p:cNvPr id="92" name="Rectangle 91"/>
          <p:cNvSpPr/>
          <p:nvPr/>
        </p:nvSpPr>
        <p:spPr>
          <a:xfrm rot="10800000" flipH="1" flipV="1">
            <a:off x="8446848" y="2104680"/>
            <a:ext cx="1902560" cy="215957"/>
          </a:xfrm>
          <a:prstGeom prst="rect">
            <a:avLst/>
          </a:prstGeom>
        </p:spPr>
        <p:txBody>
          <a:bodyPr wrap="square" lIns="0" tIns="0" rIns="0" bIns="0" anchor="ctr">
            <a:spAutoFit/>
          </a:bodyPr>
          <a:lstStyle/>
          <a:p>
            <a:pPr algn="ctr">
              <a:lnSpc>
                <a:spcPct val="150000"/>
              </a:lnSpc>
            </a:pPr>
            <a:r>
              <a:rPr lang="en-US" sz="1067" dirty="0">
                <a:solidFill>
                  <a:schemeClr val="bg1">
                    <a:lumMod val="50000"/>
                  </a:schemeClr>
                </a:solidFill>
                <a:latin typeface="Roboto (Body)"/>
              </a:rPr>
              <a:t>WHO declared pandemic</a:t>
            </a:r>
          </a:p>
        </p:txBody>
      </p:sp>
      <p:cxnSp>
        <p:nvCxnSpPr>
          <p:cNvPr id="97" name="Straight Connector 96"/>
          <p:cNvCxnSpPr/>
          <p:nvPr/>
        </p:nvCxnSpPr>
        <p:spPr>
          <a:xfrm rot="10800000" flipV="1">
            <a:off x="10721267" y="4382951"/>
            <a:ext cx="0" cy="728171"/>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Oval 100"/>
          <p:cNvSpPr/>
          <p:nvPr/>
        </p:nvSpPr>
        <p:spPr bwMode="auto">
          <a:xfrm rot="10800000" flipV="1">
            <a:off x="10297814" y="3695651"/>
            <a:ext cx="846909" cy="846909"/>
          </a:xfrm>
          <a:prstGeom prst="ellipse">
            <a:avLst/>
          </a:prstGeom>
          <a:solidFill>
            <a:schemeClr val="accent2"/>
          </a:solidFill>
          <a:ln w="38100">
            <a:solidFill>
              <a:schemeClr val="bg1">
                <a:lumMod val="95000"/>
              </a:schemeClr>
            </a:solidFill>
            <a:round/>
            <a:headEnd/>
            <a:tailEnd/>
          </a:ln>
          <a:effectLst/>
        </p:spPr>
        <p:txBody>
          <a:bodyPr vert="horz" wrap="square" lIns="121920" tIns="60960" rIns="121920" bIns="60960" numCol="1" rtlCol="0" anchor="t" anchorCtr="0" compatLnSpc="1">
            <a:prstTxWarp prst="textNoShape">
              <a:avLst/>
            </a:prstTxWarp>
          </a:bodyPr>
          <a:lstStyle/>
          <a:p>
            <a:pPr algn="ctr"/>
            <a:endParaRPr lang="en-US" sz="2400"/>
          </a:p>
        </p:txBody>
      </p:sp>
      <p:sp>
        <p:nvSpPr>
          <p:cNvPr id="99" name="Rectangle 98"/>
          <p:cNvSpPr/>
          <p:nvPr/>
        </p:nvSpPr>
        <p:spPr>
          <a:xfrm>
            <a:off x="9885145" y="5144543"/>
            <a:ext cx="1672254" cy="379656"/>
          </a:xfrm>
          <a:prstGeom prst="rect">
            <a:avLst/>
          </a:prstGeom>
        </p:spPr>
        <p:txBody>
          <a:bodyPr wrap="none" anchor="ctr">
            <a:spAutoFit/>
          </a:bodyPr>
          <a:lstStyle/>
          <a:p>
            <a:pPr algn="ctr"/>
            <a:r>
              <a:rPr lang="it-IT" sz="1867" b="1" dirty="0">
                <a:solidFill>
                  <a:schemeClr val="accent2"/>
                </a:solidFill>
              </a:rPr>
              <a:t>28 </a:t>
            </a:r>
            <a:r>
              <a:rPr lang="it-IT" sz="1867" b="1" dirty="0" err="1">
                <a:solidFill>
                  <a:schemeClr val="accent2"/>
                </a:solidFill>
              </a:rPr>
              <a:t>June</a:t>
            </a:r>
            <a:r>
              <a:rPr lang="it-IT" sz="1867" b="1" dirty="0">
                <a:solidFill>
                  <a:schemeClr val="accent2"/>
                </a:solidFill>
              </a:rPr>
              <a:t> </a:t>
            </a:r>
            <a:r>
              <a:rPr lang="ar-SY" sz="1867" b="1" dirty="0">
                <a:solidFill>
                  <a:schemeClr val="accent2"/>
                </a:solidFill>
              </a:rPr>
              <a:t>202</a:t>
            </a:r>
            <a:r>
              <a:rPr lang="it-IT" sz="1867" b="1" dirty="0">
                <a:solidFill>
                  <a:schemeClr val="accent2"/>
                </a:solidFill>
              </a:rPr>
              <a:t>1</a:t>
            </a:r>
            <a:endParaRPr lang="en-US" sz="1867" dirty="0">
              <a:solidFill>
                <a:schemeClr val="accent2"/>
              </a:solidFill>
            </a:endParaRPr>
          </a:p>
        </p:txBody>
      </p:sp>
      <p:sp>
        <p:nvSpPr>
          <p:cNvPr id="100" name="Rectangle 99"/>
          <p:cNvSpPr/>
          <p:nvPr/>
        </p:nvSpPr>
        <p:spPr>
          <a:xfrm rot="10800000" flipH="1" flipV="1">
            <a:off x="9769987" y="5794399"/>
            <a:ext cx="1902560" cy="462306"/>
          </a:xfrm>
          <a:prstGeom prst="rect">
            <a:avLst/>
          </a:prstGeom>
        </p:spPr>
        <p:txBody>
          <a:bodyPr wrap="square" lIns="0" tIns="0" rIns="0" bIns="0" anchor="ctr">
            <a:spAutoFit/>
          </a:bodyPr>
          <a:lstStyle/>
          <a:p>
            <a:pPr algn="ctr">
              <a:lnSpc>
                <a:spcPct val="150000"/>
              </a:lnSpc>
            </a:pPr>
            <a:r>
              <a:rPr lang="en-US" sz="1067" dirty="0">
                <a:solidFill>
                  <a:schemeClr val="bg1">
                    <a:lumMod val="50000"/>
                  </a:schemeClr>
                </a:solidFill>
                <a:latin typeface="Times New Roman" panose="02020603050405020304" pitchFamily="18" charset="0"/>
                <a:cs typeface="Times New Roman" panose="02020603050405020304" pitchFamily="18" charset="0"/>
              </a:rPr>
              <a:t>≈</a:t>
            </a:r>
            <a:r>
              <a:rPr lang="en-US" sz="1067" dirty="0">
                <a:solidFill>
                  <a:schemeClr val="bg1">
                    <a:lumMod val="50000"/>
                  </a:schemeClr>
                </a:solidFill>
                <a:latin typeface="Roboto (Body)"/>
              </a:rPr>
              <a:t>180 Million infection people</a:t>
            </a:r>
          </a:p>
          <a:p>
            <a:pPr algn="ctr">
              <a:lnSpc>
                <a:spcPct val="150000"/>
              </a:lnSpc>
            </a:pPr>
            <a:r>
              <a:rPr lang="en-US" sz="1067" dirty="0">
                <a:solidFill>
                  <a:schemeClr val="bg1">
                    <a:lumMod val="50000"/>
                  </a:schemeClr>
                </a:solidFill>
                <a:latin typeface="Times New Roman" panose="02020603050405020304" pitchFamily="18" charset="0"/>
                <a:cs typeface="Times New Roman" panose="02020603050405020304" pitchFamily="18" charset="0"/>
              </a:rPr>
              <a:t>≈</a:t>
            </a:r>
            <a:r>
              <a:rPr lang="en-US" sz="1067" dirty="0">
                <a:solidFill>
                  <a:schemeClr val="bg1">
                    <a:lumMod val="50000"/>
                  </a:schemeClr>
                </a:solidFill>
                <a:latin typeface="Roboto (Body)"/>
              </a:rPr>
              <a:t> 4 Million death</a:t>
            </a:r>
          </a:p>
        </p:txBody>
      </p:sp>
      <p:grpSp>
        <p:nvGrpSpPr>
          <p:cNvPr id="53" name="Group 42"/>
          <p:cNvGrpSpPr>
            <a:grpSpLocks noChangeAspect="1"/>
          </p:cNvGrpSpPr>
          <p:nvPr/>
        </p:nvGrpSpPr>
        <p:grpSpPr bwMode="auto">
          <a:xfrm>
            <a:off x="5321775" y="3984453"/>
            <a:ext cx="213861" cy="269304"/>
            <a:chOff x="4772" y="2013"/>
            <a:chExt cx="837" cy="1054"/>
          </a:xfrm>
          <a:solidFill>
            <a:schemeClr val="bg1"/>
          </a:solidFill>
        </p:grpSpPr>
        <p:sp>
          <p:nvSpPr>
            <p:cNvPr id="54" name="Freeform 44"/>
            <p:cNvSpPr>
              <a:spLocks/>
            </p:cNvSpPr>
            <p:nvPr/>
          </p:nvSpPr>
          <p:spPr bwMode="auto">
            <a:xfrm>
              <a:off x="5192" y="2187"/>
              <a:ext cx="204" cy="204"/>
            </a:xfrm>
            <a:custGeom>
              <a:avLst/>
              <a:gdLst>
                <a:gd name="T0" fmla="*/ 306 w 612"/>
                <a:gd name="T1" fmla="*/ 0 h 613"/>
                <a:gd name="T2" fmla="*/ 348 w 612"/>
                <a:gd name="T3" fmla="*/ 2 h 613"/>
                <a:gd name="T4" fmla="*/ 387 w 612"/>
                <a:gd name="T5" fmla="*/ 10 h 613"/>
                <a:gd name="T6" fmla="*/ 425 w 612"/>
                <a:gd name="T7" fmla="*/ 24 h 613"/>
                <a:gd name="T8" fmla="*/ 460 w 612"/>
                <a:gd name="T9" fmla="*/ 41 h 613"/>
                <a:gd name="T10" fmla="*/ 493 w 612"/>
                <a:gd name="T11" fmla="*/ 63 h 613"/>
                <a:gd name="T12" fmla="*/ 523 w 612"/>
                <a:gd name="T13" fmla="*/ 89 h 613"/>
                <a:gd name="T14" fmla="*/ 548 w 612"/>
                <a:gd name="T15" fmla="*/ 119 h 613"/>
                <a:gd name="T16" fmla="*/ 570 w 612"/>
                <a:gd name="T17" fmla="*/ 151 h 613"/>
                <a:gd name="T18" fmla="*/ 588 w 612"/>
                <a:gd name="T19" fmla="*/ 186 h 613"/>
                <a:gd name="T20" fmla="*/ 601 w 612"/>
                <a:gd name="T21" fmla="*/ 225 h 613"/>
                <a:gd name="T22" fmla="*/ 609 w 612"/>
                <a:gd name="T23" fmla="*/ 264 h 613"/>
                <a:gd name="T24" fmla="*/ 612 w 612"/>
                <a:gd name="T25" fmla="*/ 306 h 613"/>
                <a:gd name="T26" fmla="*/ 609 w 612"/>
                <a:gd name="T27" fmla="*/ 348 h 613"/>
                <a:gd name="T28" fmla="*/ 601 w 612"/>
                <a:gd name="T29" fmla="*/ 387 h 613"/>
                <a:gd name="T30" fmla="*/ 588 w 612"/>
                <a:gd name="T31" fmla="*/ 425 h 613"/>
                <a:gd name="T32" fmla="*/ 570 w 612"/>
                <a:gd name="T33" fmla="*/ 460 h 613"/>
                <a:gd name="T34" fmla="*/ 548 w 612"/>
                <a:gd name="T35" fmla="*/ 493 h 613"/>
                <a:gd name="T36" fmla="*/ 523 w 612"/>
                <a:gd name="T37" fmla="*/ 523 h 613"/>
                <a:gd name="T38" fmla="*/ 493 w 612"/>
                <a:gd name="T39" fmla="*/ 548 h 613"/>
                <a:gd name="T40" fmla="*/ 460 w 612"/>
                <a:gd name="T41" fmla="*/ 570 h 613"/>
                <a:gd name="T42" fmla="*/ 425 w 612"/>
                <a:gd name="T43" fmla="*/ 588 h 613"/>
                <a:gd name="T44" fmla="*/ 387 w 612"/>
                <a:gd name="T45" fmla="*/ 601 h 613"/>
                <a:gd name="T46" fmla="*/ 348 w 612"/>
                <a:gd name="T47" fmla="*/ 609 h 613"/>
                <a:gd name="T48" fmla="*/ 306 w 612"/>
                <a:gd name="T49" fmla="*/ 613 h 613"/>
                <a:gd name="T50" fmla="*/ 265 w 612"/>
                <a:gd name="T51" fmla="*/ 609 h 613"/>
                <a:gd name="T52" fmla="*/ 225 w 612"/>
                <a:gd name="T53" fmla="*/ 601 h 613"/>
                <a:gd name="T54" fmla="*/ 188 w 612"/>
                <a:gd name="T55" fmla="*/ 588 h 613"/>
                <a:gd name="T56" fmla="*/ 151 w 612"/>
                <a:gd name="T57" fmla="*/ 570 h 613"/>
                <a:gd name="T58" fmla="*/ 119 w 612"/>
                <a:gd name="T59" fmla="*/ 548 h 613"/>
                <a:gd name="T60" fmla="*/ 89 w 612"/>
                <a:gd name="T61" fmla="*/ 523 h 613"/>
                <a:gd name="T62" fmla="*/ 63 w 612"/>
                <a:gd name="T63" fmla="*/ 493 h 613"/>
                <a:gd name="T64" fmla="*/ 42 w 612"/>
                <a:gd name="T65" fmla="*/ 460 h 613"/>
                <a:gd name="T66" fmla="*/ 24 w 612"/>
                <a:gd name="T67" fmla="*/ 425 h 613"/>
                <a:gd name="T68" fmla="*/ 11 w 612"/>
                <a:gd name="T69" fmla="*/ 387 h 613"/>
                <a:gd name="T70" fmla="*/ 2 w 612"/>
                <a:gd name="T71" fmla="*/ 348 h 613"/>
                <a:gd name="T72" fmla="*/ 0 w 612"/>
                <a:gd name="T73" fmla="*/ 306 h 613"/>
                <a:gd name="T74" fmla="*/ 2 w 612"/>
                <a:gd name="T75" fmla="*/ 264 h 613"/>
                <a:gd name="T76" fmla="*/ 11 w 612"/>
                <a:gd name="T77" fmla="*/ 225 h 613"/>
                <a:gd name="T78" fmla="*/ 24 w 612"/>
                <a:gd name="T79" fmla="*/ 186 h 613"/>
                <a:gd name="T80" fmla="*/ 42 w 612"/>
                <a:gd name="T81" fmla="*/ 151 h 613"/>
                <a:gd name="T82" fmla="*/ 63 w 612"/>
                <a:gd name="T83" fmla="*/ 119 h 613"/>
                <a:gd name="T84" fmla="*/ 89 w 612"/>
                <a:gd name="T85" fmla="*/ 89 h 613"/>
                <a:gd name="T86" fmla="*/ 119 w 612"/>
                <a:gd name="T87" fmla="*/ 63 h 613"/>
                <a:gd name="T88" fmla="*/ 151 w 612"/>
                <a:gd name="T89" fmla="*/ 41 h 613"/>
                <a:gd name="T90" fmla="*/ 188 w 612"/>
                <a:gd name="T91" fmla="*/ 24 h 613"/>
                <a:gd name="T92" fmla="*/ 225 w 612"/>
                <a:gd name="T93" fmla="*/ 10 h 613"/>
                <a:gd name="T94" fmla="*/ 265 w 612"/>
                <a:gd name="T95" fmla="*/ 2 h 613"/>
                <a:gd name="T96" fmla="*/ 306 w 612"/>
                <a:gd name="T97"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2" h="613">
                  <a:moveTo>
                    <a:pt x="306" y="0"/>
                  </a:moveTo>
                  <a:lnTo>
                    <a:pt x="348" y="2"/>
                  </a:lnTo>
                  <a:lnTo>
                    <a:pt x="387" y="10"/>
                  </a:lnTo>
                  <a:lnTo>
                    <a:pt x="425" y="24"/>
                  </a:lnTo>
                  <a:lnTo>
                    <a:pt x="460" y="41"/>
                  </a:lnTo>
                  <a:lnTo>
                    <a:pt x="493" y="63"/>
                  </a:lnTo>
                  <a:lnTo>
                    <a:pt x="523" y="89"/>
                  </a:lnTo>
                  <a:lnTo>
                    <a:pt x="548" y="119"/>
                  </a:lnTo>
                  <a:lnTo>
                    <a:pt x="570" y="151"/>
                  </a:lnTo>
                  <a:lnTo>
                    <a:pt x="588" y="186"/>
                  </a:lnTo>
                  <a:lnTo>
                    <a:pt x="601" y="225"/>
                  </a:lnTo>
                  <a:lnTo>
                    <a:pt x="609" y="264"/>
                  </a:lnTo>
                  <a:lnTo>
                    <a:pt x="612" y="306"/>
                  </a:lnTo>
                  <a:lnTo>
                    <a:pt x="609" y="348"/>
                  </a:lnTo>
                  <a:lnTo>
                    <a:pt x="601" y="387"/>
                  </a:lnTo>
                  <a:lnTo>
                    <a:pt x="588" y="425"/>
                  </a:lnTo>
                  <a:lnTo>
                    <a:pt x="570" y="460"/>
                  </a:lnTo>
                  <a:lnTo>
                    <a:pt x="548" y="493"/>
                  </a:lnTo>
                  <a:lnTo>
                    <a:pt x="523" y="523"/>
                  </a:lnTo>
                  <a:lnTo>
                    <a:pt x="493" y="548"/>
                  </a:lnTo>
                  <a:lnTo>
                    <a:pt x="460" y="570"/>
                  </a:lnTo>
                  <a:lnTo>
                    <a:pt x="425" y="588"/>
                  </a:lnTo>
                  <a:lnTo>
                    <a:pt x="387" y="601"/>
                  </a:lnTo>
                  <a:lnTo>
                    <a:pt x="348" y="609"/>
                  </a:lnTo>
                  <a:lnTo>
                    <a:pt x="306" y="613"/>
                  </a:lnTo>
                  <a:lnTo>
                    <a:pt x="265" y="609"/>
                  </a:lnTo>
                  <a:lnTo>
                    <a:pt x="225" y="601"/>
                  </a:lnTo>
                  <a:lnTo>
                    <a:pt x="188" y="588"/>
                  </a:lnTo>
                  <a:lnTo>
                    <a:pt x="151" y="570"/>
                  </a:lnTo>
                  <a:lnTo>
                    <a:pt x="119" y="548"/>
                  </a:lnTo>
                  <a:lnTo>
                    <a:pt x="89" y="523"/>
                  </a:lnTo>
                  <a:lnTo>
                    <a:pt x="63" y="493"/>
                  </a:lnTo>
                  <a:lnTo>
                    <a:pt x="42" y="460"/>
                  </a:lnTo>
                  <a:lnTo>
                    <a:pt x="24" y="425"/>
                  </a:lnTo>
                  <a:lnTo>
                    <a:pt x="11" y="387"/>
                  </a:lnTo>
                  <a:lnTo>
                    <a:pt x="2" y="348"/>
                  </a:lnTo>
                  <a:lnTo>
                    <a:pt x="0" y="306"/>
                  </a:lnTo>
                  <a:lnTo>
                    <a:pt x="2" y="264"/>
                  </a:lnTo>
                  <a:lnTo>
                    <a:pt x="11" y="225"/>
                  </a:lnTo>
                  <a:lnTo>
                    <a:pt x="24" y="186"/>
                  </a:lnTo>
                  <a:lnTo>
                    <a:pt x="42" y="151"/>
                  </a:lnTo>
                  <a:lnTo>
                    <a:pt x="63" y="119"/>
                  </a:lnTo>
                  <a:lnTo>
                    <a:pt x="89" y="89"/>
                  </a:lnTo>
                  <a:lnTo>
                    <a:pt x="119" y="63"/>
                  </a:lnTo>
                  <a:lnTo>
                    <a:pt x="151" y="41"/>
                  </a:lnTo>
                  <a:lnTo>
                    <a:pt x="188" y="24"/>
                  </a:lnTo>
                  <a:lnTo>
                    <a:pt x="225" y="10"/>
                  </a:lnTo>
                  <a:lnTo>
                    <a:pt x="265" y="2"/>
                  </a:lnTo>
                  <a:lnTo>
                    <a:pt x="306"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5" name="Freeform 45"/>
            <p:cNvSpPr>
              <a:spLocks/>
            </p:cNvSpPr>
            <p:nvPr/>
          </p:nvSpPr>
          <p:spPr bwMode="auto">
            <a:xfrm>
              <a:off x="5282" y="2507"/>
              <a:ext cx="131" cy="131"/>
            </a:xfrm>
            <a:custGeom>
              <a:avLst/>
              <a:gdLst>
                <a:gd name="T0" fmla="*/ 197 w 393"/>
                <a:gd name="T1" fmla="*/ 0 h 393"/>
                <a:gd name="T2" fmla="*/ 232 w 393"/>
                <a:gd name="T3" fmla="*/ 3 h 393"/>
                <a:gd name="T4" fmla="*/ 265 w 393"/>
                <a:gd name="T5" fmla="*/ 13 h 393"/>
                <a:gd name="T6" fmla="*/ 296 w 393"/>
                <a:gd name="T7" fmla="*/ 27 h 393"/>
                <a:gd name="T8" fmla="*/ 323 w 393"/>
                <a:gd name="T9" fmla="*/ 46 h 393"/>
                <a:gd name="T10" fmla="*/ 347 w 393"/>
                <a:gd name="T11" fmla="*/ 70 h 393"/>
                <a:gd name="T12" fmla="*/ 366 w 393"/>
                <a:gd name="T13" fmla="*/ 97 h 393"/>
                <a:gd name="T14" fmla="*/ 381 w 393"/>
                <a:gd name="T15" fmla="*/ 128 h 393"/>
                <a:gd name="T16" fmla="*/ 390 w 393"/>
                <a:gd name="T17" fmla="*/ 162 h 393"/>
                <a:gd name="T18" fmla="*/ 393 w 393"/>
                <a:gd name="T19" fmla="*/ 197 h 393"/>
                <a:gd name="T20" fmla="*/ 390 w 393"/>
                <a:gd name="T21" fmla="*/ 232 h 393"/>
                <a:gd name="T22" fmla="*/ 381 w 393"/>
                <a:gd name="T23" fmla="*/ 265 h 393"/>
                <a:gd name="T24" fmla="*/ 366 w 393"/>
                <a:gd name="T25" fmla="*/ 296 h 393"/>
                <a:gd name="T26" fmla="*/ 347 w 393"/>
                <a:gd name="T27" fmla="*/ 324 h 393"/>
                <a:gd name="T28" fmla="*/ 323 w 393"/>
                <a:gd name="T29" fmla="*/ 347 h 393"/>
                <a:gd name="T30" fmla="*/ 296 w 393"/>
                <a:gd name="T31" fmla="*/ 366 h 393"/>
                <a:gd name="T32" fmla="*/ 265 w 393"/>
                <a:gd name="T33" fmla="*/ 381 h 393"/>
                <a:gd name="T34" fmla="*/ 232 w 393"/>
                <a:gd name="T35" fmla="*/ 390 h 393"/>
                <a:gd name="T36" fmla="*/ 197 w 393"/>
                <a:gd name="T37" fmla="*/ 393 h 393"/>
                <a:gd name="T38" fmla="*/ 162 w 393"/>
                <a:gd name="T39" fmla="*/ 390 h 393"/>
                <a:gd name="T40" fmla="*/ 127 w 393"/>
                <a:gd name="T41" fmla="*/ 381 h 393"/>
                <a:gd name="T42" fmla="*/ 97 w 393"/>
                <a:gd name="T43" fmla="*/ 366 h 393"/>
                <a:gd name="T44" fmla="*/ 70 w 393"/>
                <a:gd name="T45" fmla="*/ 347 h 393"/>
                <a:gd name="T46" fmla="*/ 46 w 393"/>
                <a:gd name="T47" fmla="*/ 324 h 393"/>
                <a:gd name="T48" fmla="*/ 27 w 393"/>
                <a:gd name="T49" fmla="*/ 296 h 393"/>
                <a:gd name="T50" fmla="*/ 13 w 393"/>
                <a:gd name="T51" fmla="*/ 265 h 393"/>
                <a:gd name="T52" fmla="*/ 3 w 393"/>
                <a:gd name="T53" fmla="*/ 232 h 393"/>
                <a:gd name="T54" fmla="*/ 0 w 393"/>
                <a:gd name="T55" fmla="*/ 197 h 393"/>
                <a:gd name="T56" fmla="*/ 3 w 393"/>
                <a:gd name="T57" fmla="*/ 162 h 393"/>
                <a:gd name="T58" fmla="*/ 13 w 393"/>
                <a:gd name="T59" fmla="*/ 128 h 393"/>
                <a:gd name="T60" fmla="*/ 27 w 393"/>
                <a:gd name="T61" fmla="*/ 97 h 393"/>
                <a:gd name="T62" fmla="*/ 46 w 393"/>
                <a:gd name="T63" fmla="*/ 70 h 393"/>
                <a:gd name="T64" fmla="*/ 70 w 393"/>
                <a:gd name="T65" fmla="*/ 46 h 393"/>
                <a:gd name="T66" fmla="*/ 97 w 393"/>
                <a:gd name="T67" fmla="*/ 27 h 393"/>
                <a:gd name="T68" fmla="*/ 127 w 393"/>
                <a:gd name="T69" fmla="*/ 13 h 393"/>
                <a:gd name="T70" fmla="*/ 162 w 393"/>
                <a:gd name="T71" fmla="*/ 3 h 393"/>
                <a:gd name="T72" fmla="*/ 197 w 393"/>
                <a:gd name="T73"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3" h="393">
                  <a:moveTo>
                    <a:pt x="197" y="0"/>
                  </a:moveTo>
                  <a:lnTo>
                    <a:pt x="232" y="3"/>
                  </a:lnTo>
                  <a:lnTo>
                    <a:pt x="265" y="13"/>
                  </a:lnTo>
                  <a:lnTo>
                    <a:pt x="296" y="27"/>
                  </a:lnTo>
                  <a:lnTo>
                    <a:pt x="323" y="46"/>
                  </a:lnTo>
                  <a:lnTo>
                    <a:pt x="347" y="70"/>
                  </a:lnTo>
                  <a:lnTo>
                    <a:pt x="366" y="97"/>
                  </a:lnTo>
                  <a:lnTo>
                    <a:pt x="381" y="128"/>
                  </a:lnTo>
                  <a:lnTo>
                    <a:pt x="390" y="162"/>
                  </a:lnTo>
                  <a:lnTo>
                    <a:pt x="393" y="197"/>
                  </a:lnTo>
                  <a:lnTo>
                    <a:pt x="390" y="232"/>
                  </a:lnTo>
                  <a:lnTo>
                    <a:pt x="381" y="265"/>
                  </a:lnTo>
                  <a:lnTo>
                    <a:pt x="366" y="296"/>
                  </a:lnTo>
                  <a:lnTo>
                    <a:pt x="347" y="324"/>
                  </a:lnTo>
                  <a:lnTo>
                    <a:pt x="323" y="347"/>
                  </a:lnTo>
                  <a:lnTo>
                    <a:pt x="296" y="366"/>
                  </a:lnTo>
                  <a:lnTo>
                    <a:pt x="265" y="381"/>
                  </a:lnTo>
                  <a:lnTo>
                    <a:pt x="232" y="390"/>
                  </a:lnTo>
                  <a:lnTo>
                    <a:pt x="197" y="393"/>
                  </a:lnTo>
                  <a:lnTo>
                    <a:pt x="162" y="390"/>
                  </a:lnTo>
                  <a:lnTo>
                    <a:pt x="127" y="381"/>
                  </a:lnTo>
                  <a:lnTo>
                    <a:pt x="97" y="366"/>
                  </a:lnTo>
                  <a:lnTo>
                    <a:pt x="70" y="347"/>
                  </a:lnTo>
                  <a:lnTo>
                    <a:pt x="46" y="324"/>
                  </a:lnTo>
                  <a:lnTo>
                    <a:pt x="27" y="296"/>
                  </a:lnTo>
                  <a:lnTo>
                    <a:pt x="13" y="265"/>
                  </a:lnTo>
                  <a:lnTo>
                    <a:pt x="3" y="232"/>
                  </a:lnTo>
                  <a:lnTo>
                    <a:pt x="0" y="197"/>
                  </a:lnTo>
                  <a:lnTo>
                    <a:pt x="3" y="162"/>
                  </a:lnTo>
                  <a:lnTo>
                    <a:pt x="13" y="128"/>
                  </a:lnTo>
                  <a:lnTo>
                    <a:pt x="27" y="97"/>
                  </a:lnTo>
                  <a:lnTo>
                    <a:pt x="46" y="70"/>
                  </a:lnTo>
                  <a:lnTo>
                    <a:pt x="70" y="46"/>
                  </a:lnTo>
                  <a:lnTo>
                    <a:pt x="97" y="27"/>
                  </a:lnTo>
                  <a:lnTo>
                    <a:pt x="127" y="13"/>
                  </a:lnTo>
                  <a:lnTo>
                    <a:pt x="162" y="3"/>
                  </a:lnTo>
                  <a:lnTo>
                    <a:pt x="197"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6" name="Freeform 46"/>
            <p:cNvSpPr>
              <a:spLocks noEditPoints="1"/>
            </p:cNvSpPr>
            <p:nvPr/>
          </p:nvSpPr>
          <p:spPr bwMode="auto">
            <a:xfrm>
              <a:off x="4772" y="2013"/>
              <a:ext cx="837" cy="1054"/>
            </a:xfrm>
            <a:custGeom>
              <a:avLst/>
              <a:gdLst>
                <a:gd name="T0" fmla="*/ 1521 w 2511"/>
                <a:gd name="T1" fmla="*/ 1479 h 3162"/>
                <a:gd name="T2" fmla="*/ 1439 w 2511"/>
                <a:gd name="T3" fmla="*/ 1684 h 3162"/>
                <a:gd name="T4" fmla="*/ 1526 w 2511"/>
                <a:gd name="T5" fmla="*/ 1887 h 3162"/>
                <a:gd name="T6" fmla="*/ 1733 w 2511"/>
                <a:gd name="T7" fmla="*/ 1968 h 3162"/>
                <a:gd name="T8" fmla="*/ 1936 w 2511"/>
                <a:gd name="T9" fmla="*/ 1880 h 3162"/>
                <a:gd name="T10" fmla="*/ 2016 w 2511"/>
                <a:gd name="T11" fmla="*/ 1676 h 3162"/>
                <a:gd name="T12" fmla="*/ 1928 w 2511"/>
                <a:gd name="T13" fmla="*/ 1472 h 3162"/>
                <a:gd name="T14" fmla="*/ 1724 w 2511"/>
                <a:gd name="T15" fmla="*/ 1391 h 3162"/>
                <a:gd name="T16" fmla="*/ 1450 w 2511"/>
                <a:gd name="T17" fmla="*/ 395 h 3162"/>
                <a:gd name="T18" fmla="*/ 1201 w 2511"/>
                <a:gd name="T19" fmla="*/ 568 h 3162"/>
                <a:gd name="T20" fmla="*/ 1119 w 2511"/>
                <a:gd name="T21" fmla="*/ 856 h 3162"/>
                <a:gd name="T22" fmla="*/ 1239 w 2511"/>
                <a:gd name="T23" fmla="*/ 1134 h 3162"/>
                <a:gd name="T24" fmla="*/ 1526 w 2511"/>
                <a:gd name="T25" fmla="*/ 1383 h 3162"/>
                <a:gd name="T26" fmla="*/ 1786 w 2511"/>
                <a:gd name="T27" fmla="*/ 1339 h 3162"/>
                <a:gd name="T28" fmla="*/ 1978 w 2511"/>
                <a:gd name="T29" fmla="*/ 1010 h 3162"/>
                <a:gd name="T30" fmla="*/ 2001 w 2511"/>
                <a:gd name="T31" fmla="*/ 710 h 3162"/>
                <a:gd name="T32" fmla="*/ 1827 w 2511"/>
                <a:gd name="T33" fmla="*/ 462 h 3162"/>
                <a:gd name="T34" fmla="*/ 1410 w 2511"/>
                <a:gd name="T35" fmla="*/ 3 h 3162"/>
                <a:gd name="T36" fmla="*/ 1857 w 2511"/>
                <a:gd name="T37" fmla="*/ 95 h 3162"/>
                <a:gd name="T38" fmla="*/ 2181 w 2511"/>
                <a:gd name="T39" fmla="*/ 322 h 3162"/>
                <a:gd name="T40" fmla="*/ 2399 w 2511"/>
                <a:gd name="T41" fmla="*/ 626 h 3162"/>
                <a:gd name="T42" fmla="*/ 2502 w 2511"/>
                <a:gd name="T43" fmla="*/ 935 h 3162"/>
                <a:gd name="T44" fmla="*/ 2478 w 2511"/>
                <a:gd name="T45" fmla="*/ 1324 h 3162"/>
                <a:gd name="T46" fmla="*/ 2348 w 2511"/>
                <a:gd name="T47" fmla="*/ 1684 h 3162"/>
                <a:gd name="T48" fmla="*/ 2178 w 2511"/>
                <a:gd name="T49" fmla="*/ 1960 h 3162"/>
                <a:gd name="T50" fmla="*/ 2044 w 2511"/>
                <a:gd name="T51" fmla="*/ 2176 h 3162"/>
                <a:gd name="T52" fmla="*/ 2016 w 2511"/>
                <a:gd name="T53" fmla="*/ 2402 h 3162"/>
                <a:gd name="T54" fmla="*/ 2119 w 2511"/>
                <a:gd name="T55" fmla="*/ 2693 h 3162"/>
                <a:gd name="T56" fmla="*/ 2286 w 2511"/>
                <a:gd name="T57" fmla="*/ 2935 h 3162"/>
                <a:gd name="T58" fmla="*/ 2442 w 2511"/>
                <a:gd name="T59" fmla="*/ 3100 h 3162"/>
                <a:gd name="T60" fmla="*/ 2511 w 2511"/>
                <a:gd name="T61" fmla="*/ 3162 h 3162"/>
                <a:gd name="T62" fmla="*/ 789 w 2511"/>
                <a:gd name="T63" fmla="*/ 3135 h 3162"/>
                <a:gd name="T64" fmla="*/ 897 w 2511"/>
                <a:gd name="T65" fmla="*/ 3037 h 3162"/>
                <a:gd name="T66" fmla="*/ 974 w 2511"/>
                <a:gd name="T67" fmla="*/ 2864 h 3162"/>
                <a:gd name="T68" fmla="*/ 921 w 2511"/>
                <a:gd name="T69" fmla="*/ 2670 h 3162"/>
                <a:gd name="T70" fmla="*/ 697 w 2511"/>
                <a:gd name="T71" fmla="*/ 2709 h 3162"/>
                <a:gd name="T72" fmla="*/ 448 w 2511"/>
                <a:gd name="T73" fmla="*/ 2721 h 3162"/>
                <a:gd name="T74" fmla="*/ 292 w 2511"/>
                <a:gd name="T75" fmla="*/ 2614 h 3162"/>
                <a:gd name="T76" fmla="*/ 287 w 2511"/>
                <a:gd name="T77" fmla="*/ 2489 h 3162"/>
                <a:gd name="T78" fmla="*/ 305 w 2511"/>
                <a:gd name="T79" fmla="*/ 2372 h 3162"/>
                <a:gd name="T80" fmla="*/ 233 w 2511"/>
                <a:gd name="T81" fmla="*/ 2268 h 3162"/>
                <a:gd name="T82" fmla="*/ 201 w 2511"/>
                <a:gd name="T83" fmla="*/ 2108 h 3162"/>
                <a:gd name="T84" fmla="*/ 222 w 2511"/>
                <a:gd name="T85" fmla="*/ 1976 h 3162"/>
                <a:gd name="T86" fmla="*/ 195 w 2511"/>
                <a:gd name="T87" fmla="*/ 1954 h 3162"/>
                <a:gd name="T88" fmla="*/ 73 w 2511"/>
                <a:gd name="T89" fmla="*/ 1912 h 3162"/>
                <a:gd name="T90" fmla="*/ 0 w 2511"/>
                <a:gd name="T91" fmla="*/ 1837 h 3162"/>
                <a:gd name="T92" fmla="*/ 36 w 2511"/>
                <a:gd name="T93" fmla="*/ 1735 h 3162"/>
                <a:gd name="T94" fmla="*/ 131 w 2511"/>
                <a:gd name="T95" fmla="*/ 1559 h 3162"/>
                <a:gd name="T96" fmla="*/ 230 w 2511"/>
                <a:gd name="T97" fmla="*/ 1397 h 3162"/>
                <a:gd name="T98" fmla="*/ 274 w 2511"/>
                <a:gd name="T99" fmla="*/ 1326 h 3162"/>
                <a:gd name="T100" fmla="*/ 242 w 2511"/>
                <a:gd name="T101" fmla="*/ 1264 h 3162"/>
                <a:gd name="T102" fmla="*/ 198 w 2511"/>
                <a:gd name="T103" fmla="*/ 1158 h 3162"/>
                <a:gd name="T104" fmla="*/ 204 w 2511"/>
                <a:gd name="T105" fmla="*/ 979 h 3162"/>
                <a:gd name="T106" fmla="*/ 294 w 2511"/>
                <a:gd name="T107" fmla="*/ 637 h 3162"/>
                <a:gd name="T108" fmla="*/ 494 w 2511"/>
                <a:gd name="T109" fmla="*/ 278 h 3162"/>
                <a:gd name="T110" fmla="*/ 810 w 2511"/>
                <a:gd name="T111" fmla="*/ 74 h 3162"/>
                <a:gd name="T112" fmla="*/ 1243 w 2511"/>
                <a:gd name="T113" fmla="*/ 0 h 3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1" h="3162">
                  <a:moveTo>
                    <a:pt x="1709" y="1323"/>
                  </a:moveTo>
                  <a:lnTo>
                    <a:pt x="1603" y="1345"/>
                  </a:lnTo>
                  <a:lnTo>
                    <a:pt x="1616" y="1414"/>
                  </a:lnTo>
                  <a:lnTo>
                    <a:pt x="1581" y="1430"/>
                  </a:lnTo>
                  <a:lnTo>
                    <a:pt x="1549" y="1453"/>
                  </a:lnTo>
                  <a:lnTo>
                    <a:pt x="1521" y="1479"/>
                  </a:lnTo>
                  <a:lnTo>
                    <a:pt x="1462" y="1440"/>
                  </a:lnTo>
                  <a:lnTo>
                    <a:pt x="1402" y="1533"/>
                  </a:lnTo>
                  <a:lnTo>
                    <a:pt x="1461" y="1570"/>
                  </a:lnTo>
                  <a:lnTo>
                    <a:pt x="1449" y="1607"/>
                  </a:lnTo>
                  <a:lnTo>
                    <a:pt x="1441" y="1645"/>
                  </a:lnTo>
                  <a:lnTo>
                    <a:pt x="1439" y="1684"/>
                  </a:lnTo>
                  <a:lnTo>
                    <a:pt x="1371" y="1698"/>
                  </a:lnTo>
                  <a:lnTo>
                    <a:pt x="1394" y="1806"/>
                  </a:lnTo>
                  <a:lnTo>
                    <a:pt x="1462" y="1791"/>
                  </a:lnTo>
                  <a:lnTo>
                    <a:pt x="1480" y="1827"/>
                  </a:lnTo>
                  <a:lnTo>
                    <a:pt x="1501" y="1859"/>
                  </a:lnTo>
                  <a:lnTo>
                    <a:pt x="1526" y="1887"/>
                  </a:lnTo>
                  <a:lnTo>
                    <a:pt x="1489" y="1946"/>
                  </a:lnTo>
                  <a:lnTo>
                    <a:pt x="1581" y="2006"/>
                  </a:lnTo>
                  <a:lnTo>
                    <a:pt x="1619" y="1947"/>
                  </a:lnTo>
                  <a:lnTo>
                    <a:pt x="1655" y="1959"/>
                  </a:lnTo>
                  <a:lnTo>
                    <a:pt x="1694" y="1966"/>
                  </a:lnTo>
                  <a:lnTo>
                    <a:pt x="1733" y="1968"/>
                  </a:lnTo>
                  <a:lnTo>
                    <a:pt x="1747" y="2037"/>
                  </a:lnTo>
                  <a:lnTo>
                    <a:pt x="1854" y="2014"/>
                  </a:lnTo>
                  <a:lnTo>
                    <a:pt x="1839" y="1946"/>
                  </a:lnTo>
                  <a:lnTo>
                    <a:pt x="1874" y="1928"/>
                  </a:lnTo>
                  <a:lnTo>
                    <a:pt x="1907" y="1906"/>
                  </a:lnTo>
                  <a:lnTo>
                    <a:pt x="1936" y="1880"/>
                  </a:lnTo>
                  <a:lnTo>
                    <a:pt x="1993" y="1919"/>
                  </a:lnTo>
                  <a:lnTo>
                    <a:pt x="2053" y="1827"/>
                  </a:lnTo>
                  <a:lnTo>
                    <a:pt x="1995" y="1788"/>
                  </a:lnTo>
                  <a:lnTo>
                    <a:pt x="2007" y="1752"/>
                  </a:lnTo>
                  <a:lnTo>
                    <a:pt x="2014" y="1714"/>
                  </a:lnTo>
                  <a:lnTo>
                    <a:pt x="2016" y="1676"/>
                  </a:lnTo>
                  <a:lnTo>
                    <a:pt x="2084" y="1661"/>
                  </a:lnTo>
                  <a:lnTo>
                    <a:pt x="2062" y="1554"/>
                  </a:lnTo>
                  <a:lnTo>
                    <a:pt x="1994" y="1568"/>
                  </a:lnTo>
                  <a:lnTo>
                    <a:pt x="1977" y="1533"/>
                  </a:lnTo>
                  <a:lnTo>
                    <a:pt x="1954" y="1501"/>
                  </a:lnTo>
                  <a:lnTo>
                    <a:pt x="1928" y="1472"/>
                  </a:lnTo>
                  <a:lnTo>
                    <a:pt x="1967" y="1414"/>
                  </a:lnTo>
                  <a:lnTo>
                    <a:pt x="1876" y="1354"/>
                  </a:lnTo>
                  <a:lnTo>
                    <a:pt x="1837" y="1413"/>
                  </a:lnTo>
                  <a:lnTo>
                    <a:pt x="1800" y="1400"/>
                  </a:lnTo>
                  <a:lnTo>
                    <a:pt x="1763" y="1393"/>
                  </a:lnTo>
                  <a:lnTo>
                    <a:pt x="1724" y="1391"/>
                  </a:lnTo>
                  <a:lnTo>
                    <a:pt x="1709" y="1323"/>
                  </a:lnTo>
                  <a:close/>
                  <a:moveTo>
                    <a:pt x="1608" y="273"/>
                  </a:moveTo>
                  <a:lnTo>
                    <a:pt x="1583" y="379"/>
                  </a:lnTo>
                  <a:lnTo>
                    <a:pt x="1538" y="379"/>
                  </a:lnTo>
                  <a:lnTo>
                    <a:pt x="1494" y="385"/>
                  </a:lnTo>
                  <a:lnTo>
                    <a:pt x="1450" y="395"/>
                  </a:lnTo>
                  <a:lnTo>
                    <a:pt x="1406" y="409"/>
                  </a:lnTo>
                  <a:lnTo>
                    <a:pt x="1348" y="316"/>
                  </a:lnTo>
                  <a:lnTo>
                    <a:pt x="1203" y="406"/>
                  </a:lnTo>
                  <a:lnTo>
                    <a:pt x="1261" y="499"/>
                  </a:lnTo>
                  <a:lnTo>
                    <a:pt x="1229" y="532"/>
                  </a:lnTo>
                  <a:lnTo>
                    <a:pt x="1201" y="568"/>
                  </a:lnTo>
                  <a:lnTo>
                    <a:pt x="1177" y="606"/>
                  </a:lnTo>
                  <a:lnTo>
                    <a:pt x="1157" y="645"/>
                  </a:lnTo>
                  <a:lnTo>
                    <a:pt x="1051" y="621"/>
                  </a:lnTo>
                  <a:lnTo>
                    <a:pt x="1013" y="787"/>
                  </a:lnTo>
                  <a:lnTo>
                    <a:pt x="1119" y="812"/>
                  </a:lnTo>
                  <a:lnTo>
                    <a:pt x="1119" y="856"/>
                  </a:lnTo>
                  <a:lnTo>
                    <a:pt x="1124" y="901"/>
                  </a:lnTo>
                  <a:lnTo>
                    <a:pt x="1134" y="945"/>
                  </a:lnTo>
                  <a:lnTo>
                    <a:pt x="1149" y="989"/>
                  </a:lnTo>
                  <a:lnTo>
                    <a:pt x="1057" y="1047"/>
                  </a:lnTo>
                  <a:lnTo>
                    <a:pt x="1147" y="1191"/>
                  </a:lnTo>
                  <a:lnTo>
                    <a:pt x="1239" y="1134"/>
                  </a:lnTo>
                  <a:lnTo>
                    <a:pt x="1272" y="1166"/>
                  </a:lnTo>
                  <a:lnTo>
                    <a:pt x="1307" y="1194"/>
                  </a:lnTo>
                  <a:lnTo>
                    <a:pt x="1345" y="1218"/>
                  </a:lnTo>
                  <a:lnTo>
                    <a:pt x="1384" y="1238"/>
                  </a:lnTo>
                  <a:lnTo>
                    <a:pt x="1361" y="1345"/>
                  </a:lnTo>
                  <a:lnTo>
                    <a:pt x="1526" y="1383"/>
                  </a:lnTo>
                  <a:lnTo>
                    <a:pt x="1551" y="1277"/>
                  </a:lnTo>
                  <a:lnTo>
                    <a:pt x="1595" y="1276"/>
                  </a:lnTo>
                  <a:lnTo>
                    <a:pt x="1641" y="1271"/>
                  </a:lnTo>
                  <a:lnTo>
                    <a:pt x="1685" y="1261"/>
                  </a:lnTo>
                  <a:lnTo>
                    <a:pt x="1729" y="1247"/>
                  </a:lnTo>
                  <a:lnTo>
                    <a:pt x="1786" y="1339"/>
                  </a:lnTo>
                  <a:lnTo>
                    <a:pt x="1930" y="1248"/>
                  </a:lnTo>
                  <a:lnTo>
                    <a:pt x="1873" y="1156"/>
                  </a:lnTo>
                  <a:lnTo>
                    <a:pt x="1906" y="1123"/>
                  </a:lnTo>
                  <a:lnTo>
                    <a:pt x="1933" y="1088"/>
                  </a:lnTo>
                  <a:lnTo>
                    <a:pt x="1957" y="1050"/>
                  </a:lnTo>
                  <a:lnTo>
                    <a:pt x="1978" y="1010"/>
                  </a:lnTo>
                  <a:lnTo>
                    <a:pt x="2083" y="1034"/>
                  </a:lnTo>
                  <a:lnTo>
                    <a:pt x="2122" y="869"/>
                  </a:lnTo>
                  <a:lnTo>
                    <a:pt x="2016" y="844"/>
                  </a:lnTo>
                  <a:lnTo>
                    <a:pt x="2015" y="799"/>
                  </a:lnTo>
                  <a:lnTo>
                    <a:pt x="2010" y="754"/>
                  </a:lnTo>
                  <a:lnTo>
                    <a:pt x="2001" y="710"/>
                  </a:lnTo>
                  <a:lnTo>
                    <a:pt x="1986" y="666"/>
                  </a:lnTo>
                  <a:lnTo>
                    <a:pt x="2078" y="609"/>
                  </a:lnTo>
                  <a:lnTo>
                    <a:pt x="1988" y="464"/>
                  </a:lnTo>
                  <a:lnTo>
                    <a:pt x="1896" y="522"/>
                  </a:lnTo>
                  <a:lnTo>
                    <a:pt x="1863" y="490"/>
                  </a:lnTo>
                  <a:lnTo>
                    <a:pt x="1827" y="462"/>
                  </a:lnTo>
                  <a:lnTo>
                    <a:pt x="1790" y="437"/>
                  </a:lnTo>
                  <a:lnTo>
                    <a:pt x="1749" y="418"/>
                  </a:lnTo>
                  <a:lnTo>
                    <a:pt x="1774" y="311"/>
                  </a:lnTo>
                  <a:lnTo>
                    <a:pt x="1608" y="273"/>
                  </a:lnTo>
                  <a:close/>
                  <a:moveTo>
                    <a:pt x="1325" y="0"/>
                  </a:moveTo>
                  <a:lnTo>
                    <a:pt x="1410" y="3"/>
                  </a:lnTo>
                  <a:lnTo>
                    <a:pt x="1498" y="9"/>
                  </a:lnTo>
                  <a:lnTo>
                    <a:pt x="1588" y="19"/>
                  </a:lnTo>
                  <a:lnTo>
                    <a:pt x="1659" y="31"/>
                  </a:lnTo>
                  <a:lnTo>
                    <a:pt x="1728" y="47"/>
                  </a:lnTo>
                  <a:lnTo>
                    <a:pt x="1794" y="69"/>
                  </a:lnTo>
                  <a:lnTo>
                    <a:pt x="1857" y="95"/>
                  </a:lnTo>
                  <a:lnTo>
                    <a:pt x="1918" y="124"/>
                  </a:lnTo>
                  <a:lnTo>
                    <a:pt x="1976" y="158"/>
                  </a:lnTo>
                  <a:lnTo>
                    <a:pt x="2032" y="194"/>
                  </a:lnTo>
                  <a:lnTo>
                    <a:pt x="2083" y="235"/>
                  </a:lnTo>
                  <a:lnTo>
                    <a:pt x="2134" y="277"/>
                  </a:lnTo>
                  <a:lnTo>
                    <a:pt x="2181" y="322"/>
                  </a:lnTo>
                  <a:lnTo>
                    <a:pt x="2224" y="370"/>
                  </a:lnTo>
                  <a:lnTo>
                    <a:pt x="2265" y="419"/>
                  </a:lnTo>
                  <a:lnTo>
                    <a:pt x="2304" y="469"/>
                  </a:lnTo>
                  <a:lnTo>
                    <a:pt x="2338" y="520"/>
                  </a:lnTo>
                  <a:lnTo>
                    <a:pt x="2370" y="573"/>
                  </a:lnTo>
                  <a:lnTo>
                    <a:pt x="2399" y="626"/>
                  </a:lnTo>
                  <a:lnTo>
                    <a:pt x="2424" y="678"/>
                  </a:lnTo>
                  <a:lnTo>
                    <a:pt x="2446" y="732"/>
                  </a:lnTo>
                  <a:lnTo>
                    <a:pt x="2465" y="784"/>
                  </a:lnTo>
                  <a:lnTo>
                    <a:pt x="2480" y="836"/>
                  </a:lnTo>
                  <a:lnTo>
                    <a:pt x="2493" y="886"/>
                  </a:lnTo>
                  <a:lnTo>
                    <a:pt x="2502" y="935"/>
                  </a:lnTo>
                  <a:lnTo>
                    <a:pt x="2507" y="982"/>
                  </a:lnTo>
                  <a:lnTo>
                    <a:pt x="2509" y="1027"/>
                  </a:lnTo>
                  <a:lnTo>
                    <a:pt x="2507" y="1107"/>
                  </a:lnTo>
                  <a:lnTo>
                    <a:pt x="2502" y="1182"/>
                  </a:lnTo>
                  <a:lnTo>
                    <a:pt x="2492" y="1255"/>
                  </a:lnTo>
                  <a:lnTo>
                    <a:pt x="2478" y="1324"/>
                  </a:lnTo>
                  <a:lnTo>
                    <a:pt x="2463" y="1391"/>
                  </a:lnTo>
                  <a:lnTo>
                    <a:pt x="2444" y="1454"/>
                  </a:lnTo>
                  <a:lnTo>
                    <a:pt x="2422" y="1515"/>
                  </a:lnTo>
                  <a:lnTo>
                    <a:pt x="2399" y="1574"/>
                  </a:lnTo>
                  <a:lnTo>
                    <a:pt x="2374" y="1630"/>
                  </a:lnTo>
                  <a:lnTo>
                    <a:pt x="2348" y="1684"/>
                  </a:lnTo>
                  <a:lnTo>
                    <a:pt x="2320" y="1735"/>
                  </a:lnTo>
                  <a:lnTo>
                    <a:pt x="2292" y="1783"/>
                  </a:lnTo>
                  <a:lnTo>
                    <a:pt x="2263" y="1831"/>
                  </a:lnTo>
                  <a:lnTo>
                    <a:pt x="2234" y="1875"/>
                  </a:lnTo>
                  <a:lnTo>
                    <a:pt x="2206" y="1919"/>
                  </a:lnTo>
                  <a:lnTo>
                    <a:pt x="2178" y="1960"/>
                  </a:lnTo>
                  <a:lnTo>
                    <a:pt x="2152" y="1999"/>
                  </a:lnTo>
                  <a:lnTo>
                    <a:pt x="2127" y="2038"/>
                  </a:lnTo>
                  <a:lnTo>
                    <a:pt x="2103" y="2074"/>
                  </a:lnTo>
                  <a:lnTo>
                    <a:pt x="2081" y="2109"/>
                  </a:lnTo>
                  <a:lnTo>
                    <a:pt x="2062" y="2143"/>
                  </a:lnTo>
                  <a:lnTo>
                    <a:pt x="2044" y="2176"/>
                  </a:lnTo>
                  <a:lnTo>
                    <a:pt x="2031" y="2207"/>
                  </a:lnTo>
                  <a:lnTo>
                    <a:pt x="2020" y="2238"/>
                  </a:lnTo>
                  <a:lnTo>
                    <a:pt x="2013" y="2268"/>
                  </a:lnTo>
                  <a:lnTo>
                    <a:pt x="2010" y="2298"/>
                  </a:lnTo>
                  <a:lnTo>
                    <a:pt x="2011" y="2350"/>
                  </a:lnTo>
                  <a:lnTo>
                    <a:pt x="2016" y="2402"/>
                  </a:lnTo>
                  <a:lnTo>
                    <a:pt x="2025" y="2453"/>
                  </a:lnTo>
                  <a:lnTo>
                    <a:pt x="2039" y="2502"/>
                  </a:lnTo>
                  <a:lnTo>
                    <a:pt x="2054" y="2552"/>
                  </a:lnTo>
                  <a:lnTo>
                    <a:pt x="2074" y="2599"/>
                  </a:lnTo>
                  <a:lnTo>
                    <a:pt x="2095" y="2647"/>
                  </a:lnTo>
                  <a:lnTo>
                    <a:pt x="2119" y="2693"/>
                  </a:lnTo>
                  <a:lnTo>
                    <a:pt x="2144" y="2737"/>
                  </a:lnTo>
                  <a:lnTo>
                    <a:pt x="2171" y="2781"/>
                  </a:lnTo>
                  <a:lnTo>
                    <a:pt x="2199" y="2822"/>
                  </a:lnTo>
                  <a:lnTo>
                    <a:pt x="2228" y="2861"/>
                  </a:lnTo>
                  <a:lnTo>
                    <a:pt x="2257" y="2899"/>
                  </a:lnTo>
                  <a:lnTo>
                    <a:pt x="2286" y="2935"/>
                  </a:lnTo>
                  <a:lnTo>
                    <a:pt x="2315" y="2969"/>
                  </a:lnTo>
                  <a:lnTo>
                    <a:pt x="2343" y="3000"/>
                  </a:lnTo>
                  <a:lnTo>
                    <a:pt x="2371" y="3029"/>
                  </a:lnTo>
                  <a:lnTo>
                    <a:pt x="2397" y="3056"/>
                  </a:lnTo>
                  <a:lnTo>
                    <a:pt x="2420" y="3080"/>
                  </a:lnTo>
                  <a:lnTo>
                    <a:pt x="2442" y="3100"/>
                  </a:lnTo>
                  <a:lnTo>
                    <a:pt x="2462" y="3119"/>
                  </a:lnTo>
                  <a:lnTo>
                    <a:pt x="2479" y="3134"/>
                  </a:lnTo>
                  <a:lnTo>
                    <a:pt x="2493" y="3146"/>
                  </a:lnTo>
                  <a:lnTo>
                    <a:pt x="2503" y="3155"/>
                  </a:lnTo>
                  <a:lnTo>
                    <a:pt x="2509" y="3160"/>
                  </a:lnTo>
                  <a:lnTo>
                    <a:pt x="2511" y="3162"/>
                  </a:lnTo>
                  <a:lnTo>
                    <a:pt x="746" y="3162"/>
                  </a:lnTo>
                  <a:lnTo>
                    <a:pt x="749" y="3160"/>
                  </a:lnTo>
                  <a:lnTo>
                    <a:pt x="755" y="3157"/>
                  </a:lnTo>
                  <a:lnTo>
                    <a:pt x="763" y="3152"/>
                  </a:lnTo>
                  <a:lnTo>
                    <a:pt x="775" y="3145"/>
                  </a:lnTo>
                  <a:lnTo>
                    <a:pt x="789" y="3135"/>
                  </a:lnTo>
                  <a:lnTo>
                    <a:pt x="805" y="3124"/>
                  </a:lnTo>
                  <a:lnTo>
                    <a:pt x="823" y="3111"/>
                  </a:lnTo>
                  <a:lnTo>
                    <a:pt x="841" y="3096"/>
                  </a:lnTo>
                  <a:lnTo>
                    <a:pt x="860" y="3078"/>
                  </a:lnTo>
                  <a:lnTo>
                    <a:pt x="879" y="3059"/>
                  </a:lnTo>
                  <a:lnTo>
                    <a:pt x="897" y="3037"/>
                  </a:lnTo>
                  <a:lnTo>
                    <a:pt x="915" y="3013"/>
                  </a:lnTo>
                  <a:lnTo>
                    <a:pt x="931" y="2987"/>
                  </a:lnTo>
                  <a:lnTo>
                    <a:pt x="946" y="2959"/>
                  </a:lnTo>
                  <a:lnTo>
                    <a:pt x="957" y="2931"/>
                  </a:lnTo>
                  <a:lnTo>
                    <a:pt x="968" y="2898"/>
                  </a:lnTo>
                  <a:lnTo>
                    <a:pt x="974" y="2864"/>
                  </a:lnTo>
                  <a:lnTo>
                    <a:pt x="977" y="2829"/>
                  </a:lnTo>
                  <a:lnTo>
                    <a:pt x="975" y="2791"/>
                  </a:lnTo>
                  <a:lnTo>
                    <a:pt x="970" y="2752"/>
                  </a:lnTo>
                  <a:lnTo>
                    <a:pt x="959" y="2710"/>
                  </a:lnTo>
                  <a:lnTo>
                    <a:pt x="943" y="2666"/>
                  </a:lnTo>
                  <a:lnTo>
                    <a:pt x="921" y="2670"/>
                  </a:lnTo>
                  <a:lnTo>
                    <a:pt x="893" y="2675"/>
                  </a:lnTo>
                  <a:lnTo>
                    <a:pt x="860" y="2681"/>
                  </a:lnTo>
                  <a:lnTo>
                    <a:pt x="823" y="2687"/>
                  </a:lnTo>
                  <a:lnTo>
                    <a:pt x="783" y="2695"/>
                  </a:lnTo>
                  <a:lnTo>
                    <a:pt x="740" y="2702"/>
                  </a:lnTo>
                  <a:lnTo>
                    <a:pt x="697" y="2709"/>
                  </a:lnTo>
                  <a:lnTo>
                    <a:pt x="652" y="2715"/>
                  </a:lnTo>
                  <a:lnTo>
                    <a:pt x="608" y="2723"/>
                  </a:lnTo>
                  <a:lnTo>
                    <a:pt x="566" y="2729"/>
                  </a:lnTo>
                  <a:lnTo>
                    <a:pt x="524" y="2731"/>
                  </a:lnTo>
                  <a:lnTo>
                    <a:pt x="485" y="2728"/>
                  </a:lnTo>
                  <a:lnTo>
                    <a:pt x="448" y="2721"/>
                  </a:lnTo>
                  <a:lnTo>
                    <a:pt x="414" y="2708"/>
                  </a:lnTo>
                  <a:lnTo>
                    <a:pt x="381" y="2694"/>
                  </a:lnTo>
                  <a:lnTo>
                    <a:pt x="353" y="2676"/>
                  </a:lnTo>
                  <a:lnTo>
                    <a:pt x="328" y="2656"/>
                  </a:lnTo>
                  <a:lnTo>
                    <a:pt x="308" y="2636"/>
                  </a:lnTo>
                  <a:lnTo>
                    <a:pt x="292" y="2614"/>
                  </a:lnTo>
                  <a:lnTo>
                    <a:pt x="281" y="2593"/>
                  </a:lnTo>
                  <a:lnTo>
                    <a:pt x="277" y="2575"/>
                  </a:lnTo>
                  <a:lnTo>
                    <a:pt x="276" y="2555"/>
                  </a:lnTo>
                  <a:lnTo>
                    <a:pt x="278" y="2533"/>
                  </a:lnTo>
                  <a:lnTo>
                    <a:pt x="282" y="2511"/>
                  </a:lnTo>
                  <a:lnTo>
                    <a:pt x="287" y="2489"/>
                  </a:lnTo>
                  <a:lnTo>
                    <a:pt x="293" y="2466"/>
                  </a:lnTo>
                  <a:lnTo>
                    <a:pt x="299" y="2444"/>
                  </a:lnTo>
                  <a:lnTo>
                    <a:pt x="303" y="2423"/>
                  </a:lnTo>
                  <a:lnTo>
                    <a:pt x="306" y="2404"/>
                  </a:lnTo>
                  <a:lnTo>
                    <a:pt x="307" y="2386"/>
                  </a:lnTo>
                  <a:lnTo>
                    <a:pt x="305" y="2372"/>
                  </a:lnTo>
                  <a:lnTo>
                    <a:pt x="300" y="2360"/>
                  </a:lnTo>
                  <a:lnTo>
                    <a:pt x="289" y="2348"/>
                  </a:lnTo>
                  <a:lnTo>
                    <a:pt x="277" y="2332"/>
                  </a:lnTo>
                  <a:lnTo>
                    <a:pt x="263" y="2313"/>
                  </a:lnTo>
                  <a:lnTo>
                    <a:pt x="247" y="2292"/>
                  </a:lnTo>
                  <a:lnTo>
                    <a:pt x="233" y="2268"/>
                  </a:lnTo>
                  <a:lnTo>
                    <a:pt x="218" y="2244"/>
                  </a:lnTo>
                  <a:lnTo>
                    <a:pt x="207" y="2218"/>
                  </a:lnTo>
                  <a:lnTo>
                    <a:pt x="198" y="2190"/>
                  </a:lnTo>
                  <a:lnTo>
                    <a:pt x="194" y="2163"/>
                  </a:lnTo>
                  <a:lnTo>
                    <a:pt x="194" y="2135"/>
                  </a:lnTo>
                  <a:lnTo>
                    <a:pt x="201" y="2108"/>
                  </a:lnTo>
                  <a:lnTo>
                    <a:pt x="211" y="2077"/>
                  </a:lnTo>
                  <a:lnTo>
                    <a:pt x="218" y="2050"/>
                  </a:lnTo>
                  <a:lnTo>
                    <a:pt x="222" y="2025"/>
                  </a:lnTo>
                  <a:lnTo>
                    <a:pt x="223" y="2006"/>
                  </a:lnTo>
                  <a:lnTo>
                    <a:pt x="223" y="1989"/>
                  </a:lnTo>
                  <a:lnTo>
                    <a:pt x="222" y="1976"/>
                  </a:lnTo>
                  <a:lnTo>
                    <a:pt x="221" y="1966"/>
                  </a:lnTo>
                  <a:lnTo>
                    <a:pt x="220" y="1961"/>
                  </a:lnTo>
                  <a:lnTo>
                    <a:pt x="219" y="1959"/>
                  </a:lnTo>
                  <a:lnTo>
                    <a:pt x="216" y="1958"/>
                  </a:lnTo>
                  <a:lnTo>
                    <a:pt x="208" y="1957"/>
                  </a:lnTo>
                  <a:lnTo>
                    <a:pt x="195" y="1954"/>
                  </a:lnTo>
                  <a:lnTo>
                    <a:pt x="179" y="1950"/>
                  </a:lnTo>
                  <a:lnTo>
                    <a:pt x="160" y="1945"/>
                  </a:lnTo>
                  <a:lnTo>
                    <a:pt x="140" y="1938"/>
                  </a:lnTo>
                  <a:lnTo>
                    <a:pt x="117" y="1930"/>
                  </a:lnTo>
                  <a:lnTo>
                    <a:pt x="95" y="1922"/>
                  </a:lnTo>
                  <a:lnTo>
                    <a:pt x="73" y="1912"/>
                  </a:lnTo>
                  <a:lnTo>
                    <a:pt x="53" y="1901"/>
                  </a:lnTo>
                  <a:lnTo>
                    <a:pt x="34" y="1889"/>
                  </a:lnTo>
                  <a:lnTo>
                    <a:pt x="19" y="1876"/>
                  </a:lnTo>
                  <a:lnTo>
                    <a:pt x="8" y="1862"/>
                  </a:lnTo>
                  <a:lnTo>
                    <a:pt x="1" y="1847"/>
                  </a:lnTo>
                  <a:lnTo>
                    <a:pt x="0" y="1837"/>
                  </a:lnTo>
                  <a:lnTo>
                    <a:pt x="0" y="1835"/>
                  </a:lnTo>
                  <a:lnTo>
                    <a:pt x="3" y="1821"/>
                  </a:lnTo>
                  <a:lnTo>
                    <a:pt x="7" y="1804"/>
                  </a:lnTo>
                  <a:lnTo>
                    <a:pt x="15" y="1783"/>
                  </a:lnTo>
                  <a:lnTo>
                    <a:pt x="25" y="1760"/>
                  </a:lnTo>
                  <a:lnTo>
                    <a:pt x="36" y="1735"/>
                  </a:lnTo>
                  <a:lnTo>
                    <a:pt x="50" y="1708"/>
                  </a:lnTo>
                  <a:lnTo>
                    <a:pt x="64" y="1680"/>
                  </a:lnTo>
                  <a:lnTo>
                    <a:pt x="80" y="1650"/>
                  </a:lnTo>
                  <a:lnTo>
                    <a:pt x="96" y="1620"/>
                  </a:lnTo>
                  <a:lnTo>
                    <a:pt x="114" y="1590"/>
                  </a:lnTo>
                  <a:lnTo>
                    <a:pt x="131" y="1559"/>
                  </a:lnTo>
                  <a:lnTo>
                    <a:pt x="149" y="1529"/>
                  </a:lnTo>
                  <a:lnTo>
                    <a:pt x="166" y="1500"/>
                  </a:lnTo>
                  <a:lnTo>
                    <a:pt x="183" y="1472"/>
                  </a:lnTo>
                  <a:lnTo>
                    <a:pt x="200" y="1445"/>
                  </a:lnTo>
                  <a:lnTo>
                    <a:pt x="215" y="1420"/>
                  </a:lnTo>
                  <a:lnTo>
                    <a:pt x="230" y="1397"/>
                  </a:lnTo>
                  <a:lnTo>
                    <a:pt x="242" y="1377"/>
                  </a:lnTo>
                  <a:lnTo>
                    <a:pt x="253" y="1359"/>
                  </a:lnTo>
                  <a:lnTo>
                    <a:pt x="262" y="1346"/>
                  </a:lnTo>
                  <a:lnTo>
                    <a:pt x="269" y="1334"/>
                  </a:lnTo>
                  <a:lnTo>
                    <a:pt x="273" y="1328"/>
                  </a:lnTo>
                  <a:lnTo>
                    <a:pt x="274" y="1326"/>
                  </a:lnTo>
                  <a:lnTo>
                    <a:pt x="273" y="1324"/>
                  </a:lnTo>
                  <a:lnTo>
                    <a:pt x="270" y="1318"/>
                  </a:lnTo>
                  <a:lnTo>
                    <a:pt x="265" y="1307"/>
                  </a:lnTo>
                  <a:lnTo>
                    <a:pt x="257" y="1295"/>
                  </a:lnTo>
                  <a:lnTo>
                    <a:pt x="250" y="1280"/>
                  </a:lnTo>
                  <a:lnTo>
                    <a:pt x="242" y="1264"/>
                  </a:lnTo>
                  <a:lnTo>
                    <a:pt x="233" y="1246"/>
                  </a:lnTo>
                  <a:lnTo>
                    <a:pt x="224" y="1228"/>
                  </a:lnTo>
                  <a:lnTo>
                    <a:pt x="216" y="1209"/>
                  </a:lnTo>
                  <a:lnTo>
                    <a:pt x="209" y="1191"/>
                  </a:lnTo>
                  <a:lnTo>
                    <a:pt x="203" y="1174"/>
                  </a:lnTo>
                  <a:lnTo>
                    <a:pt x="198" y="1158"/>
                  </a:lnTo>
                  <a:lnTo>
                    <a:pt x="195" y="1144"/>
                  </a:lnTo>
                  <a:lnTo>
                    <a:pt x="194" y="1122"/>
                  </a:lnTo>
                  <a:lnTo>
                    <a:pt x="194" y="1094"/>
                  </a:lnTo>
                  <a:lnTo>
                    <a:pt x="195" y="1061"/>
                  </a:lnTo>
                  <a:lnTo>
                    <a:pt x="198" y="1023"/>
                  </a:lnTo>
                  <a:lnTo>
                    <a:pt x="204" y="979"/>
                  </a:lnTo>
                  <a:lnTo>
                    <a:pt x="211" y="932"/>
                  </a:lnTo>
                  <a:lnTo>
                    <a:pt x="221" y="880"/>
                  </a:lnTo>
                  <a:lnTo>
                    <a:pt x="235" y="824"/>
                  </a:lnTo>
                  <a:lnTo>
                    <a:pt x="250" y="764"/>
                  </a:lnTo>
                  <a:lnTo>
                    <a:pt x="270" y="702"/>
                  </a:lnTo>
                  <a:lnTo>
                    <a:pt x="294" y="637"/>
                  </a:lnTo>
                  <a:lnTo>
                    <a:pt x="320" y="570"/>
                  </a:lnTo>
                  <a:lnTo>
                    <a:pt x="352" y="500"/>
                  </a:lnTo>
                  <a:lnTo>
                    <a:pt x="387" y="430"/>
                  </a:lnTo>
                  <a:lnTo>
                    <a:pt x="419" y="375"/>
                  </a:lnTo>
                  <a:lnTo>
                    <a:pt x="455" y="325"/>
                  </a:lnTo>
                  <a:lnTo>
                    <a:pt x="494" y="278"/>
                  </a:lnTo>
                  <a:lnTo>
                    <a:pt x="539" y="235"/>
                  </a:lnTo>
                  <a:lnTo>
                    <a:pt x="585" y="195"/>
                  </a:lnTo>
                  <a:lnTo>
                    <a:pt x="636" y="160"/>
                  </a:lnTo>
                  <a:lnTo>
                    <a:pt x="691" y="128"/>
                  </a:lnTo>
                  <a:lnTo>
                    <a:pt x="749" y="99"/>
                  </a:lnTo>
                  <a:lnTo>
                    <a:pt x="810" y="74"/>
                  </a:lnTo>
                  <a:lnTo>
                    <a:pt x="875" y="53"/>
                  </a:lnTo>
                  <a:lnTo>
                    <a:pt x="942" y="35"/>
                  </a:lnTo>
                  <a:lnTo>
                    <a:pt x="1013" y="21"/>
                  </a:lnTo>
                  <a:lnTo>
                    <a:pt x="1087" y="10"/>
                  </a:lnTo>
                  <a:lnTo>
                    <a:pt x="1163" y="3"/>
                  </a:lnTo>
                  <a:lnTo>
                    <a:pt x="1243" y="0"/>
                  </a:lnTo>
                  <a:lnTo>
                    <a:pt x="1325"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7" name="Group 136"/>
          <p:cNvGrpSpPr>
            <a:grpSpLocks noChangeAspect="1"/>
          </p:cNvGrpSpPr>
          <p:nvPr/>
        </p:nvGrpSpPr>
        <p:grpSpPr bwMode="auto">
          <a:xfrm>
            <a:off x="9270231" y="3996920"/>
            <a:ext cx="255792" cy="244371"/>
            <a:chOff x="3002" y="2187"/>
            <a:chExt cx="784" cy="749"/>
          </a:xfrm>
          <a:solidFill>
            <a:schemeClr val="bg1"/>
          </a:solidFill>
        </p:grpSpPr>
        <p:sp>
          <p:nvSpPr>
            <p:cNvPr id="58" name="Freeform 138"/>
            <p:cNvSpPr>
              <a:spLocks/>
            </p:cNvSpPr>
            <p:nvPr/>
          </p:nvSpPr>
          <p:spPr bwMode="auto">
            <a:xfrm>
              <a:off x="3101" y="2187"/>
              <a:ext cx="176" cy="176"/>
            </a:xfrm>
            <a:custGeom>
              <a:avLst/>
              <a:gdLst>
                <a:gd name="T0" fmla="*/ 440 w 879"/>
                <a:gd name="T1" fmla="*/ 0 h 879"/>
                <a:gd name="T2" fmla="*/ 494 w 879"/>
                <a:gd name="T3" fmla="*/ 2 h 879"/>
                <a:gd name="T4" fmla="*/ 548 w 879"/>
                <a:gd name="T5" fmla="*/ 13 h 879"/>
                <a:gd name="T6" fmla="*/ 598 w 879"/>
                <a:gd name="T7" fmla="*/ 28 h 879"/>
                <a:gd name="T8" fmla="*/ 646 w 879"/>
                <a:gd name="T9" fmla="*/ 51 h 879"/>
                <a:gd name="T10" fmla="*/ 691 w 879"/>
                <a:gd name="T11" fmla="*/ 78 h 879"/>
                <a:gd name="T12" fmla="*/ 731 w 879"/>
                <a:gd name="T13" fmla="*/ 111 h 879"/>
                <a:gd name="T14" fmla="*/ 768 w 879"/>
                <a:gd name="T15" fmla="*/ 148 h 879"/>
                <a:gd name="T16" fmla="*/ 801 w 879"/>
                <a:gd name="T17" fmla="*/ 188 h 879"/>
                <a:gd name="T18" fmla="*/ 828 w 879"/>
                <a:gd name="T19" fmla="*/ 232 h 879"/>
                <a:gd name="T20" fmla="*/ 849 w 879"/>
                <a:gd name="T21" fmla="*/ 280 h 879"/>
                <a:gd name="T22" fmla="*/ 866 w 879"/>
                <a:gd name="T23" fmla="*/ 331 h 879"/>
                <a:gd name="T24" fmla="*/ 876 w 879"/>
                <a:gd name="T25" fmla="*/ 383 h 879"/>
                <a:gd name="T26" fmla="*/ 879 w 879"/>
                <a:gd name="T27" fmla="*/ 439 h 879"/>
                <a:gd name="T28" fmla="*/ 876 w 879"/>
                <a:gd name="T29" fmla="*/ 494 h 879"/>
                <a:gd name="T30" fmla="*/ 866 w 879"/>
                <a:gd name="T31" fmla="*/ 548 h 879"/>
                <a:gd name="T32" fmla="*/ 849 w 879"/>
                <a:gd name="T33" fmla="*/ 598 h 879"/>
                <a:gd name="T34" fmla="*/ 828 w 879"/>
                <a:gd name="T35" fmla="*/ 646 h 879"/>
                <a:gd name="T36" fmla="*/ 801 w 879"/>
                <a:gd name="T37" fmla="*/ 691 h 879"/>
                <a:gd name="T38" fmla="*/ 768 w 879"/>
                <a:gd name="T39" fmla="*/ 731 h 879"/>
                <a:gd name="T40" fmla="*/ 731 w 879"/>
                <a:gd name="T41" fmla="*/ 768 h 879"/>
                <a:gd name="T42" fmla="*/ 691 w 879"/>
                <a:gd name="T43" fmla="*/ 800 h 879"/>
                <a:gd name="T44" fmla="*/ 646 w 879"/>
                <a:gd name="T45" fmla="*/ 828 h 879"/>
                <a:gd name="T46" fmla="*/ 598 w 879"/>
                <a:gd name="T47" fmla="*/ 849 h 879"/>
                <a:gd name="T48" fmla="*/ 548 w 879"/>
                <a:gd name="T49" fmla="*/ 866 h 879"/>
                <a:gd name="T50" fmla="*/ 494 w 879"/>
                <a:gd name="T51" fmla="*/ 875 h 879"/>
                <a:gd name="T52" fmla="*/ 440 w 879"/>
                <a:gd name="T53" fmla="*/ 879 h 879"/>
                <a:gd name="T54" fmla="*/ 385 w 879"/>
                <a:gd name="T55" fmla="*/ 875 h 879"/>
                <a:gd name="T56" fmla="*/ 331 w 879"/>
                <a:gd name="T57" fmla="*/ 866 h 879"/>
                <a:gd name="T58" fmla="*/ 280 w 879"/>
                <a:gd name="T59" fmla="*/ 849 h 879"/>
                <a:gd name="T60" fmla="*/ 232 w 879"/>
                <a:gd name="T61" fmla="*/ 828 h 879"/>
                <a:gd name="T62" fmla="*/ 188 w 879"/>
                <a:gd name="T63" fmla="*/ 800 h 879"/>
                <a:gd name="T64" fmla="*/ 148 w 879"/>
                <a:gd name="T65" fmla="*/ 768 h 879"/>
                <a:gd name="T66" fmla="*/ 111 w 879"/>
                <a:gd name="T67" fmla="*/ 731 h 879"/>
                <a:gd name="T68" fmla="*/ 79 w 879"/>
                <a:gd name="T69" fmla="*/ 691 h 879"/>
                <a:gd name="T70" fmla="*/ 51 w 879"/>
                <a:gd name="T71" fmla="*/ 646 h 879"/>
                <a:gd name="T72" fmla="*/ 29 w 879"/>
                <a:gd name="T73" fmla="*/ 598 h 879"/>
                <a:gd name="T74" fmla="*/ 13 w 879"/>
                <a:gd name="T75" fmla="*/ 548 h 879"/>
                <a:gd name="T76" fmla="*/ 3 w 879"/>
                <a:gd name="T77" fmla="*/ 494 h 879"/>
                <a:gd name="T78" fmla="*/ 0 w 879"/>
                <a:gd name="T79" fmla="*/ 439 h 879"/>
                <a:gd name="T80" fmla="*/ 3 w 879"/>
                <a:gd name="T81" fmla="*/ 383 h 879"/>
                <a:gd name="T82" fmla="*/ 13 w 879"/>
                <a:gd name="T83" fmla="*/ 331 h 879"/>
                <a:gd name="T84" fmla="*/ 29 w 879"/>
                <a:gd name="T85" fmla="*/ 280 h 879"/>
                <a:gd name="T86" fmla="*/ 51 w 879"/>
                <a:gd name="T87" fmla="*/ 232 h 879"/>
                <a:gd name="T88" fmla="*/ 79 w 879"/>
                <a:gd name="T89" fmla="*/ 188 h 879"/>
                <a:gd name="T90" fmla="*/ 111 w 879"/>
                <a:gd name="T91" fmla="*/ 148 h 879"/>
                <a:gd name="T92" fmla="*/ 148 w 879"/>
                <a:gd name="T93" fmla="*/ 111 h 879"/>
                <a:gd name="T94" fmla="*/ 188 w 879"/>
                <a:gd name="T95" fmla="*/ 78 h 879"/>
                <a:gd name="T96" fmla="*/ 232 w 879"/>
                <a:gd name="T97" fmla="*/ 51 h 879"/>
                <a:gd name="T98" fmla="*/ 280 w 879"/>
                <a:gd name="T99" fmla="*/ 28 h 879"/>
                <a:gd name="T100" fmla="*/ 331 w 879"/>
                <a:gd name="T101" fmla="*/ 13 h 879"/>
                <a:gd name="T102" fmla="*/ 385 w 879"/>
                <a:gd name="T103" fmla="*/ 2 h 879"/>
                <a:gd name="T104" fmla="*/ 440 w 879"/>
                <a:gd name="T10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9" h="879">
                  <a:moveTo>
                    <a:pt x="440" y="0"/>
                  </a:moveTo>
                  <a:lnTo>
                    <a:pt x="494" y="2"/>
                  </a:lnTo>
                  <a:lnTo>
                    <a:pt x="548" y="13"/>
                  </a:lnTo>
                  <a:lnTo>
                    <a:pt x="598" y="28"/>
                  </a:lnTo>
                  <a:lnTo>
                    <a:pt x="646" y="51"/>
                  </a:lnTo>
                  <a:lnTo>
                    <a:pt x="691" y="78"/>
                  </a:lnTo>
                  <a:lnTo>
                    <a:pt x="731" y="111"/>
                  </a:lnTo>
                  <a:lnTo>
                    <a:pt x="768" y="148"/>
                  </a:lnTo>
                  <a:lnTo>
                    <a:pt x="801" y="188"/>
                  </a:lnTo>
                  <a:lnTo>
                    <a:pt x="828" y="232"/>
                  </a:lnTo>
                  <a:lnTo>
                    <a:pt x="849" y="280"/>
                  </a:lnTo>
                  <a:lnTo>
                    <a:pt x="866" y="331"/>
                  </a:lnTo>
                  <a:lnTo>
                    <a:pt x="876" y="383"/>
                  </a:lnTo>
                  <a:lnTo>
                    <a:pt x="879" y="439"/>
                  </a:lnTo>
                  <a:lnTo>
                    <a:pt x="876" y="494"/>
                  </a:lnTo>
                  <a:lnTo>
                    <a:pt x="866" y="548"/>
                  </a:lnTo>
                  <a:lnTo>
                    <a:pt x="849" y="598"/>
                  </a:lnTo>
                  <a:lnTo>
                    <a:pt x="828" y="646"/>
                  </a:lnTo>
                  <a:lnTo>
                    <a:pt x="801" y="691"/>
                  </a:lnTo>
                  <a:lnTo>
                    <a:pt x="768" y="731"/>
                  </a:lnTo>
                  <a:lnTo>
                    <a:pt x="731" y="768"/>
                  </a:lnTo>
                  <a:lnTo>
                    <a:pt x="691" y="800"/>
                  </a:lnTo>
                  <a:lnTo>
                    <a:pt x="646" y="828"/>
                  </a:lnTo>
                  <a:lnTo>
                    <a:pt x="598" y="849"/>
                  </a:lnTo>
                  <a:lnTo>
                    <a:pt x="548" y="866"/>
                  </a:lnTo>
                  <a:lnTo>
                    <a:pt x="494" y="875"/>
                  </a:lnTo>
                  <a:lnTo>
                    <a:pt x="440" y="879"/>
                  </a:lnTo>
                  <a:lnTo>
                    <a:pt x="385" y="875"/>
                  </a:lnTo>
                  <a:lnTo>
                    <a:pt x="331" y="866"/>
                  </a:lnTo>
                  <a:lnTo>
                    <a:pt x="280" y="849"/>
                  </a:lnTo>
                  <a:lnTo>
                    <a:pt x="232" y="828"/>
                  </a:lnTo>
                  <a:lnTo>
                    <a:pt x="188" y="800"/>
                  </a:lnTo>
                  <a:lnTo>
                    <a:pt x="148" y="768"/>
                  </a:lnTo>
                  <a:lnTo>
                    <a:pt x="111" y="731"/>
                  </a:lnTo>
                  <a:lnTo>
                    <a:pt x="79" y="691"/>
                  </a:lnTo>
                  <a:lnTo>
                    <a:pt x="51" y="646"/>
                  </a:lnTo>
                  <a:lnTo>
                    <a:pt x="29" y="598"/>
                  </a:lnTo>
                  <a:lnTo>
                    <a:pt x="13" y="548"/>
                  </a:lnTo>
                  <a:lnTo>
                    <a:pt x="3" y="494"/>
                  </a:lnTo>
                  <a:lnTo>
                    <a:pt x="0" y="439"/>
                  </a:lnTo>
                  <a:lnTo>
                    <a:pt x="3" y="383"/>
                  </a:lnTo>
                  <a:lnTo>
                    <a:pt x="13" y="331"/>
                  </a:lnTo>
                  <a:lnTo>
                    <a:pt x="29" y="280"/>
                  </a:lnTo>
                  <a:lnTo>
                    <a:pt x="51" y="232"/>
                  </a:lnTo>
                  <a:lnTo>
                    <a:pt x="79" y="188"/>
                  </a:lnTo>
                  <a:lnTo>
                    <a:pt x="111" y="148"/>
                  </a:lnTo>
                  <a:lnTo>
                    <a:pt x="148" y="111"/>
                  </a:lnTo>
                  <a:lnTo>
                    <a:pt x="188" y="78"/>
                  </a:lnTo>
                  <a:lnTo>
                    <a:pt x="232" y="51"/>
                  </a:lnTo>
                  <a:lnTo>
                    <a:pt x="280" y="28"/>
                  </a:lnTo>
                  <a:lnTo>
                    <a:pt x="331" y="13"/>
                  </a:lnTo>
                  <a:lnTo>
                    <a:pt x="385" y="2"/>
                  </a:lnTo>
                  <a:lnTo>
                    <a:pt x="44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9" name="Freeform 139"/>
            <p:cNvSpPr>
              <a:spLocks/>
            </p:cNvSpPr>
            <p:nvPr/>
          </p:nvSpPr>
          <p:spPr bwMode="auto">
            <a:xfrm>
              <a:off x="3088" y="2365"/>
              <a:ext cx="342" cy="568"/>
            </a:xfrm>
            <a:custGeom>
              <a:avLst/>
              <a:gdLst>
                <a:gd name="T0" fmla="*/ 448 w 1709"/>
                <a:gd name="T1" fmla="*/ 3 h 2837"/>
                <a:gd name="T2" fmla="*/ 492 w 1709"/>
                <a:gd name="T3" fmla="*/ 11 h 2837"/>
                <a:gd name="T4" fmla="*/ 544 w 1709"/>
                <a:gd name="T5" fmla="*/ 25 h 2837"/>
                <a:gd name="T6" fmla="*/ 665 w 1709"/>
                <a:gd name="T7" fmla="*/ 90 h 2837"/>
                <a:gd name="T8" fmla="*/ 760 w 1709"/>
                <a:gd name="T9" fmla="*/ 189 h 2837"/>
                <a:gd name="T10" fmla="*/ 846 w 1709"/>
                <a:gd name="T11" fmla="*/ 305 h 2837"/>
                <a:gd name="T12" fmla="*/ 953 w 1709"/>
                <a:gd name="T13" fmla="*/ 440 h 2837"/>
                <a:gd name="T14" fmla="*/ 1045 w 1709"/>
                <a:gd name="T15" fmla="*/ 533 h 2837"/>
                <a:gd name="T16" fmla="*/ 1133 w 1709"/>
                <a:gd name="T17" fmla="*/ 588 h 2837"/>
                <a:gd name="T18" fmla="*/ 1228 w 1709"/>
                <a:gd name="T19" fmla="*/ 607 h 2837"/>
                <a:gd name="T20" fmla="*/ 1339 w 1709"/>
                <a:gd name="T21" fmla="*/ 592 h 2837"/>
                <a:gd name="T22" fmla="*/ 1477 w 1709"/>
                <a:gd name="T23" fmla="*/ 547 h 2837"/>
                <a:gd name="T24" fmla="*/ 1566 w 1709"/>
                <a:gd name="T25" fmla="*/ 538 h 2837"/>
                <a:gd name="T26" fmla="*/ 1645 w 1709"/>
                <a:gd name="T27" fmla="*/ 573 h 2837"/>
                <a:gd name="T28" fmla="*/ 1697 w 1709"/>
                <a:gd name="T29" fmla="*/ 645 h 2837"/>
                <a:gd name="T30" fmla="*/ 1707 w 1709"/>
                <a:gd name="T31" fmla="*/ 734 h 2837"/>
                <a:gd name="T32" fmla="*/ 1671 w 1709"/>
                <a:gd name="T33" fmla="*/ 813 h 2837"/>
                <a:gd name="T34" fmla="*/ 1600 w 1709"/>
                <a:gd name="T35" fmla="*/ 866 h 2837"/>
                <a:gd name="T36" fmla="*/ 1402 w 1709"/>
                <a:gd name="T37" fmla="*/ 926 h 2837"/>
                <a:gd name="T38" fmla="*/ 1230 w 1709"/>
                <a:gd name="T39" fmla="*/ 944 h 2837"/>
                <a:gd name="T40" fmla="*/ 1071 w 1709"/>
                <a:gd name="T41" fmla="*/ 924 h 2837"/>
                <a:gd name="T42" fmla="*/ 931 w 1709"/>
                <a:gd name="T43" fmla="*/ 865 h 2837"/>
                <a:gd name="T44" fmla="*/ 808 w 1709"/>
                <a:gd name="T45" fmla="*/ 777 h 2837"/>
                <a:gd name="T46" fmla="*/ 1158 w 1709"/>
                <a:gd name="T47" fmla="*/ 1257 h 2837"/>
                <a:gd name="T48" fmla="*/ 1262 w 1709"/>
                <a:gd name="T49" fmla="*/ 1287 h 2837"/>
                <a:gd name="T50" fmla="*/ 1336 w 1709"/>
                <a:gd name="T51" fmla="*/ 1364 h 2837"/>
                <a:gd name="T52" fmla="*/ 1495 w 1709"/>
                <a:gd name="T53" fmla="*/ 2612 h 2837"/>
                <a:gd name="T54" fmla="*/ 1478 w 1709"/>
                <a:gd name="T55" fmla="*/ 2715 h 2837"/>
                <a:gd name="T56" fmla="*/ 1415 w 1709"/>
                <a:gd name="T57" fmla="*/ 2796 h 2837"/>
                <a:gd name="T58" fmla="*/ 1317 w 1709"/>
                <a:gd name="T59" fmla="*/ 2836 h 2837"/>
                <a:gd name="T60" fmla="*/ 1229 w 1709"/>
                <a:gd name="T61" fmla="*/ 2826 h 2837"/>
                <a:gd name="T62" fmla="*/ 1148 w 1709"/>
                <a:gd name="T63" fmla="*/ 2775 h 2837"/>
                <a:gd name="T64" fmla="*/ 1101 w 1709"/>
                <a:gd name="T65" fmla="*/ 2692 h 2837"/>
                <a:gd name="T66" fmla="*/ 436 w 1709"/>
                <a:gd name="T67" fmla="*/ 1661 h 2837"/>
                <a:gd name="T68" fmla="*/ 320 w 1709"/>
                <a:gd name="T69" fmla="*/ 1655 h 2837"/>
                <a:gd name="T70" fmla="*/ 200 w 1709"/>
                <a:gd name="T71" fmla="*/ 1616 h 2837"/>
                <a:gd name="T72" fmla="*/ 98 w 1709"/>
                <a:gd name="T73" fmla="*/ 1544 h 2837"/>
                <a:gd name="T74" fmla="*/ 28 w 1709"/>
                <a:gd name="T75" fmla="*/ 1445 h 2837"/>
                <a:gd name="T76" fmla="*/ 0 w 1709"/>
                <a:gd name="T77" fmla="*/ 1322 h 2837"/>
                <a:gd name="T78" fmla="*/ 13 w 1709"/>
                <a:gd name="T79" fmla="*/ 265 h 2837"/>
                <a:gd name="T80" fmla="*/ 70 w 1709"/>
                <a:gd name="T81" fmla="*/ 158 h 2837"/>
                <a:gd name="T82" fmla="*/ 161 w 1709"/>
                <a:gd name="T83" fmla="*/ 77 h 2837"/>
                <a:gd name="T84" fmla="*/ 269 w 1709"/>
                <a:gd name="T85" fmla="*/ 23 h 2837"/>
                <a:gd name="T86" fmla="*/ 310 w 1709"/>
                <a:gd name="T87" fmla="*/ 12 h 2837"/>
                <a:gd name="T88" fmla="*/ 348 w 1709"/>
                <a:gd name="T89" fmla="*/ 5 h 2837"/>
                <a:gd name="T90" fmla="*/ 407 w 1709"/>
                <a:gd name="T91" fmla="*/ 0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09" h="2837">
                  <a:moveTo>
                    <a:pt x="407" y="0"/>
                  </a:moveTo>
                  <a:lnTo>
                    <a:pt x="428" y="0"/>
                  </a:lnTo>
                  <a:lnTo>
                    <a:pt x="448" y="3"/>
                  </a:lnTo>
                  <a:lnTo>
                    <a:pt x="466" y="5"/>
                  </a:lnTo>
                  <a:lnTo>
                    <a:pt x="480" y="8"/>
                  </a:lnTo>
                  <a:lnTo>
                    <a:pt x="492" y="11"/>
                  </a:lnTo>
                  <a:lnTo>
                    <a:pt x="500" y="12"/>
                  </a:lnTo>
                  <a:lnTo>
                    <a:pt x="503" y="13"/>
                  </a:lnTo>
                  <a:lnTo>
                    <a:pt x="544" y="25"/>
                  </a:lnTo>
                  <a:lnTo>
                    <a:pt x="586" y="43"/>
                  </a:lnTo>
                  <a:lnTo>
                    <a:pt x="627" y="63"/>
                  </a:lnTo>
                  <a:lnTo>
                    <a:pt x="665" y="90"/>
                  </a:lnTo>
                  <a:lnTo>
                    <a:pt x="700" y="118"/>
                  </a:lnTo>
                  <a:lnTo>
                    <a:pt x="733" y="152"/>
                  </a:lnTo>
                  <a:lnTo>
                    <a:pt x="760" y="189"/>
                  </a:lnTo>
                  <a:lnTo>
                    <a:pt x="761" y="191"/>
                  </a:lnTo>
                  <a:lnTo>
                    <a:pt x="805" y="251"/>
                  </a:lnTo>
                  <a:lnTo>
                    <a:pt x="846" y="305"/>
                  </a:lnTo>
                  <a:lnTo>
                    <a:pt x="884" y="355"/>
                  </a:lnTo>
                  <a:lnTo>
                    <a:pt x="919" y="399"/>
                  </a:lnTo>
                  <a:lnTo>
                    <a:pt x="953" y="440"/>
                  </a:lnTo>
                  <a:lnTo>
                    <a:pt x="985" y="476"/>
                  </a:lnTo>
                  <a:lnTo>
                    <a:pt x="1015" y="507"/>
                  </a:lnTo>
                  <a:lnTo>
                    <a:pt x="1045" y="533"/>
                  </a:lnTo>
                  <a:lnTo>
                    <a:pt x="1074" y="556"/>
                  </a:lnTo>
                  <a:lnTo>
                    <a:pt x="1104" y="573"/>
                  </a:lnTo>
                  <a:lnTo>
                    <a:pt x="1133" y="588"/>
                  </a:lnTo>
                  <a:lnTo>
                    <a:pt x="1164" y="598"/>
                  </a:lnTo>
                  <a:lnTo>
                    <a:pt x="1195" y="604"/>
                  </a:lnTo>
                  <a:lnTo>
                    <a:pt x="1228" y="607"/>
                  </a:lnTo>
                  <a:lnTo>
                    <a:pt x="1262" y="606"/>
                  </a:lnTo>
                  <a:lnTo>
                    <a:pt x="1299" y="601"/>
                  </a:lnTo>
                  <a:lnTo>
                    <a:pt x="1339" y="592"/>
                  </a:lnTo>
                  <a:lnTo>
                    <a:pt x="1382" y="581"/>
                  </a:lnTo>
                  <a:lnTo>
                    <a:pt x="1427" y="565"/>
                  </a:lnTo>
                  <a:lnTo>
                    <a:pt x="1477" y="547"/>
                  </a:lnTo>
                  <a:lnTo>
                    <a:pt x="1507" y="539"/>
                  </a:lnTo>
                  <a:lnTo>
                    <a:pt x="1536" y="535"/>
                  </a:lnTo>
                  <a:lnTo>
                    <a:pt x="1566" y="538"/>
                  </a:lnTo>
                  <a:lnTo>
                    <a:pt x="1594" y="545"/>
                  </a:lnTo>
                  <a:lnTo>
                    <a:pt x="1621" y="557"/>
                  </a:lnTo>
                  <a:lnTo>
                    <a:pt x="1645" y="573"/>
                  </a:lnTo>
                  <a:lnTo>
                    <a:pt x="1666" y="594"/>
                  </a:lnTo>
                  <a:lnTo>
                    <a:pt x="1684" y="617"/>
                  </a:lnTo>
                  <a:lnTo>
                    <a:pt x="1697" y="645"/>
                  </a:lnTo>
                  <a:lnTo>
                    <a:pt x="1705" y="675"/>
                  </a:lnTo>
                  <a:lnTo>
                    <a:pt x="1709" y="704"/>
                  </a:lnTo>
                  <a:lnTo>
                    <a:pt x="1707" y="734"/>
                  </a:lnTo>
                  <a:lnTo>
                    <a:pt x="1700" y="763"/>
                  </a:lnTo>
                  <a:lnTo>
                    <a:pt x="1688" y="789"/>
                  </a:lnTo>
                  <a:lnTo>
                    <a:pt x="1671" y="813"/>
                  </a:lnTo>
                  <a:lnTo>
                    <a:pt x="1651" y="834"/>
                  </a:lnTo>
                  <a:lnTo>
                    <a:pt x="1627" y="852"/>
                  </a:lnTo>
                  <a:lnTo>
                    <a:pt x="1600" y="866"/>
                  </a:lnTo>
                  <a:lnTo>
                    <a:pt x="1530" y="890"/>
                  </a:lnTo>
                  <a:lnTo>
                    <a:pt x="1464" y="911"/>
                  </a:lnTo>
                  <a:lnTo>
                    <a:pt x="1402" y="926"/>
                  </a:lnTo>
                  <a:lnTo>
                    <a:pt x="1342" y="936"/>
                  </a:lnTo>
                  <a:lnTo>
                    <a:pt x="1285" y="943"/>
                  </a:lnTo>
                  <a:lnTo>
                    <a:pt x="1230" y="944"/>
                  </a:lnTo>
                  <a:lnTo>
                    <a:pt x="1174" y="942"/>
                  </a:lnTo>
                  <a:lnTo>
                    <a:pt x="1121" y="936"/>
                  </a:lnTo>
                  <a:lnTo>
                    <a:pt x="1071" y="924"/>
                  </a:lnTo>
                  <a:lnTo>
                    <a:pt x="1022" y="908"/>
                  </a:lnTo>
                  <a:lnTo>
                    <a:pt x="975" y="889"/>
                  </a:lnTo>
                  <a:lnTo>
                    <a:pt x="931" y="865"/>
                  </a:lnTo>
                  <a:lnTo>
                    <a:pt x="889" y="839"/>
                  </a:lnTo>
                  <a:lnTo>
                    <a:pt x="847" y="809"/>
                  </a:lnTo>
                  <a:lnTo>
                    <a:pt x="808" y="777"/>
                  </a:lnTo>
                  <a:lnTo>
                    <a:pt x="808" y="1257"/>
                  </a:lnTo>
                  <a:lnTo>
                    <a:pt x="1158" y="1257"/>
                  </a:lnTo>
                  <a:lnTo>
                    <a:pt x="1158" y="1257"/>
                  </a:lnTo>
                  <a:lnTo>
                    <a:pt x="1195" y="1261"/>
                  </a:lnTo>
                  <a:lnTo>
                    <a:pt x="1230" y="1270"/>
                  </a:lnTo>
                  <a:lnTo>
                    <a:pt x="1262" y="1287"/>
                  </a:lnTo>
                  <a:lnTo>
                    <a:pt x="1291" y="1308"/>
                  </a:lnTo>
                  <a:lnTo>
                    <a:pt x="1316" y="1335"/>
                  </a:lnTo>
                  <a:lnTo>
                    <a:pt x="1336" y="1364"/>
                  </a:lnTo>
                  <a:lnTo>
                    <a:pt x="1351" y="1399"/>
                  </a:lnTo>
                  <a:lnTo>
                    <a:pt x="1358" y="1436"/>
                  </a:lnTo>
                  <a:lnTo>
                    <a:pt x="1495" y="2612"/>
                  </a:lnTo>
                  <a:lnTo>
                    <a:pt x="1495" y="2648"/>
                  </a:lnTo>
                  <a:lnTo>
                    <a:pt x="1490" y="2683"/>
                  </a:lnTo>
                  <a:lnTo>
                    <a:pt x="1478" y="2715"/>
                  </a:lnTo>
                  <a:lnTo>
                    <a:pt x="1463" y="2746"/>
                  </a:lnTo>
                  <a:lnTo>
                    <a:pt x="1441" y="2773"/>
                  </a:lnTo>
                  <a:lnTo>
                    <a:pt x="1415" y="2796"/>
                  </a:lnTo>
                  <a:lnTo>
                    <a:pt x="1385" y="2814"/>
                  </a:lnTo>
                  <a:lnTo>
                    <a:pt x="1353" y="2827"/>
                  </a:lnTo>
                  <a:lnTo>
                    <a:pt x="1317" y="2836"/>
                  </a:lnTo>
                  <a:lnTo>
                    <a:pt x="1293" y="2837"/>
                  </a:lnTo>
                  <a:lnTo>
                    <a:pt x="1260" y="2835"/>
                  </a:lnTo>
                  <a:lnTo>
                    <a:pt x="1229" y="2826"/>
                  </a:lnTo>
                  <a:lnTo>
                    <a:pt x="1199" y="2813"/>
                  </a:lnTo>
                  <a:lnTo>
                    <a:pt x="1172" y="2796"/>
                  </a:lnTo>
                  <a:lnTo>
                    <a:pt x="1148" y="2775"/>
                  </a:lnTo>
                  <a:lnTo>
                    <a:pt x="1128" y="2750"/>
                  </a:lnTo>
                  <a:lnTo>
                    <a:pt x="1111" y="2723"/>
                  </a:lnTo>
                  <a:lnTo>
                    <a:pt x="1101" y="2692"/>
                  </a:lnTo>
                  <a:lnTo>
                    <a:pt x="1093" y="2658"/>
                  </a:lnTo>
                  <a:lnTo>
                    <a:pt x="978" y="1661"/>
                  </a:lnTo>
                  <a:lnTo>
                    <a:pt x="436" y="1661"/>
                  </a:lnTo>
                  <a:lnTo>
                    <a:pt x="404" y="1664"/>
                  </a:lnTo>
                  <a:lnTo>
                    <a:pt x="362" y="1661"/>
                  </a:lnTo>
                  <a:lnTo>
                    <a:pt x="320" y="1655"/>
                  </a:lnTo>
                  <a:lnTo>
                    <a:pt x="280" y="1646"/>
                  </a:lnTo>
                  <a:lnTo>
                    <a:pt x="239" y="1633"/>
                  </a:lnTo>
                  <a:lnTo>
                    <a:pt x="200" y="1616"/>
                  </a:lnTo>
                  <a:lnTo>
                    <a:pt x="163" y="1596"/>
                  </a:lnTo>
                  <a:lnTo>
                    <a:pt x="130" y="1572"/>
                  </a:lnTo>
                  <a:lnTo>
                    <a:pt x="98" y="1544"/>
                  </a:lnTo>
                  <a:lnTo>
                    <a:pt x="70" y="1515"/>
                  </a:lnTo>
                  <a:lnTo>
                    <a:pt x="47" y="1481"/>
                  </a:lnTo>
                  <a:lnTo>
                    <a:pt x="28" y="1445"/>
                  </a:lnTo>
                  <a:lnTo>
                    <a:pt x="13" y="1407"/>
                  </a:lnTo>
                  <a:lnTo>
                    <a:pt x="4" y="1366"/>
                  </a:lnTo>
                  <a:lnTo>
                    <a:pt x="0" y="1322"/>
                  </a:lnTo>
                  <a:lnTo>
                    <a:pt x="0" y="351"/>
                  </a:lnTo>
                  <a:lnTo>
                    <a:pt x="4" y="307"/>
                  </a:lnTo>
                  <a:lnTo>
                    <a:pt x="13" y="265"/>
                  </a:lnTo>
                  <a:lnTo>
                    <a:pt x="28" y="227"/>
                  </a:lnTo>
                  <a:lnTo>
                    <a:pt x="47" y="191"/>
                  </a:lnTo>
                  <a:lnTo>
                    <a:pt x="70" y="158"/>
                  </a:lnTo>
                  <a:lnTo>
                    <a:pt x="98" y="128"/>
                  </a:lnTo>
                  <a:lnTo>
                    <a:pt x="128" y="100"/>
                  </a:lnTo>
                  <a:lnTo>
                    <a:pt x="161" y="77"/>
                  </a:lnTo>
                  <a:lnTo>
                    <a:pt x="195" y="55"/>
                  </a:lnTo>
                  <a:lnTo>
                    <a:pt x="232" y="37"/>
                  </a:lnTo>
                  <a:lnTo>
                    <a:pt x="269" y="23"/>
                  </a:lnTo>
                  <a:lnTo>
                    <a:pt x="306" y="12"/>
                  </a:lnTo>
                  <a:lnTo>
                    <a:pt x="307" y="12"/>
                  </a:lnTo>
                  <a:lnTo>
                    <a:pt x="310" y="12"/>
                  </a:lnTo>
                  <a:lnTo>
                    <a:pt x="319" y="10"/>
                  </a:lnTo>
                  <a:lnTo>
                    <a:pt x="331" y="9"/>
                  </a:lnTo>
                  <a:lnTo>
                    <a:pt x="348" y="5"/>
                  </a:lnTo>
                  <a:lnTo>
                    <a:pt x="367" y="4"/>
                  </a:lnTo>
                  <a:lnTo>
                    <a:pt x="387" y="2"/>
                  </a:lnTo>
                  <a:lnTo>
                    <a:pt x="407"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0" name="Freeform 140"/>
            <p:cNvSpPr>
              <a:spLocks/>
            </p:cNvSpPr>
            <p:nvPr/>
          </p:nvSpPr>
          <p:spPr bwMode="auto">
            <a:xfrm>
              <a:off x="3002" y="2404"/>
              <a:ext cx="271" cy="532"/>
            </a:xfrm>
            <a:custGeom>
              <a:avLst/>
              <a:gdLst>
                <a:gd name="T0" fmla="*/ 205 w 1355"/>
                <a:gd name="T1" fmla="*/ 4 h 2661"/>
                <a:gd name="T2" fmla="*/ 267 w 1355"/>
                <a:gd name="T3" fmla="*/ 30 h 2661"/>
                <a:gd name="T4" fmla="*/ 312 w 1355"/>
                <a:gd name="T5" fmla="*/ 77 h 2661"/>
                <a:gd name="T6" fmla="*/ 338 w 1355"/>
                <a:gd name="T7" fmla="*/ 137 h 2661"/>
                <a:gd name="T8" fmla="*/ 342 w 1355"/>
                <a:gd name="T9" fmla="*/ 1527 h 2661"/>
                <a:gd name="T10" fmla="*/ 1219 w 1355"/>
                <a:gd name="T11" fmla="*/ 1530 h 2661"/>
                <a:gd name="T12" fmla="*/ 1280 w 1355"/>
                <a:gd name="T13" fmla="*/ 1555 h 2661"/>
                <a:gd name="T14" fmla="*/ 1327 w 1355"/>
                <a:gd name="T15" fmla="*/ 1602 h 2661"/>
                <a:gd name="T16" fmla="*/ 1352 w 1355"/>
                <a:gd name="T17" fmla="*/ 1662 h 2661"/>
                <a:gd name="T18" fmla="*/ 1353 w 1355"/>
                <a:gd name="T19" fmla="*/ 1729 h 2661"/>
                <a:gd name="T20" fmla="*/ 1331 w 1355"/>
                <a:gd name="T21" fmla="*/ 1785 h 2661"/>
                <a:gd name="T22" fmla="*/ 1291 w 1355"/>
                <a:gd name="T23" fmla="*/ 1830 h 2661"/>
                <a:gd name="T24" fmla="*/ 1287 w 1355"/>
                <a:gd name="T25" fmla="*/ 1891 h 2661"/>
                <a:gd name="T26" fmla="*/ 1312 w 1355"/>
                <a:gd name="T27" fmla="*/ 1989 h 2661"/>
                <a:gd name="T28" fmla="*/ 1316 w 1355"/>
                <a:gd name="T29" fmla="*/ 2518 h 2661"/>
                <a:gd name="T30" fmla="*/ 1304 w 1355"/>
                <a:gd name="T31" fmla="*/ 2573 h 2661"/>
                <a:gd name="T32" fmla="*/ 1274 w 1355"/>
                <a:gd name="T33" fmla="*/ 2619 h 2661"/>
                <a:gd name="T34" fmla="*/ 1229 w 1355"/>
                <a:gd name="T35" fmla="*/ 2649 h 2661"/>
                <a:gd name="T36" fmla="*/ 1173 w 1355"/>
                <a:gd name="T37" fmla="*/ 2661 h 2661"/>
                <a:gd name="T38" fmla="*/ 1117 w 1355"/>
                <a:gd name="T39" fmla="*/ 2649 h 2661"/>
                <a:gd name="T40" fmla="*/ 1072 w 1355"/>
                <a:gd name="T41" fmla="*/ 2619 h 2661"/>
                <a:gd name="T42" fmla="*/ 1041 w 1355"/>
                <a:gd name="T43" fmla="*/ 2573 h 2661"/>
                <a:gd name="T44" fmla="*/ 1030 w 1355"/>
                <a:gd name="T45" fmla="*/ 2518 h 2661"/>
                <a:gd name="T46" fmla="*/ 1027 w 1355"/>
                <a:gd name="T47" fmla="*/ 2013 h 2661"/>
                <a:gd name="T48" fmla="*/ 1004 w 1355"/>
                <a:gd name="T49" fmla="*/ 1967 h 2661"/>
                <a:gd name="T50" fmla="*/ 965 w 1355"/>
                <a:gd name="T51" fmla="*/ 1935 h 2661"/>
                <a:gd name="T52" fmla="*/ 913 w 1355"/>
                <a:gd name="T53" fmla="*/ 1923 h 2661"/>
                <a:gd name="T54" fmla="*/ 408 w 1355"/>
                <a:gd name="T55" fmla="*/ 1926 h 2661"/>
                <a:gd name="T56" fmla="*/ 362 w 1355"/>
                <a:gd name="T57" fmla="*/ 1948 h 2661"/>
                <a:gd name="T58" fmla="*/ 331 w 1355"/>
                <a:gd name="T59" fmla="*/ 1989 h 2661"/>
                <a:gd name="T60" fmla="*/ 319 w 1355"/>
                <a:gd name="T61" fmla="*/ 2040 h 2661"/>
                <a:gd name="T62" fmla="*/ 316 w 1355"/>
                <a:gd name="T63" fmla="*/ 2546 h 2661"/>
                <a:gd name="T64" fmla="*/ 294 w 1355"/>
                <a:gd name="T65" fmla="*/ 2598 h 2661"/>
                <a:gd name="T66" fmla="*/ 256 w 1355"/>
                <a:gd name="T67" fmla="*/ 2636 h 2661"/>
                <a:gd name="T68" fmla="*/ 205 w 1355"/>
                <a:gd name="T69" fmla="*/ 2657 h 2661"/>
                <a:gd name="T70" fmla="*/ 146 w 1355"/>
                <a:gd name="T71" fmla="*/ 2657 h 2661"/>
                <a:gd name="T72" fmla="*/ 95 w 1355"/>
                <a:gd name="T73" fmla="*/ 2636 h 2661"/>
                <a:gd name="T74" fmla="*/ 57 w 1355"/>
                <a:gd name="T75" fmla="*/ 2598 h 2661"/>
                <a:gd name="T76" fmla="*/ 36 w 1355"/>
                <a:gd name="T77" fmla="*/ 2546 h 2661"/>
                <a:gd name="T78" fmla="*/ 32 w 1355"/>
                <a:gd name="T79" fmla="*/ 2040 h 2661"/>
                <a:gd name="T80" fmla="*/ 46 w 1355"/>
                <a:gd name="T81" fmla="*/ 1938 h 2661"/>
                <a:gd name="T82" fmla="*/ 83 w 1355"/>
                <a:gd name="T83" fmla="*/ 1843 h 2661"/>
                <a:gd name="T84" fmla="*/ 39 w 1355"/>
                <a:gd name="T85" fmla="*/ 1806 h 2661"/>
                <a:gd name="T86" fmla="*/ 11 w 1355"/>
                <a:gd name="T87" fmla="*/ 1756 h 2661"/>
                <a:gd name="T88" fmla="*/ 0 w 1355"/>
                <a:gd name="T89" fmla="*/ 1697 h 2661"/>
                <a:gd name="T90" fmla="*/ 4 w 1355"/>
                <a:gd name="T91" fmla="*/ 137 h 2661"/>
                <a:gd name="T92" fmla="*/ 29 w 1355"/>
                <a:gd name="T93" fmla="*/ 77 h 2661"/>
                <a:gd name="T94" fmla="*/ 75 w 1355"/>
                <a:gd name="T95" fmla="*/ 30 h 2661"/>
                <a:gd name="T96" fmla="*/ 136 w 1355"/>
                <a:gd name="T97" fmla="*/ 4 h 2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55" h="2661">
                  <a:moveTo>
                    <a:pt x="170" y="0"/>
                  </a:moveTo>
                  <a:lnTo>
                    <a:pt x="205" y="4"/>
                  </a:lnTo>
                  <a:lnTo>
                    <a:pt x="237" y="15"/>
                  </a:lnTo>
                  <a:lnTo>
                    <a:pt x="267" y="30"/>
                  </a:lnTo>
                  <a:lnTo>
                    <a:pt x="292" y="50"/>
                  </a:lnTo>
                  <a:lnTo>
                    <a:pt x="312" y="77"/>
                  </a:lnTo>
                  <a:lnTo>
                    <a:pt x="328" y="105"/>
                  </a:lnTo>
                  <a:lnTo>
                    <a:pt x="338" y="137"/>
                  </a:lnTo>
                  <a:lnTo>
                    <a:pt x="342" y="172"/>
                  </a:lnTo>
                  <a:lnTo>
                    <a:pt x="342" y="1527"/>
                  </a:lnTo>
                  <a:lnTo>
                    <a:pt x="1185" y="1527"/>
                  </a:lnTo>
                  <a:lnTo>
                    <a:pt x="1219" y="1530"/>
                  </a:lnTo>
                  <a:lnTo>
                    <a:pt x="1252" y="1540"/>
                  </a:lnTo>
                  <a:lnTo>
                    <a:pt x="1280" y="1555"/>
                  </a:lnTo>
                  <a:lnTo>
                    <a:pt x="1305" y="1577"/>
                  </a:lnTo>
                  <a:lnTo>
                    <a:pt x="1327" y="1602"/>
                  </a:lnTo>
                  <a:lnTo>
                    <a:pt x="1342" y="1630"/>
                  </a:lnTo>
                  <a:lnTo>
                    <a:pt x="1352" y="1662"/>
                  </a:lnTo>
                  <a:lnTo>
                    <a:pt x="1355" y="1697"/>
                  </a:lnTo>
                  <a:lnTo>
                    <a:pt x="1353" y="1729"/>
                  </a:lnTo>
                  <a:lnTo>
                    <a:pt x="1345" y="1759"/>
                  </a:lnTo>
                  <a:lnTo>
                    <a:pt x="1331" y="1785"/>
                  </a:lnTo>
                  <a:lnTo>
                    <a:pt x="1314" y="1810"/>
                  </a:lnTo>
                  <a:lnTo>
                    <a:pt x="1291" y="1830"/>
                  </a:lnTo>
                  <a:lnTo>
                    <a:pt x="1266" y="1847"/>
                  </a:lnTo>
                  <a:lnTo>
                    <a:pt x="1287" y="1891"/>
                  </a:lnTo>
                  <a:lnTo>
                    <a:pt x="1303" y="1939"/>
                  </a:lnTo>
                  <a:lnTo>
                    <a:pt x="1312" y="1989"/>
                  </a:lnTo>
                  <a:lnTo>
                    <a:pt x="1316" y="2040"/>
                  </a:lnTo>
                  <a:lnTo>
                    <a:pt x="1316" y="2518"/>
                  </a:lnTo>
                  <a:lnTo>
                    <a:pt x="1312" y="2546"/>
                  </a:lnTo>
                  <a:lnTo>
                    <a:pt x="1304" y="2573"/>
                  </a:lnTo>
                  <a:lnTo>
                    <a:pt x="1291" y="2598"/>
                  </a:lnTo>
                  <a:lnTo>
                    <a:pt x="1274" y="2619"/>
                  </a:lnTo>
                  <a:lnTo>
                    <a:pt x="1253" y="2636"/>
                  </a:lnTo>
                  <a:lnTo>
                    <a:pt x="1229" y="2649"/>
                  </a:lnTo>
                  <a:lnTo>
                    <a:pt x="1202" y="2657"/>
                  </a:lnTo>
                  <a:lnTo>
                    <a:pt x="1173" y="2661"/>
                  </a:lnTo>
                  <a:lnTo>
                    <a:pt x="1144" y="2657"/>
                  </a:lnTo>
                  <a:lnTo>
                    <a:pt x="1117" y="2649"/>
                  </a:lnTo>
                  <a:lnTo>
                    <a:pt x="1093" y="2636"/>
                  </a:lnTo>
                  <a:lnTo>
                    <a:pt x="1072" y="2619"/>
                  </a:lnTo>
                  <a:lnTo>
                    <a:pt x="1054" y="2598"/>
                  </a:lnTo>
                  <a:lnTo>
                    <a:pt x="1041" y="2573"/>
                  </a:lnTo>
                  <a:lnTo>
                    <a:pt x="1033" y="2546"/>
                  </a:lnTo>
                  <a:lnTo>
                    <a:pt x="1030" y="2518"/>
                  </a:lnTo>
                  <a:lnTo>
                    <a:pt x="1030" y="2040"/>
                  </a:lnTo>
                  <a:lnTo>
                    <a:pt x="1027" y="2013"/>
                  </a:lnTo>
                  <a:lnTo>
                    <a:pt x="1018" y="1989"/>
                  </a:lnTo>
                  <a:lnTo>
                    <a:pt x="1004" y="1967"/>
                  </a:lnTo>
                  <a:lnTo>
                    <a:pt x="986" y="1948"/>
                  </a:lnTo>
                  <a:lnTo>
                    <a:pt x="965" y="1935"/>
                  </a:lnTo>
                  <a:lnTo>
                    <a:pt x="940" y="1926"/>
                  </a:lnTo>
                  <a:lnTo>
                    <a:pt x="913" y="1923"/>
                  </a:lnTo>
                  <a:lnTo>
                    <a:pt x="436" y="1923"/>
                  </a:lnTo>
                  <a:lnTo>
                    <a:pt x="408" y="1926"/>
                  </a:lnTo>
                  <a:lnTo>
                    <a:pt x="385" y="1935"/>
                  </a:lnTo>
                  <a:lnTo>
                    <a:pt x="362" y="1948"/>
                  </a:lnTo>
                  <a:lnTo>
                    <a:pt x="344" y="1967"/>
                  </a:lnTo>
                  <a:lnTo>
                    <a:pt x="331" y="1989"/>
                  </a:lnTo>
                  <a:lnTo>
                    <a:pt x="322" y="2013"/>
                  </a:lnTo>
                  <a:lnTo>
                    <a:pt x="319" y="2040"/>
                  </a:lnTo>
                  <a:lnTo>
                    <a:pt x="319" y="2518"/>
                  </a:lnTo>
                  <a:lnTo>
                    <a:pt x="316" y="2546"/>
                  </a:lnTo>
                  <a:lnTo>
                    <a:pt x="307" y="2573"/>
                  </a:lnTo>
                  <a:lnTo>
                    <a:pt x="294" y="2598"/>
                  </a:lnTo>
                  <a:lnTo>
                    <a:pt x="276" y="2619"/>
                  </a:lnTo>
                  <a:lnTo>
                    <a:pt x="256" y="2636"/>
                  </a:lnTo>
                  <a:lnTo>
                    <a:pt x="231" y="2649"/>
                  </a:lnTo>
                  <a:lnTo>
                    <a:pt x="205" y="2657"/>
                  </a:lnTo>
                  <a:lnTo>
                    <a:pt x="175" y="2661"/>
                  </a:lnTo>
                  <a:lnTo>
                    <a:pt x="146" y="2657"/>
                  </a:lnTo>
                  <a:lnTo>
                    <a:pt x="120" y="2649"/>
                  </a:lnTo>
                  <a:lnTo>
                    <a:pt x="95" y="2636"/>
                  </a:lnTo>
                  <a:lnTo>
                    <a:pt x="75" y="2619"/>
                  </a:lnTo>
                  <a:lnTo>
                    <a:pt x="57" y="2598"/>
                  </a:lnTo>
                  <a:lnTo>
                    <a:pt x="44" y="2573"/>
                  </a:lnTo>
                  <a:lnTo>
                    <a:pt x="36" y="2546"/>
                  </a:lnTo>
                  <a:lnTo>
                    <a:pt x="32" y="2518"/>
                  </a:lnTo>
                  <a:lnTo>
                    <a:pt x="32" y="2040"/>
                  </a:lnTo>
                  <a:lnTo>
                    <a:pt x="36" y="1988"/>
                  </a:lnTo>
                  <a:lnTo>
                    <a:pt x="46" y="1938"/>
                  </a:lnTo>
                  <a:lnTo>
                    <a:pt x="62" y="1889"/>
                  </a:lnTo>
                  <a:lnTo>
                    <a:pt x="83" y="1843"/>
                  </a:lnTo>
                  <a:lnTo>
                    <a:pt x="61" y="1827"/>
                  </a:lnTo>
                  <a:lnTo>
                    <a:pt x="39" y="1806"/>
                  </a:lnTo>
                  <a:lnTo>
                    <a:pt x="23" y="1783"/>
                  </a:lnTo>
                  <a:lnTo>
                    <a:pt x="11" y="1756"/>
                  </a:lnTo>
                  <a:lnTo>
                    <a:pt x="2" y="1728"/>
                  </a:lnTo>
                  <a:lnTo>
                    <a:pt x="0" y="1697"/>
                  </a:lnTo>
                  <a:lnTo>
                    <a:pt x="0" y="172"/>
                  </a:lnTo>
                  <a:lnTo>
                    <a:pt x="4" y="137"/>
                  </a:lnTo>
                  <a:lnTo>
                    <a:pt x="13" y="105"/>
                  </a:lnTo>
                  <a:lnTo>
                    <a:pt x="29" y="77"/>
                  </a:lnTo>
                  <a:lnTo>
                    <a:pt x="50" y="50"/>
                  </a:lnTo>
                  <a:lnTo>
                    <a:pt x="75" y="30"/>
                  </a:lnTo>
                  <a:lnTo>
                    <a:pt x="105" y="15"/>
                  </a:lnTo>
                  <a:lnTo>
                    <a:pt x="136" y="4"/>
                  </a:lnTo>
                  <a:lnTo>
                    <a:pt x="17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7" name="Freeform 141"/>
            <p:cNvSpPr>
              <a:spLocks/>
            </p:cNvSpPr>
            <p:nvPr/>
          </p:nvSpPr>
          <p:spPr bwMode="auto">
            <a:xfrm>
              <a:off x="3341" y="2561"/>
              <a:ext cx="445" cy="357"/>
            </a:xfrm>
            <a:custGeom>
              <a:avLst/>
              <a:gdLst>
                <a:gd name="T0" fmla="*/ 163 w 2225"/>
                <a:gd name="T1" fmla="*/ 0 h 1781"/>
                <a:gd name="T2" fmla="*/ 2062 w 2225"/>
                <a:gd name="T3" fmla="*/ 0 h 1781"/>
                <a:gd name="T4" fmla="*/ 2094 w 2225"/>
                <a:gd name="T5" fmla="*/ 3 h 1781"/>
                <a:gd name="T6" fmla="*/ 2125 w 2225"/>
                <a:gd name="T7" fmla="*/ 13 h 1781"/>
                <a:gd name="T8" fmla="*/ 2153 w 2225"/>
                <a:gd name="T9" fmla="*/ 28 h 1781"/>
                <a:gd name="T10" fmla="*/ 2177 w 2225"/>
                <a:gd name="T11" fmla="*/ 47 h 1781"/>
                <a:gd name="T12" fmla="*/ 2197 w 2225"/>
                <a:gd name="T13" fmla="*/ 72 h 1781"/>
                <a:gd name="T14" fmla="*/ 2212 w 2225"/>
                <a:gd name="T15" fmla="*/ 100 h 1781"/>
                <a:gd name="T16" fmla="*/ 2221 w 2225"/>
                <a:gd name="T17" fmla="*/ 131 h 1781"/>
                <a:gd name="T18" fmla="*/ 2225 w 2225"/>
                <a:gd name="T19" fmla="*/ 163 h 1781"/>
                <a:gd name="T20" fmla="*/ 2221 w 2225"/>
                <a:gd name="T21" fmla="*/ 196 h 1781"/>
                <a:gd name="T22" fmla="*/ 2212 w 2225"/>
                <a:gd name="T23" fmla="*/ 227 h 1781"/>
                <a:gd name="T24" fmla="*/ 2197 w 2225"/>
                <a:gd name="T25" fmla="*/ 255 h 1781"/>
                <a:gd name="T26" fmla="*/ 2177 w 2225"/>
                <a:gd name="T27" fmla="*/ 280 h 1781"/>
                <a:gd name="T28" fmla="*/ 2153 w 2225"/>
                <a:gd name="T29" fmla="*/ 299 h 1781"/>
                <a:gd name="T30" fmla="*/ 2125 w 2225"/>
                <a:gd name="T31" fmla="*/ 314 h 1781"/>
                <a:gd name="T32" fmla="*/ 2094 w 2225"/>
                <a:gd name="T33" fmla="*/ 324 h 1781"/>
                <a:gd name="T34" fmla="*/ 2062 w 2225"/>
                <a:gd name="T35" fmla="*/ 327 h 1781"/>
                <a:gd name="T36" fmla="*/ 1836 w 2225"/>
                <a:gd name="T37" fmla="*/ 327 h 1781"/>
                <a:gd name="T38" fmla="*/ 1836 w 2225"/>
                <a:gd name="T39" fmla="*/ 1781 h 1781"/>
                <a:gd name="T40" fmla="*/ 388 w 2225"/>
                <a:gd name="T41" fmla="*/ 1781 h 1781"/>
                <a:gd name="T42" fmla="*/ 388 w 2225"/>
                <a:gd name="T43" fmla="*/ 327 h 1781"/>
                <a:gd name="T44" fmla="*/ 163 w 2225"/>
                <a:gd name="T45" fmla="*/ 327 h 1781"/>
                <a:gd name="T46" fmla="*/ 131 w 2225"/>
                <a:gd name="T47" fmla="*/ 324 h 1781"/>
                <a:gd name="T48" fmla="*/ 100 w 2225"/>
                <a:gd name="T49" fmla="*/ 314 h 1781"/>
                <a:gd name="T50" fmla="*/ 73 w 2225"/>
                <a:gd name="T51" fmla="*/ 299 h 1781"/>
                <a:gd name="T52" fmla="*/ 48 w 2225"/>
                <a:gd name="T53" fmla="*/ 280 h 1781"/>
                <a:gd name="T54" fmla="*/ 27 w 2225"/>
                <a:gd name="T55" fmla="*/ 255 h 1781"/>
                <a:gd name="T56" fmla="*/ 13 w 2225"/>
                <a:gd name="T57" fmla="*/ 227 h 1781"/>
                <a:gd name="T58" fmla="*/ 4 w 2225"/>
                <a:gd name="T59" fmla="*/ 196 h 1781"/>
                <a:gd name="T60" fmla="*/ 0 w 2225"/>
                <a:gd name="T61" fmla="*/ 163 h 1781"/>
                <a:gd name="T62" fmla="*/ 4 w 2225"/>
                <a:gd name="T63" fmla="*/ 131 h 1781"/>
                <a:gd name="T64" fmla="*/ 13 w 2225"/>
                <a:gd name="T65" fmla="*/ 100 h 1781"/>
                <a:gd name="T66" fmla="*/ 27 w 2225"/>
                <a:gd name="T67" fmla="*/ 72 h 1781"/>
                <a:gd name="T68" fmla="*/ 48 w 2225"/>
                <a:gd name="T69" fmla="*/ 47 h 1781"/>
                <a:gd name="T70" fmla="*/ 73 w 2225"/>
                <a:gd name="T71" fmla="*/ 28 h 1781"/>
                <a:gd name="T72" fmla="*/ 100 w 2225"/>
                <a:gd name="T73" fmla="*/ 13 h 1781"/>
                <a:gd name="T74" fmla="*/ 131 w 2225"/>
                <a:gd name="T75" fmla="*/ 3 h 1781"/>
                <a:gd name="T76" fmla="*/ 163 w 2225"/>
                <a:gd name="T77"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5" h="1781">
                  <a:moveTo>
                    <a:pt x="163" y="0"/>
                  </a:moveTo>
                  <a:lnTo>
                    <a:pt x="2062" y="0"/>
                  </a:lnTo>
                  <a:lnTo>
                    <a:pt x="2094" y="3"/>
                  </a:lnTo>
                  <a:lnTo>
                    <a:pt x="2125" y="13"/>
                  </a:lnTo>
                  <a:lnTo>
                    <a:pt x="2153" y="28"/>
                  </a:lnTo>
                  <a:lnTo>
                    <a:pt x="2177" y="47"/>
                  </a:lnTo>
                  <a:lnTo>
                    <a:pt x="2197" y="72"/>
                  </a:lnTo>
                  <a:lnTo>
                    <a:pt x="2212" y="100"/>
                  </a:lnTo>
                  <a:lnTo>
                    <a:pt x="2221" y="131"/>
                  </a:lnTo>
                  <a:lnTo>
                    <a:pt x="2225" y="163"/>
                  </a:lnTo>
                  <a:lnTo>
                    <a:pt x="2221" y="196"/>
                  </a:lnTo>
                  <a:lnTo>
                    <a:pt x="2212" y="227"/>
                  </a:lnTo>
                  <a:lnTo>
                    <a:pt x="2197" y="255"/>
                  </a:lnTo>
                  <a:lnTo>
                    <a:pt x="2177" y="280"/>
                  </a:lnTo>
                  <a:lnTo>
                    <a:pt x="2153" y="299"/>
                  </a:lnTo>
                  <a:lnTo>
                    <a:pt x="2125" y="314"/>
                  </a:lnTo>
                  <a:lnTo>
                    <a:pt x="2094" y="324"/>
                  </a:lnTo>
                  <a:lnTo>
                    <a:pt x="2062" y="327"/>
                  </a:lnTo>
                  <a:lnTo>
                    <a:pt x="1836" y="327"/>
                  </a:lnTo>
                  <a:lnTo>
                    <a:pt x="1836" y="1781"/>
                  </a:lnTo>
                  <a:lnTo>
                    <a:pt x="388" y="1781"/>
                  </a:lnTo>
                  <a:lnTo>
                    <a:pt x="388" y="327"/>
                  </a:lnTo>
                  <a:lnTo>
                    <a:pt x="163" y="327"/>
                  </a:lnTo>
                  <a:lnTo>
                    <a:pt x="131" y="324"/>
                  </a:lnTo>
                  <a:lnTo>
                    <a:pt x="100" y="314"/>
                  </a:lnTo>
                  <a:lnTo>
                    <a:pt x="73" y="299"/>
                  </a:lnTo>
                  <a:lnTo>
                    <a:pt x="48" y="280"/>
                  </a:lnTo>
                  <a:lnTo>
                    <a:pt x="27" y="255"/>
                  </a:lnTo>
                  <a:lnTo>
                    <a:pt x="13" y="227"/>
                  </a:lnTo>
                  <a:lnTo>
                    <a:pt x="4" y="196"/>
                  </a:lnTo>
                  <a:lnTo>
                    <a:pt x="0" y="163"/>
                  </a:lnTo>
                  <a:lnTo>
                    <a:pt x="4" y="131"/>
                  </a:lnTo>
                  <a:lnTo>
                    <a:pt x="13" y="100"/>
                  </a:lnTo>
                  <a:lnTo>
                    <a:pt x="27" y="72"/>
                  </a:lnTo>
                  <a:lnTo>
                    <a:pt x="48" y="47"/>
                  </a:lnTo>
                  <a:lnTo>
                    <a:pt x="73" y="28"/>
                  </a:lnTo>
                  <a:lnTo>
                    <a:pt x="100" y="13"/>
                  </a:lnTo>
                  <a:lnTo>
                    <a:pt x="131" y="3"/>
                  </a:lnTo>
                  <a:lnTo>
                    <a:pt x="16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4" name="Freeform 142"/>
            <p:cNvSpPr>
              <a:spLocks noEditPoints="1"/>
            </p:cNvSpPr>
            <p:nvPr/>
          </p:nvSpPr>
          <p:spPr bwMode="auto">
            <a:xfrm>
              <a:off x="3456" y="2309"/>
              <a:ext cx="306" cy="242"/>
            </a:xfrm>
            <a:custGeom>
              <a:avLst/>
              <a:gdLst>
                <a:gd name="T0" fmla="*/ 824 w 1530"/>
                <a:gd name="T1" fmla="*/ 449 h 1209"/>
                <a:gd name="T2" fmla="*/ 900 w 1530"/>
                <a:gd name="T3" fmla="*/ 456 h 1209"/>
                <a:gd name="T4" fmla="*/ 888 w 1530"/>
                <a:gd name="T5" fmla="*/ 411 h 1209"/>
                <a:gd name="T6" fmla="*/ 856 w 1530"/>
                <a:gd name="T7" fmla="*/ 375 h 1209"/>
                <a:gd name="T8" fmla="*/ 1126 w 1530"/>
                <a:gd name="T9" fmla="*/ 297 h 1209"/>
                <a:gd name="T10" fmla="*/ 1079 w 1530"/>
                <a:gd name="T11" fmla="*/ 315 h 1209"/>
                <a:gd name="T12" fmla="*/ 1042 w 1530"/>
                <a:gd name="T13" fmla="*/ 350 h 1209"/>
                <a:gd name="T14" fmla="*/ 1020 w 1530"/>
                <a:gd name="T15" fmla="*/ 398 h 1209"/>
                <a:gd name="T16" fmla="*/ 1020 w 1530"/>
                <a:gd name="T17" fmla="*/ 449 h 1209"/>
                <a:gd name="T18" fmla="*/ 1038 w 1530"/>
                <a:gd name="T19" fmla="*/ 497 h 1209"/>
                <a:gd name="T20" fmla="*/ 1073 w 1530"/>
                <a:gd name="T21" fmla="*/ 534 h 1209"/>
                <a:gd name="T22" fmla="*/ 1124 w 1530"/>
                <a:gd name="T23" fmla="*/ 555 h 1209"/>
                <a:gd name="T24" fmla="*/ 1179 w 1530"/>
                <a:gd name="T25" fmla="*/ 554 h 1209"/>
                <a:gd name="T26" fmla="*/ 1228 w 1530"/>
                <a:gd name="T27" fmla="*/ 531 h 1209"/>
                <a:gd name="T28" fmla="*/ 1280 w 1530"/>
                <a:gd name="T29" fmla="*/ 411 h 1209"/>
                <a:gd name="T30" fmla="*/ 1263 w 1530"/>
                <a:gd name="T31" fmla="*/ 360 h 1209"/>
                <a:gd name="T32" fmla="*/ 1226 w 1530"/>
                <a:gd name="T33" fmla="*/ 319 h 1209"/>
                <a:gd name="T34" fmla="*/ 1177 w 1530"/>
                <a:gd name="T35" fmla="*/ 298 h 1209"/>
                <a:gd name="T36" fmla="*/ 946 w 1530"/>
                <a:gd name="T37" fmla="*/ 170 h 1209"/>
                <a:gd name="T38" fmla="*/ 938 w 1530"/>
                <a:gd name="T39" fmla="*/ 247 h 1209"/>
                <a:gd name="T40" fmla="*/ 985 w 1530"/>
                <a:gd name="T41" fmla="*/ 235 h 1209"/>
                <a:gd name="T42" fmla="*/ 1019 w 1530"/>
                <a:gd name="T43" fmla="*/ 203 h 1209"/>
                <a:gd name="T44" fmla="*/ 1461 w 1530"/>
                <a:gd name="T45" fmla="*/ 0 h 1209"/>
                <a:gd name="T46" fmla="*/ 1498 w 1530"/>
                <a:gd name="T47" fmla="*/ 12 h 1209"/>
                <a:gd name="T48" fmla="*/ 1522 w 1530"/>
                <a:gd name="T49" fmla="*/ 38 h 1209"/>
                <a:gd name="T50" fmla="*/ 1530 w 1530"/>
                <a:gd name="T51" fmla="*/ 74 h 1209"/>
                <a:gd name="T52" fmla="*/ 1195 w 1530"/>
                <a:gd name="T53" fmla="*/ 1159 h 1209"/>
                <a:gd name="T54" fmla="*/ 1176 w 1530"/>
                <a:gd name="T55" fmla="*/ 1189 h 1209"/>
                <a:gd name="T56" fmla="*/ 1145 w 1530"/>
                <a:gd name="T57" fmla="*/ 1207 h 1209"/>
                <a:gd name="T58" fmla="*/ 71 w 1530"/>
                <a:gd name="T59" fmla="*/ 1209 h 1209"/>
                <a:gd name="T60" fmla="*/ 28 w 1530"/>
                <a:gd name="T61" fmla="*/ 1195 h 1209"/>
                <a:gd name="T62" fmla="*/ 3 w 1530"/>
                <a:gd name="T63" fmla="*/ 1160 h 1209"/>
                <a:gd name="T64" fmla="*/ 3 w 1530"/>
                <a:gd name="T65" fmla="*/ 1115 h 1209"/>
                <a:gd name="T66" fmla="*/ 28 w 1530"/>
                <a:gd name="T67" fmla="*/ 1081 h 1209"/>
                <a:gd name="T68" fmla="*/ 71 w 1530"/>
                <a:gd name="T69" fmla="*/ 1067 h 1209"/>
                <a:gd name="T70" fmla="*/ 1205 w 1530"/>
                <a:gd name="T71" fmla="*/ 650 h 1209"/>
                <a:gd name="T72" fmla="*/ 930 w 1530"/>
                <a:gd name="T73" fmla="*/ 130 h 1209"/>
                <a:gd name="T74" fmla="*/ 1392 w 1530"/>
                <a:gd name="T75" fmla="*/ 50 h 1209"/>
                <a:gd name="T76" fmla="*/ 1411 w 1530"/>
                <a:gd name="T77" fmla="*/ 19 h 1209"/>
                <a:gd name="T78" fmla="*/ 1443 w 1530"/>
                <a:gd name="T79" fmla="*/ 2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30" h="1209">
                  <a:moveTo>
                    <a:pt x="856" y="375"/>
                  </a:moveTo>
                  <a:lnTo>
                    <a:pt x="824" y="449"/>
                  </a:lnTo>
                  <a:lnTo>
                    <a:pt x="896" y="481"/>
                  </a:lnTo>
                  <a:lnTo>
                    <a:pt x="900" y="456"/>
                  </a:lnTo>
                  <a:lnTo>
                    <a:pt x="896" y="434"/>
                  </a:lnTo>
                  <a:lnTo>
                    <a:pt x="888" y="411"/>
                  </a:lnTo>
                  <a:lnTo>
                    <a:pt x="875" y="392"/>
                  </a:lnTo>
                  <a:lnTo>
                    <a:pt x="856" y="375"/>
                  </a:lnTo>
                  <a:close/>
                  <a:moveTo>
                    <a:pt x="1151" y="294"/>
                  </a:moveTo>
                  <a:lnTo>
                    <a:pt x="1126" y="297"/>
                  </a:lnTo>
                  <a:lnTo>
                    <a:pt x="1101" y="304"/>
                  </a:lnTo>
                  <a:lnTo>
                    <a:pt x="1079" y="315"/>
                  </a:lnTo>
                  <a:lnTo>
                    <a:pt x="1060" y="330"/>
                  </a:lnTo>
                  <a:lnTo>
                    <a:pt x="1042" y="350"/>
                  </a:lnTo>
                  <a:lnTo>
                    <a:pt x="1029" y="373"/>
                  </a:lnTo>
                  <a:lnTo>
                    <a:pt x="1020" y="398"/>
                  </a:lnTo>
                  <a:lnTo>
                    <a:pt x="1018" y="424"/>
                  </a:lnTo>
                  <a:lnTo>
                    <a:pt x="1020" y="449"/>
                  </a:lnTo>
                  <a:lnTo>
                    <a:pt x="1026" y="474"/>
                  </a:lnTo>
                  <a:lnTo>
                    <a:pt x="1038" y="497"/>
                  </a:lnTo>
                  <a:lnTo>
                    <a:pt x="1054" y="516"/>
                  </a:lnTo>
                  <a:lnTo>
                    <a:pt x="1073" y="534"/>
                  </a:lnTo>
                  <a:lnTo>
                    <a:pt x="1097" y="547"/>
                  </a:lnTo>
                  <a:lnTo>
                    <a:pt x="1124" y="555"/>
                  </a:lnTo>
                  <a:lnTo>
                    <a:pt x="1151" y="558"/>
                  </a:lnTo>
                  <a:lnTo>
                    <a:pt x="1179" y="554"/>
                  </a:lnTo>
                  <a:lnTo>
                    <a:pt x="1204" y="546"/>
                  </a:lnTo>
                  <a:lnTo>
                    <a:pt x="1228" y="531"/>
                  </a:lnTo>
                  <a:lnTo>
                    <a:pt x="1248" y="512"/>
                  </a:lnTo>
                  <a:lnTo>
                    <a:pt x="1280" y="411"/>
                  </a:lnTo>
                  <a:lnTo>
                    <a:pt x="1274" y="385"/>
                  </a:lnTo>
                  <a:lnTo>
                    <a:pt x="1263" y="360"/>
                  </a:lnTo>
                  <a:lnTo>
                    <a:pt x="1247" y="338"/>
                  </a:lnTo>
                  <a:lnTo>
                    <a:pt x="1226" y="319"/>
                  </a:lnTo>
                  <a:lnTo>
                    <a:pt x="1203" y="305"/>
                  </a:lnTo>
                  <a:lnTo>
                    <a:pt x="1177" y="298"/>
                  </a:lnTo>
                  <a:lnTo>
                    <a:pt x="1151" y="294"/>
                  </a:lnTo>
                  <a:close/>
                  <a:moveTo>
                    <a:pt x="946" y="170"/>
                  </a:moveTo>
                  <a:lnTo>
                    <a:pt x="914" y="243"/>
                  </a:lnTo>
                  <a:lnTo>
                    <a:pt x="938" y="247"/>
                  </a:lnTo>
                  <a:lnTo>
                    <a:pt x="962" y="243"/>
                  </a:lnTo>
                  <a:lnTo>
                    <a:pt x="985" y="235"/>
                  </a:lnTo>
                  <a:lnTo>
                    <a:pt x="1004" y="222"/>
                  </a:lnTo>
                  <a:lnTo>
                    <a:pt x="1019" y="203"/>
                  </a:lnTo>
                  <a:lnTo>
                    <a:pt x="946" y="170"/>
                  </a:lnTo>
                  <a:close/>
                  <a:moveTo>
                    <a:pt x="1461" y="0"/>
                  </a:moveTo>
                  <a:lnTo>
                    <a:pt x="1480" y="4"/>
                  </a:lnTo>
                  <a:lnTo>
                    <a:pt x="1498" y="12"/>
                  </a:lnTo>
                  <a:lnTo>
                    <a:pt x="1512" y="24"/>
                  </a:lnTo>
                  <a:lnTo>
                    <a:pt x="1522" y="38"/>
                  </a:lnTo>
                  <a:lnTo>
                    <a:pt x="1529" y="55"/>
                  </a:lnTo>
                  <a:lnTo>
                    <a:pt x="1530" y="74"/>
                  </a:lnTo>
                  <a:lnTo>
                    <a:pt x="1528" y="93"/>
                  </a:lnTo>
                  <a:lnTo>
                    <a:pt x="1195" y="1159"/>
                  </a:lnTo>
                  <a:lnTo>
                    <a:pt x="1188" y="1176"/>
                  </a:lnTo>
                  <a:lnTo>
                    <a:pt x="1176" y="1189"/>
                  </a:lnTo>
                  <a:lnTo>
                    <a:pt x="1162" y="1200"/>
                  </a:lnTo>
                  <a:lnTo>
                    <a:pt x="1145" y="1207"/>
                  </a:lnTo>
                  <a:lnTo>
                    <a:pt x="1127" y="1209"/>
                  </a:lnTo>
                  <a:lnTo>
                    <a:pt x="71" y="1209"/>
                  </a:lnTo>
                  <a:lnTo>
                    <a:pt x="49" y="1206"/>
                  </a:lnTo>
                  <a:lnTo>
                    <a:pt x="28" y="1195"/>
                  </a:lnTo>
                  <a:lnTo>
                    <a:pt x="13" y="1181"/>
                  </a:lnTo>
                  <a:lnTo>
                    <a:pt x="3" y="1160"/>
                  </a:lnTo>
                  <a:lnTo>
                    <a:pt x="0" y="1138"/>
                  </a:lnTo>
                  <a:lnTo>
                    <a:pt x="3" y="1115"/>
                  </a:lnTo>
                  <a:lnTo>
                    <a:pt x="13" y="1096"/>
                  </a:lnTo>
                  <a:lnTo>
                    <a:pt x="28" y="1081"/>
                  </a:lnTo>
                  <a:lnTo>
                    <a:pt x="49" y="1071"/>
                  </a:lnTo>
                  <a:lnTo>
                    <a:pt x="71" y="1067"/>
                  </a:lnTo>
                  <a:lnTo>
                    <a:pt x="1075" y="1067"/>
                  </a:lnTo>
                  <a:lnTo>
                    <a:pt x="1205" y="650"/>
                  </a:lnTo>
                  <a:lnTo>
                    <a:pt x="783" y="465"/>
                  </a:lnTo>
                  <a:lnTo>
                    <a:pt x="930" y="130"/>
                  </a:lnTo>
                  <a:lnTo>
                    <a:pt x="1314" y="298"/>
                  </a:lnTo>
                  <a:lnTo>
                    <a:pt x="1392" y="50"/>
                  </a:lnTo>
                  <a:lnTo>
                    <a:pt x="1399" y="33"/>
                  </a:lnTo>
                  <a:lnTo>
                    <a:pt x="1411" y="19"/>
                  </a:lnTo>
                  <a:lnTo>
                    <a:pt x="1426" y="8"/>
                  </a:lnTo>
                  <a:lnTo>
                    <a:pt x="1443" y="2"/>
                  </a:lnTo>
                  <a:lnTo>
                    <a:pt x="146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1" name="Freeform 143"/>
            <p:cNvSpPr>
              <a:spLocks noEditPoints="1"/>
            </p:cNvSpPr>
            <p:nvPr/>
          </p:nvSpPr>
          <p:spPr bwMode="auto">
            <a:xfrm>
              <a:off x="3670" y="2375"/>
              <a:ext cx="32" cy="38"/>
            </a:xfrm>
            <a:custGeom>
              <a:avLst/>
              <a:gdLst>
                <a:gd name="T0" fmla="*/ 71 w 159"/>
                <a:gd name="T1" fmla="*/ 143 h 192"/>
                <a:gd name="T2" fmla="*/ 79 w 159"/>
                <a:gd name="T3" fmla="*/ 143 h 192"/>
                <a:gd name="T4" fmla="*/ 85 w 159"/>
                <a:gd name="T5" fmla="*/ 141 h 192"/>
                <a:gd name="T6" fmla="*/ 87 w 159"/>
                <a:gd name="T7" fmla="*/ 138 h 192"/>
                <a:gd name="T8" fmla="*/ 90 w 159"/>
                <a:gd name="T9" fmla="*/ 136 h 192"/>
                <a:gd name="T10" fmla="*/ 90 w 159"/>
                <a:gd name="T11" fmla="*/ 129 h 192"/>
                <a:gd name="T12" fmla="*/ 87 w 159"/>
                <a:gd name="T13" fmla="*/ 123 h 192"/>
                <a:gd name="T14" fmla="*/ 82 w 159"/>
                <a:gd name="T15" fmla="*/ 116 h 192"/>
                <a:gd name="T16" fmla="*/ 82 w 159"/>
                <a:gd name="T17" fmla="*/ 44 h 192"/>
                <a:gd name="T18" fmla="*/ 77 w 159"/>
                <a:gd name="T19" fmla="*/ 46 h 192"/>
                <a:gd name="T20" fmla="*/ 73 w 159"/>
                <a:gd name="T21" fmla="*/ 51 h 192"/>
                <a:gd name="T22" fmla="*/ 72 w 159"/>
                <a:gd name="T23" fmla="*/ 57 h 192"/>
                <a:gd name="T24" fmla="*/ 74 w 159"/>
                <a:gd name="T25" fmla="*/ 63 h 192"/>
                <a:gd name="T26" fmla="*/ 79 w 159"/>
                <a:gd name="T27" fmla="*/ 70 h 192"/>
                <a:gd name="T28" fmla="*/ 86 w 159"/>
                <a:gd name="T29" fmla="*/ 44 h 192"/>
                <a:gd name="T30" fmla="*/ 129 w 159"/>
                <a:gd name="T31" fmla="*/ 10 h 192"/>
                <a:gd name="T32" fmla="*/ 140 w 159"/>
                <a:gd name="T33" fmla="*/ 38 h 192"/>
                <a:gd name="T34" fmla="*/ 159 w 159"/>
                <a:gd name="T35" fmla="*/ 55 h 192"/>
                <a:gd name="T36" fmla="*/ 136 w 159"/>
                <a:gd name="T37" fmla="*/ 73 h 192"/>
                <a:gd name="T38" fmla="*/ 110 w 159"/>
                <a:gd name="T39" fmla="*/ 52 h 192"/>
                <a:gd name="T40" fmla="*/ 100 w 159"/>
                <a:gd name="T41" fmla="*/ 91 h 192"/>
                <a:gd name="T42" fmla="*/ 117 w 159"/>
                <a:gd name="T43" fmla="*/ 112 h 192"/>
                <a:gd name="T44" fmla="*/ 123 w 159"/>
                <a:gd name="T45" fmla="*/ 133 h 192"/>
                <a:gd name="T46" fmla="*/ 115 w 159"/>
                <a:gd name="T47" fmla="*/ 157 h 192"/>
                <a:gd name="T48" fmla="*/ 96 w 159"/>
                <a:gd name="T49" fmla="*/ 169 h 192"/>
                <a:gd name="T50" fmla="*/ 59 w 159"/>
                <a:gd name="T51" fmla="*/ 168 h 192"/>
                <a:gd name="T52" fmla="*/ 29 w 159"/>
                <a:gd name="T53" fmla="*/ 182 h 192"/>
                <a:gd name="T54" fmla="*/ 17 w 159"/>
                <a:gd name="T55" fmla="*/ 148 h 192"/>
                <a:gd name="T56" fmla="*/ 0 w 159"/>
                <a:gd name="T57" fmla="*/ 132 h 192"/>
                <a:gd name="T58" fmla="*/ 16 w 159"/>
                <a:gd name="T59" fmla="*/ 107 h 192"/>
                <a:gd name="T60" fmla="*/ 32 w 159"/>
                <a:gd name="T61" fmla="*/ 124 h 192"/>
                <a:gd name="T62" fmla="*/ 50 w 159"/>
                <a:gd name="T63" fmla="*/ 136 h 192"/>
                <a:gd name="T64" fmla="*/ 60 w 159"/>
                <a:gd name="T65" fmla="*/ 94 h 192"/>
                <a:gd name="T66" fmla="*/ 41 w 159"/>
                <a:gd name="T67" fmla="*/ 67 h 192"/>
                <a:gd name="T68" fmla="*/ 43 w 159"/>
                <a:gd name="T69" fmla="*/ 38 h 192"/>
                <a:gd name="T70" fmla="*/ 56 w 159"/>
                <a:gd name="T71" fmla="*/ 21 h 192"/>
                <a:gd name="T72" fmla="*/ 82 w 159"/>
                <a:gd name="T73" fmla="*/ 15 h 192"/>
                <a:gd name="T74" fmla="*/ 110 w 159"/>
                <a:gd name="T7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9" h="192">
                  <a:moveTo>
                    <a:pt x="82" y="116"/>
                  </a:moveTo>
                  <a:lnTo>
                    <a:pt x="71" y="143"/>
                  </a:lnTo>
                  <a:lnTo>
                    <a:pt x="75" y="143"/>
                  </a:lnTo>
                  <a:lnTo>
                    <a:pt x="79" y="143"/>
                  </a:lnTo>
                  <a:lnTo>
                    <a:pt x="82" y="142"/>
                  </a:lnTo>
                  <a:lnTo>
                    <a:pt x="85" y="141"/>
                  </a:lnTo>
                  <a:lnTo>
                    <a:pt x="86" y="139"/>
                  </a:lnTo>
                  <a:lnTo>
                    <a:pt x="87" y="138"/>
                  </a:lnTo>
                  <a:lnTo>
                    <a:pt x="88" y="137"/>
                  </a:lnTo>
                  <a:lnTo>
                    <a:pt x="90" y="136"/>
                  </a:lnTo>
                  <a:lnTo>
                    <a:pt x="90" y="132"/>
                  </a:lnTo>
                  <a:lnTo>
                    <a:pt x="90" y="129"/>
                  </a:lnTo>
                  <a:lnTo>
                    <a:pt x="90" y="126"/>
                  </a:lnTo>
                  <a:lnTo>
                    <a:pt x="87" y="123"/>
                  </a:lnTo>
                  <a:lnTo>
                    <a:pt x="85" y="119"/>
                  </a:lnTo>
                  <a:lnTo>
                    <a:pt x="82" y="116"/>
                  </a:lnTo>
                  <a:close/>
                  <a:moveTo>
                    <a:pt x="86" y="44"/>
                  </a:moveTo>
                  <a:lnTo>
                    <a:pt x="82" y="44"/>
                  </a:lnTo>
                  <a:lnTo>
                    <a:pt x="80" y="44"/>
                  </a:lnTo>
                  <a:lnTo>
                    <a:pt x="77" y="46"/>
                  </a:lnTo>
                  <a:lnTo>
                    <a:pt x="74" y="48"/>
                  </a:lnTo>
                  <a:lnTo>
                    <a:pt x="73" y="51"/>
                  </a:lnTo>
                  <a:lnTo>
                    <a:pt x="72" y="54"/>
                  </a:lnTo>
                  <a:lnTo>
                    <a:pt x="72" y="57"/>
                  </a:lnTo>
                  <a:lnTo>
                    <a:pt x="72" y="61"/>
                  </a:lnTo>
                  <a:lnTo>
                    <a:pt x="74" y="63"/>
                  </a:lnTo>
                  <a:lnTo>
                    <a:pt x="75" y="67"/>
                  </a:lnTo>
                  <a:lnTo>
                    <a:pt x="79" y="70"/>
                  </a:lnTo>
                  <a:lnTo>
                    <a:pt x="90" y="44"/>
                  </a:lnTo>
                  <a:lnTo>
                    <a:pt x="86" y="44"/>
                  </a:lnTo>
                  <a:close/>
                  <a:moveTo>
                    <a:pt x="110" y="0"/>
                  </a:moveTo>
                  <a:lnTo>
                    <a:pt x="129" y="10"/>
                  </a:lnTo>
                  <a:lnTo>
                    <a:pt x="121" y="26"/>
                  </a:lnTo>
                  <a:lnTo>
                    <a:pt x="140" y="38"/>
                  </a:lnTo>
                  <a:lnTo>
                    <a:pt x="156" y="52"/>
                  </a:lnTo>
                  <a:lnTo>
                    <a:pt x="159" y="55"/>
                  </a:lnTo>
                  <a:lnTo>
                    <a:pt x="138" y="75"/>
                  </a:lnTo>
                  <a:lnTo>
                    <a:pt x="136" y="73"/>
                  </a:lnTo>
                  <a:lnTo>
                    <a:pt x="123" y="61"/>
                  </a:lnTo>
                  <a:lnTo>
                    <a:pt x="110" y="52"/>
                  </a:lnTo>
                  <a:lnTo>
                    <a:pt x="96" y="86"/>
                  </a:lnTo>
                  <a:lnTo>
                    <a:pt x="100" y="91"/>
                  </a:lnTo>
                  <a:lnTo>
                    <a:pt x="110" y="102"/>
                  </a:lnTo>
                  <a:lnTo>
                    <a:pt x="117" y="112"/>
                  </a:lnTo>
                  <a:lnTo>
                    <a:pt x="122" y="120"/>
                  </a:lnTo>
                  <a:lnTo>
                    <a:pt x="123" y="133"/>
                  </a:lnTo>
                  <a:lnTo>
                    <a:pt x="119" y="148"/>
                  </a:lnTo>
                  <a:lnTo>
                    <a:pt x="115" y="157"/>
                  </a:lnTo>
                  <a:lnTo>
                    <a:pt x="106" y="164"/>
                  </a:lnTo>
                  <a:lnTo>
                    <a:pt x="96" y="169"/>
                  </a:lnTo>
                  <a:lnTo>
                    <a:pt x="79" y="172"/>
                  </a:lnTo>
                  <a:lnTo>
                    <a:pt x="59" y="168"/>
                  </a:lnTo>
                  <a:lnTo>
                    <a:pt x="49" y="192"/>
                  </a:lnTo>
                  <a:lnTo>
                    <a:pt x="29" y="182"/>
                  </a:lnTo>
                  <a:lnTo>
                    <a:pt x="40" y="161"/>
                  </a:lnTo>
                  <a:lnTo>
                    <a:pt x="17" y="148"/>
                  </a:lnTo>
                  <a:lnTo>
                    <a:pt x="2" y="133"/>
                  </a:lnTo>
                  <a:lnTo>
                    <a:pt x="0" y="132"/>
                  </a:lnTo>
                  <a:lnTo>
                    <a:pt x="12" y="104"/>
                  </a:lnTo>
                  <a:lnTo>
                    <a:pt x="16" y="107"/>
                  </a:lnTo>
                  <a:lnTo>
                    <a:pt x="23" y="116"/>
                  </a:lnTo>
                  <a:lnTo>
                    <a:pt x="32" y="124"/>
                  </a:lnTo>
                  <a:lnTo>
                    <a:pt x="42" y="130"/>
                  </a:lnTo>
                  <a:lnTo>
                    <a:pt x="50" y="136"/>
                  </a:lnTo>
                  <a:lnTo>
                    <a:pt x="66" y="100"/>
                  </a:lnTo>
                  <a:lnTo>
                    <a:pt x="60" y="94"/>
                  </a:lnTo>
                  <a:lnTo>
                    <a:pt x="48" y="80"/>
                  </a:lnTo>
                  <a:lnTo>
                    <a:pt x="41" y="67"/>
                  </a:lnTo>
                  <a:lnTo>
                    <a:pt x="38" y="52"/>
                  </a:lnTo>
                  <a:lnTo>
                    <a:pt x="43" y="38"/>
                  </a:lnTo>
                  <a:lnTo>
                    <a:pt x="48" y="29"/>
                  </a:lnTo>
                  <a:lnTo>
                    <a:pt x="56" y="21"/>
                  </a:lnTo>
                  <a:lnTo>
                    <a:pt x="67" y="17"/>
                  </a:lnTo>
                  <a:lnTo>
                    <a:pt x="82" y="15"/>
                  </a:lnTo>
                  <a:lnTo>
                    <a:pt x="102" y="19"/>
                  </a:lnTo>
                  <a:lnTo>
                    <a:pt x="11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8" name="Freeform 144"/>
            <p:cNvSpPr>
              <a:spLocks noEditPoints="1"/>
            </p:cNvSpPr>
            <p:nvPr/>
          </p:nvSpPr>
          <p:spPr bwMode="auto">
            <a:xfrm>
              <a:off x="3560" y="2250"/>
              <a:ext cx="164" cy="87"/>
            </a:xfrm>
            <a:custGeom>
              <a:avLst/>
              <a:gdLst>
                <a:gd name="T0" fmla="*/ 663 w 820"/>
                <a:gd name="T1" fmla="*/ 331 h 432"/>
                <a:gd name="T2" fmla="*/ 613 w 820"/>
                <a:gd name="T3" fmla="*/ 350 h 432"/>
                <a:gd name="T4" fmla="*/ 576 w 820"/>
                <a:gd name="T5" fmla="*/ 386 h 432"/>
                <a:gd name="T6" fmla="*/ 692 w 820"/>
                <a:gd name="T7" fmla="*/ 330 h 432"/>
                <a:gd name="T8" fmla="*/ 44 w 820"/>
                <a:gd name="T9" fmla="*/ 299 h 432"/>
                <a:gd name="T10" fmla="*/ 131 w 820"/>
                <a:gd name="T11" fmla="*/ 295 h 432"/>
                <a:gd name="T12" fmla="*/ 120 w 820"/>
                <a:gd name="T13" fmla="*/ 262 h 432"/>
                <a:gd name="T14" fmla="*/ 94 w 820"/>
                <a:gd name="T15" fmla="*/ 237 h 432"/>
                <a:gd name="T16" fmla="*/ 691 w 820"/>
                <a:gd name="T17" fmla="*/ 119 h 432"/>
                <a:gd name="T18" fmla="*/ 692 w 820"/>
                <a:gd name="T19" fmla="*/ 155 h 432"/>
                <a:gd name="T20" fmla="*/ 711 w 820"/>
                <a:gd name="T21" fmla="*/ 183 h 432"/>
                <a:gd name="T22" fmla="*/ 745 w 820"/>
                <a:gd name="T23" fmla="*/ 202 h 432"/>
                <a:gd name="T24" fmla="*/ 691 w 820"/>
                <a:gd name="T25" fmla="*/ 119 h 432"/>
                <a:gd name="T26" fmla="*/ 401 w 820"/>
                <a:gd name="T27" fmla="*/ 101 h 432"/>
                <a:gd name="T28" fmla="*/ 345 w 820"/>
                <a:gd name="T29" fmla="*/ 118 h 432"/>
                <a:gd name="T30" fmla="*/ 300 w 820"/>
                <a:gd name="T31" fmla="*/ 150 h 432"/>
                <a:gd name="T32" fmla="*/ 269 w 820"/>
                <a:gd name="T33" fmla="*/ 193 h 432"/>
                <a:gd name="T34" fmla="*/ 262 w 820"/>
                <a:gd name="T35" fmla="*/ 239 h 432"/>
                <a:gd name="T36" fmla="*/ 276 w 820"/>
                <a:gd name="T37" fmla="*/ 281 h 432"/>
                <a:gd name="T38" fmla="*/ 310 w 820"/>
                <a:gd name="T39" fmla="*/ 313 h 432"/>
                <a:gd name="T40" fmla="*/ 361 w 820"/>
                <a:gd name="T41" fmla="*/ 331 h 432"/>
                <a:gd name="T42" fmla="*/ 419 w 820"/>
                <a:gd name="T43" fmla="*/ 331 h 432"/>
                <a:gd name="T44" fmla="*/ 475 w 820"/>
                <a:gd name="T45" fmla="*/ 313 h 432"/>
                <a:gd name="T46" fmla="*/ 520 w 820"/>
                <a:gd name="T47" fmla="*/ 282 h 432"/>
                <a:gd name="T48" fmla="*/ 550 w 820"/>
                <a:gd name="T49" fmla="*/ 238 h 432"/>
                <a:gd name="T50" fmla="*/ 558 w 820"/>
                <a:gd name="T51" fmla="*/ 192 h 432"/>
                <a:gd name="T52" fmla="*/ 544 w 820"/>
                <a:gd name="T53" fmla="*/ 151 h 432"/>
                <a:gd name="T54" fmla="*/ 511 w 820"/>
                <a:gd name="T55" fmla="*/ 119 h 432"/>
                <a:gd name="T56" fmla="*/ 460 w 820"/>
                <a:gd name="T57" fmla="*/ 101 h 432"/>
                <a:gd name="T58" fmla="*/ 158 w 820"/>
                <a:gd name="T59" fmla="*/ 32 h 432"/>
                <a:gd name="T60" fmla="*/ 156 w 820"/>
                <a:gd name="T61" fmla="*/ 101 h 432"/>
                <a:gd name="T62" fmla="*/ 207 w 820"/>
                <a:gd name="T63" fmla="*/ 82 h 432"/>
                <a:gd name="T64" fmla="*/ 244 w 820"/>
                <a:gd name="T65" fmla="*/ 46 h 432"/>
                <a:gd name="T66" fmla="*/ 137 w 820"/>
                <a:gd name="T67" fmla="*/ 0 h 432"/>
                <a:gd name="T68" fmla="*/ 682 w 820"/>
                <a:gd name="T69" fmla="*/ 432 h 432"/>
                <a:gd name="T70" fmla="*/ 137 w 820"/>
                <a:gd name="T7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0" h="432">
                  <a:moveTo>
                    <a:pt x="692" y="330"/>
                  </a:moveTo>
                  <a:lnTo>
                    <a:pt x="663" y="331"/>
                  </a:lnTo>
                  <a:lnTo>
                    <a:pt x="637" y="338"/>
                  </a:lnTo>
                  <a:lnTo>
                    <a:pt x="613" y="350"/>
                  </a:lnTo>
                  <a:lnTo>
                    <a:pt x="592" y="365"/>
                  </a:lnTo>
                  <a:lnTo>
                    <a:pt x="576" y="386"/>
                  </a:lnTo>
                  <a:lnTo>
                    <a:pt x="661" y="399"/>
                  </a:lnTo>
                  <a:lnTo>
                    <a:pt x="692" y="330"/>
                  </a:lnTo>
                  <a:close/>
                  <a:moveTo>
                    <a:pt x="75" y="230"/>
                  </a:moveTo>
                  <a:lnTo>
                    <a:pt x="44" y="299"/>
                  </a:lnTo>
                  <a:lnTo>
                    <a:pt x="130" y="313"/>
                  </a:lnTo>
                  <a:lnTo>
                    <a:pt x="131" y="295"/>
                  </a:lnTo>
                  <a:lnTo>
                    <a:pt x="129" y="277"/>
                  </a:lnTo>
                  <a:lnTo>
                    <a:pt x="120" y="262"/>
                  </a:lnTo>
                  <a:lnTo>
                    <a:pt x="109" y="249"/>
                  </a:lnTo>
                  <a:lnTo>
                    <a:pt x="94" y="237"/>
                  </a:lnTo>
                  <a:lnTo>
                    <a:pt x="75" y="230"/>
                  </a:lnTo>
                  <a:close/>
                  <a:moveTo>
                    <a:pt x="691" y="119"/>
                  </a:moveTo>
                  <a:lnTo>
                    <a:pt x="689" y="137"/>
                  </a:lnTo>
                  <a:lnTo>
                    <a:pt x="692" y="155"/>
                  </a:lnTo>
                  <a:lnTo>
                    <a:pt x="699" y="170"/>
                  </a:lnTo>
                  <a:lnTo>
                    <a:pt x="711" y="183"/>
                  </a:lnTo>
                  <a:lnTo>
                    <a:pt x="726" y="194"/>
                  </a:lnTo>
                  <a:lnTo>
                    <a:pt x="745" y="202"/>
                  </a:lnTo>
                  <a:lnTo>
                    <a:pt x="776" y="133"/>
                  </a:lnTo>
                  <a:lnTo>
                    <a:pt x="691" y="119"/>
                  </a:lnTo>
                  <a:close/>
                  <a:moveTo>
                    <a:pt x="430" y="99"/>
                  </a:moveTo>
                  <a:lnTo>
                    <a:pt x="401" y="101"/>
                  </a:lnTo>
                  <a:lnTo>
                    <a:pt x="373" y="107"/>
                  </a:lnTo>
                  <a:lnTo>
                    <a:pt x="345" y="118"/>
                  </a:lnTo>
                  <a:lnTo>
                    <a:pt x="321" y="132"/>
                  </a:lnTo>
                  <a:lnTo>
                    <a:pt x="300" y="150"/>
                  </a:lnTo>
                  <a:lnTo>
                    <a:pt x="282" y="170"/>
                  </a:lnTo>
                  <a:lnTo>
                    <a:pt x="269" y="193"/>
                  </a:lnTo>
                  <a:lnTo>
                    <a:pt x="263" y="217"/>
                  </a:lnTo>
                  <a:lnTo>
                    <a:pt x="262" y="239"/>
                  </a:lnTo>
                  <a:lnTo>
                    <a:pt x="265" y="262"/>
                  </a:lnTo>
                  <a:lnTo>
                    <a:pt x="276" y="281"/>
                  </a:lnTo>
                  <a:lnTo>
                    <a:pt x="291" y="299"/>
                  </a:lnTo>
                  <a:lnTo>
                    <a:pt x="310" y="313"/>
                  </a:lnTo>
                  <a:lnTo>
                    <a:pt x="333" y="324"/>
                  </a:lnTo>
                  <a:lnTo>
                    <a:pt x="361" y="331"/>
                  </a:lnTo>
                  <a:lnTo>
                    <a:pt x="391" y="333"/>
                  </a:lnTo>
                  <a:lnTo>
                    <a:pt x="419" y="331"/>
                  </a:lnTo>
                  <a:lnTo>
                    <a:pt x="448" y="324"/>
                  </a:lnTo>
                  <a:lnTo>
                    <a:pt x="475" y="313"/>
                  </a:lnTo>
                  <a:lnTo>
                    <a:pt x="499" y="299"/>
                  </a:lnTo>
                  <a:lnTo>
                    <a:pt x="520" y="282"/>
                  </a:lnTo>
                  <a:lnTo>
                    <a:pt x="538" y="262"/>
                  </a:lnTo>
                  <a:lnTo>
                    <a:pt x="550" y="238"/>
                  </a:lnTo>
                  <a:lnTo>
                    <a:pt x="557" y="215"/>
                  </a:lnTo>
                  <a:lnTo>
                    <a:pt x="558" y="192"/>
                  </a:lnTo>
                  <a:lnTo>
                    <a:pt x="554" y="170"/>
                  </a:lnTo>
                  <a:lnTo>
                    <a:pt x="544" y="151"/>
                  </a:lnTo>
                  <a:lnTo>
                    <a:pt x="530" y="133"/>
                  </a:lnTo>
                  <a:lnTo>
                    <a:pt x="511" y="119"/>
                  </a:lnTo>
                  <a:lnTo>
                    <a:pt x="487" y="108"/>
                  </a:lnTo>
                  <a:lnTo>
                    <a:pt x="460" y="101"/>
                  </a:lnTo>
                  <a:lnTo>
                    <a:pt x="430" y="99"/>
                  </a:lnTo>
                  <a:close/>
                  <a:moveTo>
                    <a:pt x="158" y="32"/>
                  </a:moveTo>
                  <a:lnTo>
                    <a:pt x="129" y="102"/>
                  </a:lnTo>
                  <a:lnTo>
                    <a:pt x="156" y="101"/>
                  </a:lnTo>
                  <a:lnTo>
                    <a:pt x="183" y="94"/>
                  </a:lnTo>
                  <a:lnTo>
                    <a:pt x="207" y="82"/>
                  </a:lnTo>
                  <a:lnTo>
                    <a:pt x="229" y="65"/>
                  </a:lnTo>
                  <a:lnTo>
                    <a:pt x="244" y="46"/>
                  </a:lnTo>
                  <a:lnTo>
                    <a:pt x="158" y="32"/>
                  </a:lnTo>
                  <a:close/>
                  <a:moveTo>
                    <a:pt x="137" y="0"/>
                  </a:moveTo>
                  <a:lnTo>
                    <a:pt x="820" y="111"/>
                  </a:lnTo>
                  <a:lnTo>
                    <a:pt x="682" y="432"/>
                  </a:lnTo>
                  <a:lnTo>
                    <a:pt x="0" y="321"/>
                  </a:lnTo>
                  <a:lnTo>
                    <a:pt x="137"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5" name="Freeform 145"/>
            <p:cNvSpPr>
              <a:spLocks noEditPoints="1"/>
            </p:cNvSpPr>
            <p:nvPr/>
          </p:nvSpPr>
          <p:spPr bwMode="auto">
            <a:xfrm>
              <a:off x="3624" y="2276"/>
              <a:ext cx="35" cy="35"/>
            </a:xfrm>
            <a:custGeom>
              <a:avLst/>
              <a:gdLst>
                <a:gd name="T0" fmla="*/ 80 w 171"/>
                <a:gd name="T1" fmla="*/ 131 h 178"/>
                <a:gd name="T2" fmla="*/ 96 w 171"/>
                <a:gd name="T3" fmla="*/ 128 h 178"/>
                <a:gd name="T4" fmla="*/ 101 w 171"/>
                <a:gd name="T5" fmla="*/ 122 h 178"/>
                <a:gd name="T6" fmla="*/ 101 w 171"/>
                <a:gd name="T7" fmla="*/ 116 h 178"/>
                <a:gd name="T8" fmla="*/ 98 w 171"/>
                <a:gd name="T9" fmla="*/ 111 h 178"/>
                <a:gd name="T10" fmla="*/ 90 w 171"/>
                <a:gd name="T11" fmla="*/ 105 h 178"/>
                <a:gd name="T12" fmla="*/ 88 w 171"/>
                <a:gd name="T13" fmla="*/ 42 h 178"/>
                <a:gd name="T14" fmla="*/ 80 w 171"/>
                <a:gd name="T15" fmla="*/ 45 h 178"/>
                <a:gd name="T16" fmla="*/ 75 w 171"/>
                <a:gd name="T17" fmla="*/ 50 h 178"/>
                <a:gd name="T18" fmla="*/ 74 w 171"/>
                <a:gd name="T19" fmla="*/ 56 h 178"/>
                <a:gd name="T20" fmla="*/ 77 w 171"/>
                <a:gd name="T21" fmla="*/ 62 h 178"/>
                <a:gd name="T22" fmla="*/ 83 w 171"/>
                <a:gd name="T23" fmla="*/ 67 h 178"/>
                <a:gd name="T24" fmla="*/ 112 w 171"/>
                <a:gd name="T25" fmla="*/ 0 h 178"/>
                <a:gd name="T26" fmla="*/ 127 w 171"/>
                <a:gd name="T27" fmla="*/ 20 h 178"/>
                <a:gd name="T28" fmla="*/ 169 w 171"/>
                <a:gd name="T29" fmla="*/ 36 h 178"/>
                <a:gd name="T30" fmla="*/ 151 w 171"/>
                <a:gd name="T31" fmla="*/ 59 h 178"/>
                <a:gd name="T32" fmla="*/ 133 w 171"/>
                <a:gd name="T33" fmla="*/ 50 h 178"/>
                <a:gd name="T34" fmla="*/ 103 w 171"/>
                <a:gd name="T35" fmla="*/ 78 h 178"/>
                <a:gd name="T36" fmla="*/ 126 w 171"/>
                <a:gd name="T37" fmla="*/ 92 h 178"/>
                <a:gd name="T38" fmla="*/ 139 w 171"/>
                <a:gd name="T39" fmla="*/ 113 h 178"/>
                <a:gd name="T40" fmla="*/ 131 w 171"/>
                <a:gd name="T41" fmla="*/ 135 h 178"/>
                <a:gd name="T42" fmla="*/ 112 w 171"/>
                <a:gd name="T43" fmla="*/ 149 h 178"/>
                <a:gd name="T44" fmla="*/ 69 w 171"/>
                <a:gd name="T45" fmla="*/ 155 h 178"/>
                <a:gd name="T46" fmla="*/ 37 w 171"/>
                <a:gd name="T47" fmla="*/ 174 h 178"/>
                <a:gd name="T48" fmla="*/ 21 w 171"/>
                <a:gd name="T49" fmla="*/ 146 h 178"/>
                <a:gd name="T50" fmla="*/ 0 w 171"/>
                <a:gd name="T51" fmla="*/ 136 h 178"/>
                <a:gd name="T52" fmla="*/ 15 w 171"/>
                <a:gd name="T53" fmla="*/ 111 h 178"/>
                <a:gd name="T54" fmla="*/ 37 w 171"/>
                <a:gd name="T55" fmla="*/ 123 h 178"/>
                <a:gd name="T56" fmla="*/ 57 w 171"/>
                <a:gd name="T57" fmla="*/ 129 h 178"/>
                <a:gd name="T58" fmla="*/ 64 w 171"/>
                <a:gd name="T59" fmla="*/ 91 h 178"/>
                <a:gd name="T60" fmla="*/ 40 w 171"/>
                <a:gd name="T61" fmla="*/ 70 h 178"/>
                <a:gd name="T62" fmla="*/ 40 w 171"/>
                <a:gd name="T63" fmla="*/ 45 h 178"/>
                <a:gd name="T64" fmla="*/ 53 w 171"/>
                <a:gd name="T65" fmla="*/ 29 h 178"/>
                <a:gd name="T66" fmla="*/ 83 w 171"/>
                <a:gd name="T67" fmla="*/ 18 h 178"/>
                <a:gd name="T68" fmla="*/ 112 w 171"/>
                <a:gd name="T69"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1" h="178">
                  <a:moveTo>
                    <a:pt x="90" y="105"/>
                  </a:moveTo>
                  <a:lnTo>
                    <a:pt x="80" y="131"/>
                  </a:lnTo>
                  <a:lnTo>
                    <a:pt x="90" y="130"/>
                  </a:lnTo>
                  <a:lnTo>
                    <a:pt x="96" y="128"/>
                  </a:lnTo>
                  <a:lnTo>
                    <a:pt x="99" y="124"/>
                  </a:lnTo>
                  <a:lnTo>
                    <a:pt x="101" y="122"/>
                  </a:lnTo>
                  <a:lnTo>
                    <a:pt x="101" y="118"/>
                  </a:lnTo>
                  <a:lnTo>
                    <a:pt x="101" y="116"/>
                  </a:lnTo>
                  <a:lnTo>
                    <a:pt x="100" y="113"/>
                  </a:lnTo>
                  <a:lnTo>
                    <a:pt x="98" y="111"/>
                  </a:lnTo>
                  <a:lnTo>
                    <a:pt x="95" y="109"/>
                  </a:lnTo>
                  <a:lnTo>
                    <a:pt x="90" y="105"/>
                  </a:lnTo>
                  <a:close/>
                  <a:moveTo>
                    <a:pt x="94" y="42"/>
                  </a:moveTo>
                  <a:lnTo>
                    <a:pt x="88" y="42"/>
                  </a:lnTo>
                  <a:lnTo>
                    <a:pt x="82" y="44"/>
                  </a:lnTo>
                  <a:lnTo>
                    <a:pt x="80" y="45"/>
                  </a:lnTo>
                  <a:lnTo>
                    <a:pt x="77" y="48"/>
                  </a:lnTo>
                  <a:lnTo>
                    <a:pt x="75" y="50"/>
                  </a:lnTo>
                  <a:lnTo>
                    <a:pt x="74" y="54"/>
                  </a:lnTo>
                  <a:lnTo>
                    <a:pt x="74" y="56"/>
                  </a:lnTo>
                  <a:lnTo>
                    <a:pt x="75" y="60"/>
                  </a:lnTo>
                  <a:lnTo>
                    <a:pt x="77" y="62"/>
                  </a:lnTo>
                  <a:lnTo>
                    <a:pt x="80" y="65"/>
                  </a:lnTo>
                  <a:lnTo>
                    <a:pt x="83" y="67"/>
                  </a:lnTo>
                  <a:lnTo>
                    <a:pt x="94" y="42"/>
                  </a:lnTo>
                  <a:close/>
                  <a:moveTo>
                    <a:pt x="112" y="0"/>
                  </a:moveTo>
                  <a:lnTo>
                    <a:pt x="134" y="4"/>
                  </a:lnTo>
                  <a:lnTo>
                    <a:pt x="127" y="20"/>
                  </a:lnTo>
                  <a:lnTo>
                    <a:pt x="150" y="26"/>
                  </a:lnTo>
                  <a:lnTo>
                    <a:pt x="169" y="36"/>
                  </a:lnTo>
                  <a:lnTo>
                    <a:pt x="171" y="37"/>
                  </a:lnTo>
                  <a:lnTo>
                    <a:pt x="151" y="59"/>
                  </a:lnTo>
                  <a:lnTo>
                    <a:pt x="149" y="57"/>
                  </a:lnTo>
                  <a:lnTo>
                    <a:pt x="133" y="50"/>
                  </a:lnTo>
                  <a:lnTo>
                    <a:pt x="117" y="44"/>
                  </a:lnTo>
                  <a:lnTo>
                    <a:pt x="103" y="78"/>
                  </a:lnTo>
                  <a:lnTo>
                    <a:pt x="109" y="80"/>
                  </a:lnTo>
                  <a:lnTo>
                    <a:pt x="126" y="92"/>
                  </a:lnTo>
                  <a:lnTo>
                    <a:pt x="136" y="103"/>
                  </a:lnTo>
                  <a:lnTo>
                    <a:pt x="139" y="113"/>
                  </a:lnTo>
                  <a:lnTo>
                    <a:pt x="137" y="125"/>
                  </a:lnTo>
                  <a:lnTo>
                    <a:pt x="131" y="135"/>
                  </a:lnTo>
                  <a:lnTo>
                    <a:pt x="123" y="143"/>
                  </a:lnTo>
                  <a:lnTo>
                    <a:pt x="112" y="149"/>
                  </a:lnTo>
                  <a:lnTo>
                    <a:pt x="93" y="155"/>
                  </a:lnTo>
                  <a:lnTo>
                    <a:pt x="69" y="155"/>
                  </a:lnTo>
                  <a:lnTo>
                    <a:pt x="59" y="178"/>
                  </a:lnTo>
                  <a:lnTo>
                    <a:pt x="37" y="174"/>
                  </a:lnTo>
                  <a:lnTo>
                    <a:pt x="46" y="153"/>
                  </a:lnTo>
                  <a:lnTo>
                    <a:pt x="21" y="146"/>
                  </a:lnTo>
                  <a:lnTo>
                    <a:pt x="1" y="137"/>
                  </a:lnTo>
                  <a:lnTo>
                    <a:pt x="0" y="136"/>
                  </a:lnTo>
                  <a:lnTo>
                    <a:pt x="12" y="109"/>
                  </a:lnTo>
                  <a:lnTo>
                    <a:pt x="15" y="111"/>
                  </a:lnTo>
                  <a:lnTo>
                    <a:pt x="25" y="117"/>
                  </a:lnTo>
                  <a:lnTo>
                    <a:pt x="37" y="123"/>
                  </a:lnTo>
                  <a:lnTo>
                    <a:pt x="46" y="126"/>
                  </a:lnTo>
                  <a:lnTo>
                    <a:pt x="57" y="129"/>
                  </a:lnTo>
                  <a:lnTo>
                    <a:pt x="71" y="96"/>
                  </a:lnTo>
                  <a:lnTo>
                    <a:pt x="64" y="91"/>
                  </a:lnTo>
                  <a:lnTo>
                    <a:pt x="49" y="81"/>
                  </a:lnTo>
                  <a:lnTo>
                    <a:pt x="40" y="70"/>
                  </a:lnTo>
                  <a:lnTo>
                    <a:pt x="37" y="59"/>
                  </a:lnTo>
                  <a:lnTo>
                    <a:pt x="40" y="45"/>
                  </a:lnTo>
                  <a:lnTo>
                    <a:pt x="45" y="36"/>
                  </a:lnTo>
                  <a:lnTo>
                    <a:pt x="53" y="29"/>
                  </a:lnTo>
                  <a:lnTo>
                    <a:pt x="65" y="23"/>
                  </a:lnTo>
                  <a:lnTo>
                    <a:pt x="83" y="18"/>
                  </a:lnTo>
                  <a:lnTo>
                    <a:pt x="105" y="17"/>
                  </a:lnTo>
                  <a:lnTo>
                    <a:pt x="112"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6" name="Freeform 146"/>
            <p:cNvSpPr>
              <a:spLocks noEditPoints="1"/>
            </p:cNvSpPr>
            <p:nvPr/>
          </p:nvSpPr>
          <p:spPr bwMode="auto">
            <a:xfrm>
              <a:off x="3449" y="2286"/>
              <a:ext cx="146" cy="168"/>
            </a:xfrm>
            <a:custGeom>
              <a:avLst/>
              <a:gdLst>
                <a:gd name="T0" fmla="*/ 534 w 730"/>
                <a:gd name="T1" fmla="*/ 696 h 840"/>
                <a:gd name="T2" fmla="*/ 501 w 730"/>
                <a:gd name="T3" fmla="*/ 711 h 840"/>
                <a:gd name="T4" fmla="*/ 559 w 730"/>
                <a:gd name="T5" fmla="*/ 787 h 840"/>
                <a:gd name="T6" fmla="*/ 573 w 730"/>
                <a:gd name="T7" fmla="*/ 700 h 840"/>
                <a:gd name="T8" fmla="*/ 617 w 730"/>
                <a:gd name="T9" fmla="*/ 433 h 840"/>
                <a:gd name="T10" fmla="*/ 616 w 730"/>
                <a:gd name="T11" fmla="*/ 490 h 840"/>
                <a:gd name="T12" fmla="*/ 637 w 730"/>
                <a:gd name="T13" fmla="*/ 546 h 840"/>
                <a:gd name="T14" fmla="*/ 689 w 730"/>
                <a:gd name="T15" fmla="*/ 493 h 840"/>
                <a:gd name="T16" fmla="*/ 77 w 730"/>
                <a:gd name="T17" fmla="*/ 271 h 840"/>
                <a:gd name="T18" fmla="*/ 113 w 730"/>
                <a:gd name="T19" fmla="*/ 409 h 840"/>
                <a:gd name="T20" fmla="*/ 115 w 730"/>
                <a:gd name="T21" fmla="*/ 352 h 840"/>
                <a:gd name="T22" fmla="*/ 94 w 730"/>
                <a:gd name="T23" fmla="*/ 296 h 840"/>
                <a:gd name="T24" fmla="*/ 333 w 730"/>
                <a:gd name="T25" fmla="*/ 259 h 840"/>
                <a:gd name="T26" fmla="*/ 292 w 730"/>
                <a:gd name="T27" fmla="*/ 271 h 840"/>
                <a:gd name="T28" fmla="*/ 260 w 730"/>
                <a:gd name="T29" fmla="*/ 299 h 840"/>
                <a:gd name="T30" fmla="*/ 239 w 730"/>
                <a:gd name="T31" fmla="*/ 348 h 840"/>
                <a:gd name="T32" fmla="*/ 236 w 730"/>
                <a:gd name="T33" fmla="*/ 409 h 840"/>
                <a:gd name="T34" fmla="*/ 253 w 730"/>
                <a:gd name="T35" fmla="*/ 470 h 840"/>
                <a:gd name="T36" fmla="*/ 286 w 730"/>
                <a:gd name="T37" fmla="*/ 524 h 840"/>
                <a:gd name="T38" fmla="*/ 331 w 730"/>
                <a:gd name="T39" fmla="*/ 564 h 840"/>
                <a:gd name="T40" fmla="*/ 377 w 730"/>
                <a:gd name="T41" fmla="*/ 580 h 840"/>
                <a:gd name="T42" fmla="*/ 420 w 730"/>
                <a:gd name="T43" fmla="*/ 579 h 840"/>
                <a:gd name="T44" fmla="*/ 456 w 730"/>
                <a:gd name="T45" fmla="*/ 559 h 840"/>
                <a:gd name="T46" fmla="*/ 483 w 730"/>
                <a:gd name="T47" fmla="*/ 521 h 840"/>
                <a:gd name="T48" fmla="*/ 496 w 730"/>
                <a:gd name="T49" fmla="*/ 464 h 840"/>
                <a:gd name="T50" fmla="*/ 489 w 730"/>
                <a:gd name="T51" fmla="*/ 402 h 840"/>
                <a:gd name="T52" fmla="*/ 464 w 730"/>
                <a:gd name="T53" fmla="*/ 342 h 840"/>
                <a:gd name="T54" fmla="*/ 422 w 730"/>
                <a:gd name="T55" fmla="*/ 293 h 840"/>
                <a:gd name="T56" fmla="*/ 377 w 730"/>
                <a:gd name="T57" fmla="*/ 267 h 840"/>
                <a:gd name="T58" fmla="*/ 333 w 730"/>
                <a:gd name="T59" fmla="*/ 259 h 840"/>
                <a:gd name="T60" fmla="*/ 138 w 730"/>
                <a:gd name="T61" fmla="*/ 131 h 840"/>
                <a:gd name="T62" fmla="*/ 178 w 730"/>
                <a:gd name="T63" fmla="*/ 146 h 840"/>
                <a:gd name="T64" fmla="*/ 215 w 730"/>
                <a:gd name="T65" fmla="*/ 140 h 840"/>
                <a:gd name="T66" fmla="*/ 243 w 730"/>
                <a:gd name="T67" fmla="*/ 115 h 840"/>
                <a:gd name="T68" fmla="*/ 158 w 730"/>
                <a:gd name="T69" fmla="*/ 0 h 840"/>
                <a:gd name="T70" fmla="*/ 573 w 730"/>
                <a:gd name="T71" fmla="*/ 840 h 840"/>
                <a:gd name="T72" fmla="*/ 158 w 730"/>
                <a:gd name="T73" fmla="*/ 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0" h="840">
                  <a:moveTo>
                    <a:pt x="553" y="696"/>
                  </a:moveTo>
                  <a:lnTo>
                    <a:pt x="534" y="696"/>
                  </a:lnTo>
                  <a:lnTo>
                    <a:pt x="516" y="701"/>
                  </a:lnTo>
                  <a:lnTo>
                    <a:pt x="501" y="711"/>
                  </a:lnTo>
                  <a:lnTo>
                    <a:pt x="487" y="726"/>
                  </a:lnTo>
                  <a:lnTo>
                    <a:pt x="559" y="787"/>
                  </a:lnTo>
                  <a:lnTo>
                    <a:pt x="593" y="710"/>
                  </a:lnTo>
                  <a:lnTo>
                    <a:pt x="573" y="700"/>
                  </a:lnTo>
                  <a:lnTo>
                    <a:pt x="553" y="696"/>
                  </a:lnTo>
                  <a:close/>
                  <a:moveTo>
                    <a:pt x="617" y="433"/>
                  </a:moveTo>
                  <a:lnTo>
                    <a:pt x="614" y="460"/>
                  </a:lnTo>
                  <a:lnTo>
                    <a:pt x="616" y="490"/>
                  </a:lnTo>
                  <a:lnTo>
                    <a:pt x="624" y="518"/>
                  </a:lnTo>
                  <a:lnTo>
                    <a:pt x="637" y="546"/>
                  </a:lnTo>
                  <a:lnTo>
                    <a:pt x="655" y="570"/>
                  </a:lnTo>
                  <a:lnTo>
                    <a:pt x="689" y="493"/>
                  </a:lnTo>
                  <a:lnTo>
                    <a:pt x="617" y="433"/>
                  </a:lnTo>
                  <a:close/>
                  <a:moveTo>
                    <a:pt x="77" y="271"/>
                  </a:moveTo>
                  <a:lnTo>
                    <a:pt x="42" y="348"/>
                  </a:lnTo>
                  <a:lnTo>
                    <a:pt x="113" y="409"/>
                  </a:lnTo>
                  <a:lnTo>
                    <a:pt x="117" y="380"/>
                  </a:lnTo>
                  <a:lnTo>
                    <a:pt x="115" y="352"/>
                  </a:lnTo>
                  <a:lnTo>
                    <a:pt x="108" y="323"/>
                  </a:lnTo>
                  <a:lnTo>
                    <a:pt x="94" y="296"/>
                  </a:lnTo>
                  <a:lnTo>
                    <a:pt x="77" y="271"/>
                  </a:lnTo>
                  <a:close/>
                  <a:moveTo>
                    <a:pt x="333" y="259"/>
                  </a:moveTo>
                  <a:lnTo>
                    <a:pt x="311" y="262"/>
                  </a:lnTo>
                  <a:lnTo>
                    <a:pt x="292" y="271"/>
                  </a:lnTo>
                  <a:lnTo>
                    <a:pt x="274" y="283"/>
                  </a:lnTo>
                  <a:lnTo>
                    <a:pt x="260" y="299"/>
                  </a:lnTo>
                  <a:lnTo>
                    <a:pt x="248" y="321"/>
                  </a:lnTo>
                  <a:lnTo>
                    <a:pt x="239" y="348"/>
                  </a:lnTo>
                  <a:lnTo>
                    <a:pt x="235" y="378"/>
                  </a:lnTo>
                  <a:lnTo>
                    <a:pt x="236" y="409"/>
                  </a:lnTo>
                  <a:lnTo>
                    <a:pt x="242" y="440"/>
                  </a:lnTo>
                  <a:lnTo>
                    <a:pt x="253" y="470"/>
                  </a:lnTo>
                  <a:lnTo>
                    <a:pt x="268" y="498"/>
                  </a:lnTo>
                  <a:lnTo>
                    <a:pt x="286" y="524"/>
                  </a:lnTo>
                  <a:lnTo>
                    <a:pt x="309" y="547"/>
                  </a:lnTo>
                  <a:lnTo>
                    <a:pt x="331" y="564"/>
                  </a:lnTo>
                  <a:lnTo>
                    <a:pt x="354" y="574"/>
                  </a:lnTo>
                  <a:lnTo>
                    <a:pt x="377" y="580"/>
                  </a:lnTo>
                  <a:lnTo>
                    <a:pt x="398" y="582"/>
                  </a:lnTo>
                  <a:lnTo>
                    <a:pt x="420" y="579"/>
                  </a:lnTo>
                  <a:lnTo>
                    <a:pt x="439" y="571"/>
                  </a:lnTo>
                  <a:lnTo>
                    <a:pt x="456" y="559"/>
                  </a:lnTo>
                  <a:lnTo>
                    <a:pt x="471" y="541"/>
                  </a:lnTo>
                  <a:lnTo>
                    <a:pt x="483" y="521"/>
                  </a:lnTo>
                  <a:lnTo>
                    <a:pt x="492" y="492"/>
                  </a:lnTo>
                  <a:lnTo>
                    <a:pt x="496" y="464"/>
                  </a:lnTo>
                  <a:lnTo>
                    <a:pt x="495" y="433"/>
                  </a:lnTo>
                  <a:lnTo>
                    <a:pt x="489" y="402"/>
                  </a:lnTo>
                  <a:lnTo>
                    <a:pt x="478" y="371"/>
                  </a:lnTo>
                  <a:lnTo>
                    <a:pt x="464" y="342"/>
                  </a:lnTo>
                  <a:lnTo>
                    <a:pt x="445" y="316"/>
                  </a:lnTo>
                  <a:lnTo>
                    <a:pt x="422" y="293"/>
                  </a:lnTo>
                  <a:lnTo>
                    <a:pt x="399" y="278"/>
                  </a:lnTo>
                  <a:lnTo>
                    <a:pt x="377" y="267"/>
                  </a:lnTo>
                  <a:lnTo>
                    <a:pt x="355" y="260"/>
                  </a:lnTo>
                  <a:lnTo>
                    <a:pt x="333" y="259"/>
                  </a:lnTo>
                  <a:close/>
                  <a:moveTo>
                    <a:pt x="172" y="54"/>
                  </a:moveTo>
                  <a:lnTo>
                    <a:pt x="138" y="131"/>
                  </a:lnTo>
                  <a:lnTo>
                    <a:pt x="158" y="141"/>
                  </a:lnTo>
                  <a:lnTo>
                    <a:pt x="178" y="146"/>
                  </a:lnTo>
                  <a:lnTo>
                    <a:pt x="197" y="146"/>
                  </a:lnTo>
                  <a:lnTo>
                    <a:pt x="215" y="140"/>
                  </a:lnTo>
                  <a:lnTo>
                    <a:pt x="230" y="130"/>
                  </a:lnTo>
                  <a:lnTo>
                    <a:pt x="243" y="115"/>
                  </a:lnTo>
                  <a:lnTo>
                    <a:pt x="172" y="54"/>
                  </a:lnTo>
                  <a:close/>
                  <a:moveTo>
                    <a:pt x="158" y="0"/>
                  </a:moveTo>
                  <a:lnTo>
                    <a:pt x="730" y="486"/>
                  </a:lnTo>
                  <a:lnTo>
                    <a:pt x="573" y="840"/>
                  </a:lnTo>
                  <a:lnTo>
                    <a:pt x="0" y="354"/>
                  </a:lnTo>
                  <a:lnTo>
                    <a:pt x="158"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 name="Freeform 147"/>
            <p:cNvSpPr>
              <a:spLocks noEditPoints="1"/>
            </p:cNvSpPr>
            <p:nvPr/>
          </p:nvSpPr>
          <p:spPr bwMode="auto">
            <a:xfrm>
              <a:off x="3506" y="2349"/>
              <a:ext cx="32" cy="41"/>
            </a:xfrm>
            <a:custGeom>
              <a:avLst/>
              <a:gdLst>
                <a:gd name="T0" fmla="*/ 69 w 159"/>
                <a:gd name="T1" fmla="*/ 157 h 208"/>
                <a:gd name="T2" fmla="*/ 81 w 159"/>
                <a:gd name="T3" fmla="*/ 161 h 208"/>
                <a:gd name="T4" fmla="*/ 87 w 159"/>
                <a:gd name="T5" fmla="*/ 156 h 208"/>
                <a:gd name="T6" fmla="*/ 89 w 159"/>
                <a:gd name="T7" fmla="*/ 151 h 208"/>
                <a:gd name="T8" fmla="*/ 88 w 159"/>
                <a:gd name="T9" fmla="*/ 143 h 208"/>
                <a:gd name="T10" fmla="*/ 85 w 159"/>
                <a:gd name="T11" fmla="*/ 135 h 208"/>
                <a:gd name="T12" fmla="*/ 81 w 159"/>
                <a:gd name="T13" fmla="*/ 44 h 208"/>
                <a:gd name="T14" fmla="*/ 76 w 159"/>
                <a:gd name="T15" fmla="*/ 46 h 208"/>
                <a:gd name="T16" fmla="*/ 73 w 159"/>
                <a:gd name="T17" fmla="*/ 55 h 208"/>
                <a:gd name="T18" fmla="*/ 75 w 159"/>
                <a:gd name="T19" fmla="*/ 64 h 208"/>
                <a:gd name="T20" fmla="*/ 80 w 159"/>
                <a:gd name="T21" fmla="*/ 74 h 208"/>
                <a:gd name="T22" fmla="*/ 88 w 159"/>
                <a:gd name="T23" fmla="*/ 45 h 208"/>
                <a:gd name="T24" fmla="*/ 81 w 159"/>
                <a:gd name="T25" fmla="*/ 44 h 208"/>
                <a:gd name="T26" fmla="*/ 131 w 159"/>
                <a:gd name="T27" fmla="*/ 17 h 208"/>
                <a:gd name="T28" fmla="*/ 142 w 159"/>
                <a:gd name="T29" fmla="*/ 55 h 208"/>
                <a:gd name="T30" fmla="*/ 159 w 159"/>
                <a:gd name="T31" fmla="*/ 80 h 208"/>
                <a:gd name="T32" fmla="*/ 136 w 159"/>
                <a:gd name="T33" fmla="*/ 94 h 208"/>
                <a:gd name="T34" fmla="*/ 111 w 159"/>
                <a:gd name="T35" fmla="*/ 62 h 208"/>
                <a:gd name="T36" fmla="*/ 100 w 159"/>
                <a:gd name="T37" fmla="*/ 105 h 208"/>
                <a:gd name="T38" fmla="*/ 117 w 159"/>
                <a:gd name="T39" fmla="*/ 135 h 208"/>
                <a:gd name="T40" fmla="*/ 122 w 159"/>
                <a:gd name="T41" fmla="*/ 163 h 208"/>
                <a:gd name="T42" fmla="*/ 112 w 159"/>
                <a:gd name="T43" fmla="*/ 188 h 208"/>
                <a:gd name="T44" fmla="*/ 93 w 159"/>
                <a:gd name="T45" fmla="*/ 197 h 208"/>
                <a:gd name="T46" fmla="*/ 70 w 159"/>
                <a:gd name="T47" fmla="*/ 192 h 208"/>
                <a:gd name="T48" fmla="*/ 47 w 159"/>
                <a:gd name="T49" fmla="*/ 208 h 208"/>
                <a:gd name="T50" fmla="*/ 38 w 159"/>
                <a:gd name="T51" fmla="*/ 169 h 208"/>
                <a:gd name="T52" fmla="*/ 1 w 159"/>
                <a:gd name="T53" fmla="*/ 125 h 208"/>
                <a:gd name="T54" fmla="*/ 13 w 159"/>
                <a:gd name="T55" fmla="*/ 94 h 208"/>
                <a:gd name="T56" fmla="*/ 32 w 159"/>
                <a:gd name="T57" fmla="*/ 124 h 208"/>
                <a:gd name="T58" fmla="*/ 49 w 159"/>
                <a:gd name="T59" fmla="*/ 142 h 208"/>
                <a:gd name="T60" fmla="*/ 60 w 159"/>
                <a:gd name="T61" fmla="*/ 96 h 208"/>
                <a:gd name="T62" fmla="*/ 42 w 159"/>
                <a:gd name="T63" fmla="*/ 57 h 208"/>
                <a:gd name="T64" fmla="*/ 45 w 159"/>
                <a:gd name="T65" fmla="*/ 24 h 208"/>
                <a:gd name="T66" fmla="*/ 59 w 159"/>
                <a:gd name="T67" fmla="*/ 9 h 208"/>
                <a:gd name="T68" fmla="*/ 86 w 159"/>
                <a:gd name="T69" fmla="*/ 9 h 208"/>
                <a:gd name="T70" fmla="*/ 112 w 159"/>
                <a:gd name="T71"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9" h="208">
                  <a:moveTo>
                    <a:pt x="81" y="129"/>
                  </a:moveTo>
                  <a:lnTo>
                    <a:pt x="69" y="157"/>
                  </a:lnTo>
                  <a:lnTo>
                    <a:pt x="76" y="160"/>
                  </a:lnTo>
                  <a:lnTo>
                    <a:pt x="81" y="161"/>
                  </a:lnTo>
                  <a:lnTo>
                    <a:pt x="85" y="158"/>
                  </a:lnTo>
                  <a:lnTo>
                    <a:pt x="87" y="156"/>
                  </a:lnTo>
                  <a:lnTo>
                    <a:pt x="88" y="155"/>
                  </a:lnTo>
                  <a:lnTo>
                    <a:pt x="89" y="151"/>
                  </a:lnTo>
                  <a:lnTo>
                    <a:pt x="89" y="146"/>
                  </a:lnTo>
                  <a:lnTo>
                    <a:pt x="88" y="143"/>
                  </a:lnTo>
                  <a:lnTo>
                    <a:pt x="87" y="139"/>
                  </a:lnTo>
                  <a:lnTo>
                    <a:pt x="85" y="135"/>
                  </a:lnTo>
                  <a:lnTo>
                    <a:pt x="81" y="129"/>
                  </a:lnTo>
                  <a:close/>
                  <a:moveTo>
                    <a:pt x="81" y="44"/>
                  </a:moveTo>
                  <a:lnTo>
                    <a:pt x="79" y="44"/>
                  </a:lnTo>
                  <a:lnTo>
                    <a:pt x="76" y="46"/>
                  </a:lnTo>
                  <a:lnTo>
                    <a:pt x="75" y="49"/>
                  </a:lnTo>
                  <a:lnTo>
                    <a:pt x="73" y="55"/>
                  </a:lnTo>
                  <a:lnTo>
                    <a:pt x="74" y="60"/>
                  </a:lnTo>
                  <a:lnTo>
                    <a:pt x="75" y="64"/>
                  </a:lnTo>
                  <a:lnTo>
                    <a:pt x="76" y="68"/>
                  </a:lnTo>
                  <a:lnTo>
                    <a:pt x="80" y="74"/>
                  </a:lnTo>
                  <a:lnTo>
                    <a:pt x="92" y="46"/>
                  </a:lnTo>
                  <a:lnTo>
                    <a:pt x="88" y="45"/>
                  </a:lnTo>
                  <a:lnTo>
                    <a:pt x="85" y="44"/>
                  </a:lnTo>
                  <a:lnTo>
                    <a:pt x="81" y="44"/>
                  </a:lnTo>
                  <a:close/>
                  <a:moveTo>
                    <a:pt x="112" y="0"/>
                  </a:moveTo>
                  <a:lnTo>
                    <a:pt x="131" y="17"/>
                  </a:lnTo>
                  <a:lnTo>
                    <a:pt x="123" y="35"/>
                  </a:lnTo>
                  <a:lnTo>
                    <a:pt x="142" y="55"/>
                  </a:lnTo>
                  <a:lnTo>
                    <a:pt x="157" y="76"/>
                  </a:lnTo>
                  <a:lnTo>
                    <a:pt x="159" y="80"/>
                  </a:lnTo>
                  <a:lnTo>
                    <a:pt x="138" y="98"/>
                  </a:lnTo>
                  <a:lnTo>
                    <a:pt x="136" y="94"/>
                  </a:lnTo>
                  <a:lnTo>
                    <a:pt x="124" y="76"/>
                  </a:lnTo>
                  <a:lnTo>
                    <a:pt x="111" y="62"/>
                  </a:lnTo>
                  <a:lnTo>
                    <a:pt x="95" y="98"/>
                  </a:lnTo>
                  <a:lnTo>
                    <a:pt x="100" y="105"/>
                  </a:lnTo>
                  <a:lnTo>
                    <a:pt x="110" y="121"/>
                  </a:lnTo>
                  <a:lnTo>
                    <a:pt x="117" y="135"/>
                  </a:lnTo>
                  <a:lnTo>
                    <a:pt x="120" y="146"/>
                  </a:lnTo>
                  <a:lnTo>
                    <a:pt x="122" y="163"/>
                  </a:lnTo>
                  <a:lnTo>
                    <a:pt x="118" y="177"/>
                  </a:lnTo>
                  <a:lnTo>
                    <a:pt x="112" y="188"/>
                  </a:lnTo>
                  <a:lnTo>
                    <a:pt x="104" y="194"/>
                  </a:lnTo>
                  <a:lnTo>
                    <a:pt x="93" y="197"/>
                  </a:lnTo>
                  <a:lnTo>
                    <a:pt x="82" y="195"/>
                  </a:lnTo>
                  <a:lnTo>
                    <a:pt x="70" y="192"/>
                  </a:lnTo>
                  <a:lnTo>
                    <a:pt x="57" y="183"/>
                  </a:lnTo>
                  <a:lnTo>
                    <a:pt x="47" y="208"/>
                  </a:lnTo>
                  <a:lnTo>
                    <a:pt x="28" y="192"/>
                  </a:lnTo>
                  <a:lnTo>
                    <a:pt x="38" y="169"/>
                  </a:lnTo>
                  <a:lnTo>
                    <a:pt x="17" y="148"/>
                  </a:lnTo>
                  <a:lnTo>
                    <a:pt x="1" y="125"/>
                  </a:lnTo>
                  <a:lnTo>
                    <a:pt x="0" y="124"/>
                  </a:lnTo>
                  <a:lnTo>
                    <a:pt x="13" y="94"/>
                  </a:lnTo>
                  <a:lnTo>
                    <a:pt x="16" y="99"/>
                  </a:lnTo>
                  <a:lnTo>
                    <a:pt x="32" y="124"/>
                  </a:lnTo>
                  <a:lnTo>
                    <a:pt x="42" y="133"/>
                  </a:lnTo>
                  <a:lnTo>
                    <a:pt x="49" y="142"/>
                  </a:lnTo>
                  <a:lnTo>
                    <a:pt x="66" y="105"/>
                  </a:lnTo>
                  <a:lnTo>
                    <a:pt x="60" y="96"/>
                  </a:lnTo>
                  <a:lnTo>
                    <a:pt x="48" y="76"/>
                  </a:lnTo>
                  <a:lnTo>
                    <a:pt x="42" y="57"/>
                  </a:lnTo>
                  <a:lnTo>
                    <a:pt x="41" y="40"/>
                  </a:lnTo>
                  <a:lnTo>
                    <a:pt x="45" y="24"/>
                  </a:lnTo>
                  <a:lnTo>
                    <a:pt x="51" y="14"/>
                  </a:lnTo>
                  <a:lnTo>
                    <a:pt x="59" y="9"/>
                  </a:lnTo>
                  <a:lnTo>
                    <a:pt x="69" y="7"/>
                  </a:lnTo>
                  <a:lnTo>
                    <a:pt x="86" y="9"/>
                  </a:lnTo>
                  <a:lnTo>
                    <a:pt x="104" y="19"/>
                  </a:lnTo>
                  <a:lnTo>
                    <a:pt x="112"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04" name="Group 173"/>
          <p:cNvGrpSpPr>
            <a:grpSpLocks noChangeAspect="1"/>
          </p:cNvGrpSpPr>
          <p:nvPr/>
        </p:nvGrpSpPr>
        <p:grpSpPr bwMode="auto">
          <a:xfrm>
            <a:off x="1306144" y="3964393"/>
            <a:ext cx="306269" cy="309424"/>
            <a:chOff x="4910" y="1317"/>
            <a:chExt cx="4270" cy="4314"/>
          </a:xfrm>
          <a:solidFill>
            <a:schemeClr val="bg1"/>
          </a:solidFill>
        </p:grpSpPr>
        <p:sp>
          <p:nvSpPr>
            <p:cNvPr id="105" name="Freeform 175"/>
            <p:cNvSpPr>
              <a:spLocks/>
            </p:cNvSpPr>
            <p:nvPr/>
          </p:nvSpPr>
          <p:spPr bwMode="auto">
            <a:xfrm>
              <a:off x="4910" y="2197"/>
              <a:ext cx="1219" cy="952"/>
            </a:xfrm>
            <a:custGeom>
              <a:avLst/>
              <a:gdLst>
                <a:gd name="T0" fmla="*/ 124 w 1219"/>
                <a:gd name="T1" fmla="*/ 0 h 952"/>
                <a:gd name="T2" fmla="*/ 269 w 1219"/>
                <a:gd name="T3" fmla="*/ 0 h 952"/>
                <a:gd name="T4" fmla="*/ 288 w 1219"/>
                <a:gd name="T5" fmla="*/ 3 h 952"/>
                <a:gd name="T6" fmla="*/ 305 w 1219"/>
                <a:gd name="T7" fmla="*/ 9 h 952"/>
                <a:gd name="T8" fmla="*/ 319 w 1219"/>
                <a:gd name="T9" fmla="*/ 20 h 952"/>
                <a:gd name="T10" fmla="*/ 331 w 1219"/>
                <a:gd name="T11" fmla="*/ 33 h 952"/>
                <a:gd name="T12" fmla="*/ 530 w 1219"/>
                <a:gd name="T13" fmla="*/ 319 h 952"/>
                <a:gd name="T14" fmla="*/ 578 w 1219"/>
                <a:gd name="T15" fmla="*/ 216 h 952"/>
                <a:gd name="T16" fmla="*/ 500 w 1219"/>
                <a:gd name="T17" fmla="*/ 50 h 952"/>
                <a:gd name="T18" fmla="*/ 496 w 1219"/>
                <a:gd name="T19" fmla="*/ 35 h 952"/>
                <a:gd name="T20" fmla="*/ 499 w 1219"/>
                <a:gd name="T21" fmla="*/ 22 h 952"/>
                <a:gd name="T22" fmla="*/ 506 w 1219"/>
                <a:gd name="T23" fmla="*/ 12 h 952"/>
                <a:gd name="T24" fmla="*/ 517 w 1219"/>
                <a:gd name="T25" fmla="*/ 4 h 952"/>
                <a:gd name="T26" fmla="*/ 531 w 1219"/>
                <a:gd name="T27" fmla="*/ 0 h 952"/>
                <a:gd name="T28" fmla="*/ 690 w 1219"/>
                <a:gd name="T29" fmla="*/ 0 h 952"/>
                <a:gd name="T30" fmla="*/ 703 w 1219"/>
                <a:gd name="T31" fmla="*/ 4 h 952"/>
                <a:gd name="T32" fmla="*/ 713 w 1219"/>
                <a:gd name="T33" fmla="*/ 12 h 952"/>
                <a:gd name="T34" fmla="*/ 721 w 1219"/>
                <a:gd name="T35" fmla="*/ 22 h 952"/>
                <a:gd name="T36" fmla="*/ 724 w 1219"/>
                <a:gd name="T37" fmla="*/ 35 h 952"/>
                <a:gd name="T38" fmla="*/ 720 w 1219"/>
                <a:gd name="T39" fmla="*/ 50 h 952"/>
                <a:gd name="T40" fmla="*/ 641 w 1219"/>
                <a:gd name="T41" fmla="*/ 216 h 952"/>
                <a:gd name="T42" fmla="*/ 691 w 1219"/>
                <a:gd name="T43" fmla="*/ 321 h 952"/>
                <a:gd name="T44" fmla="*/ 894 w 1219"/>
                <a:gd name="T45" fmla="*/ 33 h 952"/>
                <a:gd name="T46" fmla="*/ 906 w 1219"/>
                <a:gd name="T47" fmla="*/ 18 h 952"/>
                <a:gd name="T48" fmla="*/ 922 w 1219"/>
                <a:gd name="T49" fmla="*/ 9 h 952"/>
                <a:gd name="T50" fmla="*/ 937 w 1219"/>
                <a:gd name="T51" fmla="*/ 3 h 952"/>
                <a:gd name="T52" fmla="*/ 956 w 1219"/>
                <a:gd name="T53" fmla="*/ 0 h 952"/>
                <a:gd name="T54" fmla="*/ 1094 w 1219"/>
                <a:gd name="T55" fmla="*/ 0 h 952"/>
                <a:gd name="T56" fmla="*/ 1122 w 1219"/>
                <a:gd name="T57" fmla="*/ 4 h 952"/>
                <a:gd name="T58" fmla="*/ 1148 w 1219"/>
                <a:gd name="T59" fmla="*/ 13 h 952"/>
                <a:gd name="T60" fmla="*/ 1172 w 1219"/>
                <a:gd name="T61" fmla="*/ 28 h 952"/>
                <a:gd name="T62" fmla="*/ 1191 w 1219"/>
                <a:gd name="T63" fmla="*/ 47 h 952"/>
                <a:gd name="T64" fmla="*/ 1206 w 1219"/>
                <a:gd name="T65" fmla="*/ 71 h 952"/>
                <a:gd name="T66" fmla="*/ 1215 w 1219"/>
                <a:gd name="T67" fmla="*/ 97 h 952"/>
                <a:gd name="T68" fmla="*/ 1219 w 1219"/>
                <a:gd name="T69" fmla="*/ 124 h 952"/>
                <a:gd name="T70" fmla="*/ 1219 w 1219"/>
                <a:gd name="T71" fmla="*/ 154 h 952"/>
                <a:gd name="T72" fmla="*/ 1124 w 1219"/>
                <a:gd name="T73" fmla="*/ 213 h 952"/>
                <a:gd name="T74" fmla="*/ 1035 w 1219"/>
                <a:gd name="T75" fmla="*/ 279 h 952"/>
                <a:gd name="T76" fmla="*/ 949 w 1219"/>
                <a:gd name="T77" fmla="*/ 350 h 952"/>
                <a:gd name="T78" fmla="*/ 868 w 1219"/>
                <a:gd name="T79" fmla="*/ 427 h 952"/>
                <a:gd name="T80" fmla="*/ 825 w 1219"/>
                <a:gd name="T81" fmla="*/ 471 h 952"/>
                <a:gd name="T82" fmla="*/ 783 w 1219"/>
                <a:gd name="T83" fmla="*/ 517 h 952"/>
                <a:gd name="T84" fmla="*/ 753 w 1219"/>
                <a:gd name="T85" fmla="*/ 554 h 952"/>
                <a:gd name="T86" fmla="*/ 722 w 1219"/>
                <a:gd name="T87" fmla="*/ 590 h 952"/>
                <a:gd name="T88" fmla="*/ 660 w 1219"/>
                <a:gd name="T89" fmla="*/ 676 h 952"/>
                <a:gd name="T90" fmla="*/ 602 w 1219"/>
                <a:gd name="T91" fmla="*/ 765 h 952"/>
                <a:gd name="T92" fmla="*/ 551 w 1219"/>
                <a:gd name="T93" fmla="*/ 856 h 952"/>
                <a:gd name="T94" fmla="*/ 504 w 1219"/>
                <a:gd name="T95" fmla="*/ 952 h 952"/>
                <a:gd name="T96" fmla="*/ 0 w 1219"/>
                <a:gd name="T97" fmla="*/ 952 h 952"/>
                <a:gd name="T98" fmla="*/ 0 w 1219"/>
                <a:gd name="T99" fmla="*/ 124 h 952"/>
                <a:gd name="T100" fmla="*/ 4 w 1219"/>
                <a:gd name="T101" fmla="*/ 97 h 952"/>
                <a:gd name="T102" fmla="*/ 13 w 1219"/>
                <a:gd name="T103" fmla="*/ 71 h 952"/>
                <a:gd name="T104" fmla="*/ 27 w 1219"/>
                <a:gd name="T105" fmla="*/ 47 h 952"/>
                <a:gd name="T106" fmla="*/ 47 w 1219"/>
                <a:gd name="T107" fmla="*/ 28 h 952"/>
                <a:gd name="T108" fmla="*/ 69 w 1219"/>
                <a:gd name="T109" fmla="*/ 13 h 952"/>
                <a:gd name="T110" fmla="*/ 95 w 1219"/>
                <a:gd name="T111" fmla="*/ 4 h 952"/>
                <a:gd name="T112" fmla="*/ 124 w 1219"/>
                <a:gd name="T113"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9" h="952">
                  <a:moveTo>
                    <a:pt x="124" y="0"/>
                  </a:moveTo>
                  <a:lnTo>
                    <a:pt x="269" y="0"/>
                  </a:lnTo>
                  <a:lnTo>
                    <a:pt x="288" y="3"/>
                  </a:lnTo>
                  <a:lnTo>
                    <a:pt x="305" y="9"/>
                  </a:lnTo>
                  <a:lnTo>
                    <a:pt x="319" y="20"/>
                  </a:lnTo>
                  <a:lnTo>
                    <a:pt x="331" y="33"/>
                  </a:lnTo>
                  <a:lnTo>
                    <a:pt x="530" y="319"/>
                  </a:lnTo>
                  <a:lnTo>
                    <a:pt x="578" y="216"/>
                  </a:lnTo>
                  <a:lnTo>
                    <a:pt x="500" y="50"/>
                  </a:lnTo>
                  <a:lnTo>
                    <a:pt x="496" y="35"/>
                  </a:lnTo>
                  <a:lnTo>
                    <a:pt x="499" y="22"/>
                  </a:lnTo>
                  <a:lnTo>
                    <a:pt x="506" y="12"/>
                  </a:lnTo>
                  <a:lnTo>
                    <a:pt x="517" y="4"/>
                  </a:lnTo>
                  <a:lnTo>
                    <a:pt x="531" y="0"/>
                  </a:lnTo>
                  <a:lnTo>
                    <a:pt x="690" y="0"/>
                  </a:lnTo>
                  <a:lnTo>
                    <a:pt x="703" y="4"/>
                  </a:lnTo>
                  <a:lnTo>
                    <a:pt x="713" y="12"/>
                  </a:lnTo>
                  <a:lnTo>
                    <a:pt x="721" y="22"/>
                  </a:lnTo>
                  <a:lnTo>
                    <a:pt x="724" y="35"/>
                  </a:lnTo>
                  <a:lnTo>
                    <a:pt x="720" y="50"/>
                  </a:lnTo>
                  <a:lnTo>
                    <a:pt x="641" y="216"/>
                  </a:lnTo>
                  <a:lnTo>
                    <a:pt x="691" y="321"/>
                  </a:lnTo>
                  <a:lnTo>
                    <a:pt x="894" y="33"/>
                  </a:lnTo>
                  <a:lnTo>
                    <a:pt x="906" y="18"/>
                  </a:lnTo>
                  <a:lnTo>
                    <a:pt x="922" y="9"/>
                  </a:lnTo>
                  <a:lnTo>
                    <a:pt x="937" y="3"/>
                  </a:lnTo>
                  <a:lnTo>
                    <a:pt x="956" y="0"/>
                  </a:lnTo>
                  <a:lnTo>
                    <a:pt x="1094" y="0"/>
                  </a:lnTo>
                  <a:lnTo>
                    <a:pt x="1122" y="4"/>
                  </a:lnTo>
                  <a:lnTo>
                    <a:pt x="1148" y="13"/>
                  </a:lnTo>
                  <a:lnTo>
                    <a:pt x="1172" y="28"/>
                  </a:lnTo>
                  <a:lnTo>
                    <a:pt x="1191" y="47"/>
                  </a:lnTo>
                  <a:lnTo>
                    <a:pt x="1206" y="71"/>
                  </a:lnTo>
                  <a:lnTo>
                    <a:pt x="1215" y="97"/>
                  </a:lnTo>
                  <a:lnTo>
                    <a:pt x="1219" y="124"/>
                  </a:lnTo>
                  <a:lnTo>
                    <a:pt x="1219" y="154"/>
                  </a:lnTo>
                  <a:lnTo>
                    <a:pt x="1124" y="213"/>
                  </a:lnTo>
                  <a:lnTo>
                    <a:pt x="1035" y="279"/>
                  </a:lnTo>
                  <a:lnTo>
                    <a:pt x="949" y="350"/>
                  </a:lnTo>
                  <a:lnTo>
                    <a:pt x="868" y="427"/>
                  </a:lnTo>
                  <a:lnTo>
                    <a:pt x="825" y="471"/>
                  </a:lnTo>
                  <a:lnTo>
                    <a:pt x="783" y="517"/>
                  </a:lnTo>
                  <a:lnTo>
                    <a:pt x="753" y="554"/>
                  </a:lnTo>
                  <a:lnTo>
                    <a:pt x="722" y="590"/>
                  </a:lnTo>
                  <a:lnTo>
                    <a:pt x="660" y="676"/>
                  </a:lnTo>
                  <a:lnTo>
                    <a:pt x="602" y="765"/>
                  </a:lnTo>
                  <a:lnTo>
                    <a:pt x="551" y="856"/>
                  </a:lnTo>
                  <a:lnTo>
                    <a:pt x="504" y="952"/>
                  </a:lnTo>
                  <a:lnTo>
                    <a:pt x="0" y="952"/>
                  </a:lnTo>
                  <a:lnTo>
                    <a:pt x="0" y="124"/>
                  </a:lnTo>
                  <a:lnTo>
                    <a:pt x="4" y="97"/>
                  </a:lnTo>
                  <a:lnTo>
                    <a:pt x="13" y="71"/>
                  </a:lnTo>
                  <a:lnTo>
                    <a:pt x="27" y="47"/>
                  </a:lnTo>
                  <a:lnTo>
                    <a:pt x="47" y="28"/>
                  </a:lnTo>
                  <a:lnTo>
                    <a:pt x="69" y="13"/>
                  </a:lnTo>
                  <a:lnTo>
                    <a:pt x="95" y="4"/>
                  </a:lnTo>
                  <a:lnTo>
                    <a:pt x="12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6" name="Freeform 176"/>
            <p:cNvSpPr>
              <a:spLocks/>
            </p:cNvSpPr>
            <p:nvPr/>
          </p:nvSpPr>
          <p:spPr bwMode="auto">
            <a:xfrm>
              <a:off x="5118" y="1317"/>
              <a:ext cx="801" cy="801"/>
            </a:xfrm>
            <a:custGeom>
              <a:avLst/>
              <a:gdLst>
                <a:gd name="T0" fmla="*/ 401 w 801"/>
                <a:gd name="T1" fmla="*/ 0 h 801"/>
                <a:gd name="T2" fmla="*/ 454 w 801"/>
                <a:gd name="T3" fmla="*/ 3 h 801"/>
                <a:gd name="T4" fmla="*/ 507 w 801"/>
                <a:gd name="T5" fmla="*/ 15 h 801"/>
                <a:gd name="T6" fmla="*/ 556 w 801"/>
                <a:gd name="T7" fmla="*/ 32 h 801"/>
                <a:gd name="T8" fmla="*/ 602 w 801"/>
                <a:gd name="T9" fmla="*/ 55 h 801"/>
                <a:gd name="T10" fmla="*/ 645 w 801"/>
                <a:gd name="T11" fmla="*/ 84 h 801"/>
                <a:gd name="T12" fmla="*/ 683 w 801"/>
                <a:gd name="T13" fmla="*/ 117 h 801"/>
                <a:gd name="T14" fmla="*/ 717 w 801"/>
                <a:gd name="T15" fmla="*/ 156 h 801"/>
                <a:gd name="T16" fmla="*/ 746 w 801"/>
                <a:gd name="T17" fmla="*/ 198 h 801"/>
                <a:gd name="T18" fmla="*/ 770 w 801"/>
                <a:gd name="T19" fmla="*/ 245 h 801"/>
                <a:gd name="T20" fmla="*/ 787 w 801"/>
                <a:gd name="T21" fmla="*/ 294 h 801"/>
                <a:gd name="T22" fmla="*/ 797 w 801"/>
                <a:gd name="T23" fmla="*/ 346 h 801"/>
                <a:gd name="T24" fmla="*/ 801 w 801"/>
                <a:gd name="T25" fmla="*/ 401 h 801"/>
                <a:gd name="T26" fmla="*/ 797 w 801"/>
                <a:gd name="T27" fmla="*/ 455 h 801"/>
                <a:gd name="T28" fmla="*/ 787 w 801"/>
                <a:gd name="T29" fmla="*/ 507 h 801"/>
                <a:gd name="T30" fmla="*/ 770 w 801"/>
                <a:gd name="T31" fmla="*/ 557 h 801"/>
                <a:gd name="T32" fmla="*/ 746 w 801"/>
                <a:gd name="T33" fmla="*/ 602 h 801"/>
                <a:gd name="T34" fmla="*/ 717 w 801"/>
                <a:gd name="T35" fmla="*/ 646 h 801"/>
                <a:gd name="T36" fmla="*/ 683 w 801"/>
                <a:gd name="T37" fmla="*/ 684 h 801"/>
                <a:gd name="T38" fmla="*/ 645 w 801"/>
                <a:gd name="T39" fmla="*/ 718 h 801"/>
                <a:gd name="T40" fmla="*/ 602 w 801"/>
                <a:gd name="T41" fmla="*/ 746 h 801"/>
                <a:gd name="T42" fmla="*/ 556 w 801"/>
                <a:gd name="T43" fmla="*/ 770 h 801"/>
                <a:gd name="T44" fmla="*/ 507 w 801"/>
                <a:gd name="T45" fmla="*/ 787 h 801"/>
                <a:gd name="T46" fmla="*/ 454 w 801"/>
                <a:gd name="T47" fmla="*/ 798 h 801"/>
                <a:gd name="T48" fmla="*/ 401 w 801"/>
                <a:gd name="T49" fmla="*/ 801 h 801"/>
                <a:gd name="T50" fmla="*/ 347 w 801"/>
                <a:gd name="T51" fmla="*/ 798 h 801"/>
                <a:gd name="T52" fmla="*/ 295 w 801"/>
                <a:gd name="T53" fmla="*/ 787 h 801"/>
                <a:gd name="T54" fmla="*/ 245 w 801"/>
                <a:gd name="T55" fmla="*/ 770 h 801"/>
                <a:gd name="T56" fmla="*/ 199 w 801"/>
                <a:gd name="T57" fmla="*/ 746 h 801"/>
                <a:gd name="T58" fmla="*/ 156 w 801"/>
                <a:gd name="T59" fmla="*/ 718 h 801"/>
                <a:gd name="T60" fmla="*/ 118 w 801"/>
                <a:gd name="T61" fmla="*/ 684 h 801"/>
                <a:gd name="T62" fmla="*/ 84 w 801"/>
                <a:gd name="T63" fmla="*/ 646 h 801"/>
                <a:gd name="T64" fmla="*/ 55 w 801"/>
                <a:gd name="T65" fmla="*/ 602 h 801"/>
                <a:gd name="T66" fmla="*/ 31 w 801"/>
                <a:gd name="T67" fmla="*/ 557 h 801"/>
                <a:gd name="T68" fmla="*/ 14 w 801"/>
                <a:gd name="T69" fmla="*/ 507 h 801"/>
                <a:gd name="T70" fmla="*/ 4 w 801"/>
                <a:gd name="T71" fmla="*/ 455 h 801"/>
                <a:gd name="T72" fmla="*/ 0 w 801"/>
                <a:gd name="T73" fmla="*/ 401 h 801"/>
                <a:gd name="T74" fmla="*/ 4 w 801"/>
                <a:gd name="T75" fmla="*/ 346 h 801"/>
                <a:gd name="T76" fmla="*/ 14 w 801"/>
                <a:gd name="T77" fmla="*/ 294 h 801"/>
                <a:gd name="T78" fmla="*/ 31 w 801"/>
                <a:gd name="T79" fmla="*/ 245 h 801"/>
                <a:gd name="T80" fmla="*/ 55 w 801"/>
                <a:gd name="T81" fmla="*/ 198 h 801"/>
                <a:gd name="T82" fmla="*/ 84 w 801"/>
                <a:gd name="T83" fmla="*/ 156 h 801"/>
                <a:gd name="T84" fmla="*/ 118 w 801"/>
                <a:gd name="T85" fmla="*/ 117 h 801"/>
                <a:gd name="T86" fmla="*/ 156 w 801"/>
                <a:gd name="T87" fmla="*/ 84 h 801"/>
                <a:gd name="T88" fmla="*/ 199 w 801"/>
                <a:gd name="T89" fmla="*/ 55 h 801"/>
                <a:gd name="T90" fmla="*/ 245 w 801"/>
                <a:gd name="T91" fmla="*/ 32 h 801"/>
                <a:gd name="T92" fmla="*/ 295 w 801"/>
                <a:gd name="T93" fmla="*/ 15 h 801"/>
                <a:gd name="T94" fmla="*/ 347 w 801"/>
                <a:gd name="T95" fmla="*/ 3 h 801"/>
                <a:gd name="T96" fmla="*/ 401 w 801"/>
                <a:gd name="T97" fmla="*/ 0 h 801"/>
                <a:gd name="T98" fmla="*/ 401 w 801"/>
                <a:gd name="T99"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1" h="801">
                  <a:moveTo>
                    <a:pt x="401" y="0"/>
                  </a:moveTo>
                  <a:lnTo>
                    <a:pt x="454" y="3"/>
                  </a:lnTo>
                  <a:lnTo>
                    <a:pt x="507" y="15"/>
                  </a:lnTo>
                  <a:lnTo>
                    <a:pt x="556" y="32"/>
                  </a:lnTo>
                  <a:lnTo>
                    <a:pt x="602" y="55"/>
                  </a:lnTo>
                  <a:lnTo>
                    <a:pt x="645" y="84"/>
                  </a:lnTo>
                  <a:lnTo>
                    <a:pt x="683" y="117"/>
                  </a:lnTo>
                  <a:lnTo>
                    <a:pt x="717" y="156"/>
                  </a:lnTo>
                  <a:lnTo>
                    <a:pt x="746" y="198"/>
                  </a:lnTo>
                  <a:lnTo>
                    <a:pt x="770" y="245"/>
                  </a:lnTo>
                  <a:lnTo>
                    <a:pt x="787" y="294"/>
                  </a:lnTo>
                  <a:lnTo>
                    <a:pt x="797" y="346"/>
                  </a:lnTo>
                  <a:lnTo>
                    <a:pt x="801" y="401"/>
                  </a:lnTo>
                  <a:lnTo>
                    <a:pt x="797" y="455"/>
                  </a:lnTo>
                  <a:lnTo>
                    <a:pt x="787" y="507"/>
                  </a:lnTo>
                  <a:lnTo>
                    <a:pt x="770" y="557"/>
                  </a:lnTo>
                  <a:lnTo>
                    <a:pt x="746" y="602"/>
                  </a:lnTo>
                  <a:lnTo>
                    <a:pt x="717" y="646"/>
                  </a:lnTo>
                  <a:lnTo>
                    <a:pt x="683" y="684"/>
                  </a:lnTo>
                  <a:lnTo>
                    <a:pt x="645" y="718"/>
                  </a:lnTo>
                  <a:lnTo>
                    <a:pt x="602" y="746"/>
                  </a:lnTo>
                  <a:lnTo>
                    <a:pt x="556" y="770"/>
                  </a:lnTo>
                  <a:lnTo>
                    <a:pt x="507" y="787"/>
                  </a:lnTo>
                  <a:lnTo>
                    <a:pt x="454" y="798"/>
                  </a:lnTo>
                  <a:lnTo>
                    <a:pt x="401" y="801"/>
                  </a:lnTo>
                  <a:lnTo>
                    <a:pt x="347" y="798"/>
                  </a:lnTo>
                  <a:lnTo>
                    <a:pt x="295" y="787"/>
                  </a:lnTo>
                  <a:lnTo>
                    <a:pt x="245" y="770"/>
                  </a:lnTo>
                  <a:lnTo>
                    <a:pt x="199" y="746"/>
                  </a:lnTo>
                  <a:lnTo>
                    <a:pt x="156" y="718"/>
                  </a:lnTo>
                  <a:lnTo>
                    <a:pt x="118" y="684"/>
                  </a:lnTo>
                  <a:lnTo>
                    <a:pt x="84" y="646"/>
                  </a:lnTo>
                  <a:lnTo>
                    <a:pt x="55" y="602"/>
                  </a:lnTo>
                  <a:lnTo>
                    <a:pt x="31" y="557"/>
                  </a:lnTo>
                  <a:lnTo>
                    <a:pt x="14" y="507"/>
                  </a:lnTo>
                  <a:lnTo>
                    <a:pt x="4" y="455"/>
                  </a:lnTo>
                  <a:lnTo>
                    <a:pt x="0" y="401"/>
                  </a:lnTo>
                  <a:lnTo>
                    <a:pt x="4" y="346"/>
                  </a:lnTo>
                  <a:lnTo>
                    <a:pt x="14" y="294"/>
                  </a:lnTo>
                  <a:lnTo>
                    <a:pt x="31" y="245"/>
                  </a:lnTo>
                  <a:lnTo>
                    <a:pt x="55" y="198"/>
                  </a:lnTo>
                  <a:lnTo>
                    <a:pt x="84" y="156"/>
                  </a:lnTo>
                  <a:lnTo>
                    <a:pt x="118" y="117"/>
                  </a:lnTo>
                  <a:lnTo>
                    <a:pt x="156" y="84"/>
                  </a:lnTo>
                  <a:lnTo>
                    <a:pt x="199" y="55"/>
                  </a:lnTo>
                  <a:lnTo>
                    <a:pt x="245" y="32"/>
                  </a:lnTo>
                  <a:lnTo>
                    <a:pt x="295" y="15"/>
                  </a:lnTo>
                  <a:lnTo>
                    <a:pt x="347" y="3"/>
                  </a:lnTo>
                  <a:lnTo>
                    <a:pt x="401" y="0"/>
                  </a:lnTo>
                  <a:lnTo>
                    <a:pt x="40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7" name="Freeform 177"/>
            <p:cNvSpPr>
              <a:spLocks/>
            </p:cNvSpPr>
            <p:nvPr/>
          </p:nvSpPr>
          <p:spPr bwMode="auto">
            <a:xfrm>
              <a:off x="7941" y="2197"/>
              <a:ext cx="1218" cy="952"/>
            </a:xfrm>
            <a:custGeom>
              <a:avLst/>
              <a:gdLst>
                <a:gd name="T0" fmla="*/ 124 w 1218"/>
                <a:gd name="T1" fmla="*/ 0 h 952"/>
                <a:gd name="T2" fmla="*/ 270 w 1218"/>
                <a:gd name="T3" fmla="*/ 0 h 952"/>
                <a:gd name="T4" fmla="*/ 287 w 1218"/>
                <a:gd name="T5" fmla="*/ 3 h 952"/>
                <a:gd name="T6" fmla="*/ 304 w 1218"/>
                <a:gd name="T7" fmla="*/ 9 h 952"/>
                <a:gd name="T8" fmla="*/ 319 w 1218"/>
                <a:gd name="T9" fmla="*/ 20 h 952"/>
                <a:gd name="T10" fmla="*/ 331 w 1218"/>
                <a:gd name="T11" fmla="*/ 33 h 952"/>
                <a:gd name="T12" fmla="*/ 529 w 1218"/>
                <a:gd name="T13" fmla="*/ 319 h 952"/>
                <a:gd name="T14" fmla="*/ 579 w 1218"/>
                <a:gd name="T15" fmla="*/ 216 h 952"/>
                <a:gd name="T16" fmla="*/ 499 w 1218"/>
                <a:gd name="T17" fmla="*/ 50 h 952"/>
                <a:gd name="T18" fmla="*/ 496 w 1218"/>
                <a:gd name="T19" fmla="*/ 35 h 952"/>
                <a:gd name="T20" fmla="*/ 498 w 1218"/>
                <a:gd name="T21" fmla="*/ 22 h 952"/>
                <a:gd name="T22" fmla="*/ 505 w 1218"/>
                <a:gd name="T23" fmla="*/ 12 h 952"/>
                <a:gd name="T24" fmla="*/ 516 w 1218"/>
                <a:gd name="T25" fmla="*/ 4 h 952"/>
                <a:gd name="T26" fmla="*/ 530 w 1218"/>
                <a:gd name="T27" fmla="*/ 0 h 952"/>
                <a:gd name="T28" fmla="*/ 689 w 1218"/>
                <a:gd name="T29" fmla="*/ 0 h 952"/>
                <a:gd name="T30" fmla="*/ 702 w 1218"/>
                <a:gd name="T31" fmla="*/ 4 h 952"/>
                <a:gd name="T32" fmla="*/ 714 w 1218"/>
                <a:gd name="T33" fmla="*/ 12 h 952"/>
                <a:gd name="T34" fmla="*/ 720 w 1218"/>
                <a:gd name="T35" fmla="*/ 22 h 952"/>
                <a:gd name="T36" fmla="*/ 723 w 1218"/>
                <a:gd name="T37" fmla="*/ 35 h 952"/>
                <a:gd name="T38" fmla="*/ 719 w 1218"/>
                <a:gd name="T39" fmla="*/ 50 h 952"/>
                <a:gd name="T40" fmla="*/ 640 w 1218"/>
                <a:gd name="T41" fmla="*/ 216 h 952"/>
                <a:gd name="T42" fmla="*/ 690 w 1218"/>
                <a:gd name="T43" fmla="*/ 321 h 952"/>
                <a:gd name="T44" fmla="*/ 893 w 1218"/>
                <a:gd name="T45" fmla="*/ 33 h 952"/>
                <a:gd name="T46" fmla="*/ 906 w 1218"/>
                <a:gd name="T47" fmla="*/ 18 h 952"/>
                <a:gd name="T48" fmla="*/ 921 w 1218"/>
                <a:gd name="T49" fmla="*/ 9 h 952"/>
                <a:gd name="T50" fmla="*/ 936 w 1218"/>
                <a:gd name="T51" fmla="*/ 3 h 952"/>
                <a:gd name="T52" fmla="*/ 955 w 1218"/>
                <a:gd name="T53" fmla="*/ 0 h 952"/>
                <a:gd name="T54" fmla="*/ 1093 w 1218"/>
                <a:gd name="T55" fmla="*/ 0 h 952"/>
                <a:gd name="T56" fmla="*/ 1121 w 1218"/>
                <a:gd name="T57" fmla="*/ 4 h 952"/>
                <a:gd name="T58" fmla="*/ 1147 w 1218"/>
                <a:gd name="T59" fmla="*/ 13 h 952"/>
                <a:gd name="T60" fmla="*/ 1171 w 1218"/>
                <a:gd name="T61" fmla="*/ 28 h 952"/>
                <a:gd name="T62" fmla="*/ 1190 w 1218"/>
                <a:gd name="T63" fmla="*/ 47 h 952"/>
                <a:gd name="T64" fmla="*/ 1205 w 1218"/>
                <a:gd name="T65" fmla="*/ 71 h 952"/>
                <a:gd name="T66" fmla="*/ 1214 w 1218"/>
                <a:gd name="T67" fmla="*/ 97 h 952"/>
                <a:gd name="T68" fmla="*/ 1218 w 1218"/>
                <a:gd name="T69" fmla="*/ 124 h 952"/>
                <a:gd name="T70" fmla="*/ 1218 w 1218"/>
                <a:gd name="T71" fmla="*/ 952 h 952"/>
                <a:gd name="T72" fmla="*/ 708 w 1218"/>
                <a:gd name="T73" fmla="*/ 952 h 952"/>
                <a:gd name="T74" fmla="*/ 663 w 1218"/>
                <a:gd name="T75" fmla="*/ 856 h 952"/>
                <a:gd name="T76" fmla="*/ 610 w 1218"/>
                <a:gd name="T77" fmla="*/ 763 h 952"/>
                <a:gd name="T78" fmla="*/ 553 w 1218"/>
                <a:gd name="T79" fmla="*/ 676 h 952"/>
                <a:gd name="T80" fmla="*/ 491 w 1218"/>
                <a:gd name="T81" fmla="*/ 590 h 952"/>
                <a:gd name="T82" fmla="*/ 433 w 1218"/>
                <a:gd name="T83" fmla="*/ 520 h 952"/>
                <a:gd name="T84" fmla="*/ 390 w 1218"/>
                <a:gd name="T85" fmla="*/ 473 h 952"/>
                <a:gd name="T86" fmla="*/ 346 w 1218"/>
                <a:gd name="T87" fmla="*/ 427 h 952"/>
                <a:gd name="T88" fmla="*/ 266 w 1218"/>
                <a:gd name="T89" fmla="*/ 351 h 952"/>
                <a:gd name="T90" fmla="*/ 181 w 1218"/>
                <a:gd name="T91" fmla="*/ 280 h 952"/>
                <a:gd name="T92" fmla="*/ 92 w 1218"/>
                <a:gd name="T93" fmla="*/ 216 h 952"/>
                <a:gd name="T94" fmla="*/ 0 w 1218"/>
                <a:gd name="T95" fmla="*/ 157 h 952"/>
                <a:gd name="T96" fmla="*/ 0 w 1218"/>
                <a:gd name="T97" fmla="*/ 124 h 952"/>
                <a:gd name="T98" fmla="*/ 3 w 1218"/>
                <a:gd name="T99" fmla="*/ 97 h 952"/>
                <a:gd name="T100" fmla="*/ 12 w 1218"/>
                <a:gd name="T101" fmla="*/ 71 h 952"/>
                <a:gd name="T102" fmla="*/ 27 w 1218"/>
                <a:gd name="T103" fmla="*/ 47 h 952"/>
                <a:gd name="T104" fmla="*/ 46 w 1218"/>
                <a:gd name="T105" fmla="*/ 28 h 952"/>
                <a:gd name="T106" fmla="*/ 69 w 1218"/>
                <a:gd name="T107" fmla="*/ 13 h 952"/>
                <a:gd name="T108" fmla="*/ 96 w 1218"/>
                <a:gd name="T109" fmla="*/ 4 h 952"/>
                <a:gd name="T110" fmla="*/ 124 w 1218"/>
                <a:gd name="T111"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952">
                  <a:moveTo>
                    <a:pt x="124" y="0"/>
                  </a:moveTo>
                  <a:lnTo>
                    <a:pt x="270" y="0"/>
                  </a:lnTo>
                  <a:lnTo>
                    <a:pt x="287" y="3"/>
                  </a:lnTo>
                  <a:lnTo>
                    <a:pt x="304" y="9"/>
                  </a:lnTo>
                  <a:lnTo>
                    <a:pt x="319" y="20"/>
                  </a:lnTo>
                  <a:lnTo>
                    <a:pt x="331" y="33"/>
                  </a:lnTo>
                  <a:lnTo>
                    <a:pt x="529" y="319"/>
                  </a:lnTo>
                  <a:lnTo>
                    <a:pt x="579" y="216"/>
                  </a:lnTo>
                  <a:lnTo>
                    <a:pt x="499" y="50"/>
                  </a:lnTo>
                  <a:lnTo>
                    <a:pt x="496" y="35"/>
                  </a:lnTo>
                  <a:lnTo>
                    <a:pt x="498" y="22"/>
                  </a:lnTo>
                  <a:lnTo>
                    <a:pt x="505" y="12"/>
                  </a:lnTo>
                  <a:lnTo>
                    <a:pt x="516" y="4"/>
                  </a:lnTo>
                  <a:lnTo>
                    <a:pt x="530" y="0"/>
                  </a:lnTo>
                  <a:lnTo>
                    <a:pt x="689" y="0"/>
                  </a:lnTo>
                  <a:lnTo>
                    <a:pt x="702" y="4"/>
                  </a:lnTo>
                  <a:lnTo>
                    <a:pt x="714" y="12"/>
                  </a:lnTo>
                  <a:lnTo>
                    <a:pt x="720" y="22"/>
                  </a:lnTo>
                  <a:lnTo>
                    <a:pt x="723" y="35"/>
                  </a:lnTo>
                  <a:lnTo>
                    <a:pt x="719" y="50"/>
                  </a:lnTo>
                  <a:lnTo>
                    <a:pt x="640" y="216"/>
                  </a:lnTo>
                  <a:lnTo>
                    <a:pt x="690" y="321"/>
                  </a:lnTo>
                  <a:lnTo>
                    <a:pt x="893" y="33"/>
                  </a:lnTo>
                  <a:lnTo>
                    <a:pt x="906" y="18"/>
                  </a:lnTo>
                  <a:lnTo>
                    <a:pt x="921" y="9"/>
                  </a:lnTo>
                  <a:lnTo>
                    <a:pt x="936" y="3"/>
                  </a:lnTo>
                  <a:lnTo>
                    <a:pt x="955" y="0"/>
                  </a:lnTo>
                  <a:lnTo>
                    <a:pt x="1093" y="0"/>
                  </a:lnTo>
                  <a:lnTo>
                    <a:pt x="1121" y="4"/>
                  </a:lnTo>
                  <a:lnTo>
                    <a:pt x="1147" y="13"/>
                  </a:lnTo>
                  <a:lnTo>
                    <a:pt x="1171" y="28"/>
                  </a:lnTo>
                  <a:lnTo>
                    <a:pt x="1190" y="47"/>
                  </a:lnTo>
                  <a:lnTo>
                    <a:pt x="1205" y="71"/>
                  </a:lnTo>
                  <a:lnTo>
                    <a:pt x="1214" y="97"/>
                  </a:lnTo>
                  <a:lnTo>
                    <a:pt x="1218" y="124"/>
                  </a:lnTo>
                  <a:lnTo>
                    <a:pt x="1218" y="952"/>
                  </a:lnTo>
                  <a:lnTo>
                    <a:pt x="708" y="952"/>
                  </a:lnTo>
                  <a:lnTo>
                    <a:pt x="663" y="856"/>
                  </a:lnTo>
                  <a:lnTo>
                    <a:pt x="610" y="763"/>
                  </a:lnTo>
                  <a:lnTo>
                    <a:pt x="553" y="676"/>
                  </a:lnTo>
                  <a:lnTo>
                    <a:pt x="491" y="590"/>
                  </a:lnTo>
                  <a:lnTo>
                    <a:pt x="433" y="520"/>
                  </a:lnTo>
                  <a:lnTo>
                    <a:pt x="390" y="473"/>
                  </a:lnTo>
                  <a:lnTo>
                    <a:pt x="346" y="427"/>
                  </a:lnTo>
                  <a:lnTo>
                    <a:pt x="266" y="351"/>
                  </a:lnTo>
                  <a:lnTo>
                    <a:pt x="181" y="280"/>
                  </a:lnTo>
                  <a:lnTo>
                    <a:pt x="92" y="216"/>
                  </a:lnTo>
                  <a:lnTo>
                    <a:pt x="0" y="157"/>
                  </a:lnTo>
                  <a:lnTo>
                    <a:pt x="0" y="124"/>
                  </a:lnTo>
                  <a:lnTo>
                    <a:pt x="3" y="97"/>
                  </a:lnTo>
                  <a:lnTo>
                    <a:pt x="12" y="71"/>
                  </a:lnTo>
                  <a:lnTo>
                    <a:pt x="27" y="47"/>
                  </a:lnTo>
                  <a:lnTo>
                    <a:pt x="46" y="28"/>
                  </a:lnTo>
                  <a:lnTo>
                    <a:pt x="69" y="13"/>
                  </a:lnTo>
                  <a:lnTo>
                    <a:pt x="96" y="4"/>
                  </a:lnTo>
                  <a:lnTo>
                    <a:pt x="12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8" name="Freeform 178"/>
            <p:cNvSpPr>
              <a:spLocks/>
            </p:cNvSpPr>
            <p:nvPr/>
          </p:nvSpPr>
          <p:spPr bwMode="auto">
            <a:xfrm>
              <a:off x="8149" y="1317"/>
              <a:ext cx="802" cy="801"/>
            </a:xfrm>
            <a:custGeom>
              <a:avLst/>
              <a:gdLst>
                <a:gd name="T0" fmla="*/ 401 w 802"/>
                <a:gd name="T1" fmla="*/ 0 h 801"/>
                <a:gd name="T2" fmla="*/ 455 w 802"/>
                <a:gd name="T3" fmla="*/ 3 h 801"/>
                <a:gd name="T4" fmla="*/ 507 w 802"/>
                <a:gd name="T5" fmla="*/ 15 h 801"/>
                <a:gd name="T6" fmla="*/ 557 w 802"/>
                <a:gd name="T7" fmla="*/ 32 h 801"/>
                <a:gd name="T8" fmla="*/ 603 w 802"/>
                <a:gd name="T9" fmla="*/ 55 h 801"/>
                <a:gd name="T10" fmla="*/ 644 w 802"/>
                <a:gd name="T11" fmla="*/ 84 h 801"/>
                <a:gd name="T12" fmla="*/ 684 w 802"/>
                <a:gd name="T13" fmla="*/ 117 h 801"/>
                <a:gd name="T14" fmla="*/ 718 w 802"/>
                <a:gd name="T15" fmla="*/ 156 h 801"/>
                <a:gd name="T16" fmla="*/ 747 w 802"/>
                <a:gd name="T17" fmla="*/ 198 h 801"/>
                <a:gd name="T18" fmla="*/ 769 w 802"/>
                <a:gd name="T19" fmla="*/ 245 h 801"/>
                <a:gd name="T20" fmla="*/ 787 w 802"/>
                <a:gd name="T21" fmla="*/ 294 h 801"/>
                <a:gd name="T22" fmla="*/ 798 w 802"/>
                <a:gd name="T23" fmla="*/ 346 h 801"/>
                <a:gd name="T24" fmla="*/ 802 w 802"/>
                <a:gd name="T25" fmla="*/ 401 h 801"/>
                <a:gd name="T26" fmla="*/ 798 w 802"/>
                <a:gd name="T27" fmla="*/ 455 h 801"/>
                <a:gd name="T28" fmla="*/ 787 w 802"/>
                <a:gd name="T29" fmla="*/ 507 h 801"/>
                <a:gd name="T30" fmla="*/ 769 w 802"/>
                <a:gd name="T31" fmla="*/ 557 h 801"/>
                <a:gd name="T32" fmla="*/ 747 w 802"/>
                <a:gd name="T33" fmla="*/ 602 h 801"/>
                <a:gd name="T34" fmla="*/ 718 w 802"/>
                <a:gd name="T35" fmla="*/ 646 h 801"/>
                <a:gd name="T36" fmla="*/ 684 w 802"/>
                <a:gd name="T37" fmla="*/ 684 h 801"/>
                <a:gd name="T38" fmla="*/ 644 w 802"/>
                <a:gd name="T39" fmla="*/ 718 h 801"/>
                <a:gd name="T40" fmla="*/ 603 w 802"/>
                <a:gd name="T41" fmla="*/ 746 h 801"/>
                <a:gd name="T42" fmla="*/ 557 w 802"/>
                <a:gd name="T43" fmla="*/ 770 h 801"/>
                <a:gd name="T44" fmla="*/ 507 w 802"/>
                <a:gd name="T45" fmla="*/ 787 h 801"/>
                <a:gd name="T46" fmla="*/ 455 w 802"/>
                <a:gd name="T47" fmla="*/ 798 h 801"/>
                <a:gd name="T48" fmla="*/ 401 w 802"/>
                <a:gd name="T49" fmla="*/ 801 h 801"/>
                <a:gd name="T50" fmla="*/ 346 w 802"/>
                <a:gd name="T51" fmla="*/ 798 h 801"/>
                <a:gd name="T52" fmla="*/ 293 w 802"/>
                <a:gd name="T53" fmla="*/ 787 h 801"/>
                <a:gd name="T54" fmla="*/ 245 w 802"/>
                <a:gd name="T55" fmla="*/ 770 h 801"/>
                <a:gd name="T56" fmla="*/ 198 w 802"/>
                <a:gd name="T57" fmla="*/ 746 h 801"/>
                <a:gd name="T58" fmla="*/ 156 w 802"/>
                <a:gd name="T59" fmla="*/ 718 h 801"/>
                <a:gd name="T60" fmla="*/ 117 w 802"/>
                <a:gd name="T61" fmla="*/ 684 h 801"/>
                <a:gd name="T62" fmla="*/ 83 w 802"/>
                <a:gd name="T63" fmla="*/ 646 h 801"/>
                <a:gd name="T64" fmla="*/ 54 w 802"/>
                <a:gd name="T65" fmla="*/ 602 h 801"/>
                <a:gd name="T66" fmla="*/ 32 w 802"/>
                <a:gd name="T67" fmla="*/ 557 h 801"/>
                <a:gd name="T68" fmla="*/ 13 w 802"/>
                <a:gd name="T69" fmla="*/ 507 h 801"/>
                <a:gd name="T70" fmla="*/ 3 w 802"/>
                <a:gd name="T71" fmla="*/ 455 h 801"/>
                <a:gd name="T72" fmla="*/ 0 w 802"/>
                <a:gd name="T73" fmla="*/ 401 h 801"/>
                <a:gd name="T74" fmla="*/ 3 w 802"/>
                <a:gd name="T75" fmla="*/ 346 h 801"/>
                <a:gd name="T76" fmla="*/ 13 w 802"/>
                <a:gd name="T77" fmla="*/ 294 h 801"/>
                <a:gd name="T78" fmla="*/ 32 w 802"/>
                <a:gd name="T79" fmla="*/ 245 h 801"/>
                <a:gd name="T80" fmla="*/ 54 w 802"/>
                <a:gd name="T81" fmla="*/ 198 h 801"/>
                <a:gd name="T82" fmla="*/ 83 w 802"/>
                <a:gd name="T83" fmla="*/ 156 h 801"/>
                <a:gd name="T84" fmla="*/ 117 w 802"/>
                <a:gd name="T85" fmla="*/ 117 h 801"/>
                <a:gd name="T86" fmla="*/ 156 w 802"/>
                <a:gd name="T87" fmla="*/ 84 h 801"/>
                <a:gd name="T88" fmla="*/ 198 w 802"/>
                <a:gd name="T89" fmla="*/ 55 h 801"/>
                <a:gd name="T90" fmla="*/ 245 w 802"/>
                <a:gd name="T91" fmla="*/ 32 h 801"/>
                <a:gd name="T92" fmla="*/ 293 w 802"/>
                <a:gd name="T93" fmla="*/ 15 h 801"/>
                <a:gd name="T94" fmla="*/ 346 w 802"/>
                <a:gd name="T95" fmla="*/ 3 h 801"/>
                <a:gd name="T96" fmla="*/ 401 w 802"/>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2" h="801">
                  <a:moveTo>
                    <a:pt x="401" y="0"/>
                  </a:moveTo>
                  <a:lnTo>
                    <a:pt x="455" y="3"/>
                  </a:lnTo>
                  <a:lnTo>
                    <a:pt x="507" y="15"/>
                  </a:lnTo>
                  <a:lnTo>
                    <a:pt x="557" y="32"/>
                  </a:lnTo>
                  <a:lnTo>
                    <a:pt x="603" y="55"/>
                  </a:lnTo>
                  <a:lnTo>
                    <a:pt x="644" y="84"/>
                  </a:lnTo>
                  <a:lnTo>
                    <a:pt x="684" y="117"/>
                  </a:lnTo>
                  <a:lnTo>
                    <a:pt x="718" y="156"/>
                  </a:lnTo>
                  <a:lnTo>
                    <a:pt x="747" y="198"/>
                  </a:lnTo>
                  <a:lnTo>
                    <a:pt x="769" y="245"/>
                  </a:lnTo>
                  <a:lnTo>
                    <a:pt x="787" y="294"/>
                  </a:lnTo>
                  <a:lnTo>
                    <a:pt x="798" y="346"/>
                  </a:lnTo>
                  <a:lnTo>
                    <a:pt x="802" y="401"/>
                  </a:lnTo>
                  <a:lnTo>
                    <a:pt x="798" y="455"/>
                  </a:lnTo>
                  <a:lnTo>
                    <a:pt x="787" y="507"/>
                  </a:lnTo>
                  <a:lnTo>
                    <a:pt x="769" y="557"/>
                  </a:lnTo>
                  <a:lnTo>
                    <a:pt x="747" y="602"/>
                  </a:lnTo>
                  <a:lnTo>
                    <a:pt x="718" y="646"/>
                  </a:lnTo>
                  <a:lnTo>
                    <a:pt x="684" y="684"/>
                  </a:lnTo>
                  <a:lnTo>
                    <a:pt x="644" y="718"/>
                  </a:lnTo>
                  <a:lnTo>
                    <a:pt x="603" y="746"/>
                  </a:lnTo>
                  <a:lnTo>
                    <a:pt x="557" y="770"/>
                  </a:lnTo>
                  <a:lnTo>
                    <a:pt x="507" y="787"/>
                  </a:lnTo>
                  <a:lnTo>
                    <a:pt x="455" y="798"/>
                  </a:lnTo>
                  <a:lnTo>
                    <a:pt x="401" y="801"/>
                  </a:lnTo>
                  <a:lnTo>
                    <a:pt x="346" y="798"/>
                  </a:lnTo>
                  <a:lnTo>
                    <a:pt x="293" y="787"/>
                  </a:lnTo>
                  <a:lnTo>
                    <a:pt x="245" y="770"/>
                  </a:lnTo>
                  <a:lnTo>
                    <a:pt x="198" y="746"/>
                  </a:lnTo>
                  <a:lnTo>
                    <a:pt x="156" y="718"/>
                  </a:lnTo>
                  <a:lnTo>
                    <a:pt x="117" y="684"/>
                  </a:lnTo>
                  <a:lnTo>
                    <a:pt x="83" y="646"/>
                  </a:lnTo>
                  <a:lnTo>
                    <a:pt x="54" y="602"/>
                  </a:lnTo>
                  <a:lnTo>
                    <a:pt x="32" y="557"/>
                  </a:lnTo>
                  <a:lnTo>
                    <a:pt x="13" y="507"/>
                  </a:lnTo>
                  <a:lnTo>
                    <a:pt x="3" y="455"/>
                  </a:lnTo>
                  <a:lnTo>
                    <a:pt x="0" y="401"/>
                  </a:lnTo>
                  <a:lnTo>
                    <a:pt x="3" y="346"/>
                  </a:lnTo>
                  <a:lnTo>
                    <a:pt x="13" y="294"/>
                  </a:lnTo>
                  <a:lnTo>
                    <a:pt x="32" y="245"/>
                  </a:lnTo>
                  <a:lnTo>
                    <a:pt x="54" y="198"/>
                  </a:lnTo>
                  <a:lnTo>
                    <a:pt x="83" y="156"/>
                  </a:lnTo>
                  <a:lnTo>
                    <a:pt x="117" y="117"/>
                  </a:lnTo>
                  <a:lnTo>
                    <a:pt x="156" y="84"/>
                  </a:lnTo>
                  <a:lnTo>
                    <a:pt x="198" y="55"/>
                  </a:lnTo>
                  <a:lnTo>
                    <a:pt x="245" y="32"/>
                  </a:lnTo>
                  <a:lnTo>
                    <a:pt x="293" y="15"/>
                  </a:lnTo>
                  <a:lnTo>
                    <a:pt x="346" y="3"/>
                  </a:lnTo>
                  <a:lnTo>
                    <a:pt x="40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9" name="Freeform 179"/>
            <p:cNvSpPr>
              <a:spLocks/>
            </p:cNvSpPr>
            <p:nvPr/>
          </p:nvSpPr>
          <p:spPr bwMode="auto">
            <a:xfrm>
              <a:off x="8262" y="4809"/>
              <a:ext cx="918" cy="822"/>
            </a:xfrm>
            <a:custGeom>
              <a:avLst/>
              <a:gdLst>
                <a:gd name="T0" fmla="*/ 281 w 918"/>
                <a:gd name="T1" fmla="*/ 0 h 822"/>
                <a:gd name="T2" fmla="*/ 830 w 918"/>
                <a:gd name="T3" fmla="*/ 421 h 822"/>
                <a:gd name="T4" fmla="*/ 857 w 918"/>
                <a:gd name="T5" fmla="*/ 445 h 822"/>
                <a:gd name="T6" fmla="*/ 880 w 918"/>
                <a:gd name="T7" fmla="*/ 472 h 822"/>
                <a:gd name="T8" fmla="*/ 897 w 918"/>
                <a:gd name="T9" fmla="*/ 504 h 822"/>
                <a:gd name="T10" fmla="*/ 909 w 918"/>
                <a:gd name="T11" fmla="*/ 535 h 822"/>
                <a:gd name="T12" fmla="*/ 916 w 918"/>
                <a:gd name="T13" fmla="*/ 569 h 822"/>
                <a:gd name="T14" fmla="*/ 918 w 918"/>
                <a:gd name="T15" fmla="*/ 603 h 822"/>
                <a:gd name="T16" fmla="*/ 915 w 918"/>
                <a:gd name="T17" fmla="*/ 637 h 822"/>
                <a:gd name="T18" fmla="*/ 906 w 918"/>
                <a:gd name="T19" fmla="*/ 671 h 822"/>
                <a:gd name="T20" fmla="*/ 892 w 918"/>
                <a:gd name="T21" fmla="*/ 704 h 822"/>
                <a:gd name="T22" fmla="*/ 872 w 918"/>
                <a:gd name="T23" fmla="*/ 734 h 822"/>
                <a:gd name="T24" fmla="*/ 848 w 918"/>
                <a:gd name="T25" fmla="*/ 760 h 822"/>
                <a:gd name="T26" fmla="*/ 821 w 918"/>
                <a:gd name="T27" fmla="*/ 782 h 822"/>
                <a:gd name="T28" fmla="*/ 792 w 918"/>
                <a:gd name="T29" fmla="*/ 800 h 822"/>
                <a:gd name="T30" fmla="*/ 761 w 918"/>
                <a:gd name="T31" fmla="*/ 811 h 822"/>
                <a:gd name="T32" fmla="*/ 728 w 918"/>
                <a:gd name="T33" fmla="*/ 819 h 822"/>
                <a:gd name="T34" fmla="*/ 694 w 918"/>
                <a:gd name="T35" fmla="*/ 822 h 822"/>
                <a:gd name="T36" fmla="*/ 658 w 918"/>
                <a:gd name="T37" fmla="*/ 819 h 822"/>
                <a:gd name="T38" fmla="*/ 624 w 918"/>
                <a:gd name="T39" fmla="*/ 810 h 822"/>
                <a:gd name="T40" fmla="*/ 590 w 918"/>
                <a:gd name="T41" fmla="*/ 796 h 822"/>
                <a:gd name="T42" fmla="*/ 559 w 918"/>
                <a:gd name="T43" fmla="*/ 776 h 822"/>
                <a:gd name="T44" fmla="*/ 0 w 918"/>
                <a:gd name="T45" fmla="*/ 348 h 822"/>
                <a:gd name="T46" fmla="*/ 25 w 918"/>
                <a:gd name="T47" fmla="*/ 323 h 822"/>
                <a:gd name="T48" fmla="*/ 97 w 918"/>
                <a:gd name="T49" fmla="*/ 248 h 822"/>
                <a:gd name="T50" fmla="*/ 162 w 918"/>
                <a:gd name="T51" fmla="*/ 169 h 822"/>
                <a:gd name="T52" fmla="*/ 225 w 918"/>
                <a:gd name="T53" fmla="*/ 86 h 822"/>
                <a:gd name="T54" fmla="*/ 281 w 918"/>
                <a:gd name="T55" fmla="*/ 0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8" h="822">
                  <a:moveTo>
                    <a:pt x="281" y="0"/>
                  </a:moveTo>
                  <a:lnTo>
                    <a:pt x="830" y="421"/>
                  </a:lnTo>
                  <a:lnTo>
                    <a:pt x="857" y="445"/>
                  </a:lnTo>
                  <a:lnTo>
                    <a:pt x="880" y="472"/>
                  </a:lnTo>
                  <a:lnTo>
                    <a:pt x="897" y="504"/>
                  </a:lnTo>
                  <a:lnTo>
                    <a:pt x="909" y="535"/>
                  </a:lnTo>
                  <a:lnTo>
                    <a:pt x="916" y="569"/>
                  </a:lnTo>
                  <a:lnTo>
                    <a:pt x="918" y="603"/>
                  </a:lnTo>
                  <a:lnTo>
                    <a:pt x="915" y="637"/>
                  </a:lnTo>
                  <a:lnTo>
                    <a:pt x="906" y="671"/>
                  </a:lnTo>
                  <a:lnTo>
                    <a:pt x="892" y="704"/>
                  </a:lnTo>
                  <a:lnTo>
                    <a:pt x="872" y="734"/>
                  </a:lnTo>
                  <a:lnTo>
                    <a:pt x="848" y="760"/>
                  </a:lnTo>
                  <a:lnTo>
                    <a:pt x="821" y="782"/>
                  </a:lnTo>
                  <a:lnTo>
                    <a:pt x="792" y="800"/>
                  </a:lnTo>
                  <a:lnTo>
                    <a:pt x="761" y="811"/>
                  </a:lnTo>
                  <a:lnTo>
                    <a:pt x="728" y="819"/>
                  </a:lnTo>
                  <a:lnTo>
                    <a:pt x="694" y="822"/>
                  </a:lnTo>
                  <a:lnTo>
                    <a:pt x="658" y="819"/>
                  </a:lnTo>
                  <a:lnTo>
                    <a:pt x="624" y="810"/>
                  </a:lnTo>
                  <a:lnTo>
                    <a:pt x="590" y="796"/>
                  </a:lnTo>
                  <a:lnTo>
                    <a:pt x="559" y="776"/>
                  </a:lnTo>
                  <a:lnTo>
                    <a:pt x="0" y="348"/>
                  </a:lnTo>
                  <a:lnTo>
                    <a:pt x="25" y="323"/>
                  </a:lnTo>
                  <a:lnTo>
                    <a:pt x="97" y="248"/>
                  </a:lnTo>
                  <a:lnTo>
                    <a:pt x="162" y="169"/>
                  </a:lnTo>
                  <a:lnTo>
                    <a:pt x="225" y="86"/>
                  </a:lnTo>
                  <a:lnTo>
                    <a:pt x="28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0" name="Freeform 180"/>
            <p:cNvSpPr>
              <a:spLocks/>
            </p:cNvSpPr>
            <p:nvPr/>
          </p:nvSpPr>
          <p:spPr bwMode="auto">
            <a:xfrm>
              <a:off x="6426" y="3746"/>
              <a:ext cx="1218" cy="950"/>
            </a:xfrm>
            <a:custGeom>
              <a:avLst/>
              <a:gdLst>
                <a:gd name="T0" fmla="*/ 124 w 1218"/>
                <a:gd name="T1" fmla="*/ 0 h 950"/>
                <a:gd name="T2" fmla="*/ 270 w 1218"/>
                <a:gd name="T3" fmla="*/ 0 h 950"/>
                <a:gd name="T4" fmla="*/ 287 w 1218"/>
                <a:gd name="T5" fmla="*/ 2 h 950"/>
                <a:gd name="T6" fmla="*/ 304 w 1218"/>
                <a:gd name="T7" fmla="*/ 9 h 950"/>
                <a:gd name="T8" fmla="*/ 319 w 1218"/>
                <a:gd name="T9" fmla="*/ 18 h 950"/>
                <a:gd name="T10" fmla="*/ 331 w 1218"/>
                <a:gd name="T11" fmla="*/ 32 h 950"/>
                <a:gd name="T12" fmla="*/ 529 w 1218"/>
                <a:gd name="T13" fmla="*/ 318 h 950"/>
                <a:gd name="T14" fmla="*/ 577 w 1218"/>
                <a:gd name="T15" fmla="*/ 214 h 950"/>
                <a:gd name="T16" fmla="*/ 499 w 1218"/>
                <a:gd name="T17" fmla="*/ 48 h 950"/>
                <a:gd name="T18" fmla="*/ 495 w 1218"/>
                <a:gd name="T19" fmla="*/ 35 h 950"/>
                <a:gd name="T20" fmla="*/ 498 w 1218"/>
                <a:gd name="T21" fmla="*/ 22 h 950"/>
                <a:gd name="T22" fmla="*/ 504 w 1218"/>
                <a:gd name="T23" fmla="*/ 10 h 950"/>
                <a:gd name="T24" fmla="*/ 516 w 1218"/>
                <a:gd name="T25" fmla="*/ 2 h 950"/>
                <a:gd name="T26" fmla="*/ 529 w 1218"/>
                <a:gd name="T27" fmla="*/ 0 h 950"/>
                <a:gd name="T28" fmla="*/ 687 w 1218"/>
                <a:gd name="T29" fmla="*/ 0 h 950"/>
                <a:gd name="T30" fmla="*/ 702 w 1218"/>
                <a:gd name="T31" fmla="*/ 2 h 950"/>
                <a:gd name="T32" fmla="*/ 712 w 1218"/>
                <a:gd name="T33" fmla="*/ 10 h 950"/>
                <a:gd name="T34" fmla="*/ 720 w 1218"/>
                <a:gd name="T35" fmla="*/ 22 h 950"/>
                <a:gd name="T36" fmla="*/ 721 w 1218"/>
                <a:gd name="T37" fmla="*/ 35 h 950"/>
                <a:gd name="T38" fmla="*/ 719 w 1218"/>
                <a:gd name="T39" fmla="*/ 48 h 950"/>
                <a:gd name="T40" fmla="*/ 639 w 1218"/>
                <a:gd name="T41" fmla="*/ 214 h 950"/>
                <a:gd name="T42" fmla="*/ 689 w 1218"/>
                <a:gd name="T43" fmla="*/ 319 h 950"/>
                <a:gd name="T44" fmla="*/ 893 w 1218"/>
                <a:gd name="T45" fmla="*/ 31 h 950"/>
                <a:gd name="T46" fmla="*/ 905 w 1218"/>
                <a:gd name="T47" fmla="*/ 18 h 950"/>
                <a:gd name="T48" fmla="*/ 919 w 1218"/>
                <a:gd name="T49" fmla="*/ 8 h 950"/>
                <a:gd name="T50" fmla="*/ 936 w 1218"/>
                <a:gd name="T51" fmla="*/ 1 h 950"/>
                <a:gd name="T52" fmla="*/ 955 w 1218"/>
                <a:gd name="T53" fmla="*/ 0 h 950"/>
                <a:gd name="T54" fmla="*/ 1092 w 1218"/>
                <a:gd name="T55" fmla="*/ 0 h 950"/>
                <a:gd name="T56" fmla="*/ 1121 w 1218"/>
                <a:gd name="T57" fmla="*/ 2 h 950"/>
                <a:gd name="T58" fmla="*/ 1147 w 1218"/>
                <a:gd name="T59" fmla="*/ 11 h 950"/>
                <a:gd name="T60" fmla="*/ 1171 w 1218"/>
                <a:gd name="T61" fmla="*/ 27 h 950"/>
                <a:gd name="T62" fmla="*/ 1189 w 1218"/>
                <a:gd name="T63" fmla="*/ 45 h 950"/>
                <a:gd name="T64" fmla="*/ 1205 w 1218"/>
                <a:gd name="T65" fmla="*/ 69 h 950"/>
                <a:gd name="T66" fmla="*/ 1214 w 1218"/>
                <a:gd name="T67" fmla="*/ 95 h 950"/>
                <a:gd name="T68" fmla="*/ 1216 w 1218"/>
                <a:gd name="T69" fmla="*/ 124 h 950"/>
                <a:gd name="T70" fmla="*/ 1218 w 1218"/>
                <a:gd name="T71" fmla="*/ 124 h 950"/>
                <a:gd name="T72" fmla="*/ 1218 w 1218"/>
                <a:gd name="T73" fmla="*/ 950 h 950"/>
                <a:gd name="T74" fmla="*/ 0 w 1218"/>
                <a:gd name="T75" fmla="*/ 950 h 950"/>
                <a:gd name="T76" fmla="*/ 0 w 1218"/>
                <a:gd name="T77" fmla="*/ 124 h 950"/>
                <a:gd name="T78" fmla="*/ 3 w 1218"/>
                <a:gd name="T79" fmla="*/ 95 h 950"/>
                <a:gd name="T80" fmla="*/ 12 w 1218"/>
                <a:gd name="T81" fmla="*/ 69 h 950"/>
                <a:gd name="T82" fmla="*/ 26 w 1218"/>
                <a:gd name="T83" fmla="*/ 45 h 950"/>
                <a:gd name="T84" fmla="*/ 46 w 1218"/>
                <a:gd name="T85" fmla="*/ 27 h 950"/>
                <a:gd name="T86" fmla="*/ 69 w 1218"/>
                <a:gd name="T87" fmla="*/ 13 h 950"/>
                <a:gd name="T88" fmla="*/ 96 w 1218"/>
                <a:gd name="T89" fmla="*/ 2 h 950"/>
                <a:gd name="T90" fmla="*/ 124 w 1218"/>
                <a:gd name="T91"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950">
                  <a:moveTo>
                    <a:pt x="124" y="0"/>
                  </a:moveTo>
                  <a:lnTo>
                    <a:pt x="270" y="0"/>
                  </a:lnTo>
                  <a:lnTo>
                    <a:pt x="287" y="2"/>
                  </a:lnTo>
                  <a:lnTo>
                    <a:pt x="304" y="9"/>
                  </a:lnTo>
                  <a:lnTo>
                    <a:pt x="319" y="18"/>
                  </a:lnTo>
                  <a:lnTo>
                    <a:pt x="331" y="32"/>
                  </a:lnTo>
                  <a:lnTo>
                    <a:pt x="529" y="318"/>
                  </a:lnTo>
                  <a:lnTo>
                    <a:pt x="577" y="214"/>
                  </a:lnTo>
                  <a:lnTo>
                    <a:pt x="499" y="48"/>
                  </a:lnTo>
                  <a:lnTo>
                    <a:pt x="495" y="35"/>
                  </a:lnTo>
                  <a:lnTo>
                    <a:pt x="498" y="22"/>
                  </a:lnTo>
                  <a:lnTo>
                    <a:pt x="504" y="10"/>
                  </a:lnTo>
                  <a:lnTo>
                    <a:pt x="516" y="2"/>
                  </a:lnTo>
                  <a:lnTo>
                    <a:pt x="529" y="0"/>
                  </a:lnTo>
                  <a:lnTo>
                    <a:pt x="687" y="0"/>
                  </a:lnTo>
                  <a:lnTo>
                    <a:pt x="702" y="2"/>
                  </a:lnTo>
                  <a:lnTo>
                    <a:pt x="712" y="10"/>
                  </a:lnTo>
                  <a:lnTo>
                    <a:pt x="720" y="22"/>
                  </a:lnTo>
                  <a:lnTo>
                    <a:pt x="721" y="35"/>
                  </a:lnTo>
                  <a:lnTo>
                    <a:pt x="719" y="48"/>
                  </a:lnTo>
                  <a:lnTo>
                    <a:pt x="639" y="214"/>
                  </a:lnTo>
                  <a:lnTo>
                    <a:pt x="689" y="319"/>
                  </a:lnTo>
                  <a:lnTo>
                    <a:pt x="893" y="31"/>
                  </a:lnTo>
                  <a:lnTo>
                    <a:pt x="905" y="18"/>
                  </a:lnTo>
                  <a:lnTo>
                    <a:pt x="919" y="8"/>
                  </a:lnTo>
                  <a:lnTo>
                    <a:pt x="936" y="1"/>
                  </a:lnTo>
                  <a:lnTo>
                    <a:pt x="955" y="0"/>
                  </a:lnTo>
                  <a:lnTo>
                    <a:pt x="1092" y="0"/>
                  </a:lnTo>
                  <a:lnTo>
                    <a:pt x="1121" y="2"/>
                  </a:lnTo>
                  <a:lnTo>
                    <a:pt x="1147" y="11"/>
                  </a:lnTo>
                  <a:lnTo>
                    <a:pt x="1171" y="27"/>
                  </a:lnTo>
                  <a:lnTo>
                    <a:pt x="1189" y="45"/>
                  </a:lnTo>
                  <a:lnTo>
                    <a:pt x="1205" y="69"/>
                  </a:lnTo>
                  <a:lnTo>
                    <a:pt x="1214" y="95"/>
                  </a:lnTo>
                  <a:lnTo>
                    <a:pt x="1216" y="124"/>
                  </a:lnTo>
                  <a:lnTo>
                    <a:pt x="1218" y="124"/>
                  </a:lnTo>
                  <a:lnTo>
                    <a:pt x="1218" y="950"/>
                  </a:lnTo>
                  <a:lnTo>
                    <a:pt x="0" y="950"/>
                  </a:lnTo>
                  <a:lnTo>
                    <a:pt x="0" y="124"/>
                  </a:lnTo>
                  <a:lnTo>
                    <a:pt x="3" y="95"/>
                  </a:lnTo>
                  <a:lnTo>
                    <a:pt x="12" y="69"/>
                  </a:lnTo>
                  <a:lnTo>
                    <a:pt x="26" y="45"/>
                  </a:lnTo>
                  <a:lnTo>
                    <a:pt x="46" y="27"/>
                  </a:lnTo>
                  <a:lnTo>
                    <a:pt x="69" y="13"/>
                  </a:lnTo>
                  <a:lnTo>
                    <a:pt x="96" y="2"/>
                  </a:lnTo>
                  <a:lnTo>
                    <a:pt x="12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1" name="Freeform 181"/>
            <p:cNvSpPr>
              <a:spLocks/>
            </p:cNvSpPr>
            <p:nvPr/>
          </p:nvSpPr>
          <p:spPr bwMode="auto">
            <a:xfrm>
              <a:off x="6633" y="2865"/>
              <a:ext cx="801" cy="801"/>
            </a:xfrm>
            <a:custGeom>
              <a:avLst/>
              <a:gdLst>
                <a:gd name="T0" fmla="*/ 401 w 801"/>
                <a:gd name="T1" fmla="*/ 0 h 801"/>
                <a:gd name="T2" fmla="*/ 456 w 801"/>
                <a:gd name="T3" fmla="*/ 4 h 801"/>
                <a:gd name="T4" fmla="*/ 508 w 801"/>
                <a:gd name="T5" fmla="*/ 14 h 801"/>
                <a:gd name="T6" fmla="*/ 556 w 801"/>
                <a:gd name="T7" fmla="*/ 31 h 801"/>
                <a:gd name="T8" fmla="*/ 604 w 801"/>
                <a:gd name="T9" fmla="*/ 55 h 801"/>
                <a:gd name="T10" fmla="*/ 645 w 801"/>
                <a:gd name="T11" fmla="*/ 83 h 801"/>
                <a:gd name="T12" fmla="*/ 685 w 801"/>
                <a:gd name="T13" fmla="*/ 117 h 801"/>
                <a:gd name="T14" fmla="*/ 719 w 801"/>
                <a:gd name="T15" fmla="*/ 157 h 801"/>
                <a:gd name="T16" fmla="*/ 748 w 801"/>
                <a:gd name="T17" fmla="*/ 199 h 801"/>
                <a:gd name="T18" fmla="*/ 770 w 801"/>
                <a:gd name="T19" fmla="*/ 244 h 801"/>
                <a:gd name="T20" fmla="*/ 788 w 801"/>
                <a:gd name="T21" fmla="*/ 294 h 801"/>
                <a:gd name="T22" fmla="*/ 799 w 801"/>
                <a:gd name="T23" fmla="*/ 347 h 801"/>
                <a:gd name="T24" fmla="*/ 801 w 801"/>
                <a:gd name="T25" fmla="*/ 400 h 801"/>
                <a:gd name="T26" fmla="*/ 799 w 801"/>
                <a:gd name="T27" fmla="*/ 455 h 801"/>
                <a:gd name="T28" fmla="*/ 788 w 801"/>
                <a:gd name="T29" fmla="*/ 508 h 801"/>
                <a:gd name="T30" fmla="*/ 770 w 801"/>
                <a:gd name="T31" fmla="*/ 556 h 801"/>
                <a:gd name="T32" fmla="*/ 748 w 801"/>
                <a:gd name="T33" fmla="*/ 603 h 801"/>
                <a:gd name="T34" fmla="*/ 719 w 801"/>
                <a:gd name="T35" fmla="*/ 645 h 801"/>
                <a:gd name="T36" fmla="*/ 685 w 801"/>
                <a:gd name="T37" fmla="*/ 684 h 801"/>
                <a:gd name="T38" fmla="*/ 645 w 801"/>
                <a:gd name="T39" fmla="*/ 718 h 801"/>
                <a:gd name="T40" fmla="*/ 604 w 801"/>
                <a:gd name="T41" fmla="*/ 747 h 801"/>
                <a:gd name="T42" fmla="*/ 556 w 801"/>
                <a:gd name="T43" fmla="*/ 769 h 801"/>
                <a:gd name="T44" fmla="*/ 508 w 801"/>
                <a:gd name="T45" fmla="*/ 786 h 801"/>
                <a:gd name="T46" fmla="*/ 456 w 801"/>
                <a:gd name="T47" fmla="*/ 798 h 801"/>
                <a:gd name="T48" fmla="*/ 401 w 801"/>
                <a:gd name="T49" fmla="*/ 801 h 801"/>
                <a:gd name="T50" fmla="*/ 347 w 801"/>
                <a:gd name="T51" fmla="*/ 798 h 801"/>
                <a:gd name="T52" fmla="*/ 294 w 801"/>
                <a:gd name="T53" fmla="*/ 786 h 801"/>
                <a:gd name="T54" fmla="*/ 245 w 801"/>
                <a:gd name="T55" fmla="*/ 769 h 801"/>
                <a:gd name="T56" fmla="*/ 199 w 801"/>
                <a:gd name="T57" fmla="*/ 747 h 801"/>
                <a:gd name="T58" fmla="*/ 157 w 801"/>
                <a:gd name="T59" fmla="*/ 718 h 801"/>
                <a:gd name="T60" fmla="*/ 118 w 801"/>
                <a:gd name="T61" fmla="*/ 684 h 801"/>
                <a:gd name="T62" fmla="*/ 84 w 801"/>
                <a:gd name="T63" fmla="*/ 645 h 801"/>
                <a:gd name="T64" fmla="*/ 55 w 801"/>
                <a:gd name="T65" fmla="*/ 603 h 801"/>
                <a:gd name="T66" fmla="*/ 33 w 801"/>
                <a:gd name="T67" fmla="*/ 556 h 801"/>
                <a:gd name="T68" fmla="*/ 14 w 801"/>
                <a:gd name="T69" fmla="*/ 508 h 801"/>
                <a:gd name="T70" fmla="*/ 4 w 801"/>
                <a:gd name="T71" fmla="*/ 455 h 801"/>
                <a:gd name="T72" fmla="*/ 0 w 801"/>
                <a:gd name="T73" fmla="*/ 400 h 801"/>
                <a:gd name="T74" fmla="*/ 4 w 801"/>
                <a:gd name="T75" fmla="*/ 347 h 801"/>
                <a:gd name="T76" fmla="*/ 14 w 801"/>
                <a:gd name="T77" fmla="*/ 294 h 801"/>
                <a:gd name="T78" fmla="*/ 33 w 801"/>
                <a:gd name="T79" fmla="*/ 244 h 801"/>
                <a:gd name="T80" fmla="*/ 55 w 801"/>
                <a:gd name="T81" fmla="*/ 199 h 801"/>
                <a:gd name="T82" fmla="*/ 84 w 801"/>
                <a:gd name="T83" fmla="*/ 157 h 801"/>
                <a:gd name="T84" fmla="*/ 118 w 801"/>
                <a:gd name="T85" fmla="*/ 117 h 801"/>
                <a:gd name="T86" fmla="*/ 157 w 801"/>
                <a:gd name="T87" fmla="*/ 83 h 801"/>
                <a:gd name="T88" fmla="*/ 199 w 801"/>
                <a:gd name="T89" fmla="*/ 55 h 801"/>
                <a:gd name="T90" fmla="*/ 245 w 801"/>
                <a:gd name="T91" fmla="*/ 31 h 801"/>
                <a:gd name="T92" fmla="*/ 294 w 801"/>
                <a:gd name="T93" fmla="*/ 14 h 801"/>
                <a:gd name="T94" fmla="*/ 347 w 801"/>
                <a:gd name="T95" fmla="*/ 4 h 801"/>
                <a:gd name="T96" fmla="*/ 401 w 801"/>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1" h="801">
                  <a:moveTo>
                    <a:pt x="401" y="0"/>
                  </a:moveTo>
                  <a:lnTo>
                    <a:pt x="456" y="4"/>
                  </a:lnTo>
                  <a:lnTo>
                    <a:pt x="508" y="14"/>
                  </a:lnTo>
                  <a:lnTo>
                    <a:pt x="556" y="31"/>
                  </a:lnTo>
                  <a:lnTo>
                    <a:pt x="604" y="55"/>
                  </a:lnTo>
                  <a:lnTo>
                    <a:pt x="645" y="83"/>
                  </a:lnTo>
                  <a:lnTo>
                    <a:pt x="685" y="117"/>
                  </a:lnTo>
                  <a:lnTo>
                    <a:pt x="719" y="157"/>
                  </a:lnTo>
                  <a:lnTo>
                    <a:pt x="748" y="199"/>
                  </a:lnTo>
                  <a:lnTo>
                    <a:pt x="770" y="244"/>
                  </a:lnTo>
                  <a:lnTo>
                    <a:pt x="788" y="294"/>
                  </a:lnTo>
                  <a:lnTo>
                    <a:pt x="799" y="347"/>
                  </a:lnTo>
                  <a:lnTo>
                    <a:pt x="801" y="400"/>
                  </a:lnTo>
                  <a:lnTo>
                    <a:pt x="799" y="455"/>
                  </a:lnTo>
                  <a:lnTo>
                    <a:pt x="788" y="508"/>
                  </a:lnTo>
                  <a:lnTo>
                    <a:pt x="770" y="556"/>
                  </a:lnTo>
                  <a:lnTo>
                    <a:pt x="748" y="603"/>
                  </a:lnTo>
                  <a:lnTo>
                    <a:pt x="719" y="645"/>
                  </a:lnTo>
                  <a:lnTo>
                    <a:pt x="685" y="684"/>
                  </a:lnTo>
                  <a:lnTo>
                    <a:pt x="645" y="718"/>
                  </a:lnTo>
                  <a:lnTo>
                    <a:pt x="604" y="747"/>
                  </a:lnTo>
                  <a:lnTo>
                    <a:pt x="556" y="769"/>
                  </a:lnTo>
                  <a:lnTo>
                    <a:pt x="508" y="786"/>
                  </a:lnTo>
                  <a:lnTo>
                    <a:pt x="456" y="798"/>
                  </a:lnTo>
                  <a:lnTo>
                    <a:pt x="401" y="801"/>
                  </a:lnTo>
                  <a:lnTo>
                    <a:pt x="347" y="798"/>
                  </a:lnTo>
                  <a:lnTo>
                    <a:pt x="294" y="786"/>
                  </a:lnTo>
                  <a:lnTo>
                    <a:pt x="245" y="769"/>
                  </a:lnTo>
                  <a:lnTo>
                    <a:pt x="199" y="747"/>
                  </a:lnTo>
                  <a:lnTo>
                    <a:pt x="157" y="718"/>
                  </a:lnTo>
                  <a:lnTo>
                    <a:pt x="118" y="684"/>
                  </a:lnTo>
                  <a:lnTo>
                    <a:pt x="84" y="645"/>
                  </a:lnTo>
                  <a:lnTo>
                    <a:pt x="55" y="603"/>
                  </a:lnTo>
                  <a:lnTo>
                    <a:pt x="33" y="556"/>
                  </a:lnTo>
                  <a:lnTo>
                    <a:pt x="14" y="508"/>
                  </a:lnTo>
                  <a:lnTo>
                    <a:pt x="4" y="455"/>
                  </a:lnTo>
                  <a:lnTo>
                    <a:pt x="0" y="400"/>
                  </a:lnTo>
                  <a:lnTo>
                    <a:pt x="4" y="347"/>
                  </a:lnTo>
                  <a:lnTo>
                    <a:pt x="14" y="294"/>
                  </a:lnTo>
                  <a:lnTo>
                    <a:pt x="33" y="244"/>
                  </a:lnTo>
                  <a:lnTo>
                    <a:pt x="55" y="199"/>
                  </a:lnTo>
                  <a:lnTo>
                    <a:pt x="84" y="157"/>
                  </a:lnTo>
                  <a:lnTo>
                    <a:pt x="118" y="117"/>
                  </a:lnTo>
                  <a:lnTo>
                    <a:pt x="157" y="83"/>
                  </a:lnTo>
                  <a:lnTo>
                    <a:pt x="199" y="55"/>
                  </a:lnTo>
                  <a:lnTo>
                    <a:pt x="245" y="31"/>
                  </a:lnTo>
                  <a:lnTo>
                    <a:pt x="294" y="14"/>
                  </a:lnTo>
                  <a:lnTo>
                    <a:pt x="347" y="4"/>
                  </a:lnTo>
                  <a:lnTo>
                    <a:pt x="40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2" name="Freeform 182"/>
            <p:cNvSpPr>
              <a:spLocks noEditPoints="1"/>
            </p:cNvSpPr>
            <p:nvPr/>
          </p:nvSpPr>
          <p:spPr bwMode="auto">
            <a:xfrm>
              <a:off x="5369" y="2215"/>
              <a:ext cx="3325" cy="3325"/>
            </a:xfrm>
            <a:custGeom>
              <a:avLst/>
              <a:gdLst>
                <a:gd name="T0" fmla="*/ 1476 w 3325"/>
                <a:gd name="T1" fmla="*/ 495 h 3325"/>
                <a:gd name="T2" fmla="*/ 1210 w 3325"/>
                <a:gd name="T3" fmla="*/ 570 h 3325"/>
                <a:gd name="T4" fmla="*/ 969 w 3325"/>
                <a:gd name="T5" fmla="*/ 705 h 3325"/>
                <a:gd name="T6" fmla="*/ 791 w 3325"/>
                <a:gd name="T7" fmla="*/ 863 h 3325"/>
                <a:gd name="T8" fmla="*/ 680 w 3325"/>
                <a:gd name="T9" fmla="*/ 1004 h 3325"/>
                <a:gd name="T10" fmla="*/ 559 w 3325"/>
                <a:gd name="T11" fmla="*/ 1235 h 3325"/>
                <a:gd name="T12" fmla="*/ 493 w 3325"/>
                <a:gd name="T13" fmla="*/ 1487 h 3325"/>
                <a:gd name="T14" fmla="*/ 485 w 3325"/>
                <a:gd name="T15" fmla="*/ 1757 h 3325"/>
                <a:gd name="T16" fmla="*/ 538 w 3325"/>
                <a:gd name="T17" fmla="*/ 2029 h 3325"/>
                <a:gd name="T18" fmla="*/ 654 w 3325"/>
                <a:gd name="T19" fmla="*/ 2281 h 3325"/>
                <a:gd name="T20" fmla="*/ 827 w 3325"/>
                <a:gd name="T21" fmla="*/ 2499 h 3325"/>
                <a:gd name="T22" fmla="*/ 1026 w 3325"/>
                <a:gd name="T23" fmla="*/ 2660 h 3325"/>
                <a:gd name="T24" fmla="*/ 1249 w 3325"/>
                <a:gd name="T25" fmla="*/ 2772 h 3325"/>
                <a:gd name="T26" fmla="*/ 1493 w 3325"/>
                <a:gd name="T27" fmla="*/ 2835 h 3325"/>
                <a:gd name="T28" fmla="*/ 1758 w 3325"/>
                <a:gd name="T29" fmla="*/ 2842 h 3325"/>
                <a:gd name="T30" fmla="*/ 2030 w 3325"/>
                <a:gd name="T31" fmla="*/ 2789 h 3325"/>
                <a:gd name="T32" fmla="*/ 2280 w 3325"/>
                <a:gd name="T33" fmla="*/ 2674 h 3325"/>
                <a:gd name="T34" fmla="*/ 2500 w 3325"/>
                <a:gd name="T35" fmla="*/ 2499 h 3325"/>
                <a:gd name="T36" fmla="*/ 2673 w 3325"/>
                <a:gd name="T37" fmla="*/ 2281 h 3325"/>
                <a:gd name="T38" fmla="*/ 2788 w 3325"/>
                <a:gd name="T39" fmla="*/ 2029 h 3325"/>
                <a:gd name="T40" fmla="*/ 2843 w 3325"/>
                <a:gd name="T41" fmla="*/ 1757 h 3325"/>
                <a:gd name="T42" fmla="*/ 2834 w 3325"/>
                <a:gd name="T43" fmla="*/ 1487 h 3325"/>
                <a:gd name="T44" fmla="*/ 2767 w 3325"/>
                <a:gd name="T45" fmla="*/ 1235 h 3325"/>
                <a:gd name="T46" fmla="*/ 2647 w 3325"/>
                <a:gd name="T47" fmla="*/ 1004 h 3325"/>
                <a:gd name="T48" fmla="*/ 2537 w 3325"/>
                <a:gd name="T49" fmla="*/ 866 h 3325"/>
                <a:gd name="T50" fmla="*/ 2357 w 3325"/>
                <a:gd name="T51" fmla="*/ 705 h 3325"/>
                <a:gd name="T52" fmla="*/ 2116 w 3325"/>
                <a:gd name="T53" fmla="*/ 570 h 3325"/>
                <a:gd name="T54" fmla="*/ 1850 w 3325"/>
                <a:gd name="T55" fmla="*/ 495 h 3325"/>
                <a:gd name="T56" fmla="*/ 1662 w 3325"/>
                <a:gd name="T57" fmla="*/ 0 h 3325"/>
                <a:gd name="T58" fmla="*/ 1993 w 3325"/>
                <a:gd name="T59" fmla="*/ 34 h 3325"/>
                <a:gd name="T60" fmla="*/ 2310 w 3325"/>
                <a:gd name="T61" fmla="*/ 131 h 3325"/>
                <a:gd name="T62" fmla="*/ 2571 w 3325"/>
                <a:gd name="T63" fmla="*/ 271 h 3325"/>
                <a:gd name="T64" fmla="*/ 2775 w 3325"/>
                <a:gd name="T65" fmla="*/ 428 h 3325"/>
                <a:gd name="T66" fmla="*/ 2984 w 3325"/>
                <a:gd name="T67" fmla="*/ 654 h 3325"/>
                <a:gd name="T68" fmla="*/ 3157 w 3325"/>
                <a:gd name="T69" fmla="*/ 934 h 3325"/>
                <a:gd name="T70" fmla="*/ 3235 w 3325"/>
                <a:gd name="T71" fmla="*/ 1120 h 3325"/>
                <a:gd name="T72" fmla="*/ 3310 w 3325"/>
                <a:gd name="T73" fmla="*/ 1442 h 3325"/>
                <a:gd name="T74" fmla="*/ 3321 w 3325"/>
                <a:gd name="T75" fmla="*/ 1774 h 3325"/>
                <a:gd name="T76" fmla="*/ 3267 w 3325"/>
                <a:gd name="T77" fmla="*/ 2101 h 3325"/>
                <a:gd name="T78" fmla="*/ 3161 w 3325"/>
                <a:gd name="T79" fmla="*/ 2384 h 3325"/>
                <a:gd name="T80" fmla="*/ 3030 w 3325"/>
                <a:gd name="T81" fmla="*/ 2609 h 3325"/>
                <a:gd name="T82" fmla="*/ 2839 w 3325"/>
                <a:gd name="T83" fmla="*/ 2838 h 3325"/>
                <a:gd name="T84" fmla="*/ 2652 w 3325"/>
                <a:gd name="T85" fmla="*/ 2999 h 3325"/>
                <a:gd name="T86" fmla="*/ 2400 w 3325"/>
                <a:gd name="T87" fmla="*/ 3154 h 3325"/>
                <a:gd name="T88" fmla="*/ 2101 w 3325"/>
                <a:gd name="T89" fmla="*/ 3267 h 3325"/>
                <a:gd name="T90" fmla="*/ 1775 w 3325"/>
                <a:gd name="T91" fmla="*/ 3322 h 3325"/>
                <a:gd name="T92" fmla="*/ 1441 w 3325"/>
                <a:gd name="T93" fmla="*/ 3311 h 3325"/>
                <a:gd name="T94" fmla="*/ 1120 w 3325"/>
                <a:gd name="T95" fmla="*/ 3234 h 3325"/>
                <a:gd name="T96" fmla="*/ 825 w 3325"/>
                <a:gd name="T97" fmla="*/ 3099 h 3325"/>
                <a:gd name="T98" fmla="*/ 566 w 3325"/>
                <a:gd name="T99" fmla="*/ 2912 h 3325"/>
                <a:gd name="T100" fmla="*/ 345 w 3325"/>
                <a:gd name="T101" fmla="*/ 2677 h 3325"/>
                <a:gd name="T102" fmla="*/ 176 w 3325"/>
                <a:gd name="T103" fmla="*/ 2406 h 3325"/>
                <a:gd name="T104" fmla="*/ 58 w 3325"/>
                <a:gd name="T105" fmla="*/ 2101 h 3325"/>
                <a:gd name="T106" fmla="*/ 3 w 3325"/>
                <a:gd name="T107" fmla="*/ 1774 h 3325"/>
                <a:gd name="T108" fmla="*/ 15 w 3325"/>
                <a:gd name="T109" fmla="*/ 1442 h 3325"/>
                <a:gd name="T110" fmla="*/ 91 w 3325"/>
                <a:gd name="T111" fmla="*/ 1120 h 3325"/>
                <a:gd name="T112" fmla="*/ 219 w 3325"/>
                <a:gd name="T113" fmla="*/ 837 h 3325"/>
                <a:gd name="T114" fmla="*/ 411 w 3325"/>
                <a:gd name="T115" fmla="*/ 568 h 3325"/>
                <a:gd name="T116" fmla="*/ 617 w 3325"/>
                <a:gd name="T117" fmla="*/ 370 h 3325"/>
                <a:gd name="T118" fmla="*/ 841 w 3325"/>
                <a:gd name="T119" fmla="*/ 218 h 3325"/>
                <a:gd name="T120" fmla="*/ 1119 w 3325"/>
                <a:gd name="T121" fmla="*/ 92 h 3325"/>
                <a:gd name="T122" fmla="*/ 1441 w 3325"/>
                <a:gd name="T123" fmla="*/ 16 h 3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5" h="3325">
                  <a:moveTo>
                    <a:pt x="1663" y="481"/>
                  </a:moveTo>
                  <a:lnTo>
                    <a:pt x="1569" y="483"/>
                  </a:lnTo>
                  <a:lnTo>
                    <a:pt x="1476" y="495"/>
                  </a:lnTo>
                  <a:lnTo>
                    <a:pt x="1386" y="514"/>
                  </a:lnTo>
                  <a:lnTo>
                    <a:pt x="1297" y="538"/>
                  </a:lnTo>
                  <a:lnTo>
                    <a:pt x="1210" y="570"/>
                  </a:lnTo>
                  <a:lnTo>
                    <a:pt x="1126" y="608"/>
                  </a:lnTo>
                  <a:lnTo>
                    <a:pt x="1047" y="654"/>
                  </a:lnTo>
                  <a:lnTo>
                    <a:pt x="969" y="705"/>
                  </a:lnTo>
                  <a:lnTo>
                    <a:pt x="896" y="762"/>
                  </a:lnTo>
                  <a:lnTo>
                    <a:pt x="827" y="826"/>
                  </a:lnTo>
                  <a:lnTo>
                    <a:pt x="791" y="863"/>
                  </a:lnTo>
                  <a:lnTo>
                    <a:pt x="758" y="901"/>
                  </a:lnTo>
                  <a:lnTo>
                    <a:pt x="731" y="934"/>
                  </a:lnTo>
                  <a:lnTo>
                    <a:pt x="680" y="1004"/>
                  </a:lnTo>
                  <a:lnTo>
                    <a:pt x="634" y="1079"/>
                  </a:lnTo>
                  <a:lnTo>
                    <a:pt x="593" y="1155"/>
                  </a:lnTo>
                  <a:lnTo>
                    <a:pt x="559" y="1235"/>
                  </a:lnTo>
                  <a:lnTo>
                    <a:pt x="532" y="1317"/>
                  </a:lnTo>
                  <a:lnTo>
                    <a:pt x="510" y="1401"/>
                  </a:lnTo>
                  <a:lnTo>
                    <a:pt x="493" y="1487"/>
                  </a:lnTo>
                  <a:lnTo>
                    <a:pt x="483" y="1574"/>
                  </a:lnTo>
                  <a:lnTo>
                    <a:pt x="481" y="1663"/>
                  </a:lnTo>
                  <a:lnTo>
                    <a:pt x="485" y="1757"/>
                  </a:lnTo>
                  <a:lnTo>
                    <a:pt x="495" y="1850"/>
                  </a:lnTo>
                  <a:lnTo>
                    <a:pt x="514" y="1942"/>
                  </a:lnTo>
                  <a:lnTo>
                    <a:pt x="538" y="2029"/>
                  </a:lnTo>
                  <a:lnTo>
                    <a:pt x="570" y="2116"/>
                  </a:lnTo>
                  <a:lnTo>
                    <a:pt x="608" y="2200"/>
                  </a:lnTo>
                  <a:lnTo>
                    <a:pt x="654" y="2281"/>
                  </a:lnTo>
                  <a:lnTo>
                    <a:pt x="705" y="2357"/>
                  </a:lnTo>
                  <a:lnTo>
                    <a:pt x="764" y="2430"/>
                  </a:lnTo>
                  <a:lnTo>
                    <a:pt x="827" y="2499"/>
                  </a:lnTo>
                  <a:lnTo>
                    <a:pt x="889" y="2558"/>
                  </a:lnTo>
                  <a:lnTo>
                    <a:pt x="956" y="2612"/>
                  </a:lnTo>
                  <a:lnTo>
                    <a:pt x="1026" y="2660"/>
                  </a:lnTo>
                  <a:lnTo>
                    <a:pt x="1098" y="2702"/>
                  </a:lnTo>
                  <a:lnTo>
                    <a:pt x="1172" y="2740"/>
                  </a:lnTo>
                  <a:lnTo>
                    <a:pt x="1249" y="2772"/>
                  </a:lnTo>
                  <a:lnTo>
                    <a:pt x="1329" y="2799"/>
                  </a:lnTo>
                  <a:lnTo>
                    <a:pt x="1411" y="2819"/>
                  </a:lnTo>
                  <a:lnTo>
                    <a:pt x="1493" y="2835"/>
                  </a:lnTo>
                  <a:lnTo>
                    <a:pt x="1578" y="2844"/>
                  </a:lnTo>
                  <a:lnTo>
                    <a:pt x="1663" y="2846"/>
                  </a:lnTo>
                  <a:lnTo>
                    <a:pt x="1758" y="2842"/>
                  </a:lnTo>
                  <a:lnTo>
                    <a:pt x="1850" y="2832"/>
                  </a:lnTo>
                  <a:lnTo>
                    <a:pt x="1941" y="2814"/>
                  </a:lnTo>
                  <a:lnTo>
                    <a:pt x="2030" y="2789"/>
                  </a:lnTo>
                  <a:lnTo>
                    <a:pt x="2116" y="2757"/>
                  </a:lnTo>
                  <a:lnTo>
                    <a:pt x="2200" y="2718"/>
                  </a:lnTo>
                  <a:lnTo>
                    <a:pt x="2280" y="2674"/>
                  </a:lnTo>
                  <a:lnTo>
                    <a:pt x="2357" y="2621"/>
                  </a:lnTo>
                  <a:lnTo>
                    <a:pt x="2431" y="2564"/>
                  </a:lnTo>
                  <a:lnTo>
                    <a:pt x="2500" y="2499"/>
                  </a:lnTo>
                  <a:lnTo>
                    <a:pt x="2564" y="2430"/>
                  </a:lnTo>
                  <a:lnTo>
                    <a:pt x="2622" y="2357"/>
                  </a:lnTo>
                  <a:lnTo>
                    <a:pt x="2673" y="2281"/>
                  </a:lnTo>
                  <a:lnTo>
                    <a:pt x="2719" y="2200"/>
                  </a:lnTo>
                  <a:lnTo>
                    <a:pt x="2757" y="2116"/>
                  </a:lnTo>
                  <a:lnTo>
                    <a:pt x="2788" y="2029"/>
                  </a:lnTo>
                  <a:lnTo>
                    <a:pt x="2814" y="1942"/>
                  </a:lnTo>
                  <a:lnTo>
                    <a:pt x="2831" y="1850"/>
                  </a:lnTo>
                  <a:lnTo>
                    <a:pt x="2843" y="1757"/>
                  </a:lnTo>
                  <a:lnTo>
                    <a:pt x="2846" y="1663"/>
                  </a:lnTo>
                  <a:lnTo>
                    <a:pt x="2843" y="1575"/>
                  </a:lnTo>
                  <a:lnTo>
                    <a:pt x="2834" y="1487"/>
                  </a:lnTo>
                  <a:lnTo>
                    <a:pt x="2817" y="1401"/>
                  </a:lnTo>
                  <a:lnTo>
                    <a:pt x="2795" y="1317"/>
                  </a:lnTo>
                  <a:lnTo>
                    <a:pt x="2767" y="1235"/>
                  </a:lnTo>
                  <a:lnTo>
                    <a:pt x="2733" y="1156"/>
                  </a:lnTo>
                  <a:lnTo>
                    <a:pt x="2692" y="1079"/>
                  </a:lnTo>
                  <a:lnTo>
                    <a:pt x="2647" y="1004"/>
                  </a:lnTo>
                  <a:lnTo>
                    <a:pt x="2594" y="934"/>
                  </a:lnTo>
                  <a:lnTo>
                    <a:pt x="2572" y="906"/>
                  </a:lnTo>
                  <a:lnTo>
                    <a:pt x="2537" y="866"/>
                  </a:lnTo>
                  <a:lnTo>
                    <a:pt x="2500" y="826"/>
                  </a:lnTo>
                  <a:lnTo>
                    <a:pt x="2431" y="762"/>
                  </a:lnTo>
                  <a:lnTo>
                    <a:pt x="2357" y="705"/>
                  </a:lnTo>
                  <a:lnTo>
                    <a:pt x="2280" y="654"/>
                  </a:lnTo>
                  <a:lnTo>
                    <a:pt x="2200" y="608"/>
                  </a:lnTo>
                  <a:lnTo>
                    <a:pt x="2116" y="570"/>
                  </a:lnTo>
                  <a:lnTo>
                    <a:pt x="2030" y="538"/>
                  </a:lnTo>
                  <a:lnTo>
                    <a:pt x="1941" y="514"/>
                  </a:lnTo>
                  <a:lnTo>
                    <a:pt x="1850" y="495"/>
                  </a:lnTo>
                  <a:lnTo>
                    <a:pt x="1758" y="483"/>
                  </a:lnTo>
                  <a:lnTo>
                    <a:pt x="1663" y="481"/>
                  </a:lnTo>
                  <a:close/>
                  <a:moveTo>
                    <a:pt x="1662" y="0"/>
                  </a:moveTo>
                  <a:lnTo>
                    <a:pt x="1775" y="4"/>
                  </a:lnTo>
                  <a:lnTo>
                    <a:pt x="1885" y="16"/>
                  </a:lnTo>
                  <a:lnTo>
                    <a:pt x="1993" y="34"/>
                  </a:lnTo>
                  <a:lnTo>
                    <a:pt x="2101" y="59"/>
                  </a:lnTo>
                  <a:lnTo>
                    <a:pt x="2205" y="92"/>
                  </a:lnTo>
                  <a:lnTo>
                    <a:pt x="2310" y="131"/>
                  </a:lnTo>
                  <a:lnTo>
                    <a:pt x="2399" y="173"/>
                  </a:lnTo>
                  <a:lnTo>
                    <a:pt x="2487" y="219"/>
                  </a:lnTo>
                  <a:lnTo>
                    <a:pt x="2571" y="271"/>
                  </a:lnTo>
                  <a:lnTo>
                    <a:pt x="2641" y="320"/>
                  </a:lnTo>
                  <a:lnTo>
                    <a:pt x="2709" y="372"/>
                  </a:lnTo>
                  <a:lnTo>
                    <a:pt x="2775" y="428"/>
                  </a:lnTo>
                  <a:lnTo>
                    <a:pt x="2838" y="487"/>
                  </a:lnTo>
                  <a:lnTo>
                    <a:pt x="2914" y="568"/>
                  </a:lnTo>
                  <a:lnTo>
                    <a:pt x="2984" y="654"/>
                  </a:lnTo>
                  <a:lnTo>
                    <a:pt x="3047" y="744"/>
                  </a:lnTo>
                  <a:lnTo>
                    <a:pt x="3105" y="837"/>
                  </a:lnTo>
                  <a:lnTo>
                    <a:pt x="3157" y="934"/>
                  </a:lnTo>
                  <a:lnTo>
                    <a:pt x="3177" y="974"/>
                  </a:lnTo>
                  <a:lnTo>
                    <a:pt x="3194" y="1016"/>
                  </a:lnTo>
                  <a:lnTo>
                    <a:pt x="3235" y="1120"/>
                  </a:lnTo>
                  <a:lnTo>
                    <a:pt x="3267" y="1226"/>
                  </a:lnTo>
                  <a:lnTo>
                    <a:pt x="3292" y="1333"/>
                  </a:lnTo>
                  <a:lnTo>
                    <a:pt x="3310" y="1442"/>
                  </a:lnTo>
                  <a:lnTo>
                    <a:pt x="3321" y="1552"/>
                  </a:lnTo>
                  <a:lnTo>
                    <a:pt x="3325" y="1663"/>
                  </a:lnTo>
                  <a:lnTo>
                    <a:pt x="3321" y="1774"/>
                  </a:lnTo>
                  <a:lnTo>
                    <a:pt x="3310" y="1885"/>
                  </a:lnTo>
                  <a:lnTo>
                    <a:pt x="3292" y="1994"/>
                  </a:lnTo>
                  <a:lnTo>
                    <a:pt x="3267" y="2101"/>
                  </a:lnTo>
                  <a:lnTo>
                    <a:pt x="3235" y="2206"/>
                  </a:lnTo>
                  <a:lnTo>
                    <a:pt x="3194" y="2310"/>
                  </a:lnTo>
                  <a:lnTo>
                    <a:pt x="3161" y="2384"/>
                  </a:lnTo>
                  <a:lnTo>
                    <a:pt x="3125" y="2456"/>
                  </a:lnTo>
                  <a:lnTo>
                    <a:pt x="3084" y="2526"/>
                  </a:lnTo>
                  <a:lnTo>
                    <a:pt x="3030" y="2609"/>
                  </a:lnTo>
                  <a:lnTo>
                    <a:pt x="2971" y="2689"/>
                  </a:lnTo>
                  <a:lnTo>
                    <a:pt x="2907" y="2765"/>
                  </a:lnTo>
                  <a:lnTo>
                    <a:pt x="2839" y="2838"/>
                  </a:lnTo>
                  <a:lnTo>
                    <a:pt x="2802" y="2872"/>
                  </a:lnTo>
                  <a:lnTo>
                    <a:pt x="2729" y="2939"/>
                  </a:lnTo>
                  <a:lnTo>
                    <a:pt x="2652" y="2999"/>
                  </a:lnTo>
                  <a:lnTo>
                    <a:pt x="2571" y="3056"/>
                  </a:lnTo>
                  <a:lnTo>
                    <a:pt x="2487" y="3107"/>
                  </a:lnTo>
                  <a:lnTo>
                    <a:pt x="2400" y="3154"/>
                  </a:lnTo>
                  <a:lnTo>
                    <a:pt x="2310" y="3195"/>
                  </a:lnTo>
                  <a:lnTo>
                    <a:pt x="2207" y="3234"/>
                  </a:lnTo>
                  <a:lnTo>
                    <a:pt x="2101" y="3267"/>
                  </a:lnTo>
                  <a:lnTo>
                    <a:pt x="1993" y="3293"/>
                  </a:lnTo>
                  <a:lnTo>
                    <a:pt x="1885" y="3311"/>
                  </a:lnTo>
                  <a:lnTo>
                    <a:pt x="1775" y="3322"/>
                  </a:lnTo>
                  <a:lnTo>
                    <a:pt x="1663" y="3325"/>
                  </a:lnTo>
                  <a:lnTo>
                    <a:pt x="1552" y="3322"/>
                  </a:lnTo>
                  <a:lnTo>
                    <a:pt x="1441" y="3311"/>
                  </a:lnTo>
                  <a:lnTo>
                    <a:pt x="1332" y="3293"/>
                  </a:lnTo>
                  <a:lnTo>
                    <a:pt x="1225" y="3267"/>
                  </a:lnTo>
                  <a:lnTo>
                    <a:pt x="1120" y="3234"/>
                  </a:lnTo>
                  <a:lnTo>
                    <a:pt x="1016" y="3195"/>
                  </a:lnTo>
                  <a:lnTo>
                    <a:pt x="918" y="3150"/>
                  </a:lnTo>
                  <a:lnTo>
                    <a:pt x="825" y="3099"/>
                  </a:lnTo>
                  <a:lnTo>
                    <a:pt x="735" y="3043"/>
                  </a:lnTo>
                  <a:lnTo>
                    <a:pt x="648" y="2980"/>
                  </a:lnTo>
                  <a:lnTo>
                    <a:pt x="566" y="2912"/>
                  </a:lnTo>
                  <a:lnTo>
                    <a:pt x="487" y="2838"/>
                  </a:lnTo>
                  <a:lnTo>
                    <a:pt x="413" y="2760"/>
                  </a:lnTo>
                  <a:lnTo>
                    <a:pt x="345" y="2677"/>
                  </a:lnTo>
                  <a:lnTo>
                    <a:pt x="283" y="2591"/>
                  </a:lnTo>
                  <a:lnTo>
                    <a:pt x="226" y="2501"/>
                  </a:lnTo>
                  <a:lnTo>
                    <a:pt x="176" y="2406"/>
                  </a:lnTo>
                  <a:lnTo>
                    <a:pt x="130" y="2310"/>
                  </a:lnTo>
                  <a:lnTo>
                    <a:pt x="91" y="2206"/>
                  </a:lnTo>
                  <a:lnTo>
                    <a:pt x="58" y="2101"/>
                  </a:lnTo>
                  <a:lnTo>
                    <a:pt x="33" y="1994"/>
                  </a:lnTo>
                  <a:lnTo>
                    <a:pt x="15" y="1884"/>
                  </a:lnTo>
                  <a:lnTo>
                    <a:pt x="3" y="1774"/>
                  </a:lnTo>
                  <a:lnTo>
                    <a:pt x="0" y="1663"/>
                  </a:lnTo>
                  <a:lnTo>
                    <a:pt x="3" y="1552"/>
                  </a:lnTo>
                  <a:lnTo>
                    <a:pt x="15" y="1442"/>
                  </a:lnTo>
                  <a:lnTo>
                    <a:pt x="33" y="1332"/>
                  </a:lnTo>
                  <a:lnTo>
                    <a:pt x="58" y="1226"/>
                  </a:lnTo>
                  <a:lnTo>
                    <a:pt x="91" y="1120"/>
                  </a:lnTo>
                  <a:lnTo>
                    <a:pt x="130" y="1016"/>
                  </a:lnTo>
                  <a:lnTo>
                    <a:pt x="168" y="934"/>
                  </a:lnTo>
                  <a:lnTo>
                    <a:pt x="219" y="837"/>
                  </a:lnTo>
                  <a:lnTo>
                    <a:pt x="278" y="743"/>
                  </a:lnTo>
                  <a:lnTo>
                    <a:pt x="341" y="654"/>
                  </a:lnTo>
                  <a:lnTo>
                    <a:pt x="411" y="568"/>
                  </a:lnTo>
                  <a:lnTo>
                    <a:pt x="487" y="487"/>
                  </a:lnTo>
                  <a:lnTo>
                    <a:pt x="550" y="427"/>
                  </a:lnTo>
                  <a:lnTo>
                    <a:pt x="617" y="370"/>
                  </a:lnTo>
                  <a:lnTo>
                    <a:pt x="686" y="317"/>
                  </a:lnTo>
                  <a:lnTo>
                    <a:pt x="758" y="267"/>
                  </a:lnTo>
                  <a:lnTo>
                    <a:pt x="841" y="218"/>
                  </a:lnTo>
                  <a:lnTo>
                    <a:pt x="927" y="172"/>
                  </a:lnTo>
                  <a:lnTo>
                    <a:pt x="1015" y="131"/>
                  </a:lnTo>
                  <a:lnTo>
                    <a:pt x="1119" y="92"/>
                  </a:lnTo>
                  <a:lnTo>
                    <a:pt x="1225" y="59"/>
                  </a:lnTo>
                  <a:lnTo>
                    <a:pt x="1332" y="34"/>
                  </a:lnTo>
                  <a:lnTo>
                    <a:pt x="1441" y="16"/>
                  </a:lnTo>
                  <a:lnTo>
                    <a:pt x="1551" y="4"/>
                  </a:lnTo>
                  <a:lnTo>
                    <a:pt x="1662"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13" name="Freeform 410"/>
          <p:cNvSpPr>
            <a:spLocks noEditPoints="1"/>
          </p:cNvSpPr>
          <p:nvPr/>
        </p:nvSpPr>
        <p:spPr bwMode="auto">
          <a:xfrm>
            <a:off x="10603512" y="3980861"/>
            <a:ext cx="235512" cy="276488"/>
          </a:xfrm>
          <a:custGeom>
            <a:avLst/>
            <a:gdLst>
              <a:gd name="T0" fmla="*/ 3024 w 5322"/>
              <a:gd name="T1" fmla="*/ 1074 h 6249"/>
              <a:gd name="T2" fmla="*/ 2994 w 5322"/>
              <a:gd name="T3" fmla="*/ 1114 h 6249"/>
              <a:gd name="T4" fmla="*/ 2992 w 5322"/>
              <a:gd name="T5" fmla="*/ 1120 h 6249"/>
              <a:gd name="T6" fmla="*/ 2249 w 5322"/>
              <a:gd name="T7" fmla="*/ 2423 h 6249"/>
              <a:gd name="T8" fmla="*/ 2273 w 5322"/>
              <a:gd name="T9" fmla="*/ 2466 h 6249"/>
              <a:gd name="T10" fmla="*/ 2735 w 5322"/>
              <a:gd name="T11" fmla="*/ 2474 h 6249"/>
              <a:gd name="T12" fmla="*/ 2794 w 5322"/>
              <a:gd name="T13" fmla="*/ 2506 h 6249"/>
              <a:gd name="T14" fmla="*/ 2627 w 5322"/>
              <a:gd name="T15" fmla="*/ 3398 h 6249"/>
              <a:gd name="T16" fmla="*/ 2623 w 5322"/>
              <a:gd name="T17" fmla="*/ 3448 h 6249"/>
              <a:gd name="T18" fmla="*/ 2654 w 5322"/>
              <a:gd name="T19" fmla="*/ 3484 h 6249"/>
              <a:gd name="T20" fmla="*/ 2701 w 5322"/>
              <a:gd name="T21" fmla="*/ 3478 h 6249"/>
              <a:gd name="T22" fmla="*/ 2730 w 5322"/>
              <a:gd name="T23" fmla="*/ 3438 h 6249"/>
              <a:gd name="T24" fmla="*/ 2733 w 5322"/>
              <a:gd name="T25" fmla="*/ 3432 h 6249"/>
              <a:gd name="T26" fmla="*/ 3477 w 5322"/>
              <a:gd name="T27" fmla="*/ 2130 h 6249"/>
              <a:gd name="T28" fmla="*/ 3452 w 5322"/>
              <a:gd name="T29" fmla="*/ 2086 h 6249"/>
              <a:gd name="T30" fmla="*/ 2988 w 5322"/>
              <a:gd name="T31" fmla="*/ 2078 h 6249"/>
              <a:gd name="T32" fmla="*/ 2931 w 5322"/>
              <a:gd name="T33" fmla="*/ 2046 h 6249"/>
              <a:gd name="T34" fmla="*/ 3098 w 5322"/>
              <a:gd name="T35" fmla="*/ 1154 h 6249"/>
              <a:gd name="T36" fmla="*/ 3102 w 5322"/>
              <a:gd name="T37" fmla="*/ 1105 h 6249"/>
              <a:gd name="T38" fmla="*/ 3072 w 5322"/>
              <a:gd name="T39" fmla="*/ 1068 h 6249"/>
              <a:gd name="T40" fmla="*/ 3106 w 5322"/>
              <a:gd name="T41" fmla="*/ 5 h 6249"/>
              <a:gd name="T42" fmla="*/ 3596 w 5322"/>
              <a:gd name="T43" fmla="*/ 93 h 6249"/>
              <a:gd name="T44" fmla="*/ 4045 w 5322"/>
              <a:gd name="T45" fmla="*/ 273 h 6249"/>
              <a:gd name="T46" fmla="*/ 4446 w 5322"/>
              <a:gd name="T47" fmla="*/ 538 h 6249"/>
              <a:gd name="T48" fmla="*/ 4783 w 5322"/>
              <a:gd name="T49" fmla="*/ 876 h 6249"/>
              <a:gd name="T50" fmla="*/ 5049 w 5322"/>
              <a:gd name="T51" fmla="*/ 1276 h 6249"/>
              <a:gd name="T52" fmla="*/ 5229 w 5322"/>
              <a:gd name="T53" fmla="*/ 1726 h 6249"/>
              <a:gd name="T54" fmla="*/ 5317 w 5322"/>
              <a:gd name="T55" fmla="*/ 2217 h 6249"/>
              <a:gd name="T56" fmla="*/ 5301 w 5322"/>
              <a:gd name="T57" fmla="*/ 2704 h 6249"/>
              <a:gd name="T58" fmla="*/ 5197 w 5322"/>
              <a:gd name="T59" fmla="*/ 3153 h 6249"/>
              <a:gd name="T60" fmla="*/ 5013 w 5322"/>
              <a:gd name="T61" fmla="*/ 3566 h 6249"/>
              <a:gd name="T62" fmla="*/ 4756 w 5322"/>
              <a:gd name="T63" fmla="*/ 3933 h 6249"/>
              <a:gd name="T64" fmla="*/ 4549 w 5322"/>
              <a:gd name="T65" fmla="*/ 5606 h 6249"/>
              <a:gd name="T66" fmla="*/ 4499 w 5322"/>
              <a:gd name="T67" fmla="*/ 5735 h 6249"/>
              <a:gd name="T68" fmla="*/ 4380 w 5322"/>
              <a:gd name="T69" fmla="*/ 5808 h 6249"/>
              <a:gd name="T70" fmla="*/ 1825 w 5322"/>
              <a:gd name="T71" fmla="*/ 6243 h 6249"/>
              <a:gd name="T72" fmla="*/ 1747 w 5322"/>
              <a:gd name="T73" fmla="*/ 6184 h 6249"/>
              <a:gd name="T74" fmla="*/ 1728 w 5322"/>
              <a:gd name="T75" fmla="*/ 6112 h 6249"/>
              <a:gd name="T76" fmla="*/ 964 w 5322"/>
              <a:gd name="T77" fmla="*/ 5519 h 6249"/>
              <a:gd name="T78" fmla="*/ 764 w 5322"/>
              <a:gd name="T79" fmla="*/ 5443 h 6249"/>
              <a:gd name="T80" fmla="*/ 618 w 5322"/>
              <a:gd name="T81" fmla="*/ 5296 h 6249"/>
              <a:gd name="T82" fmla="*/ 542 w 5322"/>
              <a:gd name="T83" fmla="*/ 5096 h 6249"/>
              <a:gd name="T84" fmla="*/ 306 w 5322"/>
              <a:gd name="T85" fmla="*/ 4140 h 6249"/>
              <a:gd name="T86" fmla="*/ 139 w 5322"/>
              <a:gd name="T87" fmla="*/ 4108 h 6249"/>
              <a:gd name="T88" fmla="*/ 34 w 5322"/>
              <a:gd name="T89" fmla="*/ 4014 h 6249"/>
              <a:gd name="T90" fmla="*/ 0 w 5322"/>
              <a:gd name="T91" fmla="*/ 3879 h 6249"/>
              <a:gd name="T92" fmla="*/ 50 w 5322"/>
              <a:gd name="T93" fmla="*/ 3714 h 6249"/>
              <a:gd name="T94" fmla="*/ 542 w 5322"/>
              <a:gd name="T95" fmla="*/ 2221 h 6249"/>
              <a:gd name="T96" fmla="*/ 625 w 5322"/>
              <a:gd name="T97" fmla="*/ 1740 h 6249"/>
              <a:gd name="T98" fmla="*/ 802 w 5322"/>
              <a:gd name="T99" fmla="*/ 1295 h 6249"/>
              <a:gd name="T100" fmla="*/ 1059 w 5322"/>
              <a:gd name="T101" fmla="*/ 901 h 6249"/>
              <a:gd name="T102" fmla="*/ 1386 w 5322"/>
              <a:gd name="T103" fmla="*/ 564 h 6249"/>
              <a:gd name="T104" fmla="*/ 1775 w 5322"/>
              <a:gd name="T105" fmla="*/ 298 h 6249"/>
              <a:gd name="T106" fmla="*/ 2190 w 5322"/>
              <a:gd name="T107" fmla="*/ 118 h 6249"/>
              <a:gd name="T108" fmla="*/ 2627 w 5322"/>
              <a:gd name="T109" fmla="*/ 19 h 6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22" h="6249">
                <a:moveTo>
                  <a:pt x="3053" y="1065"/>
                </a:moveTo>
                <a:lnTo>
                  <a:pt x="3036" y="1067"/>
                </a:lnTo>
                <a:lnTo>
                  <a:pt x="3024" y="1074"/>
                </a:lnTo>
                <a:lnTo>
                  <a:pt x="3013" y="1086"/>
                </a:lnTo>
                <a:lnTo>
                  <a:pt x="3003" y="1099"/>
                </a:lnTo>
                <a:lnTo>
                  <a:pt x="2994" y="1114"/>
                </a:lnTo>
                <a:lnTo>
                  <a:pt x="2994" y="1116"/>
                </a:lnTo>
                <a:lnTo>
                  <a:pt x="2992" y="1118"/>
                </a:lnTo>
                <a:lnTo>
                  <a:pt x="2992" y="1120"/>
                </a:lnTo>
                <a:lnTo>
                  <a:pt x="2268" y="2371"/>
                </a:lnTo>
                <a:lnTo>
                  <a:pt x="2254" y="2400"/>
                </a:lnTo>
                <a:lnTo>
                  <a:pt x="2249" y="2423"/>
                </a:lnTo>
                <a:lnTo>
                  <a:pt x="2249" y="2442"/>
                </a:lnTo>
                <a:lnTo>
                  <a:pt x="2258" y="2457"/>
                </a:lnTo>
                <a:lnTo>
                  <a:pt x="2273" y="2466"/>
                </a:lnTo>
                <a:lnTo>
                  <a:pt x="2296" y="2474"/>
                </a:lnTo>
                <a:lnTo>
                  <a:pt x="2327" y="2476"/>
                </a:lnTo>
                <a:lnTo>
                  <a:pt x="2735" y="2474"/>
                </a:lnTo>
                <a:lnTo>
                  <a:pt x="2764" y="2474"/>
                </a:lnTo>
                <a:lnTo>
                  <a:pt x="2796" y="2476"/>
                </a:lnTo>
                <a:lnTo>
                  <a:pt x="2794" y="2506"/>
                </a:lnTo>
                <a:lnTo>
                  <a:pt x="2791" y="2531"/>
                </a:lnTo>
                <a:lnTo>
                  <a:pt x="2686" y="3084"/>
                </a:lnTo>
                <a:lnTo>
                  <a:pt x="2627" y="3398"/>
                </a:lnTo>
                <a:lnTo>
                  <a:pt x="2623" y="3415"/>
                </a:lnTo>
                <a:lnTo>
                  <a:pt x="2621" y="3432"/>
                </a:lnTo>
                <a:lnTo>
                  <a:pt x="2623" y="3448"/>
                </a:lnTo>
                <a:lnTo>
                  <a:pt x="2627" y="3461"/>
                </a:lnTo>
                <a:lnTo>
                  <a:pt x="2637" y="3474"/>
                </a:lnTo>
                <a:lnTo>
                  <a:pt x="2654" y="3484"/>
                </a:lnTo>
                <a:lnTo>
                  <a:pt x="2673" y="3488"/>
                </a:lnTo>
                <a:lnTo>
                  <a:pt x="2688" y="3486"/>
                </a:lnTo>
                <a:lnTo>
                  <a:pt x="2701" y="3478"/>
                </a:lnTo>
                <a:lnTo>
                  <a:pt x="2713" y="3467"/>
                </a:lnTo>
                <a:lnTo>
                  <a:pt x="2722" y="3453"/>
                </a:lnTo>
                <a:lnTo>
                  <a:pt x="2730" y="3438"/>
                </a:lnTo>
                <a:lnTo>
                  <a:pt x="2732" y="3436"/>
                </a:lnTo>
                <a:lnTo>
                  <a:pt x="2732" y="3434"/>
                </a:lnTo>
                <a:lnTo>
                  <a:pt x="2733" y="3432"/>
                </a:lnTo>
                <a:lnTo>
                  <a:pt x="3456" y="2181"/>
                </a:lnTo>
                <a:lnTo>
                  <a:pt x="3471" y="2152"/>
                </a:lnTo>
                <a:lnTo>
                  <a:pt x="3477" y="2130"/>
                </a:lnTo>
                <a:lnTo>
                  <a:pt x="3475" y="2111"/>
                </a:lnTo>
                <a:lnTo>
                  <a:pt x="3467" y="2095"/>
                </a:lnTo>
                <a:lnTo>
                  <a:pt x="3452" y="2086"/>
                </a:lnTo>
                <a:lnTo>
                  <a:pt x="3427" y="2078"/>
                </a:lnTo>
                <a:lnTo>
                  <a:pt x="3397" y="2076"/>
                </a:lnTo>
                <a:lnTo>
                  <a:pt x="2988" y="2078"/>
                </a:lnTo>
                <a:lnTo>
                  <a:pt x="2960" y="2078"/>
                </a:lnTo>
                <a:lnTo>
                  <a:pt x="2927" y="2076"/>
                </a:lnTo>
                <a:lnTo>
                  <a:pt x="2931" y="2046"/>
                </a:lnTo>
                <a:lnTo>
                  <a:pt x="2933" y="2021"/>
                </a:lnTo>
                <a:lnTo>
                  <a:pt x="3040" y="1468"/>
                </a:lnTo>
                <a:lnTo>
                  <a:pt x="3098" y="1154"/>
                </a:lnTo>
                <a:lnTo>
                  <a:pt x="3100" y="1137"/>
                </a:lnTo>
                <a:lnTo>
                  <a:pt x="3102" y="1120"/>
                </a:lnTo>
                <a:lnTo>
                  <a:pt x="3102" y="1105"/>
                </a:lnTo>
                <a:lnTo>
                  <a:pt x="3098" y="1091"/>
                </a:lnTo>
                <a:lnTo>
                  <a:pt x="3087" y="1078"/>
                </a:lnTo>
                <a:lnTo>
                  <a:pt x="3072" y="1068"/>
                </a:lnTo>
                <a:lnTo>
                  <a:pt x="3053" y="1065"/>
                </a:lnTo>
                <a:close/>
                <a:moveTo>
                  <a:pt x="2935" y="0"/>
                </a:moveTo>
                <a:lnTo>
                  <a:pt x="3106" y="5"/>
                </a:lnTo>
                <a:lnTo>
                  <a:pt x="3273" y="22"/>
                </a:lnTo>
                <a:lnTo>
                  <a:pt x="3437" y="53"/>
                </a:lnTo>
                <a:lnTo>
                  <a:pt x="3596" y="93"/>
                </a:lnTo>
                <a:lnTo>
                  <a:pt x="3750" y="142"/>
                </a:lnTo>
                <a:lnTo>
                  <a:pt x="3901" y="203"/>
                </a:lnTo>
                <a:lnTo>
                  <a:pt x="4045" y="273"/>
                </a:lnTo>
                <a:lnTo>
                  <a:pt x="4186" y="353"/>
                </a:lnTo>
                <a:lnTo>
                  <a:pt x="4319" y="441"/>
                </a:lnTo>
                <a:lnTo>
                  <a:pt x="4446" y="538"/>
                </a:lnTo>
                <a:lnTo>
                  <a:pt x="4566" y="642"/>
                </a:lnTo>
                <a:lnTo>
                  <a:pt x="4678" y="757"/>
                </a:lnTo>
                <a:lnTo>
                  <a:pt x="4783" y="876"/>
                </a:lnTo>
                <a:lnTo>
                  <a:pt x="4880" y="1002"/>
                </a:lnTo>
                <a:lnTo>
                  <a:pt x="4969" y="1135"/>
                </a:lnTo>
                <a:lnTo>
                  <a:pt x="5049" y="1276"/>
                </a:lnTo>
                <a:lnTo>
                  <a:pt x="5119" y="1420"/>
                </a:lnTo>
                <a:lnTo>
                  <a:pt x="5180" y="1571"/>
                </a:lnTo>
                <a:lnTo>
                  <a:pt x="5229" y="1726"/>
                </a:lnTo>
                <a:lnTo>
                  <a:pt x="5269" y="1886"/>
                </a:lnTo>
                <a:lnTo>
                  <a:pt x="5300" y="2050"/>
                </a:lnTo>
                <a:lnTo>
                  <a:pt x="5317" y="2217"/>
                </a:lnTo>
                <a:lnTo>
                  <a:pt x="5322" y="2386"/>
                </a:lnTo>
                <a:lnTo>
                  <a:pt x="5317" y="2546"/>
                </a:lnTo>
                <a:lnTo>
                  <a:pt x="5301" y="2704"/>
                </a:lnTo>
                <a:lnTo>
                  <a:pt x="5277" y="2856"/>
                </a:lnTo>
                <a:lnTo>
                  <a:pt x="5241" y="3006"/>
                </a:lnTo>
                <a:lnTo>
                  <a:pt x="5197" y="3153"/>
                </a:lnTo>
                <a:lnTo>
                  <a:pt x="5144" y="3295"/>
                </a:lnTo>
                <a:lnTo>
                  <a:pt x="5083" y="3432"/>
                </a:lnTo>
                <a:lnTo>
                  <a:pt x="5013" y="3566"/>
                </a:lnTo>
                <a:lnTo>
                  <a:pt x="4935" y="3693"/>
                </a:lnTo>
                <a:lnTo>
                  <a:pt x="4849" y="3815"/>
                </a:lnTo>
                <a:lnTo>
                  <a:pt x="4756" y="3933"/>
                </a:lnTo>
                <a:lnTo>
                  <a:pt x="4655" y="4043"/>
                </a:lnTo>
                <a:lnTo>
                  <a:pt x="4549" y="4147"/>
                </a:lnTo>
                <a:lnTo>
                  <a:pt x="4549" y="5606"/>
                </a:lnTo>
                <a:lnTo>
                  <a:pt x="4543" y="5652"/>
                </a:lnTo>
                <a:lnTo>
                  <a:pt x="4526" y="5696"/>
                </a:lnTo>
                <a:lnTo>
                  <a:pt x="4499" y="5735"/>
                </a:lnTo>
                <a:lnTo>
                  <a:pt x="4465" y="5770"/>
                </a:lnTo>
                <a:lnTo>
                  <a:pt x="4423" y="5794"/>
                </a:lnTo>
                <a:lnTo>
                  <a:pt x="4380" y="5808"/>
                </a:lnTo>
                <a:lnTo>
                  <a:pt x="1899" y="6247"/>
                </a:lnTo>
                <a:lnTo>
                  <a:pt x="1859" y="6249"/>
                </a:lnTo>
                <a:lnTo>
                  <a:pt x="1825" y="6243"/>
                </a:lnTo>
                <a:lnTo>
                  <a:pt x="1794" y="6230"/>
                </a:lnTo>
                <a:lnTo>
                  <a:pt x="1768" y="6211"/>
                </a:lnTo>
                <a:lnTo>
                  <a:pt x="1747" y="6184"/>
                </a:lnTo>
                <a:lnTo>
                  <a:pt x="1734" y="6152"/>
                </a:lnTo>
                <a:lnTo>
                  <a:pt x="1728" y="6116"/>
                </a:lnTo>
                <a:lnTo>
                  <a:pt x="1728" y="6112"/>
                </a:lnTo>
                <a:lnTo>
                  <a:pt x="1726" y="5422"/>
                </a:lnTo>
                <a:lnTo>
                  <a:pt x="1038" y="5524"/>
                </a:lnTo>
                <a:lnTo>
                  <a:pt x="964" y="5519"/>
                </a:lnTo>
                <a:lnTo>
                  <a:pt x="893" y="5503"/>
                </a:lnTo>
                <a:lnTo>
                  <a:pt x="827" y="5479"/>
                </a:lnTo>
                <a:lnTo>
                  <a:pt x="764" y="5443"/>
                </a:lnTo>
                <a:lnTo>
                  <a:pt x="709" y="5401"/>
                </a:lnTo>
                <a:lnTo>
                  <a:pt x="660" y="5351"/>
                </a:lnTo>
                <a:lnTo>
                  <a:pt x="618" y="5296"/>
                </a:lnTo>
                <a:lnTo>
                  <a:pt x="584" y="5233"/>
                </a:lnTo>
                <a:lnTo>
                  <a:pt x="557" y="5167"/>
                </a:lnTo>
                <a:lnTo>
                  <a:pt x="542" y="5096"/>
                </a:lnTo>
                <a:lnTo>
                  <a:pt x="536" y="5022"/>
                </a:lnTo>
                <a:lnTo>
                  <a:pt x="536" y="4140"/>
                </a:lnTo>
                <a:lnTo>
                  <a:pt x="306" y="4140"/>
                </a:lnTo>
                <a:lnTo>
                  <a:pt x="243" y="4136"/>
                </a:lnTo>
                <a:lnTo>
                  <a:pt x="188" y="4125"/>
                </a:lnTo>
                <a:lnTo>
                  <a:pt x="139" y="4108"/>
                </a:lnTo>
                <a:lnTo>
                  <a:pt x="95" y="4081"/>
                </a:lnTo>
                <a:lnTo>
                  <a:pt x="61" y="4050"/>
                </a:lnTo>
                <a:lnTo>
                  <a:pt x="34" y="4014"/>
                </a:lnTo>
                <a:lnTo>
                  <a:pt x="13" y="3974"/>
                </a:lnTo>
                <a:lnTo>
                  <a:pt x="4" y="3929"/>
                </a:lnTo>
                <a:lnTo>
                  <a:pt x="0" y="3879"/>
                </a:lnTo>
                <a:lnTo>
                  <a:pt x="8" y="3826"/>
                </a:lnTo>
                <a:lnTo>
                  <a:pt x="25" y="3771"/>
                </a:lnTo>
                <a:lnTo>
                  <a:pt x="50" y="3714"/>
                </a:lnTo>
                <a:lnTo>
                  <a:pt x="536" y="2786"/>
                </a:lnTo>
                <a:lnTo>
                  <a:pt x="536" y="2390"/>
                </a:lnTo>
                <a:lnTo>
                  <a:pt x="542" y="2221"/>
                </a:lnTo>
                <a:lnTo>
                  <a:pt x="559" y="2057"/>
                </a:lnTo>
                <a:lnTo>
                  <a:pt x="587" y="1896"/>
                </a:lnTo>
                <a:lnTo>
                  <a:pt x="625" y="1740"/>
                </a:lnTo>
                <a:lnTo>
                  <a:pt x="675" y="1586"/>
                </a:lnTo>
                <a:lnTo>
                  <a:pt x="734" y="1439"/>
                </a:lnTo>
                <a:lnTo>
                  <a:pt x="802" y="1295"/>
                </a:lnTo>
                <a:lnTo>
                  <a:pt x="878" y="1158"/>
                </a:lnTo>
                <a:lnTo>
                  <a:pt x="964" y="1027"/>
                </a:lnTo>
                <a:lnTo>
                  <a:pt x="1059" y="901"/>
                </a:lnTo>
                <a:lnTo>
                  <a:pt x="1160" y="781"/>
                </a:lnTo>
                <a:lnTo>
                  <a:pt x="1270" y="669"/>
                </a:lnTo>
                <a:lnTo>
                  <a:pt x="1386" y="564"/>
                </a:lnTo>
                <a:lnTo>
                  <a:pt x="1509" y="467"/>
                </a:lnTo>
                <a:lnTo>
                  <a:pt x="1639" y="380"/>
                </a:lnTo>
                <a:lnTo>
                  <a:pt x="1775" y="298"/>
                </a:lnTo>
                <a:lnTo>
                  <a:pt x="1916" y="228"/>
                </a:lnTo>
                <a:lnTo>
                  <a:pt x="2051" y="169"/>
                </a:lnTo>
                <a:lnTo>
                  <a:pt x="2190" y="118"/>
                </a:lnTo>
                <a:lnTo>
                  <a:pt x="2332" y="76"/>
                </a:lnTo>
                <a:lnTo>
                  <a:pt x="2479" y="43"/>
                </a:lnTo>
                <a:lnTo>
                  <a:pt x="2627" y="19"/>
                </a:lnTo>
                <a:lnTo>
                  <a:pt x="2781" y="5"/>
                </a:lnTo>
                <a:lnTo>
                  <a:pt x="2935"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114" name="Group 371"/>
          <p:cNvGrpSpPr>
            <a:grpSpLocks noChangeAspect="1"/>
          </p:cNvGrpSpPr>
          <p:nvPr/>
        </p:nvGrpSpPr>
        <p:grpSpPr bwMode="auto">
          <a:xfrm>
            <a:off x="7959072" y="3983159"/>
            <a:ext cx="231832" cy="271893"/>
            <a:chOff x="1471" y="992"/>
            <a:chExt cx="2656" cy="3115"/>
          </a:xfrm>
          <a:solidFill>
            <a:schemeClr val="bg1"/>
          </a:solidFill>
        </p:grpSpPr>
        <p:sp>
          <p:nvSpPr>
            <p:cNvPr id="115" name="Freeform 373"/>
            <p:cNvSpPr>
              <a:spLocks noEditPoints="1"/>
            </p:cNvSpPr>
            <p:nvPr/>
          </p:nvSpPr>
          <p:spPr bwMode="auto">
            <a:xfrm>
              <a:off x="1471" y="992"/>
              <a:ext cx="2656" cy="3115"/>
            </a:xfrm>
            <a:custGeom>
              <a:avLst/>
              <a:gdLst>
                <a:gd name="T0" fmla="*/ 2472 w 5313"/>
                <a:gd name="T1" fmla="*/ 703 h 6231"/>
                <a:gd name="T2" fmla="*/ 1998 w 5313"/>
                <a:gd name="T3" fmla="*/ 905 h 6231"/>
                <a:gd name="T4" fmla="*/ 1595 w 5313"/>
                <a:gd name="T5" fmla="*/ 1250 h 6231"/>
                <a:gd name="T6" fmla="*/ 1323 w 5313"/>
                <a:gd name="T7" fmla="*/ 1678 h 6231"/>
                <a:gd name="T8" fmla="*/ 1189 w 5313"/>
                <a:gd name="T9" fmla="*/ 2152 h 6231"/>
                <a:gd name="T10" fmla="*/ 1193 w 5313"/>
                <a:gd name="T11" fmla="*/ 2641 h 6231"/>
                <a:gd name="T12" fmla="*/ 1333 w 5313"/>
                <a:gd name="T13" fmla="*/ 3113 h 6231"/>
                <a:gd name="T14" fmla="*/ 1610 w 5313"/>
                <a:gd name="T15" fmla="*/ 3537 h 6231"/>
                <a:gd name="T16" fmla="*/ 1534 w 5313"/>
                <a:gd name="T17" fmla="*/ 3719 h 6231"/>
                <a:gd name="T18" fmla="*/ 1335 w 5313"/>
                <a:gd name="T19" fmla="*/ 3920 h 6231"/>
                <a:gd name="T20" fmla="*/ 1232 w 5313"/>
                <a:gd name="T21" fmla="*/ 4007 h 6231"/>
                <a:gd name="T22" fmla="*/ 1267 w 5313"/>
                <a:gd name="T23" fmla="*/ 4077 h 6231"/>
                <a:gd name="T24" fmla="*/ 1509 w 5313"/>
                <a:gd name="T25" fmla="*/ 4090 h 6231"/>
                <a:gd name="T26" fmla="*/ 1852 w 5313"/>
                <a:gd name="T27" fmla="*/ 3992 h 6231"/>
                <a:gd name="T28" fmla="*/ 2146 w 5313"/>
                <a:gd name="T29" fmla="*/ 3946 h 6231"/>
                <a:gd name="T30" fmla="*/ 2626 w 5313"/>
                <a:gd name="T31" fmla="*/ 4100 h 6231"/>
                <a:gd name="T32" fmla="*/ 3125 w 5313"/>
                <a:gd name="T33" fmla="*/ 4111 h 6231"/>
                <a:gd name="T34" fmla="*/ 3610 w 5313"/>
                <a:gd name="T35" fmla="*/ 3980 h 6231"/>
                <a:gd name="T36" fmla="*/ 4046 w 5313"/>
                <a:gd name="T37" fmla="*/ 3706 h 6231"/>
                <a:gd name="T38" fmla="*/ 4395 w 5313"/>
                <a:gd name="T39" fmla="*/ 3300 h 6231"/>
                <a:gd name="T40" fmla="*/ 4598 w 5313"/>
                <a:gd name="T41" fmla="*/ 2826 h 6231"/>
                <a:gd name="T42" fmla="*/ 4655 w 5313"/>
                <a:gd name="T43" fmla="*/ 2321 h 6231"/>
                <a:gd name="T44" fmla="*/ 4562 w 5313"/>
                <a:gd name="T45" fmla="*/ 1820 h 6231"/>
                <a:gd name="T46" fmla="*/ 4321 w 5313"/>
                <a:gd name="T47" fmla="*/ 1360 h 6231"/>
                <a:gd name="T48" fmla="*/ 3940 w 5313"/>
                <a:gd name="T49" fmla="*/ 979 h 6231"/>
                <a:gd name="T50" fmla="*/ 3479 w 5313"/>
                <a:gd name="T51" fmla="*/ 739 h 6231"/>
                <a:gd name="T52" fmla="*/ 2979 w 5313"/>
                <a:gd name="T53" fmla="*/ 646 h 6231"/>
                <a:gd name="T54" fmla="*/ 3267 w 5313"/>
                <a:gd name="T55" fmla="*/ 24 h 6231"/>
                <a:gd name="T56" fmla="*/ 3893 w 5313"/>
                <a:gd name="T57" fmla="*/ 203 h 6231"/>
                <a:gd name="T58" fmla="*/ 4437 w 5313"/>
                <a:gd name="T59" fmla="*/ 538 h 6231"/>
                <a:gd name="T60" fmla="*/ 4871 w 5313"/>
                <a:gd name="T61" fmla="*/ 1000 h 6231"/>
                <a:gd name="T62" fmla="*/ 5169 w 5313"/>
                <a:gd name="T63" fmla="*/ 1567 h 6231"/>
                <a:gd name="T64" fmla="*/ 5307 w 5313"/>
                <a:gd name="T65" fmla="*/ 2211 h 6231"/>
                <a:gd name="T66" fmla="*/ 5267 w 5313"/>
                <a:gd name="T67" fmla="*/ 2847 h 6231"/>
                <a:gd name="T68" fmla="*/ 5074 w 5313"/>
                <a:gd name="T69" fmla="*/ 3423 h 6231"/>
                <a:gd name="T70" fmla="*/ 4748 w 5313"/>
                <a:gd name="T71" fmla="*/ 3920 h 6231"/>
                <a:gd name="T72" fmla="*/ 4535 w 5313"/>
                <a:gd name="T73" fmla="*/ 5636 h 6231"/>
                <a:gd name="T74" fmla="*/ 4416 w 5313"/>
                <a:gd name="T75" fmla="*/ 5778 h 6231"/>
                <a:gd name="T76" fmla="*/ 1820 w 5313"/>
                <a:gd name="T77" fmla="*/ 6225 h 6231"/>
                <a:gd name="T78" fmla="*/ 1729 w 5313"/>
                <a:gd name="T79" fmla="*/ 6134 h 6231"/>
                <a:gd name="T80" fmla="*/ 1035 w 5313"/>
                <a:gd name="T81" fmla="*/ 5509 h 6231"/>
                <a:gd name="T82" fmla="*/ 762 w 5313"/>
                <a:gd name="T83" fmla="*/ 5428 h 6231"/>
                <a:gd name="T84" fmla="*/ 580 w 5313"/>
                <a:gd name="T85" fmla="*/ 5219 h 6231"/>
                <a:gd name="T86" fmla="*/ 535 w 5313"/>
                <a:gd name="T87" fmla="*/ 4130 h 6231"/>
                <a:gd name="T88" fmla="*/ 137 w 5313"/>
                <a:gd name="T89" fmla="*/ 4096 h 6231"/>
                <a:gd name="T90" fmla="*/ 13 w 5313"/>
                <a:gd name="T91" fmla="*/ 3963 h 6231"/>
                <a:gd name="T92" fmla="*/ 23 w 5313"/>
                <a:gd name="T93" fmla="*/ 3762 h 6231"/>
                <a:gd name="T94" fmla="*/ 540 w 5313"/>
                <a:gd name="T95" fmla="*/ 2216 h 6231"/>
                <a:gd name="T96" fmla="*/ 671 w 5313"/>
                <a:gd name="T97" fmla="*/ 1582 h 6231"/>
                <a:gd name="T98" fmla="*/ 961 w 5313"/>
                <a:gd name="T99" fmla="*/ 1023 h 6231"/>
                <a:gd name="T100" fmla="*/ 1382 w 5313"/>
                <a:gd name="T101" fmla="*/ 564 h 6231"/>
                <a:gd name="T102" fmla="*/ 1911 w 5313"/>
                <a:gd name="T103" fmla="*/ 227 h 6231"/>
                <a:gd name="T104" fmla="*/ 2472 w 5313"/>
                <a:gd name="T105" fmla="*/ 43 h 6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313" h="6231">
                  <a:moveTo>
                    <a:pt x="2850" y="646"/>
                  </a:moveTo>
                  <a:lnTo>
                    <a:pt x="2723" y="655"/>
                  </a:lnTo>
                  <a:lnTo>
                    <a:pt x="2598" y="674"/>
                  </a:lnTo>
                  <a:lnTo>
                    <a:pt x="2472" y="703"/>
                  </a:lnTo>
                  <a:lnTo>
                    <a:pt x="2349" y="739"/>
                  </a:lnTo>
                  <a:lnTo>
                    <a:pt x="2230" y="786"/>
                  </a:lnTo>
                  <a:lnTo>
                    <a:pt x="2112" y="841"/>
                  </a:lnTo>
                  <a:lnTo>
                    <a:pt x="1998" y="905"/>
                  </a:lnTo>
                  <a:lnTo>
                    <a:pt x="1889" y="979"/>
                  </a:lnTo>
                  <a:lnTo>
                    <a:pt x="1784" y="1063"/>
                  </a:lnTo>
                  <a:lnTo>
                    <a:pt x="1684" y="1155"/>
                  </a:lnTo>
                  <a:lnTo>
                    <a:pt x="1595" y="1250"/>
                  </a:lnTo>
                  <a:lnTo>
                    <a:pt x="1513" y="1352"/>
                  </a:lnTo>
                  <a:lnTo>
                    <a:pt x="1441" y="1457"/>
                  </a:lnTo>
                  <a:lnTo>
                    <a:pt x="1378" y="1567"/>
                  </a:lnTo>
                  <a:lnTo>
                    <a:pt x="1323" y="1678"/>
                  </a:lnTo>
                  <a:lnTo>
                    <a:pt x="1276" y="1794"/>
                  </a:lnTo>
                  <a:lnTo>
                    <a:pt x="1240" y="1911"/>
                  </a:lnTo>
                  <a:lnTo>
                    <a:pt x="1210" y="2031"/>
                  </a:lnTo>
                  <a:lnTo>
                    <a:pt x="1189" y="2152"/>
                  </a:lnTo>
                  <a:lnTo>
                    <a:pt x="1177" y="2273"/>
                  </a:lnTo>
                  <a:lnTo>
                    <a:pt x="1174" y="2396"/>
                  </a:lnTo>
                  <a:lnTo>
                    <a:pt x="1179" y="2518"/>
                  </a:lnTo>
                  <a:lnTo>
                    <a:pt x="1193" y="2641"/>
                  </a:lnTo>
                  <a:lnTo>
                    <a:pt x="1215" y="2760"/>
                  </a:lnTo>
                  <a:lnTo>
                    <a:pt x="1246" y="2879"/>
                  </a:lnTo>
                  <a:lnTo>
                    <a:pt x="1286" y="2997"/>
                  </a:lnTo>
                  <a:lnTo>
                    <a:pt x="1333" y="3113"/>
                  </a:lnTo>
                  <a:lnTo>
                    <a:pt x="1390" y="3224"/>
                  </a:lnTo>
                  <a:lnTo>
                    <a:pt x="1454" y="3332"/>
                  </a:lnTo>
                  <a:lnTo>
                    <a:pt x="1528" y="3436"/>
                  </a:lnTo>
                  <a:lnTo>
                    <a:pt x="1610" y="3537"/>
                  </a:lnTo>
                  <a:lnTo>
                    <a:pt x="1629" y="3550"/>
                  </a:lnTo>
                  <a:lnTo>
                    <a:pt x="1602" y="3605"/>
                  </a:lnTo>
                  <a:lnTo>
                    <a:pt x="1570" y="3662"/>
                  </a:lnTo>
                  <a:lnTo>
                    <a:pt x="1534" y="3719"/>
                  </a:lnTo>
                  <a:lnTo>
                    <a:pt x="1492" y="3774"/>
                  </a:lnTo>
                  <a:lnTo>
                    <a:pt x="1445" y="3827"/>
                  </a:lnTo>
                  <a:lnTo>
                    <a:pt x="1392" y="3876"/>
                  </a:lnTo>
                  <a:lnTo>
                    <a:pt x="1335" y="3920"/>
                  </a:lnTo>
                  <a:lnTo>
                    <a:pt x="1270" y="3956"/>
                  </a:lnTo>
                  <a:lnTo>
                    <a:pt x="1251" y="3971"/>
                  </a:lnTo>
                  <a:lnTo>
                    <a:pt x="1238" y="3988"/>
                  </a:lnTo>
                  <a:lnTo>
                    <a:pt x="1232" y="4007"/>
                  </a:lnTo>
                  <a:lnTo>
                    <a:pt x="1232" y="4028"/>
                  </a:lnTo>
                  <a:lnTo>
                    <a:pt x="1238" y="4047"/>
                  </a:lnTo>
                  <a:lnTo>
                    <a:pt x="1250" y="4064"/>
                  </a:lnTo>
                  <a:lnTo>
                    <a:pt x="1267" y="4077"/>
                  </a:lnTo>
                  <a:lnTo>
                    <a:pt x="1289" y="4084"/>
                  </a:lnTo>
                  <a:lnTo>
                    <a:pt x="1358" y="4092"/>
                  </a:lnTo>
                  <a:lnTo>
                    <a:pt x="1432" y="4094"/>
                  </a:lnTo>
                  <a:lnTo>
                    <a:pt x="1509" y="4090"/>
                  </a:lnTo>
                  <a:lnTo>
                    <a:pt x="1593" y="4079"/>
                  </a:lnTo>
                  <a:lnTo>
                    <a:pt x="1676" y="4058"/>
                  </a:lnTo>
                  <a:lnTo>
                    <a:pt x="1763" y="4029"/>
                  </a:lnTo>
                  <a:lnTo>
                    <a:pt x="1852" y="3992"/>
                  </a:lnTo>
                  <a:lnTo>
                    <a:pt x="1942" y="3942"/>
                  </a:lnTo>
                  <a:lnTo>
                    <a:pt x="2029" y="3882"/>
                  </a:lnTo>
                  <a:lnTo>
                    <a:pt x="2033" y="3886"/>
                  </a:lnTo>
                  <a:lnTo>
                    <a:pt x="2146" y="3946"/>
                  </a:lnTo>
                  <a:lnTo>
                    <a:pt x="2262" y="3997"/>
                  </a:lnTo>
                  <a:lnTo>
                    <a:pt x="2381" y="4041"/>
                  </a:lnTo>
                  <a:lnTo>
                    <a:pt x="2503" y="4075"/>
                  </a:lnTo>
                  <a:lnTo>
                    <a:pt x="2626" y="4100"/>
                  </a:lnTo>
                  <a:lnTo>
                    <a:pt x="2749" y="4117"/>
                  </a:lnTo>
                  <a:lnTo>
                    <a:pt x="2874" y="4124"/>
                  </a:lnTo>
                  <a:lnTo>
                    <a:pt x="3000" y="4122"/>
                  </a:lnTo>
                  <a:lnTo>
                    <a:pt x="3125" y="4111"/>
                  </a:lnTo>
                  <a:lnTo>
                    <a:pt x="3248" y="4092"/>
                  </a:lnTo>
                  <a:lnTo>
                    <a:pt x="3371" y="4064"/>
                  </a:lnTo>
                  <a:lnTo>
                    <a:pt x="3491" y="4026"/>
                  </a:lnTo>
                  <a:lnTo>
                    <a:pt x="3610" y="3980"/>
                  </a:lnTo>
                  <a:lnTo>
                    <a:pt x="3724" y="3925"/>
                  </a:lnTo>
                  <a:lnTo>
                    <a:pt x="3836" y="3861"/>
                  </a:lnTo>
                  <a:lnTo>
                    <a:pt x="3944" y="3787"/>
                  </a:lnTo>
                  <a:lnTo>
                    <a:pt x="4046" y="3706"/>
                  </a:lnTo>
                  <a:lnTo>
                    <a:pt x="4145" y="3615"/>
                  </a:lnTo>
                  <a:lnTo>
                    <a:pt x="4238" y="3514"/>
                  </a:lnTo>
                  <a:lnTo>
                    <a:pt x="4321" y="3410"/>
                  </a:lnTo>
                  <a:lnTo>
                    <a:pt x="4395" y="3300"/>
                  </a:lnTo>
                  <a:lnTo>
                    <a:pt x="4460" y="3186"/>
                  </a:lnTo>
                  <a:lnTo>
                    <a:pt x="4515" y="3069"/>
                  </a:lnTo>
                  <a:lnTo>
                    <a:pt x="4562" y="2950"/>
                  </a:lnTo>
                  <a:lnTo>
                    <a:pt x="4598" y="2826"/>
                  </a:lnTo>
                  <a:lnTo>
                    <a:pt x="4626" y="2701"/>
                  </a:lnTo>
                  <a:lnTo>
                    <a:pt x="4645" y="2576"/>
                  </a:lnTo>
                  <a:lnTo>
                    <a:pt x="4655" y="2449"/>
                  </a:lnTo>
                  <a:lnTo>
                    <a:pt x="4655" y="2321"/>
                  </a:lnTo>
                  <a:lnTo>
                    <a:pt x="4645" y="2194"/>
                  </a:lnTo>
                  <a:lnTo>
                    <a:pt x="4626" y="2069"/>
                  </a:lnTo>
                  <a:lnTo>
                    <a:pt x="4598" y="1944"/>
                  </a:lnTo>
                  <a:lnTo>
                    <a:pt x="4562" y="1820"/>
                  </a:lnTo>
                  <a:lnTo>
                    <a:pt x="4515" y="1701"/>
                  </a:lnTo>
                  <a:lnTo>
                    <a:pt x="4460" y="1584"/>
                  </a:lnTo>
                  <a:lnTo>
                    <a:pt x="4395" y="1470"/>
                  </a:lnTo>
                  <a:lnTo>
                    <a:pt x="4321" y="1360"/>
                  </a:lnTo>
                  <a:lnTo>
                    <a:pt x="4238" y="1254"/>
                  </a:lnTo>
                  <a:lnTo>
                    <a:pt x="4145" y="1155"/>
                  </a:lnTo>
                  <a:lnTo>
                    <a:pt x="4046" y="1063"/>
                  </a:lnTo>
                  <a:lnTo>
                    <a:pt x="3940" y="979"/>
                  </a:lnTo>
                  <a:lnTo>
                    <a:pt x="3830" y="905"/>
                  </a:lnTo>
                  <a:lnTo>
                    <a:pt x="3716" y="841"/>
                  </a:lnTo>
                  <a:lnTo>
                    <a:pt x="3599" y="786"/>
                  </a:lnTo>
                  <a:lnTo>
                    <a:pt x="3479" y="739"/>
                  </a:lnTo>
                  <a:lnTo>
                    <a:pt x="3356" y="703"/>
                  </a:lnTo>
                  <a:lnTo>
                    <a:pt x="3231" y="674"/>
                  </a:lnTo>
                  <a:lnTo>
                    <a:pt x="3106" y="655"/>
                  </a:lnTo>
                  <a:lnTo>
                    <a:pt x="2979" y="646"/>
                  </a:lnTo>
                  <a:lnTo>
                    <a:pt x="2850" y="646"/>
                  </a:lnTo>
                  <a:close/>
                  <a:moveTo>
                    <a:pt x="2929" y="0"/>
                  </a:moveTo>
                  <a:lnTo>
                    <a:pt x="3100" y="5"/>
                  </a:lnTo>
                  <a:lnTo>
                    <a:pt x="3267" y="24"/>
                  </a:lnTo>
                  <a:lnTo>
                    <a:pt x="3430" y="53"/>
                  </a:lnTo>
                  <a:lnTo>
                    <a:pt x="3589" y="93"/>
                  </a:lnTo>
                  <a:lnTo>
                    <a:pt x="3743" y="142"/>
                  </a:lnTo>
                  <a:lnTo>
                    <a:pt x="3893" y="203"/>
                  </a:lnTo>
                  <a:lnTo>
                    <a:pt x="4039" y="273"/>
                  </a:lnTo>
                  <a:lnTo>
                    <a:pt x="4177" y="352"/>
                  </a:lnTo>
                  <a:lnTo>
                    <a:pt x="4310" y="441"/>
                  </a:lnTo>
                  <a:lnTo>
                    <a:pt x="4437" y="538"/>
                  </a:lnTo>
                  <a:lnTo>
                    <a:pt x="4556" y="642"/>
                  </a:lnTo>
                  <a:lnTo>
                    <a:pt x="4670" y="754"/>
                  </a:lnTo>
                  <a:lnTo>
                    <a:pt x="4774" y="873"/>
                  </a:lnTo>
                  <a:lnTo>
                    <a:pt x="4871" y="1000"/>
                  </a:lnTo>
                  <a:lnTo>
                    <a:pt x="4958" y="1133"/>
                  </a:lnTo>
                  <a:lnTo>
                    <a:pt x="5038" y="1273"/>
                  </a:lnTo>
                  <a:lnTo>
                    <a:pt x="5108" y="1417"/>
                  </a:lnTo>
                  <a:lnTo>
                    <a:pt x="5169" y="1567"/>
                  </a:lnTo>
                  <a:lnTo>
                    <a:pt x="5220" y="1722"/>
                  </a:lnTo>
                  <a:lnTo>
                    <a:pt x="5260" y="1881"/>
                  </a:lnTo>
                  <a:lnTo>
                    <a:pt x="5288" y="2044"/>
                  </a:lnTo>
                  <a:lnTo>
                    <a:pt x="5307" y="2211"/>
                  </a:lnTo>
                  <a:lnTo>
                    <a:pt x="5313" y="2381"/>
                  </a:lnTo>
                  <a:lnTo>
                    <a:pt x="5307" y="2538"/>
                  </a:lnTo>
                  <a:lnTo>
                    <a:pt x="5292" y="2696"/>
                  </a:lnTo>
                  <a:lnTo>
                    <a:pt x="5267" y="2847"/>
                  </a:lnTo>
                  <a:lnTo>
                    <a:pt x="5231" y="2997"/>
                  </a:lnTo>
                  <a:lnTo>
                    <a:pt x="5188" y="3143"/>
                  </a:lnTo>
                  <a:lnTo>
                    <a:pt x="5135" y="3285"/>
                  </a:lnTo>
                  <a:lnTo>
                    <a:pt x="5074" y="3423"/>
                  </a:lnTo>
                  <a:lnTo>
                    <a:pt x="5004" y="3554"/>
                  </a:lnTo>
                  <a:lnTo>
                    <a:pt x="4926" y="3683"/>
                  </a:lnTo>
                  <a:lnTo>
                    <a:pt x="4839" y="3804"/>
                  </a:lnTo>
                  <a:lnTo>
                    <a:pt x="4748" y="3920"/>
                  </a:lnTo>
                  <a:lnTo>
                    <a:pt x="4647" y="4031"/>
                  </a:lnTo>
                  <a:lnTo>
                    <a:pt x="4541" y="4134"/>
                  </a:lnTo>
                  <a:lnTo>
                    <a:pt x="4541" y="5591"/>
                  </a:lnTo>
                  <a:lnTo>
                    <a:pt x="4535" y="5636"/>
                  </a:lnTo>
                  <a:lnTo>
                    <a:pt x="4518" y="5682"/>
                  </a:lnTo>
                  <a:lnTo>
                    <a:pt x="4490" y="5719"/>
                  </a:lnTo>
                  <a:lnTo>
                    <a:pt x="4456" y="5754"/>
                  </a:lnTo>
                  <a:lnTo>
                    <a:pt x="4416" y="5778"/>
                  </a:lnTo>
                  <a:lnTo>
                    <a:pt x="4370" y="5791"/>
                  </a:lnTo>
                  <a:lnTo>
                    <a:pt x="1894" y="6229"/>
                  </a:lnTo>
                  <a:lnTo>
                    <a:pt x="1854" y="6231"/>
                  </a:lnTo>
                  <a:lnTo>
                    <a:pt x="1820" y="6225"/>
                  </a:lnTo>
                  <a:lnTo>
                    <a:pt x="1788" y="6212"/>
                  </a:lnTo>
                  <a:lnTo>
                    <a:pt x="1763" y="6193"/>
                  </a:lnTo>
                  <a:lnTo>
                    <a:pt x="1743" y="6167"/>
                  </a:lnTo>
                  <a:lnTo>
                    <a:pt x="1729" y="6134"/>
                  </a:lnTo>
                  <a:lnTo>
                    <a:pt x="1724" y="6098"/>
                  </a:lnTo>
                  <a:lnTo>
                    <a:pt x="1724" y="6095"/>
                  </a:lnTo>
                  <a:lnTo>
                    <a:pt x="1722" y="5407"/>
                  </a:lnTo>
                  <a:lnTo>
                    <a:pt x="1035" y="5509"/>
                  </a:lnTo>
                  <a:lnTo>
                    <a:pt x="961" y="5503"/>
                  </a:lnTo>
                  <a:lnTo>
                    <a:pt x="889" y="5488"/>
                  </a:lnTo>
                  <a:lnTo>
                    <a:pt x="823" y="5462"/>
                  </a:lnTo>
                  <a:lnTo>
                    <a:pt x="762" y="5428"/>
                  </a:lnTo>
                  <a:lnTo>
                    <a:pt x="707" y="5386"/>
                  </a:lnTo>
                  <a:lnTo>
                    <a:pt x="656" y="5337"/>
                  </a:lnTo>
                  <a:lnTo>
                    <a:pt x="614" y="5282"/>
                  </a:lnTo>
                  <a:lnTo>
                    <a:pt x="580" y="5219"/>
                  </a:lnTo>
                  <a:lnTo>
                    <a:pt x="556" y="5153"/>
                  </a:lnTo>
                  <a:lnTo>
                    <a:pt x="538" y="5083"/>
                  </a:lnTo>
                  <a:lnTo>
                    <a:pt x="535" y="5009"/>
                  </a:lnTo>
                  <a:lnTo>
                    <a:pt x="535" y="4130"/>
                  </a:lnTo>
                  <a:lnTo>
                    <a:pt x="305" y="4130"/>
                  </a:lnTo>
                  <a:lnTo>
                    <a:pt x="243" y="4126"/>
                  </a:lnTo>
                  <a:lnTo>
                    <a:pt x="186" y="4115"/>
                  </a:lnTo>
                  <a:lnTo>
                    <a:pt x="137" y="4096"/>
                  </a:lnTo>
                  <a:lnTo>
                    <a:pt x="95" y="4071"/>
                  </a:lnTo>
                  <a:lnTo>
                    <a:pt x="59" y="4041"/>
                  </a:lnTo>
                  <a:lnTo>
                    <a:pt x="32" y="4005"/>
                  </a:lnTo>
                  <a:lnTo>
                    <a:pt x="13" y="3963"/>
                  </a:lnTo>
                  <a:lnTo>
                    <a:pt x="2" y="3918"/>
                  </a:lnTo>
                  <a:lnTo>
                    <a:pt x="0" y="3870"/>
                  </a:lnTo>
                  <a:lnTo>
                    <a:pt x="6" y="3817"/>
                  </a:lnTo>
                  <a:lnTo>
                    <a:pt x="23" y="3762"/>
                  </a:lnTo>
                  <a:lnTo>
                    <a:pt x="49" y="3704"/>
                  </a:lnTo>
                  <a:lnTo>
                    <a:pt x="535" y="2779"/>
                  </a:lnTo>
                  <a:lnTo>
                    <a:pt x="535" y="2383"/>
                  </a:lnTo>
                  <a:lnTo>
                    <a:pt x="540" y="2216"/>
                  </a:lnTo>
                  <a:lnTo>
                    <a:pt x="557" y="2052"/>
                  </a:lnTo>
                  <a:lnTo>
                    <a:pt x="584" y="1891"/>
                  </a:lnTo>
                  <a:lnTo>
                    <a:pt x="624" y="1735"/>
                  </a:lnTo>
                  <a:lnTo>
                    <a:pt x="671" y="1582"/>
                  </a:lnTo>
                  <a:lnTo>
                    <a:pt x="730" y="1434"/>
                  </a:lnTo>
                  <a:lnTo>
                    <a:pt x="798" y="1292"/>
                  </a:lnTo>
                  <a:lnTo>
                    <a:pt x="876" y="1155"/>
                  </a:lnTo>
                  <a:lnTo>
                    <a:pt x="961" y="1023"/>
                  </a:lnTo>
                  <a:lnTo>
                    <a:pt x="1054" y="898"/>
                  </a:lnTo>
                  <a:lnTo>
                    <a:pt x="1157" y="780"/>
                  </a:lnTo>
                  <a:lnTo>
                    <a:pt x="1267" y="669"/>
                  </a:lnTo>
                  <a:lnTo>
                    <a:pt x="1382" y="564"/>
                  </a:lnTo>
                  <a:lnTo>
                    <a:pt x="1505" y="468"/>
                  </a:lnTo>
                  <a:lnTo>
                    <a:pt x="1634" y="379"/>
                  </a:lnTo>
                  <a:lnTo>
                    <a:pt x="1771" y="299"/>
                  </a:lnTo>
                  <a:lnTo>
                    <a:pt x="1911" y="227"/>
                  </a:lnTo>
                  <a:lnTo>
                    <a:pt x="2046" y="168"/>
                  </a:lnTo>
                  <a:lnTo>
                    <a:pt x="2184" y="119"/>
                  </a:lnTo>
                  <a:lnTo>
                    <a:pt x="2326" y="77"/>
                  </a:lnTo>
                  <a:lnTo>
                    <a:pt x="2472" y="43"/>
                  </a:lnTo>
                  <a:lnTo>
                    <a:pt x="2622" y="19"/>
                  </a:lnTo>
                  <a:lnTo>
                    <a:pt x="2774" y="5"/>
                  </a:lnTo>
                  <a:lnTo>
                    <a:pt x="2929"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6" name="Freeform 374"/>
            <p:cNvSpPr>
              <a:spLocks/>
            </p:cNvSpPr>
            <p:nvPr/>
          </p:nvSpPr>
          <p:spPr bwMode="auto">
            <a:xfrm>
              <a:off x="2614" y="1584"/>
              <a:ext cx="624" cy="1203"/>
            </a:xfrm>
            <a:custGeom>
              <a:avLst/>
              <a:gdLst>
                <a:gd name="T0" fmla="*/ 677 w 1247"/>
                <a:gd name="T1" fmla="*/ 0 h 2406"/>
                <a:gd name="T2" fmla="*/ 758 w 1247"/>
                <a:gd name="T3" fmla="*/ 19 h 2406"/>
                <a:gd name="T4" fmla="*/ 777 w 1247"/>
                <a:gd name="T5" fmla="*/ 102 h 2406"/>
                <a:gd name="T6" fmla="*/ 779 w 1247"/>
                <a:gd name="T7" fmla="*/ 220 h 2406"/>
                <a:gd name="T8" fmla="*/ 815 w 1247"/>
                <a:gd name="T9" fmla="*/ 263 h 2406"/>
                <a:gd name="T10" fmla="*/ 963 w 1247"/>
                <a:gd name="T11" fmla="*/ 292 h 2406"/>
                <a:gd name="T12" fmla="*/ 1139 w 1247"/>
                <a:gd name="T13" fmla="*/ 358 h 2406"/>
                <a:gd name="T14" fmla="*/ 1166 w 1247"/>
                <a:gd name="T15" fmla="*/ 413 h 2406"/>
                <a:gd name="T16" fmla="*/ 1105 w 1247"/>
                <a:gd name="T17" fmla="*/ 633 h 2406"/>
                <a:gd name="T18" fmla="*/ 1071 w 1247"/>
                <a:gd name="T19" fmla="*/ 686 h 2406"/>
                <a:gd name="T20" fmla="*/ 1007 w 1247"/>
                <a:gd name="T21" fmla="*/ 672 h 2406"/>
                <a:gd name="T22" fmla="*/ 732 w 1247"/>
                <a:gd name="T23" fmla="*/ 599 h 2406"/>
                <a:gd name="T24" fmla="*/ 570 w 1247"/>
                <a:gd name="T25" fmla="*/ 608 h 2406"/>
                <a:gd name="T26" fmla="*/ 476 w 1247"/>
                <a:gd name="T27" fmla="*/ 661 h 2406"/>
                <a:gd name="T28" fmla="*/ 440 w 1247"/>
                <a:gd name="T29" fmla="*/ 750 h 2406"/>
                <a:gd name="T30" fmla="*/ 476 w 1247"/>
                <a:gd name="T31" fmla="*/ 841 h 2406"/>
                <a:gd name="T32" fmla="*/ 606 w 1247"/>
                <a:gd name="T33" fmla="*/ 934 h 2406"/>
                <a:gd name="T34" fmla="*/ 862 w 1247"/>
                <a:gd name="T35" fmla="*/ 1044 h 2406"/>
                <a:gd name="T36" fmla="*/ 1075 w 1247"/>
                <a:gd name="T37" fmla="*/ 1176 h 2406"/>
                <a:gd name="T38" fmla="*/ 1194 w 1247"/>
                <a:gd name="T39" fmla="*/ 1337 h 2406"/>
                <a:gd name="T40" fmla="*/ 1245 w 1247"/>
                <a:gd name="T41" fmla="*/ 1523 h 2406"/>
                <a:gd name="T42" fmla="*/ 1226 w 1247"/>
                <a:gd name="T43" fmla="*/ 1716 h 2406"/>
                <a:gd name="T44" fmla="*/ 1130 w 1247"/>
                <a:gd name="T45" fmla="*/ 1896 h 2406"/>
                <a:gd name="T46" fmla="*/ 969 w 1247"/>
                <a:gd name="T47" fmla="*/ 2031 h 2406"/>
                <a:gd name="T48" fmla="*/ 809 w 1247"/>
                <a:gd name="T49" fmla="*/ 2095 h 2406"/>
                <a:gd name="T50" fmla="*/ 766 w 1247"/>
                <a:gd name="T51" fmla="*/ 2148 h 2406"/>
                <a:gd name="T52" fmla="*/ 766 w 1247"/>
                <a:gd name="T53" fmla="*/ 2334 h 2406"/>
                <a:gd name="T54" fmla="*/ 739 w 1247"/>
                <a:gd name="T55" fmla="*/ 2393 h 2406"/>
                <a:gd name="T56" fmla="*/ 529 w 1247"/>
                <a:gd name="T57" fmla="*/ 2406 h 2406"/>
                <a:gd name="T58" fmla="*/ 466 w 1247"/>
                <a:gd name="T59" fmla="*/ 2376 h 2406"/>
                <a:gd name="T60" fmla="*/ 455 w 1247"/>
                <a:gd name="T61" fmla="*/ 2271 h 2406"/>
                <a:gd name="T62" fmla="*/ 449 w 1247"/>
                <a:gd name="T63" fmla="*/ 2154 h 2406"/>
                <a:gd name="T64" fmla="*/ 404 w 1247"/>
                <a:gd name="T65" fmla="*/ 2122 h 2406"/>
                <a:gd name="T66" fmla="*/ 218 w 1247"/>
                <a:gd name="T67" fmla="*/ 2084 h 2406"/>
                <a:gd name="T68" fmla="*/ 39 w 1247"/>
                <a:gd name="T69" fmla="*/ 2012 h 2406"/>
                <a:gd name="T70" fmla="*/ 0 w 1247"/>
                <a:gd name="T71" fmla="*/ 1959 h 2406"/>
                <a:gd name="T72" fmla="*/ 36 w 1247"/>
                <a:gd name="T73" fmla="*/ 1811 h 2406"/>
                <a:gd name="T74" fmla="*/ 83 w 1247"/>
                <a:gd name="T75" fmla="*/ 1678 h 2406"/>
                <a:gd name="T76" fmla="*/ 134 w 1247"/>
                <a:gd name="T77" fmla="*/ 1671 h 2406"/>
                <a:gd name="T78" fmla="*/ 322 w 1247"/>
                <a:gd name="T79" fmla="*/ 1747 h 2406"/>
                <a:gd name="T80" fmla="*/ 548 w 1247"/>
                <a:gd name="T81" fmla="*/ 1785 h 2406"/>
                <a:gd name="T82" fmla="*/ 711 w 1247"/>
                <a:gd name="T83" fmla="*/ 1752 h 2406"/>
                <a:gd name="T84" fmla="*/ 802 w 1247"/>
                <a:gd name="T85" fmla="*/ 1671 h 2406"/>
                <a:gd name="T86" fmla="*/ 817 w 1247"/>
                <a:gd name="T87" fmla="*/ 1561 h 2406"/>
                <a:gd name="T88" fmla="*/ 749 w 1247"/>
                <a:gd name="T89" fmla="*/ 1457 h 2406"/>
                <a:gd name="T90" fmla="*/ 627 w 1247"/>
                <a:gd name="T91" fmla="*/ 1385 h 2406"/>
                <a:gd name="T92" fmla="*/ 371 w 1247"/>
                <a:gd name="T93" fmla="*/ 1277 h 2406"/>
                <a:gd name="T94" fmla="*/ 184 w 1247"/>
                <a:gd name="T95" fmla="*/ 1157 h 2406"/>
                <a:gd name="T96" fmla="*/ 68 w 1247"/>
                <a:gd name="T97" fmla="*/ 1017 h 2406"/>
                <a:gd name="T98" fmla="*/ 17 w 1247"/>
                <a:gd name="T99" fmla="*/ 843 h 2406"/>
                <a:gd name="T100" fmla="*/ 39 w 1247"/>
                <a:gd name="T101" fmla="*/ 642 h 2406"/>
                <a:gd name="T102" fmla="*/ 125 w 1247"/>
                <a:gd name="T103" fmla="*/ 481 h 2406"/>
                <a:gd name="T104" fmla="*/ 265 w 1247"/>
                <a:gd name="T105" fmla="*/ 364 h 2406"/>
                <a:gd name="T106" fmla="*/ 419 w 1247"/>
                <a:gd name="T107" fmla="*/ 295 h 2406"/>
                <a:gd name="T108" fmla="*/ 470 w 1247"/>
                <a:gd name="T109" fmla="*/ 261 h 2406"/>
                <a:gd name="T110" fmla="*/ 477 w 1247"/>
                <a:gd name="T111" fmla="*/ 182 h 2406"/>
                <a:gd name="T112" fmla="*/ 483 w 1247"/>
                <a:gd name="T113" fmla="*/ 32 h 2406"/>
                <a:gd name="T114" fmla="*/ 531 w 1247"/>
                <a:gd name="T115" fmla="*/ 2 h 2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47" h="2406">
                  <a:moveTo>
                    <a:pt x="561" y="0"/>
                  </a:moveTo>
                  <a:lnTo>
                    <a:pt x="627" y="0"/>
                  </a:lnTo>
                  <a:lnTo>
                    <a:pt x="677" y="0"/>
                  </a:lnTo>
                  <a:lnTo>
                    <a:pt x="715" y="4"/>
                  </a:lnTo>
                  <a:lnTo>
                    <a:pt x="741" y="7"/>
                  </a:lnTo>
                  <a:lnTo>
                    <a:pt x="758" y="19"/>
                  </a:lnTo>
                  <a:lnTo>
                    <a:pt x="769" y="38"/>
                  </a:lnTo>
                  <a:lnTo>
                    <a:pt x="775" y="64"/>
                  </a:lnTo>
                  <a:lnTo>
                    <a:pt x="777" y="102"/>
                  </a:lnTo>
                  <a:lnTo>
                    <a:pt x="777" y="151"/>
                  </a:lnTo>
                  <a:lnTo>
                    <a:pt x="777" y="191"/>
                  </a:lnTo>
                  <a:lnTo>
                    <a:pt x="779" y="220"/>
                  </a:lnTo>
                  <a:lnTo>
                    <a:pt x="785" y="240"/>
                  </a:lnTo>
                  <a:lnTo>
                    <a:pt x="796" y="254"/>
                  </a:lnTo>
                  <a:lnTo>
                    <a:pt x="815" y="263"/>
                  </a:lnTo>
                  <a:lnTo>
                    <a:pt x="843" y="269"/>
                  </a:lnTo>
                  <a:lnTo>
                    <a:pt x="883" y="275"/>
                  </a:lnTo>
                  <a:lnTo>
                    <a:pt x="963" y="292"/>
                  </a:lnTo>
                  <a:lnTo>
                    <a:pt x="1041" y="316"/>
                  </a:lnTo>
                  <a:lnTo>
                    <a:pt x="1116" y="347"/>
                  </a:lnTo>
                  <a:lnTo>
                    <a:pt x="1139" y="358"/>
                  </a:lnTo>
                  <a:lnTo>
                    <a:pt x="1154" y="373"/>
                  </a:lnTo>
                  <a:lnTo>
                    <a:pt x="1164" y="390"/>
                  </a:lnTo>
                  <a:lnTo>
                    <a:pt x="1166" y="413"/>
                  </a:lnTo>
                  <a:lnTo>
                    <a:pt x="1162" y="438"/>
                  </a:lnTo>
                  <a:lnTo>
                    <a:pt x="1134" y="534"/>
                  </a:lnTo>
                  <a:lnTo>
                    <a:pt x="1105" y="633"/>
                  </a:lnTo>
                  <a:lnTo>
                    <a:pt x="1094" y="659"/>
                  </a:lnTo>
                  <a:lnTo>
                    <a:pt x="1084" y="676"/>
                  </a:lnTo>
                  <a:lnTo>
                    <a:pt x="1071" y="686"/>
                  </a:lnTo>
                  <a:lnTo>
                    <a:pt x="1054" y="689"/>
                  </a:lnTo>
                  <a:lnTo>
                    <a:pt x="1033" y="684"/>
                  </a:lnTo>
                  <a:lnTo>
                    <a:pt x="1007" y="672"/>
                  </a:lnTo>
                  <a:lnTo>
                    <a:pt x="917" y="636"/>
                  </a:lnTo>
                  <a:lnTo>
                    <a:pt x="826" y="612"/>
                  </a:lnTo>
                  <a:lnTo>
                    <a:pt x="732" y="599"/>
                  </a:lnTo>
                  <a:lnTo>
                    <a:pt x="635" y="599"/>
                  </a:lnTo>
                  <a:lnTo>
                    <a:pt x="603" y="602"/>
                  </a:lnTo>
                  <a:lnTo>
                    <a:pt x="570" y="608"/>
                  </a:lnTo>
                  <a:lnTo>
                    <a:pt x="536" y="619"/>
                  </a:lnTo>
                  <a:lnTo>
                    <a:pt x="502" y="638"/>
                  </a:lnTo>
                  <a:lnTo>
                    <a:pt x="476" y="661"/>
                  </a:lnTo>
                  <a:lnTo>
                    <a:pt x="457" y="689"/>
                  </a:lnTo>
                  <a:lnTo>
                    <a:pt x="445" y="718"/>
                  </a:lnTo>
                  <a:lnTo>
                    <a:pt x="440" y="750"/>
                  </a:lnTo>
                  <a:lnTo>
                    <a:pt x="443" y="780"/>
                  </a:lnTo>
                  <a:lnTo>
                    <a:pt x="455" y="813"/>
                  </a:lnTo>
                  <a:lnTo>
                    <a:pt x="476" y="841"/>
                  </a:lnTo>
                  <a:lnTo>
                    <a:pt x="502" y="869"/>
                  </a:lnTo>
                  <a:lnTo>
                    <a:pt x="553" y="904"/>
                  </a:lnTo>
                  <a:lnTo>
                    <a:pt x="606" y="934"/>
                  </a:lnTo>
                  <a:lnTo>
                    <a:pt x="663" y="960"/>
                  </a:lnTo>
                  <a:lnTo>
                    <a:pt x="764" y="1000"/>
                  </a:lnTo>
                  <a:lnTo>
                    <a:pt x="862" y="1044"/>
                  </a:lnTo>
                  <a:lnTo>
                    <a:pt x="959" y="1093"/>
                  </a:lnTo>
                  <a:lnTo>
                    <a:pt x="1020" y="1131"/>
                  </a:lnTo>
                  <a:lnTo>
                    <a:pt x="1075" y="1176"/>
                  </a:lnTo>
                  <a:lnTo>
                    <a:pt x="1122" y="1226"/>
                  </a:lnTo>
                  <a:lnTo>
                    <a:pt x="1162" y="1281"/>
                  </a:lnTo>
                  <a:lnTo>
                    <a:pt x="1194" y="1337"/>
                  </a:lnTo>
                  <a:lnTo>
                    <a:pt x="1219" y="1398"/>
                  </a:lnTo>
                  <a:lnTo>
                    <a:pt x="1236" y="1461"/>
                  </a:lnTo>
                  <a:lnTo>
                    <a:pt x="1245" y="1523"/>
                  </a:lnTo>
                  <a:lnTo>
                    <a:pt x="1247" y="1589"/>
                  </a:lnTo>
                  <a:lnTo>
                    <a:pt x="1242" y="1654"/>
                  </a:lnTo>
                  <a:lnTo>
                    <a:pt x="1226" y="1716"/>
                  </a:lnTo>
                  <a:lnTo>
                    <a:pt x="1202" y="1779"/>
                  </a:lnTo>
                  <a:lnTo>
                    <a:pt x="1171" y="1839"/>
                  </a:lnTo>
                  <a:lnTo>
                    <a:pt x="1130" y="1896"/>
                  </a:lnTo>
                  <a:lnTo>
                    <a:pt x="1080" y="1949"/>
                  </a:lnTo>
                  <a:lnTo>
                    <a:pt x="1027" y="1993"/>
                  </a:lnTo>
                  <a:lnTo>
                    <a:pt x="969" y="2031"/>
                  </a:lnTo>
                  <a:lnTo>
                    <a:pt x="904" y="2061"/>
                  </a:lnTo>
                  <a:lnTo>
                    <a:pt x="836" y="2084"/>
                  </a:lnTo>
                  <a:lnTo>
                    <a:pt x="809" y="2095"/>
                  </a:lnTo>
                  <a:lnTo>
                    <a:pt x="788" y="2109"/>
                  </a:lnTo>
                  <a:lnTo>
                    <a:pt x="775" y="2126"/>
                  </a:lnTo>
                  <a:lnTo>
                    <a:pt x="766" y="2148"/>
                  </a:lnTo>
                  <a:lnTo>
                    <a:pt x="766" y="2177"/>
                  </a:lnTo>
                  <a:lnTo>
                    <a:pt x="766" y="2256"/>
                  </a:lnTo>
                  <a:lnTo>
                    <a:pt x="766" y="2334"/>
                  </a:lnTo>
                  <a:lnTo>
                    <a:pt x="762" y="2359"/>
                  </a:lnTo>
                  <a:lnTo>
                    <a:pt x="754" y="2378"/>
                  </a:lnTo>
                  <a:lnTo>
                    <a:pt x="739" y="2393"/>
                  </a:lnTo>
                  <a:lnTo>
                    <a:pt x="720" y="2402"/>
                  </a:lnTo>
                  <a:lnTo>
                    <a:pt x="696" y="2406"/>
                  </a:lnTo>
                  <a:lnTo>
                    <a:pt x="529" y="2406"/>
                  </a:lnTo>
                  <a:lnTo>
                    <a:pt x="502" y="2402"/>
                  </a:lnTo>
                  <a:lnTo>
                    <a:pt x="481" y="2391"/>
                  </a:lnTo>
                  <a:lnTo>
                    <a:pt x="466" y="2376"/>
                  </a:lnTo>
                  <a:lnTo>
                    <a:pt x="459" y="2355"/>
                  </a:lnTo>
                  <a:lnTo>
                    <a:pt x="455" y="2328"/>
                  </a:lnTo>
                  <a:lnTo>
                    <a:pt x="455" y="2271"/>
                  </a:lnTo>
                  <a:lnTo>
                    <a:pt x="455" y="2215"/>
                  </a:lnTo>
                  <a:lnTo>
                    <a:pt x="453" y="2179"/>
                  </a:lnTo>
                  <a:lnTo>
                    <a:pt x="449" y="2154"/>
                  </a:lnTo>
                  <a:lnTo>
                    <a:pt x="441" y="2139"/>
                  </a:lnTo>
                  <a:lnTo>
                    <a:pt x="426" y="2127"/>
                  </a:lnTo>
                  <a:lnTo>
                    <a:pt x="404" y="2122"/>
                  </a:lnTo>
                  <a:lnTo>
                    <a:pt x="369" y="2114"/>
                  </a:lnTo>
                  <a:lnTo>
                    <a:pt x="294" y="2101"/>
                  </a:lnTo>
                  <a:lnTo>
                    <a:pt x="218" y="2084"/>
                  </a:lnTo>
                  <a:lnTo>
                    <a:pt x="144" y="2059"/>
                  </a:lnTo>
                  <a:lnTo>
                    <a:pt x="72" y="2029"/>
                  </a:lnTo>
                  <a:lnTo>
                    <a:pt x="39" y="2012"/>
                  </a:lnTo>
                  <a:lnTo>
                    <a:pt x="17" y="1997"/>
                  </a:lnTo>
                  <a:lnTo>
                    <a:pt x="5" y="1980"/>
                  </a:lnTo>
                  <a:lnTo>
                    <a:pt x="0" y="1959"/>
                  </a:lnTo>
                  <a:lnTo>
                    <a:pt x="3" y="1932"/>
                  </a:lnTo>
                  <a:lnTo>
                    <a:pt x="11" y="1898"/>
                  </a:lnTo>
                  <a:lnTo>
                    <a:pt x="36" y="1811"/>
                  </a:lnTo>
                  <a:lnTo>
                    <a:pt x="60" y="1724"/>
                  </a:lnTo>
                  <a:lnTo>
                    <a:pt x="72" y="1697"/>
                  </a:lnTo>
                  <a:lnTo>
                    <a:pt x="83" y="1678"/>
                  </a:lnTo>
                  <a:lnTo>
                    <a:pt x="94" y="1667"/>
                  </a:lnTo>
                  <a:lnTo>
                    <a:pt x="112" y="1665"/>
                  </a:lnTo>
                  <a:lnTo>
                    <a:pt x="134" y="1671"/>
                  </a:lnTo>
                  <a:lnTo>
                    <a:pt x="161" y="1682"/>
                  </a:lnTo>
                  <a:lnTo>
                    <a:pt x="240" y="1718"/>
                  </a:lnTo>
                  <a:lnTo>
                    <a:pt x="322" y="1747"/>
                  </a:lnTo>
                  <a:lnTo>
                    <a:pt x="405" y="1767"/>
                  </a:lnTo>
                  <a:lnTo>
                    <a:pt x="493" y="1781"/>
                  </a:lnTo>
                  <a:lnTo>
                    <a:pt x="548" y="1785"/>
                  </a:lnTo>
                  <a:lnTo>
                    <a:pt x="603" y="1783"/>
                  </a:lnTo>
                  <a:lnTo>
                    <a:pt x="658" y="1771"/>
                  </a:lnTo>
                  <a:lnTo>
                    <a:pt x="711" y="1752"/>
                  </a:lnTo>
                  <a:lnTo>
                    <a:pt x="749" y="1731"/>
                  </a:lnTo>
                  <a:lnTo>
                    <a:pt x="779" y="1703"/>
                  </a:lnTo>
                  <a:lnTo>
                    <a:pt x="802" y="1671"/>
                  </a:lnTo>
                  <a:lnTo>
                    <a:pt x="815" y="1637"/>
                  </a:lnTo>
                  <a:lnTo>
                    <a:pt x="821" y="1599"/>
                  </a:lnTo>
                  <a:lnTo>
                    <a:pt x="817" y="1561"/>
                  </a:lnTo>
                  <a:lnTo>
                    <a:pt x="804" y="1525"/>
                  </a:lnTo>
                  <a:lnTo>
                    <a:pt x="781" y="1489"/>
                  </a:lnTo>
                  <a:lnTo>
                    <a:pt x="749" y="1457"/>
                  </a:lnTo>
                  <a:lnTo>
                    <a:pt x="711" y="1428"/>
                  </a:lnTo>
                  <a:lnTo>
                    <a:pt x="671" y="1406"/>
                  </a:lnTo>
                  <a:lnTo>
                    <a:pt x="627" y="1385"/>
                  </a:lnTo>
                  <a:lnTo>
                    <a:pt x="542" y="1349"/>
                  </a:lnTo>
                  <a:lnTo>
                    <a:pt x="457" y="1313"/>
                  </a:lnTo>
                  <a:lnTo>
                    <a:pt x="371" y="1277"/>
                  </a:lnTo>
                  <a:lnTo>
                    <a:pt x="288" y="1233"/>
                  </a:lnTo>
                  <a:lnTo>
                    <a:pt x="233" y="1195"/>
                  </a:lnTo>
                  <a:lnTo>
                    <a:pt x="184" y="1157"/>
                  </a:lnTo>
                  <a:lnTo>
                    <a:pt x="138" y="1114"/>
                  </a:lnTo>
                  <a:lnTo>
                    <a:pt x="100" y="1068"/>
                  </a:lnTo>
                  <a:lnTo>
                    <a:pt x="68" y="1017"/>
                  </a:lnTo>
                  <a:lnTo>
                    <a:pt x="43" y="964"/>
                  </a:lnTo>
                  <a:lnTo>
                    <a:pt x="26" y="905"/>
                  </a:lnTo>
                  <a:lnTo>
                    <a:pt x="17" y="843"/>
                  </a:lnTo>
                  <a:lnTo>
                    <a:pt x="17" y="775"/>
                  </a:lnTo>
                  <a:lnTo>
                    <a:pt x="24" y="707"/>
                  </a:lnTo>
                  <a:lnTo>
                    <a:pt x="39" y="642"/>
                  </a:lnTo>
                  <a:lnTo>
                    <a:pt x="62" y="583"/>
                  </a:lnTo>
                  <a:lnTo>
                    <a:pt x="91" y="530"/>
                  </a:lnTo>
                  <a:lnTo>
                    <a:pt x="125" y="481"/>
                  </a:lnTo>
                  <a:lnTo>
                    <a:pt x="167" y="438"/>
                  </a:lnTo>
                  <a:lnTo>
                    <a:pt x="212" y="398"/>
                  </a:lnTo>
                  <a:lnTo>
                    <a:pt x="265" y="364"/>
                  </a:lnTo>
                  <a:lnTo>
                    <a:pt x="322" y="333"/>
                  </a:lnTo>
                  <a:lnTo>
                    <a:pt x="386" y="307"/>
                  </a:lnTo>
                  <a:lnTo>
                    <a:pt x="419" y="295"/>
                  </a:lnTo>
                  <a:lnTo>
                    <a:pt x="443" y="286"/>
                  </a:lnTo>
                  <a:lnTo>
                    <a:pt x="459" y="275"/>
                  </a:lnTo>
                  <a:lnTo>
                    <a:pt x="470" y="261"/>
                  </a:lnTo>
                  <a:lnTo>
                    <a:pt x="474" y="242"/>
                  </a:lnTo>
                  <a:lnTo>
                    <a:pt x="477" y="218"/>
                  </a:lnTo>
                  <a:lnTo>
                    <a:pt x="477" y="182"/>
                  </a:lnTo>
                  <a:lnTo>
                    <a:pt x="477" y="87"/>
                  </a:lnTo>
                  <a:lnTo>
                    <a:pt x="479" y="55"/>
                  </a:lnTo>
                  <a:lnTo>
                    <a:pt x="483" y="32"/>
                  </a:lnTo>
                  <a:lnTo>
                    <a:pt x="493" y="17"/>
                  </a:lnTo>
                  <a:lnTo>
                    <a:pt x="508" y="7"/>
                  </a:lnTo>
                  <a:lnTo>
                    <a:pt x="531" y="2"/>
                  </a:lnTo>
                  <a:lnTo>
                    <a:pt x="56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17" name="Group 150"/>
          <p:cNvGrpSpPr>
            <a:grpSpLocks noChangeAspect="1"/>
          </p:cNvGrpSpPr>
          <p:nvPr/>
        </p:nvGrpSpPr>
        <p:grpSpPr bwMode="auto">
          <a:xfrm>
            <a:off x="6630168" y="3998232"/>
            <a:ext cx="243352" cy="241747"/>
            <a:chOff x="6376" y="2979"/>
            <a:chExt cx="303" cy="301"/>
          </a:xfrm>
          <a:solidFill>
            <a:schemeClr val="bg1"/>
          </a:solidFill>
        </p:grpSpPr>
        <p:sp>
          <p:nvSpPr>
            <p:cNvPr id="118" name="Freeform 152"/>
            <p:cNvSpPr>
              <a:spLocks noEditPoints="1"/>
            </p:cNvSpPr>
            <p:nvPr/>
          </p:nvSpPr>
          <p:spPr bwMode="auto">
            <a:xfrm>
              <a:off x="6376" y="2979"/>
              <a:ext cx="303" cy="301"/>
            </a:xfrm>
            <a:custGeom>
              <a:avLst/>
              <a:gdLst>
                <a:gd name="T0" fmla="*/ 2339 w 3331"/>
                <a:gd name="T1" fmla="*/ 2775 h 3310"/>
                <a:gd name="T2" fmla="*/ 2650 w 3331"/>
                <a:gd name="T3" fmla="*/ 2588 h 3310"/>
                <a:gd name="T4" fmla="*/ 2501 w 3331"/>
                <a:gd name="T5" fmla="*/ 2313 h 3310"/>
                <a:gd name="T6" fmla="*/ 2554 w 3331"/>
                <a:gd name="T7" fmla="*/ 1298 h 3310"/>
                <a:gd name="T8" fmla="*/ 2554 w 3331"/>
                <a:gd name="T9" fmla="*/ 2011 h 3310"/>
                <a:gd name="T10" fmla="*/ 2949 w 3331"/>
                <a:gd name="T11" fmla="*/ 2109 h 3310"/>
                <a:gd name="T12" fmla="*/ 3025 w 3331"/>
                <a:gd name="T13" fmla="*/ 1559 h 3310"/>
                <a:gd name="T14" fmla="*/ 417 w 3331"/>
                <a:gd name="T15" fmla="*/ 1116 h 3310"/>
                <a:gd name="T16" fmla="*/ 306 w 3331"/>
                <a:gd name="T17" fmla="*/ 1573 h 3310"/>
                <a:gd name="T18" fmla="*/ 362 w 3331"/>
                <a:gd name="T19" fmla="*/ 2048 h 3310"/>
                <a:gd name="T20" fmla="*/ 699 w 3331"/>
                <a:gd name="T21" fmla="*/ 2042 h 3310"/>
                <a:gd name="T22" fmla="*/ 766 w 3331"/>
                <a:gd name="T23" fmla="*/ 1415 h 3310"/>
                <a:gd name="T24" fmla="*/ 417 w 3331"/>
                <a:gd name="T25" fmla="*/ 1116 h 3310"/>
                <a:gd name="T26" fmla="*/ 683 w 3331"/>
                <a:gd name="T27" fmla="*/ 721 h 3310"/>
                <a:gd name="T28" fmla="*/ 830 w 3331"/>
                <a:gd name="T29" fmla="*/ 996 h 3310"/>
                <a:gd name="T30" fmla="*/ 1033 w 3331"/>
                <a:gd name="T31" fmla="*/ 457 h 3310"/>
                <a:gd name="T32" fmla="*/ 2476 w 3331"/>
                <a:gd name="T33" fmla="*/ 895 h 3310"/>
                <a:gd name="T34" fmla="*/ 2708 w 3331"/>
                <a:gd name="T35" fmla="*/ 787 h 3310"/>
                <a:gd name="T36" fmla="*/ 2297 w 3331"/>
                <a:gd name="T37" fmla="*/ 456 h 3310"/>
                <a:gd name="T38" fmla="*/ 2212 w 3331"/>
                <a:gd name="T39" fmla="*/ 1086 h 3310"/>
                <a:gd name="T40" fmla="*/ 2045 w 3331"/>
                <a:gd name="T41" fmla="*/ 620 h 3310"/>
                <a:gd name="T42" fmla="*/ 1817 w 3331"/>
                <a:gd name="T43" fmla="*/ 352 h 3310"/>
                <a:gd name="T44" fmla="*/ 1321 w 3331"/>
                <a:gd name="T45" fmla="*/ 561 h 3310"/>
                <a:gd name="T46" fmla="*/ 1141 w 3331"/>
                <a:gd name="T47" fmla="*/ 997 h 3310"/>
                <a:gd name="T48" fmla="*/ 1514 w 3331"/>
                <a:gd name="T49" fmla="*/ 352 h 3310"/>
                <a:gd name="T50" fmla="*/ 2075 w 3331"/>
                <a:gd name="T51" fmla="*/ 51 h 3310"/>
                <a:gd name="T52" fmla="*/ 2616 w 3331"/>
                <a:gd name="T53" fmla="*/ 297 h 3310"/>
                <a:gd name="T54" fmla="*/ 3033 w 3331"/>
                <a:gd name="T55" fmla="*/ 710 h 3310"/>
                <a:gd name="T56" fmla="*/ 3280 w 3331"/>
                <a:gd name="T57" fmla="*/ 1247 h 3310"/>
                <a:gd name="T58" fmla="*/ 3319 w 3331"/>
                <a:gd name="T59" fmla="*/ 1862 h 3310"/>
                <a:gd name="T60" fmla="*/ 3136 w 3331"/>
                <a:gd name="T61" fmla="*/ 2432 h 3310"/>
                <a:gd name="T62" fmla="*/ 2771 w 3331"/>
                <a:gd name="T63" fmla="*/ 2892 h 3310"/>
                <a:gd name="T64" fmla="*/ 2268 w 3331"/>
                <a:gd name="T65" fmla="*/ 3197 h 3310"/>
                <a:gd name="T66" fmla="*/ 1666 w 3331"/>
                <a:gd name="T67" fmla="*/ 3310 h 3310"/>
                <a:gd name="T68" fmla="*/ 1313 w 3331"/>
                <a:gd name="T69" fmla="*/ 3215 h 3310"/>
                <a:gd name="T70" fmla="*/ 1678 w 3331"/>
                <a:gd name="T71" fmla="*/ 3027 h 3310"/>
                <a:gd name="T72" fmla="*/ 1893 w 3331"/>
                <a:gd name="T73" fmla="*/ 3115 h 3310"/>
                <a:gd name="T74" fmla="*/ 2094 w 3331"/>
                <a:gd name="T75" fmla="*/ 3039 h 3310"/>
                <a:gd name="T76" fmla="*/ 2348 w 3331"/>
                <a:gd name="T77" fmla="*/ 1907 h 3310"/>
                <a:gd name="T78" fmla="*/ 2296 w 3331"/>
                <a:gd name="T79" fmla="*/ 1685 h 3310"/>
                <a:gd name="T80" fmla="*/ 2151 w 3331"/>
                <a:gd name="T81" fmla="*/ 1405 h 3310"/>
                <a:gd name="T82" fmla="*/ 1514 w 3331"/>
                <a:gd name="T83" fmla="*/ 1443 h 3310"/>
                <a:gd name="T84" fmla="*/ 1062 w 3331"/>
                <a:gd name="T85" fmla="*/ 1562 h 3310"/>
                <a:gd name="T86" fmla="*/ 958 w 3331"/>
                <a:gd name="T87" fmla="*/ 1741 h 3310"/>
                <a:gd name="T88" fmla="*/ 799 w 3331"/>
                <a:gd name="T89" fmla="*/ 1921 h 3310"/>
                <a:gd name="T90" fmla="*/ 822 w 3331"/>
                <a:gd name="T91" fmla="*/ 2159 h 3310"/>
                <a:gd name="T92" fmla="*/ 695 w 3331"/>
                <a:gd name="T93" fmla="*/ 2377 h 3310"/>
                <a:gd name="T94" fmla="*/ 529 w 3331"/>
                <a:gd name="T95" fmla="*/ 2555 h 3310"/>
                <a:gd name="T96" fmla="*/ 365 w 3331"/>
                <a:gd name="T97" fmla="*/ 2645 h 3310"/>
                <a:gd name="T98" fmla="*/ 180 w 3331"/>
                <a:gd name="T99" fmla="*/ 2403 h 3310"/>
                <a:gd name="T100" fmla="*/ 13 w 3331"/>
                <a:gd name="T101" fmla="*/ 1854 h 3310"/>
                <a:gd name="T102" fmla="*/ 51 w 3331"/>
                <a:gd name="T103" fmla="*/ 1247 h 3310"/>
                <a:gd name="T104" fmla="*/ 299 w 3331"/>
                <a:gd name="T105" fmla="*/ 710 h 3310"/>
                <a:gd name="T106" fmla="*/ 715 w 3331"/>
                <a:gd name="T107" fmla="*/ 297 h 3310"/>
                <a:gd name="T108" fmla="*/ 1256 w 3331"/>
                <a:gd name="T109" fmla="*/ 51 h 3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31" h="3310">
                  <a:moveTo>
                    <a:pt x="2501" y="2313"/>
                  </a:moveTo>
                  <a:lnTo>
                    <a:pt x="2475" y="2414"/>
                  </a:lnTo>
                  <a:lnTo>
                    <a:pt x="2447" y="2511"/>
                  </a:lnTo>
                  <a:lnTo>
                    <a:pt x="2414" y="2603"/>
                  </a:lnTo>
                  <a:lnTo>
                    <a:pt x="2378" y="2692"/>
                  </a:lnTo>
                  <a:lnTo>
                    <a:pt x="2339" y="2775"/>
                  </a:lnTo>
                  <a:lnTo>
                    <a:pt x="2297" y="2853"/>
                  </a:lnTo>
                  <a:lnTo>
                    <a:pt x="2374" y="2809"/>
                  </a:lnTo>
                  <a:lnTo>
                    <a:pt x="2449" y="2761"/>
                  </a:lnTo>
                  <a:lnTo>
                    <a:pt x="2519" y="2707"/>
                  </a:lnTo>
                  <a:lnTo>
                    <a:pt x="2586" y="2650"/>
                  </a:lnTo>
                  <a:lnTo>
                    <a:pt x="2650" y="2588"/>
                  </a:lnTo>
                  <a:lnTo>
                    <a:pt x="2708" y="2522"/>
                  </a:lnTo>
                  <a:lnTo>
                    <a:pt x="2763" y="2454"/>
                  </a:lnTo>
                  <a:lnTo>
                    <a:pt x="2704" y="2415"/>
                  </a:lnTo>
                  <a:lnTo>
                    <a:pt x="2640" y="2379"/>
                  </a:lnTo>
                  <a:lnTo>
                    <a:pt x="2572" y="2345"/>
                  </a:lnTo>
                  <a:lnTo>
                    <a:pt x="2501" y="2313"/>
                  </a:lnTo>
                  <a:close/>
                  <a:moveTo>
                    <a:pt x="2916" y="1116"/>
                  </a:moveTo>
                  <a:lnTo>
                    <a:pt x="2850" y="1158"/>
                  </a:lnTo>
                  <a:lnTo>
                    <a:pt x="2781" y="1197"/>
                  </a:lnTo>
                  <a:lnTo>
                    <a:pt x="2708" y="1234"/>
                  </a:lnTo>
                  <a:lnTo>
                    <a:pt x="2632" y="1267"/>
                  </a:lnTo>
                  <a:lnTo>
                    <a:pt x="2554" y="1298"/>
                  </a:lnTo>
                  <a:lnTo>
                    <a:pt x="2565" y="1415"/>
                  </a:lnTo>
                  <a:lnTo>
                    <a:pt x="2571" y="1533"/>
                  </a:lnTo>
                  <a:lnTo>
                    <a:pt x="2574" y="1655"/>
                  </a:lnTo>
                  <a:lnTo>
                    <a:pt x="2571" y="1776"/>
                  </a:lnTo>
                  <a:lnTo>
                    <a:pt x="2565" y="1895"/>
                  </a:lnTo>
                  <a:lnTo>
                    <a:pt x="2554" y="2011"/>
                  </a:lnTo>
                  <a:lnTo>
                    <a:pt x="2632" y="2042"/>
                  </a:lnTo>
                  <a:lnTo>
                    <a:pt x="2708" y="2076"/>
                  </a:lnTo>
                  <a:lnTo>
                    <a:pt x="2781" y="2113"/>
                  </a:lnTo>
                  <a:lnTo>
                    <a:pt x="2850" y="2151"/>
                  </a:lnTo>
                  <a:lnTo>
                    <a:pt x="2916" y="2193"/>
                  </a:lnTo>
                  <a:lnTo>
                    <a:pt x="2949" y="2109"/>
                  </a:lnTo>
                  <a:lnTo>
                    <a:pt x="2976" y="2022"/>
                  </a:lnTo>
                  <a:lnTo>
                    <a:pt x="2998" y="1934"/>
                  </a:lnTo>
                  <a:lnTo>
                    <a:pt x="3015" y="1842"/>
                  </a:lnTo>
                  <a:lnTo>
                    <a:pt x="3025" y="1750"/>
                  </a:lnTo>
                  <a:lnTo>
                    <a:pt x="3028" y="1655"/>
                  </a:lnTo>
                  <a:lnTo>
                    <a:pt x="3025" y="1559"/>
                  </a:lnTo>
                  <a:lnTo>
                    <a:pt x="3015" y="1467"/>
                  </a:lnTo>
                  <a:lnTo>
                    <a:pt x="2998" y="1375"/>
                  </a:lnTo>
                  <a:lnTo>
                    <a:pt x="2976" y="1287"/>
                  </a:lnTo>
                  <a:lnTo>
                    <a:pt x="2949" y="1201"/>
                  </a:lnTo>
                  <a:lnTo>
                    <a:pt x="2916" y="1116"/>
                  </a:lnTo>
                  <a:close/>
                  <a:moveTo>
                    <a:pt x="417" y="1116"/>
                  </a:moveTo>
                  <a:lnTo>
                    <a:pt x="387" y="1188"/>
                  </a:lnTo>
                  <a:lnTo>
                    <a:pt x="362" y="1262"/>
                  </a:lnTo>
                  <a:lnTo>
                    <a:pt x="341" y="1337"/>
                  </a:lnTo>
                  <a:lnTo>
                    <a:pt x="325" y="1415"/>
                  </a:lnTo>
                  <a:lnTo>
                    <a:pt x="313" y="1493"/>
                  </a:lnTo>
                  <a:lnTo>
                    <a:pt x="306" y="1573"/>
                  </a:lnTo>
                  <a:lnTo>
                    <a:pt x="304" y="1655"/>
                  </a:lnTo>
                  <a:lnTo>
                    <a:pt x="306" y="1736"/>
                  </a:lnTo>
                  <a:lnTo>
                    <a:pt x="313" y="1816"/>
                  </a:lnTo>
                  <a:lnTo>
                    <a:pt x="325" y="1895"/>
                  </a:lnTo>
                  <a:lnTo>
                    <a:pt x="341" y="1972"/>
                  </a:lnTo>
                  <a:lnTo>
                    <a:pt x="362" y="2048"/>
                  </a:lnTo>
                  <a:lnTo>
                    <a:pt x="387" y="2122"/>
                  </a:lnTo>
                  <a:lnTo>
                    <a:pt x="417" y="2194"/>
                  </a:lnTo>
                  <a:lnTo>
                    <a:pt x="482" y="2152"/>
                  </a:lnTo>
                  <a:lnTo>
                    <a:pt x="551" y="2113"/>
                  </a:lnTo>
                  <a:lnTo>
                    <a:pt x="623" y="2076"/>
                  </a:lnTo>
                  <a:lnTo>
                    <a:pt x="699" y="2042"/>
                  </a:lnTo>
                  <a:lnTo>
                    <a:pt x="778" y="2011"/>
                  </a:lnTo>
                  <a:lnTo>
                    <a:pt x="767" y="1894"/>
                  </a:lnTo>
                  <a:lnTo>
                    <a:pt x="760" y="1776"/>
                  </a:lnTo>
                  <a:lnTo>
                    <a:pt x="758" y="1655"/>
                  </a:lnTo>
                  <a:lnTo>
                    <a:pt x="760" y="1533"/>
                  </a:lnTo>
                  <a:lnTo>
                    <a:pt x="766" y="1415"/>
                  </a:lnTo>
                  <a:lnTo>
                    <a:pt x="778" y="1298"/>
                  </a:lnTo>
                  <a:lnTo>
                    <a:pt x="699" y="1267"/>
                  </a:lnTo>
                  <a:lnTo>
                    <a:pt x="623" y="1234"/>
                  </a:lnTo>
                  <a:lnTo>
                    <a:pt x="551" y="1197"/>
                  </a:lnTo>
                  <a:lnTo>
                    <a:pt x="482" y="1158"/>
                  </a:lnTo>
                  <a:lnTo>
                    <a:pt x="417" y="1116"/>
                  </a:lnTo>
                  <a:close/>
                  <a:moveTo>
                    <a:pt x="1033" y="457"/>
                  </a:moveTo>
                  <a:lnTo>
                    <a:pt x="956" y="501"/>
                  </a:lnTo>
                  <a:lnTo>
                    <a:pt x="883" y="548"/>
                  </a:lnTo>
                  <a:lnTo>
                    <a:pt x="811" y="601"/>
                  </a:lnTo>
                  <a:lnTo>
                    <a:pt x="745" y="660"/>
                  </a:lnTo>
                  <a:lnTo>
                    <a:pt x="683" y="721"/>
                  </a:lnTo>
                  <a:lnTo>
                    <a:pt x="623" y="787"/>
                  </a:lnTo>
                  <a:lnTo>
                    <a:pt x="568" y="855"/>
                  </a:lnTo>
                  <a:lnTo>
                    <a:pt x="627" y="894"/>
                  </a:lnTo>
                  <a:lnTo>
                    <a:pt x="691" y="930"/>
                  </a:lnTo>
                  <a:lnTo>
                    <a:pt x="759" y="964"/>
                  </a:lnTo>
                  <a:lnTo>
                    <a:pt x="830" y="996"/>
                  </a:lnTo>
                  <a:lnTo>
                    <a:pt x="856" y="895"/>
                  </a:lnTo>
                  <a:lnTo>
                    <a:pt x="885" y="798"/>
                  </a:lnTo>
                  <a:lnTo>
                    <a:pt x="917" y="705"/>
                  </a:lnTo>
                  <a:lnTo>
                    <a:pt x="953" y="618"/>
                  </a:lnTo>
                  <a:lnTo>
                    <a:pt x="991" y="535"/>
                  </a:lnTo>
                  <a:lnTo>
                    <a:pt x="1033" y="457"/>
                  </a:lnTo>
                  <a:close/>
                  <a:moveTo>
                    <a:pt x="2297" y="456"/>
                  </a:moveTo>
                  <a:lnTo>
                    <a:pt x="2339" y="535"/>
                  </a:lnTo>
                  <a:lnTo>
                    <a:pt x="2378" y="618"/>
                  </a:lnTo>
                  <a:lnTo>
                    <a:pt x="2414" y="705"/>
                  </a:lnTo>
                  <a:lnTo>
                    <a:pt x="2447" y="798"/>
                  </a:lnTo>
                  <a:lnTo>
                    <a:pt x="2476" y="895"/>
                  </a:lnTo>
                  <a:lnTo>
                    <a:pt x="2501" y="996"/>
                  </a:lnTo>
                  <a:lnTo>
                    <a:pt x="2573" y="964"/>
                  </a:lnTo>
                  <a:lnTo>
                    <a:pt x="2640" y="930"/>
                  </a:lnTo>
                  <a:lnTo>
                    <a:pt x="2704" y="894"/>
                  </a:lnTo>
                  <a:lnTo>
                    <a:pt x="2763" y="855"/>
                  </a:lnTo>
                  <a:lnTo>
                    <a:pt x="2708" y="787"/>
                  </a:lnTo>
                  <a:lnTo>
                    <a:pt x="2650" y="721"/>
                  </a:lnTo>
                  <a:lnTo>
                    <a:pt x="2587" y="659"/>
                  </a:lnTo>
                  <a:lnTo>
                    <a:pt x="2520" y="601"/>
                  </a:lnTo>
                  <a:lnTo>
                    <a:pt x="2449" y="548"/>
                  </a:lnTo>
                  <a:lnTo>
                    <a:pt x="2374" y="501"/>
                  </a:lnTo>
                  <a:lnTo>
                    <a:pt x="2297" y="456"/>
                  </a:lnTo>
                  <a:close/>
                  <a:moveTo>
                    <a:pt x="1817" y="352"/>
                  </a:moveTo>
                  <a:lnTo>
                    <a:pt x="1817" y="1142"/>
                  </a:lnTo>
                  <a:lnTo>
                    <a:pt x="1919" y="1134"/>
                  </a:lnTo>
                  <a:lnTo>
                    <a:pt x="2020" y="1121"/>
                  </a:lnTo>
                  <a:lnTo>
                    <a:pt x="2117" y="1106"/>
                  </a:lnTo>
                  <a:lnTo>
                    <a:pt x="2212" y="1086"/>
                  </a:lnTo>
                  <a:lnTo>
                    <a:pt x="2190" y="997"/>
                  </a:lnTo>
                  <a:lnTo>
                    <a:pt x="2166" y="911"/>
                  </a:lnTo>
                  <a:lnTo>
                    <a:pt x="2139" y="831"/>
                  </a:lnTo>
                  <a:lnTo>
                    <a:pt x="2110" y="755"/>
                  </a:lnTo>
                  <a:lnTo>
                    <a:pt x="2078" y="686"/>
                  </a:lnTo>
                  <a:lnTo>
                    <a:pt x="2045" y="620"/>
                  </a:lnTo>
                  <a:lnTo>
                    <a:pt x="2010" y="561"/>
                  </a:lnTo>
                  <a:lnTo>
                    <a:pt x="1973" y="507"/>
                  </a:lnTo>
                  <a:lnTo>
                    <a:pt x="1936" y="459"/>
                  </a:lnTo>
                  <a:lnTo>
                    <a:pt x="1897" y="416"/>
                  </a:lnTo>
                  <a:lnTo>
                    <a:pt x="1857" y="381"/>
                  </a:lnTo>
                  <a:lnTo>
                    <a:pt x="1817" y="352"/>
                  </a:lnTo>
                  <a:close/>
                  <a:moveTo>
                    <a:pt x="1514" y="352"/>
                  </a:moveTo>
                  <a:lnTo>
                    <a:pt x="1474" y="381"/>
                  </a:lnTo>
                  <a:lnTo>
                    <a:pt x="1434" y="416"/>
                  </a:lnTo>
                  <a:lnTo>
                    <a:pt x="1396" y="459"/>
                  </a:lnTo>
                  <a:lnTo>
                    <a:pt x="1358" y="507"/>
                  </a:lnTo>
                  <a:lnTo>
                    <a:pt x="1321" y="561"/>
                  </a:lnTo>
                  <a:lnTo>
                    <a:pt x="1287" y="620"/>
                  </a:lnTo>
                  <a:lnTo>
                    <a:pt x="1253" y="686"/>
                  </a:lnTo>
                  <a:lnTo>
                    <a:pt x="1222" y="755"/>
                  </a:lnTo>
                  <a:lnTo>
                    <a:pt x="1192" y="831"/>
                  </a:lnTo>
                  <a:lnTo>
                    <a:pt x="1165" y="911"/>
                  </a:lnTo>
                  <a:lnTo>
                    <a:pt x="1141" y="997"/>
                  </a:lnTo>
                  <a:lnTo>
                    <a:pt x="1119" y="1086"/>
                  </a:lnTo>
                  <a:lnTo>
                    <a:pt x="1214" y="1106"/>
                  </a:lnTo>
                  <a:lnTo>
                    <a:pt x="1312" y="1121"/>
                  </a:lnTo>
                  <a:lnTo>
                    <a:pt x="1412" y="1134"/>
                  </a:lnTo>
                  <a:lnTo>
                    <a:pt x="1514" y="1142"/>
                  </a:lnTo>
                  <a:lnTo>
                    <a:pt x="1514" y="352"/>
                  </a:lnTo>
                  <a:close/>
                  <a:moveTo>
                    <a:pt x="1666" y="0"/>
                  </a:moveTo>
                  <a:lnTo>
                    <a:pt x="1666" y="0"/>
                  </a:lnTo>
                  <a:lnTo>
                    <a:pt x="1771" y="3"/>
                  </a:lnTo>
                  <a:lnTo>
                    <a:pt x="1874" y="13"/>
                  </a:lnTo>
                  <a:lnTo>
                    <a:pt x="1976" y="29"/>
                  </a:lnTo>
                  <a:lnTo>
                    <a:pt x="2075" y="51"/>
                  </a:lnTo>
                  <a:lnTo>
                    <a:pt x="2172" y="78"/>
                  </a:lnTo>
                  <a:lnTo>
                    <a:pt x="2268" y="112"/>
                  </a:lnTo>
                  <a:lnTo>
                    <a:pt x="2359" y="150"/>
                  </a:lnTo>
                  <a:lnTo>
                    <a:pt x="2448" y="195"/>
                  </a:lnTo>
                  <a:lnTo>
                    <a:pt x="2534" y="244"/>
                  </a:lnTo>
                  <a:lnTo>
                    <a:pt x="2616" y="297"/>
                  </a:lnTo>
                  <a:lnTo>
                    <a:pt x="2696" y="355"/>
                  </a:lnTo>
                  <a:lnTo>
                    <a:pt x="2771" y="418"/>
                  </a:lnTo>
                  <a:lnTo>
                    <a:pt x="2844" y="485"/>
                  </a:lnTo>
                  <a:lnTo>
                    <a:pt x="2911" y="557"/>
                  </a:lnTo>
                  <a:lnTo>
                    <a:pt x="2973" y="632"/>
                  </a:lnTo>
                  <a:lnTo>
                    <a:pt x="3033" y="710"/>
                  </a:lnTo>
                  <a:lnTo>
                    <a:pt x="3086" y="792"/>
                  </a:lnTo>
                  <a:lnTo>
                    <a:pt x="3136" y="877"/>
                  </a:lnTo>
                  <a:lnTo>
                    <a:pt x="3181" y="965"/>
                  </a:lnTo>
                  <a:lnTo>
                    <a:pt x="3219" y="1057"/>
                  </a:lnTo>
                  <a:lnTo>
                    <a:pt x="3253" y="1152"/>
                  </a:lnTo>
                  <a:lnTo>
                    <a:pt x="3280" y="1247"/>
                  </a:lnTo>
                  <a:lnTo>
                    <a:pt x="3302" y="1346"/>
                  </a:lnTo>
                  <a:lnTo>
                    <a:pt x="3319" y="1447"/>
                  </a:lnTo>
                  <a:lnTo>
                    <a:pt x="3328" y="1550"/>
                  </a:lnTo>
                  <a:lnTo>
                    <a:pt x="3331" y="1655"/>
                  </a:lnTo>
                  <a:lnTo>
                    <a:pt x="3328" y="1759"/>
                  </a:lnTo>
                  <a:lnTo>
                    <a:pt x="3319" y="1862"/>
                  </a:lnTo>
                  <a:lnTo>
                    <a:pt x="3302" y="1963"/>
                  </a:lnTo>
                  <a:lnTo>
                    <a:pt x="3280" y="2062"/>
                  </a:lnTo>
                  <a:lnTo>
                    <a:pt x="3253" y="2158"/>
                  </a:lnTo>
                  <a:lnTo>
                    <a:pt x="3219" y="2252"/>
                  </a:lnTo>
                  <a:lnTo>
                    <a:pt x="3181" y="2343"/>
                  </a:lnTo>
                  <a:lnTo>
                    <a:pt x="3136" y="2432"/>
                  </a:lnTo>
                  <a:lnTo>
                    <a:pt x="3086" y="2517"/>
                  </a:lnTo>
                  <a:lnTo>
                    <a:pt x="3033" y="2599"/>
                  </a:lnTo>
                  <a:lnTo>
                    <a:pt x="2973" y="2678"/>
                  </a:lnTo>
                  <a:lnTo>
                    <a:pt x="2911" y="2753"/>
                  </a:lnTo>
                  <a:lnTo>
                    <a:pt x="2844" y="2824"/>
                  </a:lnTo>
                  <a:lnTo>
                    <a:pt x="2771" y="2892"/>
                  </a:lnTo>
                  <a:lnTo>
                    <a:pt x="2696" y="2954"/>
                  </a:lnTo>
                  <a:lnTo>
                    <a:pt x="2616" y="3012"/>
                  </a:lnTo>
                  <a:lnTo>
                    <a:pt x="2534" y="3066"/>
                  </a:lnTo>
                  <a:lnTo>
                    <a:pt x="2448" y="3115"/>
                  </a:lnTo>
                  <a:lnTo>
                    <a:pt x="2359" y="3159"/>
                  </a:lnTo>
                  <a:lnTo>
                    <a:pt x="2268" y="3197"/>
                  </a:lnTo>
                  <a:lnTo>
                    <a:pt x="2172" y="3231"/>
                  </a:lnTo>
                  <a:lnTo>
                    <a:pt x="2075" y="3259"/>
                  </a:lnTo>
                  <a:lnTo>
                    <a:pt x="1976" y="3281"/>
                  </a:lnTo>
                  <a:lnTo>
                    <a:pt x="1874" y="3296"/>
                  </a:lnTo>
                  <a:lnTo>
                    <a:pt x="1771" y="3305"/>
                  </a:lnTo>
                  <a:lnTo>
                    <a:pt x="1666" y="3310"/>
                  </a:lnTo>
                  <a:lnTo>
                    <a:pt x="1576" y="3307"/>
                  </a:lnTo>
                  <a:lnTo>
                    <a:pt x="1488" y="3299"/>
                  </a:lnTo>
                  <a:lnTo>
                    <a:pt x="1400" y="3288"/>
                  </a:lnTo>
                  <a:lnTo>
                    <a:pt x="1314" y="3271"/>
                  </a:lnTo>
                  <a:lnTo>
                    <a:pt x="1230" y="3251"/>
                  </a:lnTo>
                  <a:lnTo>
                    <a:pt x="1313" y="3215"/>
                  </a:lnTo>
                  <a:lnTo>
                    <a:pt x="1392" y="3177"/>
                  </a:lnTo>
                  <a:lnTo>
                    <a:pt x="1469" y="3137"/>
                  </a:lnTo>
                  <a:lnTo>
                    <a:pt x="1540" y="3097"/>
                  </a:lnTo>
                  <a:lnTo>
                    <a:pt x="1608" y="3057"/>
                  </a:lnTo>
                  <a:lnTo>
                    <a:pt x="1670" y="3018"/>
                  </a:lnTo>
                  <a:lnTo>
                    <a:pt x="1678" y="3027"/>
                  </a:lnTo>
                  <a:lnTo>
                    <a:pt x="1709" y="3053"/>
                  </a:lnTo>
                  <a:lnTo>
                    <a:pt x="1741" y="3075"/>
                  </a:lnTo>
                  <a:lnTo>
                    <a:pt x="1777" y="3092"/>
                  </a:lnTo>
                  <a:lnTo>
                    <a:pt x="1814" y="3105"/>
                  </a:lnTo>
                  <a:lnTo>
                    <a:pt x="1853" y="3112"/>
                  </a:lnTo>
                  <a:lnTo>
                    <a:pt x="1893" y="3115"/>
                  </a:lnTo>
                  <a:lnTo>
                    <a:pt x="1924" y="3113"/>
                  </a:lnTo>
                  <a:lnTo>
                    <a:pt x="1956" y="3109"/>
                  </a:lnTo>
                  <a:lnTo>
                    <a:pt x="1986" y="3101"/>
                  </a:lnTo>
                  <a:lnTo>
                    <a:pt x="2025" y="3085"/>
                  </a:lnTo>
                  <a:lnTo>
                    <a:pt x="2061" y="3064"/>
                  </a:lnTo>
                  <a:lnTo>
                    <a:pt x="2094" y="3039"/>
                  </a:lnTo>
                  <a:lnTo>
                    <a:pt x="2122" y="3010"/>
                  </a:lnTo>
                  <a:lnTo>
                    <a:pt x="2147" y="2978"/>
                  </a:lnTo>
                  <a:lnTo>
                    <a:pt x="2167" y="2943"/>
                  </a:lnTo>
                  <a:lnTo>
                    <a:pt x="2182" y="2903"/>
                  </a:lnTo>
                  <a:lnTo>
                    <a:pt x="2192" y="2862"/>
                  </a:lnTo>
                  <a:lnTo>
                    <a:pt x="2348" y="1907"/>
                  </a:lnTo>
                  <a:lnTo>
                    <a:pt x="2351" y="1867"/>
                  </a:lnTo>
                  <a:lnTo>
                    <a:pt x="2350" y="1829"/>
                  </a:lnTo>
                  <a:lnTo>
                    <a:pt x="2344" y="1790"/>
                  </a:lnTo>
                  <a:lnTo>
                    <a:pt x="2333" y="1754"/>
                  </a:lnTo>
                  <a:lnTo>
                    <a:pt x="2317" y="1718"/>
                  </a:lnTo>
                  <a:lnTo>
                    <a:pt x="2296" y="1685"/>
                  </a:lnTo>
                  <a:lnTo>
                    <a:pt x="2272" y="1655"/>
                  </a:lnTo>
                  <a:lnTo>
                    <a:pt x="2272" y="1655"/>
                  </a:lnTo>
                  <a:lnTo>
                    <a:pt x="2270" y="1562"/>
                  </a:lnTo>
                  <a:lnTo>
                    <a:pt x="2266" y="1472"/>
                  </a:lnTo>
                  <a:lnTo>
                    <a:pt x="2258" y="1385"/>
                  </a:lnTo>
                  <a:lnTo>
                    <a:pt x="2151" y="1405"/>
                  </a:lnTo>
                  <a:lnTo>
                    <a:pt x="2043" y="1422"/>
                  </a:lnTo>
                  <a:lnTo>
                    <a:pt x="1931" y="1436"/>
                  </a:lnTo>
                  <a:lnTo>
                    <a:pt x="1817" y="1443"/>
                  </a:lnTo>
                  <a:lnTo>
                    <a:pt x="1817" y="1592"/>
                  </a:lnTo>
                  <a:lnTo>
                    <a:pt x="1514" y="1639"/>
                  </a:lnTo>
                  <a:lnTo>
                    <a:pt x="1514" y="1443"/>
                  </a:lnTo>
                  <a:lnTo>
                    <a:pt x="1401" y="1436"/>
                  </a:lnTo>
                  <a:lnTo>
                    <a:pt x="1289" y="1422"/>
                  </a:lnTo>
                  <a:lnTo>
                    <a:pt x="1180" y="1405"/>
                  </a:lnTo>
                  <a:lnTo>
                    <a:pt x="1073" y="1385"/>
                  </a:lnTo>
                  <a:lnTo>
                    <a:pt x="1066" y="1472"/>
                  </a:lnTo>
                  <a:lnTo>
                    <a:pt x="1062" y="1562"/>
                  </a:lnTo>
                  <a:lnTo>
                    <a:pt x="1061" y="1655"/>
                  </a:lnTo>
                  <a:lnTo>
                    <a:pt x="1061" y="1684"/>
                  </a:lnTo>
                  <a:lnTo>
                    <a:pt x="1062" y="1713"/>
                  </a:lnTo>
                  <a:lnTo>
                    <a:pt x="1039" y="1716"/>
                  </a:lnTo>
                  <a:lnTo>
                    <a:pt x="997" y="1727"/>
                  </a:lnTo>
                  <a:lnTo>
                    <a:pt x="958" y="1741"/>
                  </a:lnTo>
                  <a:lnTo>
                    <a:pt x="922" y="1761"/>
                  </a:lnTo>
                  <a:lnTo>
                    <a:pt x="890" y="1785"/>
                  </a:lnTo>
                  <a:lnTo>
                    <a:pt x="861" y="1814"/>
                  </a:lnTo>
                  <a:lnTo>
                    <a:pt x="835" y="1846"/>
                  </a:lnTo>
                  <a:lnTo>
                    <a:pt x="814" y="1882"/>
                  </a:lnTo>
                  <a:lnTo>
                    <a:pt x="799" y="1921"/>
                  </a:lnTo>
                  <a:lnTo>
                    <a:pt x="788" y="1962"/>
                  </a:lnTo>
                  <a:lnTo>
                    <a:pt x="784" y="2002"/>
                  </a:lnTo>
                  <a:lnTo>
                    <a:pt x="785" y="2044"/>
                  </a:lnTo>
                  <a:lnTo>
                    <a:pt x="793" y="2083"/>
                  </a:lnTo>
                  <a:lnTo>
                    <a:pt x="805" y="2122"/>
                  </a:lnTo>
                  <a:lnTo>
                    <a:pt x="822" y="2159"/>
                  </a:lnTo>
                  <a:lnTo>
                    <a:pt x="845" y="2194"/>
                  </a:lnTo>
                  <a:lnTo>
                    <a:pt x="872" y="2225"/>
                  </a:lnTo>
                  <a:lnTo>
                    <a:pt x="835" y="2267"/>
                  </a:lnTo>
                  <a:lnTo>
                    <a:pt x="801" y="2305"/>
                  </a:lnTo>
                  <a:lnTo>
                    <a:pt x="765" y="2341"/>
                  </a:lnTo>
                  <a:lnTo>
                    <a:pt x="695" y="2377"/>
                  </a:lnTo>
                  <a:lnTo>
                    <a:pt x="629" y="2414"/>
                  </a:lnTo>
                  <a:lnTo>
                    <a:pt x="568" y="2454"/>
                  </a:lnTo>
                  <a:lnTo>
                    <a:pt x="585" y="2475"/>
                  </a:lnTo>
                  <a:lnTo>
                    <a:pt x="603" y="2495"/>
                  </a:lnTo>
                  <a:lnTo>
                    <a:pt x="564" y="2527"/>
                  </a:lnTo>
                  <a:lnTo>
                    <a:pt x="529" y="2555"/>
                  </a:lnTo>
                  <a:lnTo>
                    <a:pt x="494" y="2579"/>
                  </a:lnTo>
                  <a:lnTo>
                    <a:pt x="463" y="2599"/>
                  </a:lnTo>
                  <a:lnTo>
                    <a:pt x="434" y="2616"/>
                  </a:lnTo>
                  <a:lnTo>
                    <a:pt x="408" y="2629"/>
                  </a:lnTo>
                  <a:lnTo>
                    <a:pt x="385" y="2639"/>
                  </a:lnTo>
                  <a:lnTo>
                    <a:pt x="365" y="2645"/>
                  </a:lnTo>
                  <a:lnTo>
                    <a:pt x="349" y="2648"/>
                  </a:lnTo>
                  <a:lnTo>
                    <a:pt x="339" y="2645"/>
                  </a:lnTo>
                  <a:lnTo>
                    <a:pt x="331" y="2642"/>
                  </a:lnTo>
                  <a:lnTo>
                    <a:pt x="276" y="2565"/>
                  </a:lnTo>
                  <a:lnTo>
                    <a:pt x="226" y="2486"/>
                  </a:lnTo>
                  <a:lnTo>
                    <a:pt x="180" y="2403"/>
                  </a:lnTo>
                  <a:lnTo>
                    <a:pt x="139" y="2317"/>
                  </a:lnTo>
                  <a:lnTo>
                    <a:pt x="104" y="2229"/>
                  </a:lnTo>
                  <a:lnTo>
                    <a:pt x="73" y="2139"/>
                  </a:lnTo>
                  <a:lnTo>
                    <a:pt x="47" y="2045"/>
                  </a:lnTo>
                  <a:lnTo>
                    <a:pt x="27" y="1950"/>
                  </a:lnTo>
                  <a:lnTo>
                    <a:pt x="13" y="1854"/>
                  </a:lnTo>
                  <a:lnTo>
                    <a:pt x="3" y="1755"/>
                  </a:lnTo>
                  <a:lnTo>
                    <a:pt x="0" y="1655"/>
                  </a:lnTo>
                  <a:lnTo>
                    <a:pt x="3" y="1550"/>
                  </a:lnTo>
                  <a:lnTo>
                    <a:pt x="14" y="1447"/>
                  </a:lnTo>
                  <a:lnTo>
                    <a:pt x="29" y="1346"/>
                  </a:lnTo>
                  <a:lnTo>
                    <a:pt x="51" y="1247"/>
                  </a:lnTo>
                  <a:lnTo>
                    <a:pt x="80" y="1152"/>
                  </a:lnTo>
                  <a:lnTo>
                    <a:pt x="113" y="1057"/>
                  </a:lnTo>
                  <a:lnTo>
                    <a:pt x="152" y="965"/>
                  </a:lnTo>
                  <a:lnTo>
                    <a:pt x="196" y="877"/>
                  </a:lnTo>
                  <a:lnTo>
                    <a:pt x="245" y="792"/>
                  </a:lnTo>
                  <a:lnTo>
                    <a:pt x="299" y="710"/>
                  </a:lnTo>
                  <a:lnTo>
                    <a:pt x="358" y="632"/>
                  </a:lnTo>
                  <a:lnTo>
                    <a:pt x="421" y="557"/>
                  </a:lnTo>
                  <a:lnTo>
                    <a:pt x="489" y="485"/>
                  </a:lnTo>
                  <a:lnTo>
                    <a:pt x="560" y="418"/>
                  </a:lnTo>
                  <a:lnTo>
                    <a:pt x="635" y="355"/>
                  </a:lnTo>
                  <a:lnTo>
                    <a:pt x="715" y="297"/>
                  </a:lnTo>
                  <a:lnTo>
                    <a:pt x="798" y="244"/>
                  </a:lnTo>
                  <a:lnTo>
                    <a:pt x="884" y="195"/>
                  </a:lnTo>
                  <a:lnTo>
                    <a:pt x="973" y="150"/>
                  </a:lnTo>
                  <a:lnTo>
                    <a:pt x="1065" y="112"/>
                  </a:lnTo>
                  <a:lnTo>
                    <a:pt x="1159" y="78"/>
                  </a:lnTo>
                  <a:lnTo>
                    <a:pt x="1256" y="51"/>
                  </a:lnTo>
                  <a:lnTo>
                    <a:pt x="1356" y="29"/>
                  </a:lnTo>
                  <a:lnTo>
                    <a:pt x="1457" y="13"/>
                  </a:lnTo>
                  <a:lnTo>
                    <a:pt x="1561" y="3"/>
                  </a:lnTo>
                  <a:lnTo>
                    <a:pt x="1666"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9" name="Freeform 153"/>
            <p:cNvSpPr>
              <a:spLocks noEditPoints="1"/>
            </p:cNvSpPr>
            <p:nvPr/>
          </p:nvSpPr>
          <p:spPr bwMode="auto">
            <a:xfrm>
              <a:off x="6383" y="3134"/>
              <a:ext cx="193" cy="139"/>
            </a:xfrm>
            <a:custGeom>
              <a:avLst/>
              <a:gdLst>
                <a:gd name="T0" fmla="*/ 1200 w 2125"/>
                <a:gd name="T1" fmla="*/ 494 h 1526"/>
                <a:gd name="T2" fmla="*/ 1133 w 2125"/>
                <a:gd name="T3" fmla="*/ 582 h 1526"/>
                <a:gd name="T4" fmla="*/ 1068 w 2125"/>
                <a:gd name="T5" fmla="*/ 663 h 1526"/>
                <a:gd name="T6" fmla="*/ 979 w 2125"/>
                <a:gd name="T7" fmla="*/ 765 h 1526"/>
                <a:gd name="T8" fmla="*/ 871 w 2125"/>
                <a:gd name="T9" fmla="*/ 879 h 1526"/>
                <a:gd name="T10" fmla="*/ 751 w 2125"/>
                <a:gd name="T11" fmla="*/ 993 h 1526"/>
                <a:gd name="T12" fmla="*/ 621 w 2125"/>
                <a:gd name="T13" fmla="*/ 1097 h 1526"/>
                <a:gd name="T14" fmla="*/ 487 w 2125"/>
                <a:gd name="T15" fmla="*/ 1179 h 1526"/>
                <a:gd name="T16" fmla="*/ 354 w 2125"/>
                <a:gd name="T17" fmla="*/ 1230 h 1526"/>
                <a:gd name="T18" fmla="*/ 238 w 2125"/>
                <a:gd name="T19" fmla="*/ 1240 h 1526"/>
                <a:gd name="T20" fmla="*/ 151 w 2125"/>
                <a:gd name="T21" fmla="*/ 1216 h 1526"/>
                <a:gd name="T22" fmla="*/ 285 w 2125"/>
                <a:gd name="T23" fmla="*/ 1313 h 1526"/>
                <a:gd name="T24" fmla="*/ 444 w 2125"/>
                <a:gd name="T25" fmla="*/ 1366 h 1526"/>
                <a:gd name="T26" fmla="*/ 623 w 2125"/>
                <a:gd name="T27" fmla="*/ 1373 h 1526"/>
                <a:gd name="T28" fmla="*/ 801 w 2125"/>
                <a:gd name="T29" fmla="*/ 1344 h 1526"/>
                <a:gd name="T30" fmla="*/ 978 w 2125"/>
                <a:gd name="T31" fmla="*/ 1289 h 1526"/>
                <a:gd name="T32" fmla="*/ 1147 w 2125"/>
                <a:gd name="T33" fmla="*/ 1216 h 1526"/>
                <a:gd name="T34" fmla="*/ 1300 w 2125"/>
                <a:gd name="T35" fmla="*/ 1136 h 1526"/>
                <a:gd name="T36" fmla="*/ 1429 w 2125"/>
                <a:gd name="T37" fmla="*/ 1058 h 1526"/>
                <a:gd name="T38" fmla="*/ 1529 w 2125"/>
                <a:gd name="T39" fmla="*/ 991 h 1526"/>
                <a:gd name="T40" fmla="*/ 1628 w 2125"/>
                <a:gd name="T41" fmla="*/ 919 h 1526"/>
                <a:gd name="T42" fmla="*/ 1979 w 2125"/>
                <a:gd name="T43" fmla="*/ 0 h 1526"/>
                <a:gd name="T44" fmla="*/ 2059 w 2125"/>
                <a:gd name="T45" fmla="*/ 26 h 1526"/>
                <a:gd name="T46" fmla="*/ 2112 w 2125"/>
                <a:gd name="T47" fmla="*/ 92 h 1526"/>
                <a:gd name="T48" fmla="*/ 2123 w 2125"/>
                <a:gd name="T49" fmla="*/ 175 h 1526"/>
                <a:gd name="T50" fmla="*/ 1948 w 2125"/>
                <a:gd name="T51" fmla="*/ 1183 h 1526"/>
                <a:gd name="T52" fmla="*/ 1889 w 2125"/>
                <a:gd name="T53" fmla="*/ 1239 h 1526"/>
                <a:gd name="T54" fmla="*/ 1817 w 2125"/>
                <a:gd name="T55" fmla="*/ 1256 h 1526"/>
                <a:gd name="T56" fmla="*/ 1748 w 2125"/>
                <a:gd name="T57" fmla="*/ 1241 h 1526"/>
                <a:gd name="T58" fmla="*/ 1614 w 2125"/>
                <a:gd name="T59" fmla="*/ 1116 h 1526"/>
                <a:gd name="T60" fmla="*/ 1472 w 2125"/>
                <a:gd name="T61" fmla="*/ 1209 h 1526"/>
                <a:gd name="T62" fmla="*/ 1295 w 2125"/>
                <a:gd name="T63" fmla="*/ 1310 h 1526"/>
                <a:gd name="T64" fmla="*/ 1091 w 2125"/>
                <a:gd name="T65" fmla="*/ 1407 h 1526"/>
                <a:gd name="T66" fmla="*/ 869 w 2125"/>
                <a:gd name="T67" fmla="*/ 1483 h 1526"/>
                <a:gd name="T68" fmla="*/ 640 w 2125"/>
                <a:gd name="T69" fmla="*/ 1523 h 1526"/>
                <a:gd name="T70" fmla="*/ 430 w 2125"/>
                <a:gd name="T71" fmla="*/ 1515 h 1526"/>
                <a:gd name="T72" fmla="*/ 249 w 2125"/>
                <a:gd name="T73" fmla="*/ 1462 h 1526"/>
                <a:gd name="T74" fmla="*/ 91 w 2125"/>
                <a:gd name="T75" fmla="*/ 1365 h 1526"/>
                <a:gd name="T76" fmla="*/ 14 w 2125"/>
                <a:gd name="T77" fmla="*/ 1278 h 1526"/>
                <a:gd name="T78" fmla="*/ 0 w 2125"/>
                <a:gd name="T79" fmla="*/ 1203 h 1526"/>
                <a:gd name="T80" fmla="*/ 28 w 2125"/>
                <a:gd name="T81" fmla="*/ 1129 h 1526"/>
                <a:gd name="T82" fmla="*/ 87 w 2125"/>
                <a:gd name="T83" fmla="*/ 1081 h 1526"/>
                <a:gd name="T84" fmla="*/ 165 w 2125"/>
                <a:gd name="T85" fmla="*/ 1066 h 1526"/>
                <a:gd name="T86" fmla="*/ 232 w 2125"/>
                <a:gd name="T87" fmla="*/ 1086 h 1526"/>
                <a:gd name="T88" fmla="*/ 302 w 2125"/>
                <a:gd name="T89" fmla="*/ 1088 h 1526"/>
                <a:gd name="T90" fmla="*/ 411 w 2125"/>
                <a:gd name="T91" fmla="*/ 1050 h 1526"/>
                <a:gd name="T92" fmla="*/ 533 w 2125"/>
                <a:gd name="T93" fmla="*/ 975 h 1526"/>
                <a:gd name="T94" fmla="*/ 663 w 2125"/>
                <a:gd name="T95" fmla="*/ 869 h 1526"/>
                <a:gd name="T96" fmla="*/ 794 w 2125"/>
                <a:gd name="T97" fmla="*/ 744 h 1526"/>
                <a:gd name="T98" fmla="*/ 921 w 2125"/>
                <a:gd name="T99" fmla="*/ 603 h 1526"/>
                <a:gd name="T100" fmla="*/ 904 w 2125"/>
                <a:gd name="T101" fmla="*/ 412 h 1526"/>
                <a:gd name="T102" fmla="*/ 864 w 2125"/>
                <a:gd name="T103" fmla="*/ 341 h 1526"/>
                <a:gd name="T104" fmla="*/ 867 w 2125"/>
                <a:gd name="T105" fmla="*/ 259 h 1526"/>
                <a:gd name="T106" fmla="*/ 912 w 2125"/>
                <a:gd name="T107" fmla="*/ 191 h 1526"/>
                <a:gd name="T108" fmla="*/ 987 w 2125"/>
                <a:gd name="T109" fmla="*/ 157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25" h="1526">
                  <a:moveTo>
                    <a:pt x="1973" y="151"/>
                  </a:moveTo>
                  <a:lnTo>
                    <a:pt x="1012" y="306"/>
                  </a:lnTo>
                  <a:lnTo>
                    <a:pt x="1200" y="494"/>
                  </a:lnTo>
                  <a:lnTo>
                    <a:pt x="1161" y="546"/>
                  </a:lnTo>
                  <a:lnTo>
                    <a:pt x="1149" y="563"/>
                  </a:lnTo>
                  <a:lnTo>
                    <a:pt x="1133" y="582"/>
                  </a:lnTo>
                  <a:lnTo>
                    <a:pt x="1114" y="606"/>
                  </a:lnTo>
                  <a:lnTo>
                    <a:pt x="1092" y="633"/>
                  </a:lnTo>
                  <a:lnTo>
                    <a:pt x="1068" y="663"/>
                  </a:lnTo>
                  <a:lnTo>
                    <a:pt x="1041" y="695"/>
                  </a:lnTo>
                  <a:lnTo>
                    <a:pt x="1011" y="729"/>
                  </a:lnTo>
                  <a:lnTo>
                    <a:pt x="979" y="765"/>
                  </a:lnTo>
                  <a:lnTo>
                    <a:pt x="945" y="803"/>
                  </a:lnTo>
                  <a:lnTo>
                    <a:pt x="909" y="840"/>
                  </a:lnTo>
                  <a:lnTo>
                    <a:pt x="871" y="879"/>
                  </a:lnTo>
                  <a:lnTo>
                    <a:pt x="833" y="917"/>
                  </a:lnTo>
                  <a:lnTo>
                    <a:pt x="792" y="956"/>
                  </a:lnTo>
                  <a:lnTo>
                    <a:pt x="751" y="993"/>
                  </a:lnTo>
                  <a:lnTo>
                    <a:pt x="708" y="1030"/>
                  </a:lnTo>
                  <a:lnTo>
                    <a:pt x="665" y="1064"/>
                  </a:lnTo>
                  <a:lnTo>
                    <a:pt x="621" y="1097"/>
                  </a:lnTo>
                  <a:lnTo>
                    <a:pt x="576" y="1127"/>
                  </a:lnTo>
                  <a:lnTo>
                    <a:pt x="531" y="1155"/>
                  </a:lnTo>
                  <a:lnTo>
                    <a:pt x="487" y="1179"/>
                  </a:lnTo>
                  <a:lnTo>
                    <a:pt x="442" y="1200"/>
                  </a:lnTo>
                  <a:lnTo>
                    <a:pt x="398" y="1218"/>
                  </a:lnTo>
                  <a:lnTo>
                    <a:pt x="354" y="1230"/>
                  </a:lnTo>
                  <a:lnTo>
                    <a:pt x="311" y="1239"/>
                  </a:lnTo>
                  <a:lnTo>
                    <a:pt x="269" y="1241"/>
                  </a:lnTo>
                  <a:lnTo>
                    <a:pt x="238" y="1240"/>
                  </a:lnTo>
                  <a:lnTo>
                    <a:pt x="208" y="1235"/>
                  </a:lnTo>
                  <a:lnTo>
                    <a:pt x="179" y="1227"/>
                  </a:lnTo>
                  <a:lnTo>
                    <a:pt x="151" y="1216"/>
                  </a:lnTo>
                  <a:lnTo>
                    <a:pt x="193" y="1253"/>
                  </a:lnTo>
                  <a:lnTo>
                    <a:pt x="237" y="1285"/>
                  </a:lnTo>
                  <a:lnTo>
                    <a:pt x="285" y="1313"/>
                  </a:lnTo>
                  <a:lnTo>
                    <a:pt x="335" y="1335"/>
                  </a:lnTo>
                  <a:lnTo>
                    <a:pt x="388" y="1353"/>
                  </a:lnTo>
                  <a:lnTo>
                    <a:pt x="444" y="1366"/>
                  </a:lnTo>
                  <a:lnTo>
                    <a:pt x="503" y="1373"/>
                  </a:lnTo>
                  <a:lnTo>
                    <a:pt x="564" y="1375"/>
                  </a:lnTo>
                  <a:lnTo>
                    <a:pt x="623" y="1373"/>
                  </a:lnTo>
                  <a:lnTo>
                    <a:pt x="682" y="1367"/>
                  </a:lnTo>
                  <a:lnTo>
                    <a:pt x="742" y="1357"/>
                  </a:lnTo>
                  <a:lnTo>
                    <a:pt x="801" y="1344"/>
                  </a:lnTo>
                  <a:lnTo>
                    <a:pt x="861" y="1328"/>
                  </a:lnTo>
                  <a:lnTo>
                    <a:pt x="921" y="1309"/>
                  </a:lnTo>
                  <a:lnTo>
                    <a:pt x="978" y="1289"/>
                  </a:lnTo>
                  <a:lnTo>
                    <a:pt x="1036" y="1266"/>
                  </a:lnTo>
                  <a:lnTo>
                    <a:pt x="1092" y="1242"/>
                  </a:lnTo>
                  <a:lnTo>
                    <a:pt x="1147" y="1216"/>
                  </a:lnTo>
                  <a:lnTo>
                    <a:pt x="1199" y="1190"/>
                  </a:lnTo>
                  <a:lnTo>
                    <a:pt x="1250" y="1163"/>
                  </a:lnTo>
                  <a:lnTo>
                    <a:pt x="1300" y="1136"/>
                  </a:lnTo>
                  <a:lnTo>
                    <a:pt x="1346" y="1110"/>
                  </a:lnTo>
                  <a:lnTo>
                    <a:pt x="1389" y="1084"/>
                  </a:lnTo>
                  <a:lnTo>
                    <a:pt x="1429" y="1058"/>
                  </a:lnTo>
                  <a:lnTo>
                    <a:pt x="1466" y="1034"/>
                  </a:lnTo>
                  <a:lnTo>
                    <a:pt x="1500" y="1012"/>
                  </a:lnTo>
                  <a:lnTo>
                    <a:pt x="1529" y="991"/>
                  </a:lnTo>
                  <a:lnTo>
                    <a:pt x="1555" y="973"/>
                  </a:lnTo>
                  <a:lnTo>
                    <a:pt x="1576" y="958"/>
                  </a:lnTo>
                  <a:lnTo>
                    <a:pt x="1628" y="919"/>
                  </a:lnTo>
                  <a:lnTo>
                    <a:pt x="1817" y="1107"/>
                  </a:lnTo>
                  <a:lnTo>
                    <a:pt x="1973" y="151"/>
                  </a:lnTo>
                  <a:close/>
                  <a:moveTo>
                    <a:pt x="1979" y="0"/>
                  </a:moveTo>
                  <a:lnTo>
                    <a:pt x="2007" y="4"/>
                  </a:lnTo>
                  <a:lnTo>
                    <a:pt x="2035" y="13"/>
                  </a:lnTo>
                  <a:lnTo>
                    <a:pt x="2059" y="26"/>
                  </a:lnTo>
                  <a:lnTo>
                    <a:pt x="2081" y="45"/>
                  </a:lnTo>
                  <a:lnTo>
                    <a:pt x="2099" y="67"/>
                  </a:lnTo>
                  <a:lnTo>
                    <a:pt x="2112" y="92"/>
                  </a:lnTo>
                  <a:lnTo>
                    <a:pt x="2120" y="119"/>
                  </a:lnTo>
                  <a:lnTo>
                    <a:pt x="2125" y="147"/>
                  </a:lnTo>
                  <a:lnTo>
                    <a:pt x="2123" y="175"/>
                  </a:lnTo>
                  <a:lnTo>
                    <a:pt x="1967" y="1131"/>
                  </a:lnTo>
                  <a:lnTo>
                    <a:pt x="1959" y="1158"/>
                  </a:lnTo>
                  <a:lnTo>
                    <a:pt x="1948" y="1183"/>
                  </a:lnTo>
                  <a:lnTo>
                    <a:pt x="1932" y="1204"/>
                  </a:lnTo>
                  <a:lnTo>
                    <a:pt x="1912" y="1223"/>
                  </a:lnTo>
                  <a:lnTo>
                    <a:pt x="1889" y="1239"/>
                  </a:lnTo>
                  <a:lnTo>
                    <a:pt x="1864" y="1249"/>
                  </a:lnTo>
                  <a:lnTo>
                    <a:pt x="1841" y="1255"/>
                  </a:lnTo>
                  <a:lnTo>
                    <a:pt x="1817" y="1256"/>
                  </a:lnTo>
                  <a:lnTo>
                    <a:pt x="1793" y="1255"/>
                  </a:lnTo>
                  <a:lnTo>
                    <a:pt x="1770" y="1249"/>
                  </a:lnTo>
                  <a:lnTo>
                    <a:pt x="1748" y="1241"/>
                  </a:lnTo>
                  <a:lnTo>
                    <a:pt x="1728" y="1228"/>
                  </a:lnTo>
                  <a:lnTo>
                    <a:pt x="1710" y="1213"/>
                  </a:lnTo>
                  <a:lnTo>
                    <a:pt x="1614" y="1116"/>
                  </a:lnTo>
                  <a:lnTo>
                    <a:pt x="1571" y="1145"/>
                  </a:lnTo>
                  <a:lnTo>
                    <a:pt x="1524" y="1176"/>
                  </a:lnTo>
                  <a:lnTo>
                    <a:pt x="1472" y="1209"/>
                  </a:lnTo>
                  <a:lnTo>
                    <a:pt x="1417" y="1243"/>
                  </a:lnTo>
                  <a:lnTo>
                    <a:pt x="1358" y="1277"/>
                  </a:lnTo>
                  <a:lnTo>
                    <a:pt x="1295" y="1310"/>
                  </a:lnTo>
                  <a:lnTo>
                    <a:pt x="1230" y="1344"/>
                  </a:lnTo>
                  <a:lnTo>
                    <a:pt x="1161" y="1376"/>
                  </a:lnTo>
                  <a:lnTo>
                    <a:pt x="1091" y="1407"/>
                  </a:lnTo>
                  <a:lnTo>
                    <a:pt x="1018" y="1435"/>
                  </a:lnTo>
                  <a:lnTo>
                    <a:pt x="945" y="1460"/>
                  </a:lnTo>
                  <a:lnTo>
                    <a:pt x="869" y="1483"/>
                  </a:lnTo>
                  <a:lnTo>
                    <a:pt x="793" y="1501"/>
                  </a:lnTo>
                  <a:lnTo>
                    <a:pt x="717" y="1514"/>
                  </a:lnTo>
                  <a:lnTo>
                    <a:pt x="640" y="1523"/>
                  </a:lnTo>
                  <a:lnTo>
                    <a:pt x="564" y="1526"/>
                  </a:lnTo>
                  <a:lnTo>
                    <a:pt x="496" y="1524"/>
                  </a:lnTo>
                  <a:lnTo>
                    <a:pt x="430" y="1515"/>
                  </a:lnTo>
                  <a:lnTo>
                    <a:pt x="367" y="1503"/>
                  </a:lnTo>
                  <a:lnTo>
                    <a:pt x="306" y="1485"/>
                  </a:lnTo>
                  <a:lnTo>
                    <a:pt x="249" y="1462"/>
                  </a:lnTo>
                  <a:lnTo>
                    <a:pt x="193" y="1435"/>
                  </a:lnTo>
                  <a:lnTo>
                    <a:pt x="141" y="1402"/>
                  </a:lnTo>
                  <a:lnTo>
                    <a:pt x="91" y="1365"/>
                  </a:lnTo>
                  <a:lnTo>
                    <a:pt x="44" y="1322"/>
                  </a:lnTo>
                  <a:lnTo>
                    <a:pt x="27" y="1301"/>
                  </a:lnTo>
                  <a:lnTo>
                    <a:pt x="14" y="1278"/>
                  </a:lnTo>
                  <a:lnTo>
                    <a:pt x="5" y="1254"/>
                  </a:lnTo>
                  <a:lnTo>
                    <a:pt x="0" y="1229"/>
                  </a:lnTo>
                  <a:lnTo>
                    <a:pt x="0" y="1203"/>
                  </a:lnTo>
                  <a:lnTo>
                    <a:pt x="5" y="1177"/>
                  </a:lnTo>
                  <a:lnTo>
                    <a:pt x="14" y="1152"/>
                  </a:lnTo>
                  <a:lnTo>
                    <a:pt x="28" y="1129"/>
                  </a:lnTo>
                  <a:lnTo>
                    <a:pt x="44" y="1110"/>
                  </a:lnTo>
                  <a:lnTo>
                    <a:pt x="65" y="1093"/>
                  </a:lnTo>
                  <a:lnTo>
                    <a:pt x="87" y="1081"/>
                  </a:lnTo>
                  <a:lnTo>
                    <a:pt x="112" y="1071"/>
                  </a:lnTo>
                  <a:lnTo>
                    <a:pt x="138" y="1067"/>
                  </a:lnTo>
                  <a:lnTo>
                    <a:pt x="165" y="1066"/>
                  </a:lnTo>
                  <a:lnTo>
                    <a:pt x="190" y="1070"/>
                  </a:lnTo>
                  <a:lnTo>
                    <a:pt x="215" y="1080"/>
                  </a:lnTo>
                  <a:lnTo>
                    <a:pt x="232" y="1086"/>
                  </a:lnTo>
                  <a:lnTo>
                    <a:pt x="250" y="1089"/>
                  </a:lnTo>
                  <a:lnTo>
                    <a:pt x="269" y="1090"/>
                  </a:lnTo>
                  <a:lnTo>
                    <a:pt x="302" y="1088"/>
                  </a:lnTo>
                  <a:lnTo>
                    <a:pt x="336" y="1080"/>
                  </a:lnTo>
                  <a:lnTo>
                    <a:pt x="372" y="1067"/>
                  </a:lnTo>
                  <a:lnTo>
                    <a:pt x="411" y="1050"/>
                  </a:lnTo>
                  <a:lnTo>
                    <a:pt x="451" y="1029"/>
                  </a:lnTo>
                  <a:lnTo>
                    <a:pt x="491" y="1004"/>
                  </a:lnTo>
                  <a:lnTo>
                    <a:pt x="533" y="975"/>
                  </a:lnTo>
                  <a:lnTo>
                    <a:pt x="576" y="942"/>
                  </a:lnTo>
                  <a:lnTo>
                    <a:pt x="619" y="908"/>
                  </a:lnTo>
                  <a:lnTo>
                    <a:pt x="663" y="869"/>
                  </a:lnTo>
                  <a:lnTo>
                    <a:pt x="707" y="830"/>
                  </a:lnTo>
                  <a:lnTo>
                    <a:pt x="750" y="787"/>
                  </a:lnTo>
                  <a:lnTo>
                    <a:pt x="794" y="744"/>
                  </a:lnTo>
                  <a:lnTo>
                    <a:pt x="837" y="698"/>
                  </a:lnTo>
                  <a:lnTo>
                    <a:pt x="879" y="651"/>
                  </a:lnTo>
                  <a:lnTo>
                    <a:pt x="921" y="603"/>
                  </a:lnTo>
                  <a:lnTo>
                    <a:pt x="960" y="555"/>
                  </a:lnTo>
                  <a:lnTo>
                    <a:pt x="1000" y="508"/>
                  </a:lnTo>
                  <a:lnTo>
                    <a:pt x="904" y="412"/>
                  </a:lnTo>
                  <a:lnTo>
                    <a:pt x="886" y="391"/>
                  </a:lnTo>
                  <a:lnTo>
                    <a:pt x="873" y="367"/>
                  </a:lnTo>
                  <a:lnTo>
                    <a:pt x="864" y="341"/>
                  </a:lnTo>
                  <a:lnTo>
                    <a:pt x="860" y="314"/>
                  </a:lnTo>
                  <a:lnTo>
                    <a:pt x="861" y="287"/>
                  </a:lnTo>
                  <a:lnTo>
                    <a:pt x="867" y="259"/>
                  </a:lnTo>
                  <a:lnTo>
                    <a:pt x="878" y="234"/>
                  </a:lnTo>
                  <a:lnTo>
                    <a:pt x="893" y="211"/>
                  </a:lnTo>
                  <a:lnTo>
                    <a:pt x="912" y="191"/>
                  </a:lnTo>
                  <a:lnTo>
                    <a:pt x="934" y="176"/>
                  </a:lnTo>
                  <a:lnTo>
                    <a:pt x="959" y="164"/>
                  </a:lnTo>
                  <a:lnTo>
                    <a:pt x="987" y="157"/>
                  </a:lnTo>
                  <a:lnTo>
                    <a:pt x="1949" y="2"/>
                  </a:lnTo>
                  <a:lnTo>
                    <a:pt x="1979"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0" name="Group 192"/>
          <p:cNvGrpSpPr>
            <a:grpSpLocks noChangeAspect="1"/>
          </p:cNvGrpSpPr>
          <p:nvPr/>
        </p:nvGrpSpPr>
        <p:grpSpPr bwMode="auto">
          <a:xfrm>
            <a:off x="2620272" y="4002744"/>
            <a:ext cx="324301" cy="232723"/>
            <a:chOff x="4283" y="2577"/>
            <a:chExt cx="3134" cy="2249"/>
          </a:xfrm>
          <a:solidFill>
            <a:schemeClr val="bg1"/>
          </a:solidFill>
        </p:grpSpPr>
        <p:sp>
          <p:nvSpPr>
            <p:cNvPr id="121" name="Freeform 194"/>
            <p:cNvSpPr>
              <a:spLocks/>
            </p:cNvSpPr>
            <p:nvPr/>
          </p:nvSpPr>
          <p:spPr bwMode="auto">
            <a:xfrm>
              <a:off x="4718" y="2723"/>
              <a:ext cx="958" cy="1276"/>
            </a:xfrm>
            <a:custGeom>
              <a:avLst/>
              <a:gdLst>
                <a:gd name="T0" fmla="*/ 1134 w 1917"/>
                <a:gd name="T1" fmla="*/ 13 h 2554"/>
                <a:gd name="T2" fmla="*/ 1314 w 1917"/>
                <a:gd name="T3" fmla="*/ 74 h 2554"/>
                <a:gd name="T4" fmla="*/ 1459 w 1917"/>
                <a:gd name="T5" fmla="*/ 164 h 2554"/>
                <a:gd name="T6" fmla="*/ 1548 w 1917"/>
                <a:gd name="T7" fmla="*/ 253 h 2554"/>
                <a:gd name="T8" fmla="*/ 1586 w 1917"/>
                <a:gd name="T9" fmla="*/ 306 h 2554"/>
                <a:gd name="T10" fmla="*/ 1598 w 1917"/>
                <a:gd name="T11" fmla="*/ 312 h 2554"/>
                <a:gd name="T12" fmla="*/ 1634 w 1917"/>
                <a:gd name="T13" fmla="*/ 321 h 2554"/>
                <a:gd name="T14" fmla="*/ 1687 w 1917"/>
                <a:gd name="T15" fmla="*/ 350 h 2554"/>
                <a:gd name="T16" fmla="*/ 1750 w 1917"/>
                <a:gd name="T17" fmla="*/ 407 h 2554"/>
                <a:gd name="T18" fmla="*/ 1807 w 1917"/>
                <a:gd name="T19" fmla="*/ 500 h 2554"/>
                <a:gd name="T20" fmla="*/ 1849 w 1917"/>
                <a:gd name="T21" fmla="*/ 639 h 2554"/>
                <a:gd name="T22" fmla="*/ 1862 w 1917"/>
                <a:gd name="T23" fmla="*/ 835 h 2554"/>
                <a:gd name="T24" fmla="*/ 1835 w 1917"/>
                <a:gd name="T25" fmla="*/ 1097 h 2554"/>
                <a:gd name="T26" fmla="*/ 1822 w 1917"/>
                <a:gd name="T27" fmla="*/ 1217 h 2554"/>
                <a:gd name="T28" fmla="*/ 1872 w 1917"/>
                <a:gd name="T29" fmla="*/ 1230 h 2554"/>
                <a:gd name="T30" fmla="*/ 1908 w 1917"/>
                <a:gd name="T31" fmla="*/ 1280 h 2554"/>
                <a:gd name="T32" fmla="*/ 1915 w 1917"/>
                <a:gd name="T33" fmla="*/ 1380 h 2554"/>
                <a:gd name="T34" fmla="*/ 1883 w 1917"/>
                <a:gd name="T35" fmla="*/ 1546 h 2554"/>
                <a:gd name="T36" fmla="*/ 1816 w 1917"/>
                <a:gd name="T37" fmla="*/ 1726 h 2554"/>
                <a:gd name="T38" fmla="*/ 1757 w 1917"/>
                <a:gd name="T39" fmla="*/ 1808 h 2554"/>
                <a:gd name="T40" fmla="*/ 1710 w 1917"/>
                <a:gd name="T41" fmla="*/ 1888 h 2554"/>
                <a:gd name="T42" fmla="*/ 1632 w 1917"/>
                <a:gd name="T43" fmla="*/ 2092 h 2554"/>
                <a:gd name="T44" fmla="*/ 1497 w 1917"/>
                <a:gd name="T45" fmla="*/ 2284 h 2554"/>
                <a:gd name="T46" fmla="*/ 1312 w 1917"/>
                <a:gd name="T47" fmla="*/ 2443 h 2554"/>
                <a:gd name="T48" fmla="*/ 1096 w 1917"/>
                <a:gd name="T49" fmla="*/ 2536 h 2554"/>
                <a:gd name="T50" fmla="*/ 888 w 1917"/>
                <a:gd name="T51" fmla="*/ 2550 h 2554"/>
                <a:gd name="T52" fmla="*/ 673 w 1917"/>
                <a:gd name="T53" fmla="*/ 2485 h 2554"/>
                <a:gd name="T54" fmla="*/ 472 w 1917"/>
                <a:gd name="T55" fmla="*/ 2344 h 2554"/>
                <a:gd name="T56" fmla="*/ 322 w 1917"/>
                <a:gd name="T57" fmla="*/ 2160 h 2554"/>
                <a:gd name="T58" fmla="*/ 226 w 1917"/>
                <a:gd name="T59" fmla="*/ 1957 h 2554"/>
                <a:gd name="T60" fmla="*/ 177 w 1917"/>
                <a:gd name="T61" fmla="*/ 1822 h 2554"/>
                <a:gd name="T62" fmla="*/ 120 w 1917"/>
                <a:gd name="T63" fmla="*/ 1766 h 2554"/>
                <a:gd name="T64" fmla="*/ 57 w 1917"/>
                <a:gd name="T65" fmla="*/ 1620 h 2554"/>
                <a:gd name="T66" fmla="*/ 8 w 1917"/>
                <a:gd name="T67" fmla="*/ 1428 h 2554"/>
                <a:gd name="T68" fmla="*/ 4 w 1917"/>
                <a:gd name="T69" fmla="*/ 1308 h 2554"/>
                <a:gd name="T70" fmla="*/ 32 w 1917"/>
                <a:gd name="T71" fmla="*/ 1244 h 2554"/>
                <a:gd name="T72" fmla="*/ 78 w 1917"/>
                <a:gd name="T73" fmla="*/ 1219 h 2554"/>
                <a:gd name="T74" fmla="*/ 95 w 1917"/>
                <a:gd name="T75" fmla="*/ 1156 h 2554"/>
                <a:gd name="T76" fmla="*/ 61 w 1917"/>
                <a:gd name="T77" fmla="*/ 935 h 2554"/>
                <a:gd name="T78" fmla="*/ 80 w 1917"/>
                <a:gd name="T79" fmla="*/ 709 h 2554"/>
                <a:gd name="T80" fmla="*/ 169 w 1917"/>
                <a:gd name="T81" fmla="*/ 489 h 2554"/>
                <a:gd name="T82" fmla="*/ 306 w 1917"/>
                <a:gd name="T83" fmla="*/ 314 h 2554"/>
                <a:gd name="T84" fmla="*/ 514 w 1917"/>
                <a:gd name="T85" fmla="*/ 141 h 2554"/>
                <a:gd name="T86" fmla="*/ 717 w 1917"/>
                <a:gd name="T87" fmla="*/ 38 h 2554"/>
                <a:gd name="T88" fmla="*/ 902 w 1917"/>
                <a:gd name="T89" fmla="*/ 4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17" h="2554">
                  <a:moveTo>
                    <a:pt x="983" y="0"/>
                  </a:moveTo>
                  <a:lnTo>
                    <a:pt x="1061" y="4"/>
                  </a:lnTo>
                  <a:lnTo>
                    <a:pt x="1134" y="13"/>
                  </a:lnTo>
                  <a:lnTo>
                    <a:pt x="1198" y="29"/>
                  </a:lnTo>
                  <a:lnTo>
                    <a:pt x="1259" y="49"/>
                  </a:lnTo>
                  <a:lnTo>
                    <a:pt x="1314" y="74"/>
                  </a:lnTo>
                  <a:lnTo>
                    <a:pt x="1364" y="101"/>
                  </a:lnTo>
                  <a:lnTo>
                    <a:pt x="1415" y="131"/>
                  </a:lnTo>
                  <a:lnTo>
                    <a:pt x="1459" y="164"/>
                  </a:lnTo>
                  <a:lnTo>
                    <a:pt x="1495" y="196"/>
                  </a:lnTo>
                  <a:lnTo>
                    <a:pt x="1525" y="224"/>
                  </a:lnTo>
                  <a:lnTo>
                    <a:pt x="1548" y="253"/>
                  </a:lnTo>
                  <a:lnTo>
                    <a:pt x="1567" y="276"/>
                  </a:lnTo>
                  <a:lnTo>
                    <a:pt x="1579" y="295"/>
                  </a:lnTo>
                  <a:lnTo>
                    <a:pt x="1586" y="306"/>
                  </a:lnTo>
                  <a:lnTo>
                    <a:pt x="1588" y="310"/>
                  </a:lnTo>
                  <a:lnTo>
                    <a:pt x="1590" y="310"/>
                  </a:lnTo>
                  <a:lnTo>
                    <a:pt x="1598" y="312"/>
                  </a:lnTo>
                  <a:lnTo>
                    <a:pt x="1605" y="314"/>
                  </a:lnTo>
                  <a:lnTo>
                    <a:pt x="1619" y="316"/>
                  </a:lnTo>
                  <a:lnTo>
                    <a:pt x="1634" y="321"/>
                  </a:lnTo>
                  <a:lnTo>
                    <a:pt x="1649" y="329"/>
                  </a:lnTo>
                  <a:lnTo>
                    <a:pt x="1668" y="338"/>
                  </a:lnTo>
                  <a:lnTo>
                    <a:pt x="1687" y="350"/>
                  </a:lnTo>
                  <a:lnTo>
                    <a:pt x="1708" y="365"/>
                  </a:lnTo>
                  <a:lnTo>
                    <a:pt x="1729" y="384"/>
                  </a:lnTo>
                  <a:lnTo>
                    <a:pt x="1750" y="407"/>
                  </a:lnTo>
                  <a:lnTo>
                    <a:pt x="1771" y="432"/>
                  </a:lnTo>
                  <a:lnTo>
                    <a:pt x="1790" y="464"/>
                  </a:lnTo>
                  <a:lnTo>
                    <a:pt x="1807" y="500"/>
                  </a:lnTo>
                  <a:lnTo>
                    <a:pt x="1824" y="540"/>
                  </a:lnTo>
                  <a:lnTo>
                    <a:pt x="1837" y="588"/>
                  </a:lnTo>
                  <a:lnTo>
                    <a:pt x="1849" y="639"/>
                  </a:lnTo>
                  <a:lnTo>
                    <a:pt x="1856" y="698"/>
                  </a:lnTo>
                  <a:lnTo>
                    <a:pt x="1862" y="762"/>
                  </a:lnTo>
                  <a:lnTo>
                    <a:pt x="1862" y="835"/>
                  </a:lnTo>
                  <a:lnTo>
                    <a:pt x="1858" y="915"/>
                  </a:lnTo>
                  <a:lnTo>
                    <a:pt x="1851" y="1002"/>
                  </a:lnTo>
                  <a:lnTo>
                    <a:pt x="1835" y="1097"/>
                  </a:lnTo>
                  <a:lnTo>
                    <a:pt x="1822" y="1156"/>
                  </a:lnTo>
                  <a:lnTo>
                    <a:pt x="1805" y="1217"/>
                  </a:lnTo>
                  <a:lnTo>
                    <a:pt x="1822" y="1217"/>
                  </a:lnTo>
                  <a:lnTo>
                    <a:pt x="1839" y="1217"/>
                  </a:lnTo>
                  <a:lnTo>
                    <a:pt x="1856" y="1223"/>
                  </a:lnTo>
                  <a:lnTo>
                    <a:pt x="1872" y="1230"/>
                  </a:lnTo>
                  <a:lnTo>
                    <a:pt x="1885" y="1242"/>
                  </a:lnTo>
                  <a:lnTo>
                    <a:pt x="1898" y="1259"/>
                  </a:lnTo>
                  <a:lnTo>
                    <a:pt x="1908" y="1280"/>
                  </a:lnTo>
                  <a:lnTo>
                    <a:pt x="1913" y="1306"/>
                  </a:lnTo>
                  <a:lnTo>
                    <a:pt x="1917" y="1340"/>
                  </a:lnTo>
                  <a:lnTo>
                    <a:pt x="1915" y="1380"/>
                  </a:lnTo>
                  <a:lnTo>
                    <a:pt x="1910" y="1428"/>
                  </a:lnTo>
                  <a:lnTo>
                    <a:pt x="1900" y="1483"/>
                  </a:lnTo>
                  <a:lnTo>
                    <a:pt x="1883" y="1546"/>
                  </a:lnTo>
                  <a:lnTo>
                    <a:pt x="1860" y="1620"/>
                  </a:lnTo>
                  <a:lnTo>
                    <a:pt x="1839" y="1679"/>
                  </a:lnTo>
                  <a:lnTo>
                    <a:pt x="1816" y="1726"/>
                  </a:lnTo>
                  <a:lnTo>
                    <a:pt x="1795" y="1765"/>
                  </a:lnTo>
                  <a:lnTo>
                    <a:pt x="1776" y="1791"/>
                  </a:lnTo>
                  <a:lnTo>
                    <a:pt x="1757" y="1808"/>
                  </a:lnTo>
                  <a:lnTo>
                    <a:pt x="1740" y="1820"/>
                  </a:lnTo>
                  <a:lnTo>
                    <a:pt x="1723" y="1823"/>
                  </a:lnTo>
                  <a:lnTo>
                    <a:pt x="1710" y="1888"/>
                  </a:lnTo>
                  <a:lnTo>
                    <a:pt x="1691" y="1957"/>
                  </a:lnTo>
                  <a:lnTo>
                    <a:pt x="1664" y="2023"/>
                  </a:lnTo>
                  <a:lnTo>
                    <a:pt x="1632" y="2092"/>
                  </a:lnTo>
                  <a:lnTo>
                    <a:pt x="1592" y="2158"/>
                  </a:lnTo>
                  <a:lnTo>
                    <a:pt x="1548" y="2223"/>
                  </a:lnTo>
                  <a:lnTo>
                    <a:pt x="1497" y="2284"/>
                  </a:lnTo>
                  <a:lnTo>
                    <a:pt x="1440" y="2343"/>
                  </a:lnTo>
                  <a:lnTo>
                    <a:pt x="1379" y="2396"/>
                  </a:lnTo>
                  <a:lnTo>
                    <a:pt x="1312" y="2443"/>
                  </a:lnTo>
                  <a:lnTo>
                    <a:pt x="1240" y="2483"/>
                  </a:lnTo>
                  <a:lnTo>
                    <a:pt x="1162" y="2517"/>
                  </a:lnTo>
                  <a:lnTo>
                    <a:pt x="1096" y="2536"/>
                  </a:lnTo>
                  <a:lnTo>
                    <a:pt x="1027" y="2550"/>
                  </a:lnTo>
                  <a:lnTo>
                    <a:pt x="957" y="2554"/>
                  </a:lnTo>
                  <a:lnTo>
                    <a:pt x="888" y="2550"/>
                  </a:lnTo>
                  <a:lnTo>
                    <a:pt x="820" y="2536"/>
                  </a:lnTo>
                  <a:lnTo>
                    <a:pt x="753" y="2517"/>
                  </a:lnTo>
                  <a:lnTo>
                    <a:pt x="673" y="2485"/>
                  </a:lnTo>
                  <a:lnTo>
                    <a:pt x="601" y="2445"/>
                  </a:lnTo>
                  <a:lnTo>
                    <a:pt x="535" y="2398"/>
                  </a:lnTo>
                  <a:lnTo>
                    <a:pt x="472" y="2344"/>
                  </a:lnTo>
                  <a:lnTo>
                    <a:pt x="417" y="2285"/>
                  </a:lnTo>
                  <a:lnTo>
                    <a:pt x="365" y="2225"/>
                  </a:lnTo>
                  <a:lnTo>
                    <a:pt x="322" y="2160"/>
                  </a:lnTo>
                  <a:lnTo>
                    <a:pt x="284" y="2093"/>
                  </a:lnTo>
                  <a:lnTo>
                    <a:pt x="251" y="2025"/>
                  </a:lnTo>
                  <a:lnTo>
                    <a:pt x="226" y="1957"/>
                  </a:lnTo>
                  <a:lnTo>
                    <a:pt x="206" y="1890"/>
                  </a:lnTo>
                  <a:lnTo>
                    <a:pt x="192" y="1825"/>
                  </a:lnTo>
                  <a:lnTo>
                    <a:pt x="177" y="1822"/>
                  </a:lnTo>
                  <a:lnTo>
                    <a:pt x="158" y="1810"/>
                  </a:lnTo>
                  <a:lnTo>
                    <a:pt x="139" y="1793"/>
                  </a:lnTo>
                  <a:lnTo>
                    <a:pt x="120" y="1766"/>
                  </a:lnTo>
                  <a:lnTo>
                    <a:pt x="99" y="1728"/>
                  </a:lnTo>
                  <a:lnTo>
                    <a:pt x="78" y="1681"/>
                  </a:lnTo>
                  <a:lnTo>
                    <a:pt x="57" y="1620"/>
                  </a:lnTo>
                  <a:lnTo>
                    <a:pt x="34" y="1546"/>
                  </a:lnTo>
                  <a:lnTo>
                    <a:pt x="17" y="1483"/>
                  </a:lnTo>
                  <a:lnTo>
                    <a:pt x="8" y="1428"/>
                  </a:lnTo>
                  <a:lnTo>
                    <a:pt x="2" y="1380"/>
                  </a:lnTo>
                  <a:lnTo>
                    <a:pt x="0" y="1340"/>
                  </a:lnTo>
                  <a:lnTo>
                    <a:pt x="4" y="1308"/>
                  </a:lnTo>
                  <a:lnTo>
                    <a:pt x="10" y="1280"/>
                  </a:lnTo>
                  <a:lnTo>
                    <a:pt x="19" y="1259"/>
                  </a:lnTo>
                  <a:lnTo>
                    <a:pt x="32" y="1244"/>
                  </a:lnTo>
                  <a:lnTo>
                    <a:pt x="46" y="1230"/>
                  </a:lnTo>
                  <a:lnTo>
                    <a:pt x="63" y="1223"/>
                  </a:lnTo>
                  <a:lnTo>
                    <a:pt x="78" y="1219"/>
                  </a:lnTo>
                  <a:lnTo>
                    <a:pt x="95" y="1217"/>
                  </a:lnTo>
                  <a:lnTo>
                    <a:pt x="114" y="1217"/>
                  </a:lnTo>
                  <a:lnTo>
                    <a:pt x="95" y="1156"/>
                  </a:lnTo>
                  <a:lnTo>
                    <a:pt x="82" y="1097"/>
                  </a:lnTo>
                  <a:lnTo>
                    <a:pt x="69" y="1015"/>
                  </a:lnTo>
                  <a:lnTo>
                    <a:pt x="61" y="935"/>
                  </a:lnTo>
                  <a:lnTo>
                    <a:pt x="59" y="859"/>
                  </a:lnTo>
                  <a:lnTo>
                    <a:pt x="65" y="783"/>
                  </a:lnTo>
                  <a:lnTo>
                    <a:pt x="80" y="709"/>
                  </a:lnTo>
                  <a:lnTo>
                    <a:pt x="103" y="631"/>
                  </a:lnTo>
                  <a:lnTo>
                    <a:pt x="133" y="557"/>
                  </a:lnTo>
                  <a:lnTo>
                    <a:pt x="169" y="489"/>
                  </a:lnTo>
                  <a:lnTo>
                    <a:pt x="211" y="426"/>
                  </a:lnTo>
                  <a:lnTo>
                    <a:pt x="257" y="367"/>
                  </a:lnTo>
                  <a:lnTo>
                    <a:pt x="306" y="314"/>
                  </a:lnTo>
                  <a:lnTo>
                    <a:pt x="371" y="251"/>
                  </a:lnTo>
                  <a:lnTo>
                    <a:pt x="441" y="192"/>
                  </a:lnTo>
                  <a:lnTo>
                    <a:pt x="514" y="141"/>
                  </a:lnTo>
                  <a:lnTo>
                    <a:pt x="576" y="101"/>
                  </a:lnTo>
                  <a:lnTo>
                    <a:pt x="645" y="67"/>
                  </a:lnTo>
                  <a:lnTo>
                    <a:pt x="717" y="38"/>
                  </a:lnTo>
                  <a:lnTo>
                    <a:pt x="776" y="21"/>
                  </a:lnTo>
                  <a:lnTo>
                    <a:pt x="837" y="10"/>
                  </a:lnTo>
                  <a:lnTo>
                    <a:pt x="902" y="4"/>
                  </a:lnTo>
                  <a:lnTo>
                    <a:pt x="98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2" name="Freeform 195"/>
            <p:cNvSpPr>
              <a:spLocks/>
            </p:cNvSpPr>
            <p:nvPr/>
          </p:nvSpPr>
          <p:spPr bwMode="auto">
            <a:xfrm>
              <a:off x="4283" y="3981"/>
              <a:ext cx="1831" cy="845"/>
            </a:xfrm>
            <a:custGeom>
              <a:avLst/>
              <a:gdLst>
                <a:gd name="T0" fmla="*/ 1531 w 3661"/>
                <a:gd name="T1" fmla="*/ 1090 h 1691"/>
                <a:gd name="T2" fmla="*/ 1733 w 3661"/>
                <a:gd name="T3" fmla="*/ 801 h 1691"/>
                <a:gd name="T4" fmla="*/ 1653 w 3661"/>
                <a:gd name="T5" fmla="*/ 677 h 1691"/>
                <a:gd name="T6" fmla="*/ 1607 w 3661"/>
                <a:gd name="T7" fmla="*/ 575 h 1691"/>
                <a:gd name="T8" fmla="*/ 1586 w 3661"/>
                <a:gd name="T9" fmla="*/ 493 h 1691"/>
                <a:gd name="T10" fmla="*/ 1588 w 3661"/>
                <a:gd name="T11" fmla="*/ 426 h 1691"/>
                <a:gd name="T12" fmla="*/ 1607 w 3661"/>
                <a:gd name="T13" fmla="*/ 377 h 1691"/>
                <a:gd name="T14" fmla="*/ 1639 w 3661"/>
                <a:gd name="T15" fmla="*/ 339 h 1691"/>
                <a:gd name="T16" fmla="*/ 1679 w 3661"/>
                <a:gd name="T17" fmla="*/ 314 h 1691"/>
                <a:gd name="T18" fmla="*/ 1723 w 3661"/>
                <a:gd name="T19" fmla="*/ 297 h 1691"/>
                <a:gd name="T20" fmla="*/ 1765 w 3661"/>
                <a:gd name="T21" fmla="*/ 288 h 1691"/>
                <a:gd name="T22" fmla="*/ 1801 w 3661"/>
                <a:gd name="T23" fmla="*/ 284 h 1691"/>
                <a:gd name="T24" fmla="*/ 1826 w 3661"/>
                <a:gd name="T25" fmla="*/ 282 h 1691"/>
                <a:gd name="T26" fmla="*/ 1843 w 3661"/>
                <a:gd name="T27" fmla="*/ 284 h 1691"/>
                <a:gd name="T28" fmla="*/ 1873 w 3661"/>
                <a:gd name="T29" fmla="*/ 286 h 1691"/>
                <a:gd name="T30" fmla="*/ 1913 w 3661"/>
                <a:gd name="T31" fmla="*/ 291 h 1691"/>
                <a:gd name="T32" fmla="*/ 1957 w 3661"/>
                <a:gd name="T33" fmla="*/ 305 h 1691"/>
                <a:gd name="T34" fmla="*/ 1999 w 3661"/>
                <a:gd name="T35" fmla="*/ 326 h 1691"/>
                <a:gd name="T36" fmla="*/ 2037 w 3661"/>
                <a:gd name="T37" fmla="*/ 356 h 1691"/>
                <a:gd name="T38" fmla="*/ 2063 w 3661"/>
                <a:gd name="T39" fmla="*/ 400 h 1691"/>
                <a:gd name="T40" fmla="*/ 2073 w 3661"/>
                <a:gd name="T41" fmla="*/ 457 h 1691"/>
                <a:gd name="T42" fmla="*/ 2065 w 3661"/>
                <a:gd name="T43" fmla="*/ 531 h 1691"/>
                <a:gd name="T44" fmla="*/ 2031 w 3661"/>
                <a:gd name="T45" fmla="*/ 624 h 1691"/>
                <a:gd name="T46" fmla="*/ 1968 w 3661"/>
                <a:gd name="T47" fmla="*/ 736 h 1691"/>
                <a:gd name="T48" fmla="*/ 2081 w 3661"/>
                <a:gd name="T49" fmla="*/ 1240 h 1691"/>
                <a:gd name="T50" fmla="*/ 2472 w 3661"/>
                <a:gd name="T51" fmla="*/ 0 h 1691"/>
                <a:gd name="T52" fmla="*/ 2488 w 3661"/>
                <a:gd name="T53" fmla="*/ 10 h 1691"/>
                <a:gd name="T54" fmla="*/ 2535 w 3661"/>
                <a:gd name="T55" fmla="*/ 38 h 1691"/>
                <a:gd name="T56" fmla="*/ 2613 w 3661"/>
                <a:gd name="T57" fmla="*/ 82 h 1691"/>
                <a:gd name="T58" fmla="*/ 2718 w 3661"/>
                <a:gd name="T59" fmla="*/ 137 h 1691"/>
                <a:gd name="T60" fmla="*/ 2851 w 3661"/>
                <a:gd name="T61" fmla="*/ 202 h 1691"/>
                <a:gd name="T62" fmla="*/ 3007 w 3661"/>
                <a:gd name="T63" fmla="*/ 272 h 1691"/>
                <a:gd name="T64" fmla="*/ 3187 w 3661"/>
                <a:gd name="T65" fmla="*/ 345 h 1691"/>
                <a:gd name="T66" fmla="*/ 3334 w 3661"/>
                <a:gd name="T67" fmla="*/ 413 h 1691"/>
                <a:gd name="T68" fmla="*/ 3446 w 3661"/>
                <a:gd name="T69" fmla="*/ 501 h 1691"/>
                <a:gd name="T70" fmla="*/ 3528 w 3661"/>
                <a:gd name="T71" fmla="*/ 605 h 1691"/>
                <a:gd name="T72" fmla="*/ 3585 w 3661"/>
                <a:gd name="T73" fmla="*/ 731 h 1691"/>
                <a:gd name="T74" fmla="*/ 3621 w 3661"/>
                <a:gd name="T75" fmla="*/ 875 h 1691"/>
                <a:gd name="T76" fmla="*/ 3644 w 3661"/>
                <a:gd name="T77" fmla="*/ 1044 h 1691"/>
                <a:gd name="T78" fmla="*/ 3653 w 3661"/>
                <a:gd name="T79" fmla="*/ 1234 h 1691"/>
                <a:gd name="T80" fmla="*/ 3657 w 3661"/>
                <a:gd name="T81" fmla="*/ 1449 h 1691"/>
                <a:gd name="T82" fmla="*/ 3661 w 3661"/>
                <a:gd name="T83" fmla="*/ 1691 h 1691"/>
                <a:gd name="T84" fmla="*/ 2 w 3661"/>
                <a:gd name="T85" fmla="*/ 1567 h 1691"/>
                <a:gd name="T86" fmla="*/ 4 w 3661"/>
                <a:gd name="T87" fmla="*/ 1339 h 1691"/>
                <a:gd name="T88" fmla="*/ 11 w 3661"/>
                <a:gd name="T89" fmla="*/ 1136 h 1691"/>
                <a:gd name="T90" fmla="*/ 27 w 3661"/>
                <a:gd name="T91" fmla="*/ 957 h 1691"/>
                <a:gd name="T92" fmla="*/ 55 w 3661"/>
                <a:gd name="T93" fmla="*/ 801 h 1691"/>
                <a:gd name="T94" fmla="*/ 103 w 3661"/>
                <a:gd name="T95" fmla="*/ 664 h 1691"/>
                <a:gd name="T96" fmla="*/ 171 w 3661"/>
                <a:gd name="T97" fmla="*/ 550 h 1691"/>
                <a:gd name="T98" fmla="*/ 266 w 3661"/>
                <a:gd name="T99" fmla="*/ 455 h 1691"/>
                <a:gd name="T100" fmla="*/ 396 w 3661"/>
                <a:gd name="T101" fmla="*/ 377 h 1691"/>
                <a:gd name="T102" fmla="*/ 567 w 3661"/>
                <a:gd name="T103" fmla="*/ 308 h 1691"/>
                <a:gd name="T104" fmla="*/ 736 w 3661"/>
                <a:gd name="T105" fmla="*/ 236 h 1691"/>
                <a:gd name="T106" fmla="*/ 881 w 3661"/>
                <a:gd name="T107" fmla="*/ 170 h 1691"/>
                <a:gd name="T108" fmla="*/ 998 w 3661"/>
                <a:gd name="T109" fmla="*/ 109 h 1691"/>
                <a:gd name="T110" fmla="*/ 1090 w 3661"/>
                <a:gd name="T111" fmla="*/ 59 h 1691"/>
                <a:gd name="T112" fmla="*/ 1153 w 3661"/>
                <a:gd name="T113" fmla="*/ 21 h 1691"/>
                <a:gd name="T114" fmla="*/ 1185 w 3661"/>
                <a:gd name="T115" fmla="*/ 2 h 1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61" h="1691">
                  <a:moveTo>
                    <a:pt x="1189" y="0"/>
                  </a:moveTo>
                  <a:lnTo>
                    <a:pt x="1531" y="1090"/>
                  </a:lnTo>
                  <a:lnTo>
                    <a:pt x="1579" y="1240"/>
                  </a:lnTo>
                  <a:lnTo>
                    <a:pt x="1733" y="801"/>
                  </a:lnTo>
                  <a:lnTo>
                    <a:pt x="1689" y="736"/>
                  </a:lnTo>
                  <a:lnTo>
                    <a:pt x="1653" y="677"/>
                  </a:lnTo>
                  <a:lnTo>
                    <a:pt x="1626" y="624"/>
                  </a:lnTo>
                  <a:lnTo>
                    <a:pt x="1607" y="575"/>
                  </a:lnTo>
                  <a:lnTo>
                    <a:pt x="1594" y="531"/>
                  </a:lnTo>
                  <a:lnTo>
                    <a:pt x="1586" y="493"/>
                  </a:lnTo>
                  <a:lnTo>
                    <a:pt x="1584" y="459"/>
                  </a:lnTo>
                  <a:lnTo>
                    <a:pt x="1588" y="426"/>
                  </a:lnTo>
                  <a:lnTo>
                    <a:pt x="1596" y="400"/>
                  </a:lnTo>
                  <a:lnTo>
                    <a:pt x="1607" y="377"/>
                  </a:lnTo>
                  <a:lnTo>
                    <a:pt x="1622" y="356"/>
                  </a:lnTo>
                  <a:lnTo>
                    <a:pt x="1639" y="339"/>
                  </a:lnTo>
                  <a:lnTo>
                    <a:pt x="1658" y="326"/>
                  </a:lnTo>
                  <a:lnTo>
                    <a:pt x="1679" y="314"/>
                  </a:lnTo>
                  <a:lnTo>
                    <a:pt x="1700" y="305"/>
                  </a:lnTo>
                  <a:lnTo>
                    <a:pt x="1723" y="297"/>
                  </a:lnTo>
                  <a:lnTo>
                    <a:pt x="1744" y="291"/>
                  </a:lnTo>
                  <a:lnTo>
                    <a:pt x="1765" y="288"/>
                  </a:lnTo>
                  <a:lnTo>
                    <a:pt x="1784" y="286"/>
                  </a:lnTo>
                  <a:lnTo>
                    <a:pt x="1801" y="284"/>
                  </a:lnTo>
                  <a:lnTo>
                    <a:pt x="1816" y="284"/>
                  </a:lnTo>
                  <a:lnTo>
                    <a:pt x="1826" y="282"/>
                  </a:lnTo>
                  <a:lnTo>
                    <a:pt x="1831" y="282"/>
                  </a:lnTo>
                  <a:lnTo>
                    <a:pt x="1843" y="284"/>
                  </a:lnTo>
                  <a:lnTo>
                    <a:pt x="1856" y="284"/>
                  </a:lnTo>
                  <a:lnTo>
                    <a:pt x="1873" y="286"/>
                  </a:lnTo>
                  <a:lnTo>
                    <a:pt x="1892" y="288"/>
                  </a:lnTo>
                  <a:lnTo>
                    <a:pt x="1913" y="291"/>
                  </a:lnTo>
                  <a:lnTo>
                    <a:pt x="1934" y="297"/>
                  </a:lnTo>
                  <a:lnTo>
                    <a:pt x="1957" y="305"/>
                  </a:lnTo>
                  <a:lnTo>
                    <a:pt x="1978" y="314"/>
                  </a:lnTo>
                  <a:lnTo>
                    <a:pt x="1999" y="326"/>
                  </a:lnTo>
                  <a:lnTo>
                    <a:pt x="2020" y="339"/>
                  </a:lnTo>
                  <a:lnTo>
                    <a:pt x="2037" y="356"/>
                  </a:lnTo>
                  <a:lnTo>
                    <a:pt x="2050" y="377"/>
                  </a:lnTo>
                  <a:lnTo>
                    <a:pt x="2063" y="400"/>
                  </a:lnTo>
                  <a:lnTo>
                    <a:pt x="2071" y="426"/>
                  </a:lnTo>
                  <a:lnTo>
                    <a:pt x="2073" y="457"/>
                  </a:lnTo>
                  <a:lnTo>
                    <a:pt x="2073" y="493"/>
                  </a:lnTo>
                  <a:lnTo>
                    <a:pt x="2065" y="531"/>
                  </a:lnTo>
                  <a:lnTo>
                    <a:pt x="2052" y="575"/>
                  </a:lnTo>
                  <a:lnTo>
                    <a:pt x="2031" y="624"/>
                  </a:lnTo>
                  <a:lnTo>
                    <a:pt x="2005" y="677"/>
                  </a:lnTo>
                  <a:lnTo>
                    <a:pt x="1968" y="736"/>
                  </a:lnTo>
                  <a:lnTo>
                    <a:pt x="1925" y="801"/>
                  </a:lnTo>
                  <a:lnTo>
                    <a:pt x="2081" y="1240"/>
                  </a:lnTo>
                  <a:lnTo>
                    <a:pt x="2128" y="1090"/>
                  </a:lnTo>
                  <a:lnTo>
                    <a:pt x="2472" y="0"/>
                  </a:lnTo>
                  <a:lnTo>
                    <a:pt x="2476" y="2"/>
                  </a:lnTo>
                  <a:lnTo>
                    <a:pt x="2488" y="10"/>
                  </a:lnTo>
                  <a:lnTo>
                    <a:pt x="2508" y="21"/>
                  </a:lnTo>
                  <a:lnTo>
                    <a:pt x="2535" y="38"/>
                  </a:lnTo>
                  <a:lnTo>
                    <a:pt x="2571" y="59"/>
                  </a:lnTo>
                  <a:lnTo>
                    <a:pt x="2613" y="82"/>
                  </a:lnTo>
                  <a:lnTo>
                    <a:pt x="2663" y="109"/>
                  </a:lnTo>
                  <a:lnTo>
                    <a:pt x="2718" y="137"/>
                  </a:lnTo>
                  <a:lnTo>
                    <a:pt x="2780" y="170"/>
                  </a:lnTo>
                  <a:lnTo>
                    <a:pt x="2851" y="202"/>
                  </a:lnTo>
                  <a:lnTo>
                    <a:pt x="2927" y="236"/>
                  </a:lnTo>
                  <a:lnTo>
                    <a:pt x="3007" y="272"/>
                  </a:lnTo>
                  <a:lnTo>
                    <a:pt x="3094" y="308"/>
                  </a:lnTo>
                  <a:lnTo>
                    <a:pt x="3187" y="345"/>
                  </a:lnTo>
                  <a:lnTo>
                    <a:pt x="3265" y="377"/>
                  </a:lnTo>
                  <a:lnTo>
                    <a:pt x="3334" y="413"/>
                  </a:lnTo>
                  <a:lnTo>
                    <a:pt x="3393" y="455"/>
                  </a:lnTo>
                  <a:lnTo>
                    <a:pt x="3446" y="501"/>
                  </a:lnTo>
                  <a:lnTo>
                    <a:pt x="3490" y="550"/>
                  </a:lnTo>
                  <a:lnTo>
                    <a:pt x="3528" y="605"/>
                  </a:lnTo>
                  <a:lnTo>
                    <a:pt x="3558" y="664"/>
                  </a:lnTo>
                  <a:lnTo>
                    <a:pt x="3585" y="731"/>
                  </a:lnTo>
                  <a:lnTo>
                    <a:pt x="3606" y="801"/>
                  </a:lnTo>
                  <a:lnTo>
                    <a:pt x="3621" y="875"/>
                  </a:lnTo>
                  <a:lnTo>
                    <a:pt x="3634" y="957"/>
                  </a:lnTo>
                  <a:lnTo>
                    <a:pt x="3644" y="1044"/>
                  </a:lnTo>
                  <a:lnTo>
                    <a:pt x="3650" y="1136"/>
                  </a:lnTo>
                  <a:lnTo>
                    <a:pt x="3653" y="1234"/>
                  </a:lnTo>
                  <a:lnTo>
                    <a:pt x="3657" y="1339"/>
                  </a:lnTo>
                  <a:lnTo>
                    <a:pt x="3657" y="1449"/>
                  </a:lnTo>
                  <a:lnTo>
                    <a:pt x="3659" y="1567"/>
                  </a:lnTo>
                  <a:lnTo>
                    <a:pt x="3661" y="1691"/>
                  </a:lnTo>
                  <a:lnTo>
                    <a:pt x="0" y="1691"/>
                  </a:lnTo>
                  <a:lnTo>
                    <a:pt x="2" y="1567"/>
                  </a:lnTo>
                  <a:lnTo>
                    <a:pt x="2" y="1449"/>
                  </a:lnTo>
                  <a:lnTo>
                    <a:pt x="4" y="1339"/>
                  </a:lnTo>
                  <a:lnTo>
                    <a:pt x="8" y="1234"/>
                  </a:lnTo>
                  <a:lnTo>
                    <a:pt x="11" y="1136"/>
                  </a:lnTo>
                  <a:lnTo>
                    <a:pt x="17" y="1044"/>
                  </a:lnTo>
                  <a:lnTo>
                    <a:pt x="27" y="957"/>
                  </a:lnTo>
                  <a:lnTo>
                    <a:pt x="38" y="875"/>
                  </a:lnTo>
                  <a:lnTo>
                    <a:pt x="55" y="801"/>
                  </a:lnTo>
                  <a:lnTo>
                    <a:pt x="76" y="731"/>
                  </a:lnTo>
                  <a:lnTo>
                    <a:pt x="103" y="664"/>
                  </a:lnTo>
                  <a:lnTo>
                    <a:pt x="133" y="605"/>
                  </a:lnTo>
                  <a:lnTo>
                    <a:pt x="171" y="550"/>
                  </a:lnTo>
                  <a:lnTo>
                    <a:pt x="215" y="501"/>
                  </a:lnTo>
                  <a:lnTo>
                    <a:pt x="266" y="455"/>
                  </a:lnTo>
                  <a:lnTo>
                    <a:pt x="327" y="413"/>
                  </a:lnTo>
                  <a:lnTo>
                    <a:pt x="396" y="377"/>
                  </a:lnTo>
                  <a:lnTo>
                    <a:pt x="474" y="345"/>
                  </a:lnTo>
                  <a:lnTo>
                    <a:pt x="567" y="308"/>
                  </a:lnTo>
                  <a:lnTo>
                    <a:pt x="654" y="272"/>
                  </a:lnTo>
                  <a:lnTo>
                    <a:pt x="736" y="236"/>
                  </a:lnTo>
                  <a:lnTo>
                    <a:pt x="810" y="202"/>
                  </a:lnTo>
                  <a:lnTo>
                    <a:pt x="881" y="170"/>
                  </a:lnTo>
                  <a:lnTo>
                    <a:pt x="943" y="137"/>
                  </a:lnTo>
                  <a:lnTo>
                    <a:pt x="998" y="109"/>
                  </a:lnTo>
                  <a:lnTo>
                    <a:pt x="1048" y="82"/>
                  </a:lnTo>
                  <a:lnTo>
                    <a:pt x="1090" y="59"/>
                  </a:lnTo>
                  <a:lnTo>
                    <a:pt x="1126" y="38"/>
                  </a:lnTo>
                  <a:lnTo>
                    <a:pt x="1153" y="21"/>
                  </a:lnTo>
                  <a:lnTo>
                    <a:pt x="1172" y="10"/>
                  </a:lnTo>
                  <a:lnTo>
                    <a:pt x="1185" y="2"/>
                  </a:lnTo>
                  <a:lnTo>
                    <a:pt x="1189"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3" name="Freeform 196"/>
            <p:cNvSpPr>
              <a:spLocks/>
            </p:cNvSpPr>
            <p:nvPr/>
          </p:nvSpPr>
          <p:spPr bwMode="auto">
            <a:xfrm>
              <a:off x="5653" y="3148"/>
              <a:ext cx="841" cy="828"/>
            </a:xfrm>
            <a:custGeom>
              <a:avLst/>
              <a:gdLst>
                <a:gd name="T0" fmla="*/ 1150 w 1681"/>
                <a:gd name="T1" fmla="*/ 0 h 1656"/>
                <a:gd name="T2" fmla="*/ 1259 w 1681"/>
                <a:gd name="T3" fmla="*/ 6 h 1656"/>
                <a:gd name="T4" fmla="*/ 1367 w 1681"/>
                <a:gd name="T5" fmla="*/ 19 h 1656"/>
                <a:gd name="T6" fmla="*/ 1473 w 1681"/>
                <a:gd name="T7" fmla="*/ 44 h 1656"/>
                <a:gd name="T8" fmla="*/ 1578 w 1681"/>
                <a:gd name="T9" fmla="*/ 78 h 1656"/>
                <a:gd name="T10" fmla="*/ 1681 w 1681"/>
                <a:gd name="T11" fmla="*/ 122 h 1656"/>
                <a:gd name="T12" fmla="*/ 1356 w 1681"/>
                <a:gd name="T13" fmla="*/ 447 h 1656"/>
                <a:gd name="T14" fmla="*/ 1272 w 1681"/>
                <a:gd name="T15" fmla="*/ 430 h 1656"/>
                <a:gd name="T16" fmla="*/ 1186 w 1681"/>
                <a:gd name="T17" fmla="*/ 420 h 1656"/>
                <a:gd name="T18" fmla="*/ 1101 w 1681"/>
                <a:gd name="T19" fmla="*/ 418 h 1656"/>
                <a:gd name="T20" fmla="*/ 1015 w 1681"/>
                <a:gd name="T21" fmla="*/ 428 h 1656"/>
                <a:gd name="T22" fmla="*/ 931 w 1681"/>
                <a:gd name="T23" fmla="*/ 445 h 1656"/>
                <a:gd name="T24" fmla="*/ 850 w 1681"/>
                <a:gd name="T25" fmla="*/ 469 h 1656"/>
                <a:gd name="T26" fmla="*/ 770 w 1681"/>
                <a:gd name="T27" fmla="*/ 504 h 1656"/>
                <a:gd name="T28" fmla="*/ 692 w 1681"/>
                <a:gd name="T29" fmla="*/ 547 h 1656"/>
                <a:gd name="T30" fmla="*/ 620 w 1681"/>
                <a:gd name="T31" fmla="*/ 601 h 1656"/>
                <a:gd name="T32" fmla="*/ 551 w 1681"/>
                <a:gd name="T33" fmla="*/ 662 h 1656"/>
                <a:gd name="T34" fmla="*/ 488 w 1681"/>
                <a:gd name="T35" fmla="*/ 732 h 1656"/>
                <a:gd name="T36" fmla="*/ 435 w 1681"/>
                <a:gd name="T37" fmla="*/ 806 h 1656"/>
                <a:gd name="T38" fmla="*/ 391 w 1681"/>
                <a:gd name="T39" fmla="*/ 886 h 1656"/>
                <a:gd name="T40" fmla="*/ 357 w 1681"/>
                <a:gd name="T41" fmla="*/ 968 h 1656"/>
                <a:gd name="T42" fmla="*/ 332 w 1681"/>
                <a:gd name="T43" fmla="*/ 1053 h 1656"/>
                <a:gd name="T44" fmla="*/ 315 w 1681"/>
                <a:gd name="T45" fmla="*/ 1141 h 1656"/>
                <a:gd name="T46" fmla="*/ 310 w 1681"/>
                <a:gd name="T47" fmla="*/ 1228 h 1656"/>
                <a:gd name="T48" fmla="*/ 311 w 1681"/>
                <a:gd name="T49" fmla="*/ 1317 h 1656"/>
                <a:gd name="T50" fmla="*/ 323 w 1681"/>
                <a:gd name="T51" fmla="*/ 1405 h 1656"/>
                <a:gd name="T52" fmla="*/ 346 w 1681"/>
                <a:gd name="T53" fmla="*/ 1491 h 1656"/>
                <a:gd name="T54" fmla="*/ 376 w 1681"/>
                <a:gd name="T55" fmla="*/ 1574 h 1656"/>
                <a:gd name="T56" fmla="*/ 416 w 1681"/>
                <a:gd name="T57" fmla="*/ 1656 h 1656"/>
                <a:gd name="T58" fmla="*/ 327 w 1681"/>
                <a:gd name="T59" fmla="*/ 1618 h 1656"/>
                <a:gd name="T60" fmla="*/ 245 w 1681"/>
                <a:gd name="T61" fmla="*/ 1580 h 1656"/>
                <a:gd name="T62" fmla="*/ 171 w 1681"/>
                <a:gd name="T63" fmla="*/ 1544 h 1656"/>
                <a:gd name="T64" fmla="*/ 106 w 1681"/>
                <a:gd name="T65" fmla="*/ 1511 h 1656"/>
                <a:gd name="T66" fmla="*/ 49 w 1681"/>
                <a:gd name="T67" fmla="*/ 1481 h 1656"/>
                <a:gd name="T68" fmla="*/ 0 w 1681"/>
                <a:gd name="T69" fmla="*/ 1456 h 1656"/>
                <a:gd name="T70" fmla="*/ 34 w 1681"/>
                <a:gd name="T71" fmla="*/ 1382 h 1656"/>
                <a:gd name="T72" fmla="*/ 66 w 1681"/>
                <a:gd name="T73" fmla="*/ 1306 h 1656"/>
                <a:gd name="T74" fmla="*/ 93 w 1681"/>
                <a:gd name="T75" fmla="*/ 1224 h 1656"/>
                <a:gd name="T76" fmla="*/ 129 w 1681"/>
                <a:gd name="T77" fmla="*/ 1192 h 1656"/>
                <a:gd name="T78" fmla="*/ 163 w 1681"/>
                <a:gd name="T79" fmla="*/ 1154 h 1656"/>
                <a:gd name="T80" fmla="*/ 197 w 1681"/>
                <a:gd name="T81" fmla="*/ 1108 h 1656"/>
                <a:gd name="T82" fmla="*/ 233 w 1681"/>
                <a:gd name="T83" fmla="*/ 1046 h 1656"/>
                <a:gd name="T84" fmla="*/ 268 w 1681"/>
                <a:gd name="T85" fmla="*/ 973 h 1656"/>
                <a:gd name="T86" fmla="*/ 298 w 1681"/>
                <a:gd name="T87" fmla="*/ 890 h 1656"/>
                <a:gd name="T88" fmla="*/ 329 w 1681"/>
                <a:gd name="T89" fmla="*/ 793 h 1656"/>
                <a:gd name="T90" fmla="*/ 349 w 1681"/>
                <a:gd name="T91" fmla="*/ 717 h 1656"/>
                <a:gd name="T92" fmla="*/ 363 w 1681"/>
                <a:gd name="T93" fmla="*/ 646 h 1656"/>
                <a:gd name="T94" fmla="*/ 372 w 1681"/>
                <a:gd name="T95" fmla="*/ 580 h 1656"/>
                <a:gd name="T96" fmla="*/ 376 w 1681"/>
                <a:gd name="T97" fmla="*/ 519 h 1656"/>
                <a:gd name="T98" fmla="*/ 374 w 1681"/>
                <a:gd name="T99" fmla="*/ 460 h 1656"/>
                <a:gd name="T100" fmla="*/ 368 w 1681"/>
                <a:gd name="T101" fmla="*/ 407 h 1656"/>
                <a:gd name="T102" fmla="*/ 353 w 1681"/>
                <a:gd name="T103" fmla="*/ 348 h 1656"/>
                <a:gd name="T104" fmla="*/ 332 w 1681"/>
                <a:gd name="T105" fmla="*/ 293 h 1656"/>
                <a:gd name="T106" fmla="*/ 424 w 1681"/>
                <a:gd name="T107" fmla="*/ 224 h 1656"/>
                <a:gd name="T108" fmla="*/ 519 w 1681"/>
                <a:gd name="T109" fmla="*/ 163 h 1656"/>
                <a:gd name="T110" fmla="*/ 620 w 1681"/>
                <a:gd name="T111" fmla="*/ 112 h 1656"/>
                <a:gd name="T112" fmla="*/ 720 w 1681"/>
                <a:gd name="T113" fmla="*/ 70 h 1656"/>
                <a:gd name="T114" fmla="*/ 827 w 1681"/>
                <a:gd name="T115" fmla="*/ 38 h 1656"/>
                <a:gd name="T116" fmla="*/ 933 w 1681"/>
                <a:gd name="T117" fmla="*/ 15 h 1656"/>
                <a:gd name="T118" fmla="*/ 1042 w 1681"/>
                <a:gd name="T119" fmla="*/ 4 h 1656"/>
                <a:gd name="T120" fmla="*/ 1150 w 1681"/>
                <a:gd name="T121" fmla="*/ 0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1" h="1656">
                  <a:moveTo>
                    <a:pt x="1150" y="0"/>
                  </a:moveTo>
                  <a:lnTo>
                    <a:pt x="1259" y="6"/>
                  </a:lnTo>
                  <a:lnTo>
                    <a:pt x="1367" y="19"/>
                  </a:lnTo>
                  <a:lnTo>
                    <a:pt x="1473" y="44"/>
                  </a:lnTo>
                  <a:lnTo>
                    <a:pt x="1578" y="78"/>
                  </a:lnTo>
                  <a:lnTo>
                    <a:pt x="1681" y="122"/>
                  </a:lnTo>
                  <a:lnTo>
                    <a:pt x="1356" y="447"/>
                  </a:lnTo>
                  <a:lnTo>
                    <a:pt x="1272" y="430"/>
                  </a:lnTo>
                  <a:lnTo>
                    <a:pt x="1186" y="420"/>
                  </a:lnTo>
                  <a:lnTo>
                    <a:pt x="1101" y="418"/>
                  </a:lnTo>
                  <a:lnTo>
                    <a:pt x="1015" y="428"/>
                  </a:lnTo>
                  <a:lnTo>
                    <a:pt x="931" y="445"/>
                  </a:lnTo>
                  <a:lnTo>
                    <a:pt x="850" y="469"/>
                  </a:lnTo>
                  <a:lnTo>
                    <a:pt x="770" y="504"/>
                  </a:lnTo>
                  <a:lnTo>
                    <a:pt x="692" y="547"/>
                  </a:lnTo>
                  <a:lnTo>
                    <a:pt x="620" y="601"/>
                  </a:lnTo>
                  <a:lnTo>
                    <a:pt x="551" y="662"/>
                  </a:lnTo>
                  <a:lnTo>
                    <a:pt x="488" y="732"/>
                  </a:lnTo>
                  <a:lnTo>
                    <a:pt x="435" y="806"/>
                  </a:lnTo>
                  <a:lnTo>
                    <a:pt x="391" y="886"/>
                  </a:lnTo>
                  <a:lnTo>
                    <a:pt x="357" y="968"/>
                  </a:lnTo>
                  <a:lnTo>
                    <a:pt x="332" y="1053"/>
                  </a:lnTo>
                  <a:lnTo>
                    <a:pt x="315" y="1141"/>
                  </a:lnTo>
                  <a:lnTo>
                    <a:pt x="310" y="1228"/>
                  </a:lnTo>
                  <a:lnTo>
                    <a:pt x="311" y="1317"/>
                  </a:lnTo>
                  <a:lnTo>
                    <a:pt x="323" y="1405"/>
                  </a:lnTo>
                  <a:lnTo>
                    <a:pt x="346" y="1491"/>
                  </a:lnTo>
                  <a:lnTo>
                    <a:pt x="376" y="1574"/>
                  </a:lnTo>
                  <a:lnTo>
                    <a:pt x="416" y="1656"/>
                  </a:lnTo>
                  <a:lnTo>
                    <a:pt x="327" y="1618"/>
                  </a:lnTo>
                  <a:lnTo>
                    <a:pt x="245" y="1580"/>
                  </a:lnTo>
                  <a:lnTo>
                    <a:pt x="171" y="1544"/>
                  </a:lnTo>
                  <a:lnTo>
                    <a:pt x="106" y="1511"/>
                  </a:lnTo>
                  <a:lnTo>
                    <a:pt x="49" y="1481"/>
                  </a:lnTo>
                  <a:lnTo>
                    <a:pt x="0" y="1456"/>
                  </a:lnTo>
                  <a:lnTo>
                    <a:pt x="34" y="1382"/>
                  </a:lnTo>
                  <a:lnTo>
                    <a:pt x="66" y="1306"/>
                  </a:lnTo>
                  <a:lnTo>
                    <a:pt x="93" y="1224"/>
                  </a:lnTo>
                  <a:lnTo>
                    <a:pt x="129" y="1192"/>
                  </a:lnTo>
                  <a:lnTo>
                    <a:pt x="163" y="1154"/>
                  </a:lnTo>
                  <a:lnTo>
                    <a:pt x="197" y="1108"/>
                  </a:lnTo>
                  <a:lnTo>
                    <a:pt x="233" y="1046"/>
                  </a:lnTo>
                  <a:lnTo>
                    <a:pt x="268" y="973"/>
                  </a:lnTo>
                  <a:lnTo>
                    <a:pt x="298" y="890"/>
                  </a:lnTo>
                  <a:lnTo>
                    <a:pt x="329" y="793"/>
                  </a:lnTo>
                  <a:lnTo>
                    <a:pt x="349" y="717"/>
                  </a:lnTo>
                  <a:lnTo>
                    <a:pt x="363" y="646"/>
                  </a:lnTo>
                  <a:lnTo>
                    <a:pt x="372" y="580"/>
                  </a:lnTo>
                  <a:lnTo>
                    <a:pt x="376" y="519"/>
                  </a:lnTo>
                  <a:lnTo>
                    <a:pt x="374" y="460"/>
                  </a:lnTo>
                  <a:lnTo>
                    <a:pt x="368" y="407"/>
                  </a:lnTo>
                  <a:lnTo>
                    <a:pt x="353" y="348"/>
                  </a:lnTo>
                  <a:lnTo>
                    <a:pt x="332" y="293"/>
                  </a:lnTo>
                  <a:lnTo>
                    <a:pt x="424" y="224"/>
                  </a:lnTo>
                  <a:lnTo>
                    <a:pt x="519" y="163"/>
                  </a:lnTo>
                  <a:lnTo>
                    <a:pt x="620" y="112"/>
                  </a:lnTo>
                  <a:lnTo>
                    <a:pt x="720" y="70"/>
                  </a:lnTo>
                  <a:lnTo>
                    <a:pt x="827" y="38"/>
                  </a:lnTo>
                  <a:lnTo>
                    <a:pt x="933" y="15"/>
                  </a:lnTo>
                  <a:lnTo>
                    <a:pt x="1042" y="4"/>
                  </a:lnTo>
                  <a:lnTo>
                    <a:pt x="115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4" name="Freeform 197"/>
            <p:cNvSpPr>
              <a:spLocks/>
            </p:cNvSpPr>
            <p:nvPr/>
          </p:nvSpPr>
          <p:spPr bwMode="auto">
            <a:xfrm>
              <a:off x="6172" y="3502"/>
              <a:ext cx="677" cy="895"/>
            </a:xfrm>
            <a:custGeom>
              <a:avLst/>
              <a:gdLst>
                <a:gd name="T0" fmla="*/ 1228 w 1352"/>
                <a:gd name="T1" fmla="*/ 0 h 1789"/>
                <a:gd name="T2" fmla="*/ 1272 w 1352"/>
                <a:gd name="T3" fmla="*/ 101 h 1789"/>
                <a:gd name="T4" fmla="*/ 1306 w 1352"/>
                <a:gd name="T5" fmla="*/ 206 h 1789"/>
                <a:gd name="T6" fmla="*/ 1331 w 1352"/>
                <a:gd name="T7" fmla="*/ 310 h 1789"/>
                <a:gd name="T8" fmla="*/ 1346 w 1352"/>
                <a:gd name="T9" fmla="*/ 418 h 1789"/>
                <a:gd name="T10" fmla="*/ 1352 w 1352"/>
                <a:gd name="T11" fmla="*/ 527 h 1789"/>
                <a:gd name="T12" fmla="*/ 1348 w 1352"/>
                <a:gd name="T13" fmla="*/ 635 h 1789"/>
                <a:gd name="T14" fmla="*/ 1335 w 1352"/>
                <a:gd name="T15" fmla="*/ 742 h 1789"/>
                <a:gd name="T16" fmla="*/ 1314 w 1352"/>
                <a:gd name="T17" fmla="*/ 848 h 1789"/>
                <a:gd name="T18" fmla="*/ 1282 w 1352"/>
                <a:gd name="T19" fmla="*/ 953 h 1789"/>
                <a:gd name="T20" fmla="*/ 1242 w 1352"/>
                <a:gd name="T21" fmla="*/ 1055 h 1789"/>
                <a:gd name="T22" fmla="*/ 1192 w 1352"/>
                <a:gd name="T23" fmla="*/ 1154 h 1789"/>
                <a:gd name="T24" fmla="*/ 1133 w 1352"/>
                <a:gd name="T25" fmla="*/ 1249 h 1789"/>
                <a:gd name="T26" fmla="*/ 1065 w 1352"/>
                <a:gd name="T27" fmla="*/ 1339 h 1789"/>
                <a:gd name="T28" fmla="*/ 987 w 1352"/>
                <a:gd name="T29" fmla="*/ 1424 h 1789"/>
                <a:gd name="T30" fmla="*/ 909 w 1352"/>
                <a:gd name="T31" fmla="*/ 1498 h 1789"/>
                <a:gd name="T32" fmla="*/ 825 w 1352"/>
                <a:gd name="T33" fmla="*/ 1563 h 1789"/>
                <a:gd name="T34" fmla="*/ 738 w 1352"/>
                <a:gd name="T35" fmla="*/ 1618 h 1789"/>
                <a:gd name="T36" fmla="*/ 647 w 1352"/>
                <a:gd name="T37" fmla="*/ 1668 h 1789"/>
                <a:gd name="T38" fmla="*/ 553 w 1352"/>
                <a:gd name="T39" fmla="*/ 1708 h 1789"/>
                <a:gd name="T40" fmla="*/ 456 w 1352"/>
                <a:gd name="T41" fmla="*/ 1740 h 1789"/>
                <a:gd name="T42" fmla="*/ 359 w 1352"/>
                <a:gd name="T43" fmla="*/ 1765 h 1789"/>
                <a:gd name="T44" fmla="*/ 260 w 1352"/>
                <a:gd name="T45" fmla="*/ 1782 h 1789"/>
                <a:gd name="T46" fmla="*/ 160 w 1352"/>
                <a:gd name="T47" fmla="*/ 1789 h 1789"/>
                <a:gd name="T48" fmla="*/ 143 w 1352"/>
                <a:gd name="T49" fmla="*/ 1706 h 1789"/>
                <a:gd name="T50" fmla="*/ 122 w 1352"/>
                <a:gd name="T51" fmla="*/ 1624 h 1789"/>
                <a:gd name="T52" fmla="*/ 87 w 1352"/>
                <a:gd name="T53" fmla="*/ 1531 h 1789"/>
                <a:gd name="T54" fmla="*/ 47 w 1352"/>
                <a:gd name="T55" fmla="*/ 1445 h 1789"/>
                <a:gd name="T56" fmla="*/ 0 w 1352"/>
                <a:gd name="T57" fmla="*/ 1365 h 1789"/>
                <a:gd name="T58" fmla="*/ 82 w 1352"/>
                <a:gd name="T59" fmla="*/ 1371 h 1789"/>
                <a:gd name="T60" fmla="*/ 165 w 1352"/>
                <a:gd name="T61" fmla="*/ 1369 h 1789"/>
                <a:gd name="T62" fmla="*/ 247 w 1352"/>
                <a:gd name="T63" fmla="*/ 1358 h 1789"/>
                <a:gd name="T64" fmla="*/ 327 w 1352"/>
                <a:gd name="T65" fmla="*/ 1341 h 1789"/>
                <a:gd name="T66" fmla="*/ 405 w 1352"/>
                <a:gd name="T67" fmla="*/ 1314 h 1789"/>
                <a:gd name="T68" fmla="*/ 481 w 1352"/>
                <a:gd name="T69" fmla="*/ 1280 h 1789"/>
                <a:gd name="T70" fmla="*/ 555 w 1352"/>
                <a:gd name="T71" fmla="*/ 1238 h 1789"/>
                <a:gd name="T72" fmla="*/ 624 w 1352"/>
                <a:gd name="T73" fmla="*/ 1187 h 1789"/>
                <a:gd name="T74" fmla="*/ 690 w 1352"/>
                <a:gd name="T75" fmla="*/ 1128 h 1789"/>
                <a:gd name="T76" fmla="*/ 751 w 1352"/>
                <a:gd name="T77" fmla="*/ 1059 h 1789"/>
                <a:gd name="T78" fmla="*/ 802 w 1352"/>
                <a:gd name="T79" fmla="*/ 987 h 1789"/>
                <a:gd name="T80" fmla="*/ 846 w 1352"/>
                <a:gd name="T81" fmla="*/ 911 h 1789"/>
                <a:gd name="T82" fmla="*/ 880 w 1352"/>
                <a:gd name="T83" fmla="*/ 831 h 1789"/>
                <a:gd name="T84" fmla="*/ 905 w 1352"/>
                <a:gd name="T85" fmla="*/ 749 h 1789"/>
                <a:gd name="T86" fmla="*/ 922 w 1352"/>
                <a:gd name="T87" fmla="*/ 664 h 1789"/>
                <a:gd name="T88" fmla="*/ 932 w 1352"/>
                <a:gd name="T89" fmla="*/ 580 h 1789"/>
                <a:gd name="T90" fmla="*/ 930 w 1352"/>
                <a:gd name="T91" fmla="*/ 495 h 1789"/>
                <a:gd name="T92" fmla="*/ 922 w 1352"/>
                <a:gd name="T93" fmla="*/ 409 h 1789"/>
                <a:gd name="T94" fmla="*/ 903 w 1352"/>
                <a:gd name="T95" fmla="*/ 325 h 1789"/>
                <a:gd name="T96" fmla="*/ 1228 w 1352"/>
                <a:gd name="T97" fmla="*/ 0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52" h="1789">
                  <a:moveTo>
                    <a:pt x="1228" y="0"/>
                  </a:moveTo>
                  <a:lnTo>
                    <a:pt x="1272" y="101"/>
                  </a:lnTo>
                  <a:lnTo>
                    <a:pt x="1306" y="206"/>
                  </a:lnTo>
                  <a:lnTo>
                    <a:pt x="1331" y="310"/>
                  </a:lnTo>
                  <a:lnTo>
                    <a:pt x="1346" y="418"/>
                  </a:lnTo>
                  <a:lnTo>
                    <a:pt x="1352" y="527"/>
                  </a:lnTo>
                  <a:lnTo>
                    <a:pt x="1348" y="635"/>
                  </a:lnTo>
                  <a:lnTo>
                    <a:pt x="1335" y="742"/>
                  </a:lnTo>
                  <a:lnTo>
                    <a:pt x="1314" y="848"/>
                  </a:lnTo>
                  <a:lnTo>
                    <a:pt x="1282" y="953"/>
                  </a:lnTo>
                  <a:lnTo>
                    <a:pt x="1242" y="1055"/>
                  </a:lnTo>
                  <a:lnTo>
                    <a:pt x="1192" y="1154"/>
                  </a:lnTo>
                  <a:lnTo>
                    <a:pt x="1133" y="1249"/>
                  </a:lnTo>
                  <a:lnTo>
                    <a:pt x="1065" y="1339"/>
                  </a:lnTo>
                  <a:lnTo>
                    <a:pt x="987" y="1424"/>
                  </a:lnTo>
                  <a:lnTo>
                    <a:pt x="909" y="1498"/>
                  </a:lnTo>
                  <a:lnTo>
                    <a:pt x="825" y="1563"/>
                  </a:lnTo>
                  <a:lnTo>
                    <a:pt x="738" y="1618"/>
                  </a:lnTo>
                  <a:lnTo>
                    <a:pt x="647" y="1668"/>
                  </a:lnTo>
                  <a:lnTo>
                    <a:pt x="553" y="1708"/>
                  </a:lnTo>
                  <a:lnTo>
                    <a:pt x="456" y="1740"/>
                  </a:lnTo>
                  <a:lnTo>
                    <a:pt x="359" y="1765"/>
                  </a:lnTo>
                  <a:lnTo>
                    <a:pt x="260" y="1782"/>
                  </a:lnTo>
                  <a:lnTo>
                    <a:pt x="160" y="1789"/>
                  </a:lnTo>
                  <a:lnTo>
                    <a:pt x="143" y="1706"/>
                  </a:lnTo>
                  <a:lnTo>
                    <a:pt x="122" y="1624"/>
                  </a:lnTo>
                  <a:lnTo>
                    <a:pt x="87" y="1531"/>
                  </a:lnTo>
                  <a:lnTo>
                    <a:pt x="47" y="1445"/>
                  </a:lnTo>
                  <a:lnTo>
                    <a:pt x="0" y="1365"/>
                  </a:lnTo>
                  <a:lnTo>
                    <a:pt x="82" y="1371"/>
                  </a:lnTo>
                  <a:lnTo>
                    <a:pt x="165" y="1369"/>
                  </a:lnTo>
                  <a:lnTo>
                    <a:pt x="247" y="1358"/>
                  </a:lnTo>
                  <a:lnTo>
                    <a:pt x="327" y="1341"/>
                  </a:lnTo>
                  <a:lnTo>
                    <a:pt x="405" y="1314"/>
                  </a:lnTo>
                  <a:lnTo>
                    <a:pt x="481" y="1280"/>
                  </a:lnTo>
                  <a:lnTo>
                    <a:pt x="555" y="1238"/>
                  </a:lnTo>
                  <a:lnTo>
                    <a:pt x="624" y="1187"/>
                  </a:lnTo>
                  <a:lnTo>
                    <a:pt x="690" y="1128"/>
                  </a:lnTo>
                  <a:lnTo>
                    <a:pt x="751" y="1059"/>
                  </a:lnTo>
                  <a:lnTo>
                    <a:pt x="802" y="987"/>
                  </a:lnTo>
                  <a:lnTo>
                    <a:pt x="846" y="911"/>
                  </a:lnTo>
                  <a:lnTo>
                    <a:pt x="880" y="831"/>
                  </a:lnTo>
                  <a:lnTo>
                    <a:pt x="905" y="749"/>
                  </a:lnTo>
                  <a:lnTo>
                    <a:pt x="922" y="664"/>
                  </a:lnTo>
                  <a:lnTo>
                    <a:pt x="932" y="580"/>
                  </a:lnTo>
                  <a:lnTo>
                    <a:pt x="930" y="495"/>
                  </a:lnTo>
                  <a:lnTo>
                    <a:pt x="922" y="409"/>
                  </a:lnTo>
                  <a:lnTo>
                    <a:pt x="903" y="325"/>
                  </a:lnTo>
                  <a:lnTo>
                    <a:pt x="1228"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5" name="Freeform 198"/>
            <p:cNvSpPr>
              <a:spLocks/>
            </p:cNvSpPr>
            <p:nvPr/>
          </p:nvSpPr>
          <p:spPr bwMode="auto">
            <a:xfrm>
              <a:off x="6268" y="3188"/>
              <a:ext cx="1008" cy="1637"/>
            </a:xfrm>
            <a:custGeom>
              <a:avLst/>
              <a:gdLst>
                <a:gd name="T0" fmla="*/ 1736 w 2016"/>
                <a:gd name="T1" fmla="*/ 119 h 3274"/>
                <a:gd name="T2" fmla="*/ 1858 w 2016"/>
                <a:gd name="T3" fmla="*/ 369 h 3274"/>
                <a:gd name="T4" fmla="*/ 1946 w 2016"/>
                <a:gd name="T5" fmla="*/ 627 h 3274"/>
                <a:gd name="T6" fmla="*/ 1999 w 2016"/>
                <a:gd name="T7" fmla="*/ 893 h 3274"/>
                <a:gd name="T8" fmla="*/ 2016 w 2016"/>
                <a:gd name="T9" fmla="*/ 1163 h 3274"/>
                <a:gd name="T10" fmla="*/ 2001 w 2016"/>
                <a:gd name="T11" fmla="*/ 1433 h 3274"/>
                <a:gd name="T12" fmla="*/ 1949 w 2016"/>
                <a:gd name="T13" fmla="*/ 1700 h 3274"/>
                <a:gd name="T14" fmla="*/ 1864 w 2016"/>
                <a:gd name="T15" fmla="*/ 1960 h 3274"/>
                <a:gd name="T16" fmla="*/ 1744 w 2016"/>
                <a:gd name="T17" fmla="*/ 2207 h 3274"/>
                <a:gd name="T18" fmla="*/ 1588 w 2016"/>
                <a:gd name="T19" fmla="*/ 2443 h 3274"/>
                <a:gd name="T20" fmla="*/ 1400 w 2016"/>
                <a:gd name="T21" fmla="*/ 2660 h 3274"/>
                <a:gd name="T22" fmla="*/ 1177 w 2016"/>
                <a:gd name="T23" fmla="*/ 2852 h 3274"/>
                <a:gd name="T24" fmla="*/ 938 w 2016"/>
                <a:gd name="T25" fmla="*/ 3010 h 3274"/>
                <a:gd name="T26" fmla="*/ 683 w 2016"/>
                <a:gd name="T27" fmla="*/ 3129 h 3274"/>
                <a:gd name="T28" fmla="*/ 418 w 2016"/>
                <a:gd name="T29" fmla="*/ 3215 h 3274"/>
                <a:gd name="T30" fmla="*/ 145 w 2016"/>
                <a:gd name="T31" fmla="*/ 3262 h 3274"/>
                <a:gd name="T32" fmla="*/ 8 w 2016"/>
                <a:gd name="T33" fmla="*/ 3272 h 3274"/>
                <a:gd name="T34" fmla="*/ 6 w 2016"/>
                <a:gd name="T35" fmla="*/ 3127 h 3274"/>
                <a:gd name="T36" fmla="*/ 0 w 2016"/>
                <a:gd name="T37" fmla="*/ 2814 h 3274"/>
                <a:gd name="T38" fmla="*/ 234 w 2016"/>
                <a:gd name="T39" fmla="*/ 2785 h 3274"/>
                <a:gd name="T40" fmla="*/ 462 w 2016"/>
                <a:gd name="T41" fmla="*/ 2721 h 3274"/>
                <a:gd name="T42" fmla="*/ 681 w 2016"/>
                <a:gd name="T43" fmla="*/ 2626 h 3274"/>
                <a:gd name="T44" fmla="*/ 886 w 2016"/>
                <a:gd name="T45" fmla="*/ 2496 h 3274"/>
                <a:gd name="T46" fmla="*/ 1075 w 2016"/>
                <a:gd name="T47" fmla="*/ 2335 h 3274"/>
                <a:gd name="T48" fmla="*/ 1240 w 2016"/>
                <a:gd name="T49" fmla="*/ 2143 h 3274"/>
                <a:gd name="T50" fmla="*/ 1369 w 2016"/>
                <a:gd name="T51" fmla="*/ 1935 h 3274"/>
                <a:gd name="T52" fmla="*/ 1466 w 2016"/>
                <a:gd name="T53" fmla="*/ 1715 h 3274"/>
                <a:gd name="T54" fmla="*/ 1529 w 2016"/>
                <a:gd name="T55" fmla="*/ 1485 h 3274"/>
                <a:gd name="T56" fmla="*/ 1558 w 2016"/>
                <a:gd name="T57" fmla="*/ 1249 h 3274"/>
                <a:gd name="T58" fmla="*/ 1552 w 2016"/>
                <a:gd name="T59" fmla="*/ 1011 h 3274"/>
                <a:gd name="T60" fmla="*/ 1512 w 2016"/>
                <a:gd name="T61" fmla="*/ 777 h 3274"/>
                <a:gd name="T62" fmla="*/ 1440 w 2016"/>
                <a:gd name="T63" fmla="*/ 549 h 3274"/>
                <a:gd name="T64" fmla="*/ 1331 w 2016"/>
                <a:gd name="T65" fmla="*/ 332 h 3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6" h="3274">
                  <a:moveTo>
                    <a:pt x="1664" y="0"/>
                  </a:moveTo>
                  <a:lnTo>
                    <a:pt x="1736" y="119"/>
                  </a:lnTo>
                  <a:lnTo>
                    <a:pt x="1803" y="241"/>
                  </a:lnTo>
                  <a:lnTo>
                    <a:pt x="1858" y="369"/>
                  </a:lnTo>
                  <a:lnTo>
                    <a:pt x="1908" y="496"/>
                  </a:lnTo>
                  <a:lnTo>
                    <a:pt x="1946" y="627"/>
                  </a:lnTo>
                  <a:lnTo>
                    <a:pt x="1976" y="758"/>
                  </a:lnTo>
                  <a:lnTo>
                    <a:pt x="1999" y="893"/>
                  </a:lnTo>
                  <a:lnTo>
                    <a:pt x="2012" y="1028"/>
                  </a:lnTo>
                  <a:lnTo>
                    <a:pt x="2016" y="1163"/>
                  </a:lnTo>
                  <a:lnTo>
                    <a:pt x="2012" y="1298"/>
                  </a:lnTo>
                  <a:lnTo>
                    <a:pt x="2001" y="1433"/>
                  </a:lnTo>
                  <a:lnTo>
                    <a:pt x="1978" y="1566"/>
                  </a:lnTo>
                  <a:lnTo>
                    <a:pt x="1949" y="1700"/>
                  </a:lnTo>
                  <a:lnTo>
                    <a:pt x="1911" y="1831"/>
                  </a:lnTo>
                  <a:lnTo>
                    <a:pt x="1864" y="1960"/>
                  </a:lnTo>
                  <a:lnTo>
                    <a:pt x="1807" y="2086"/>
                  </a:lnTo>
                  <a:lnTo>
                    <a:pt x="1744" y="2207"/>
                  </a:lnTo>
                  <a:lnTo>
                    <a:pt x="1670" y="2327"/>
                  </a:lnTo>
                  <a:lnTo>
                    <a:pt x="1588" y="2443"/>
                  </a:lnTo>
                  <a:lnTo>
                    <a:pt x="1499" y="2553"/>
                  </a:lnTo>
                  <a:lnTo>
                    <a:pt x="1400" y="2660"/>
                  </a:lnTo>
                  <a:lnTo>
                    <a:pt x="1291" y="2761"/>
                  </a:lnTo>
                  <a:lnTo>
                    <a:pt x="1177" y="2852"/>
                  </a:lnTo>
                  <a:lnTo>
                    <a:pt x="1059" y="2935"/>
                  </a:lnTo>
                  <a:lnTo>
                    <a:pt x="938" y="3010"/>
                  </a:lnTo>
                  <a:lnTo>
                    <a:pt x="812" y="3074"/>
                  </a:lnTo>
                  <a:lnTo>
                    <a:pt x="683" y="3129"/>
                  </a:lnTo>
                  <a:lnTo>
                    <a:pt x="552" y="3177"/>
                  </a:lnTo>
                  <a:lnTo>
                    <a:pt x="418" y="3215"/>
                  </a:lnTo>
                  <a:lnTo>
                    <a:pt x="281" y="3243"/>
                  </a:lnTo>
                  <a:lnTo>
                    <a:pt x="145" y="3262"/>
                  </a:lnTo>
                  <a:lnTo>
                    <a:pt x="8" y="3274"/>
                  </a:lnTo>
                  <a:lnTo>
                    <a:pt x="8" y="3272"/>
                  </a:lnTo>
                  <a:lnTo>
                    <a:pt x="6" y="3198"/>
                  </a:lnTo>
                  <a:lnTo>
                    <a:pt x="6" y="3127"/>
                  </a:lnTo>
                  <a:lnTo>
                    <a:pt x="4" y="2966"/>
                  </a:lnTo>
                  <a:lnTo>
                    <a:pt x="0" y="2814"/>
                  </a:lnTo>
                  <a:lnTo>
                    <a:pt x="118" y="2804"/>
                  </a:lnTo>
                  <a:lnTo>
                    <a:pt x="234" y="2785"/>
                  </a:lnTo>
                  <a:lnTo>
                    <a:pt x="348" y="2757"/>
                  </a:lnTo>
                  <a:lnTo>
                    <a:pt x="462" y="2721"/>
                  </a:lnTo>
                  <a:lnTo>
                    <a:pt x="572" y="2677"/>
                  </a:lnTo>
                  <a:lnTo>
                    <a:pt x="681" y="2626"/>
                  </a:lnTo>
                  <a:lnTo>
                    <a:pt x="785" y="2565"/>
                  </a:lnTo>
                  <a:lnTo>
                    <a:pt x="886" y="2496"/>
                  </a:lnTo>
                  <a:lnTo>
                    <a:pt x="983" y="2418"/>
                  </a:lnTo>
                  <a:lnTo>
                    <a:pt x="1075" y="2335"/>
                  </a:lnTo>
                  <a:lnTo>
                    <a:pt x="1162" y="2241"/>
                  </a:lnTo>
                  <a:lnTo>
                    <a:pt x="1240" y="2143"/>
                  </a:lnTo>
                  <a:lnTo>
                    <a:pt x="1308" y="2042"/>
                  </a:lnTo>
                  <a:lnTo>
                    <a:pt x="1369" y="1935"/>
                  </a:lnTo>
                  <a:lnTo>
                    <a:pt x="1423" y="1827"/>
                  </a:lnTo>
                  <a:lnTo>
                    <a:pt x="1466" y="1715"/>
                  </a:lnTo>
                  <a:lnTo>
                    <a:pt x="1501" y="1601"/>
                  </a:lnTo>
                  <a:lnTo>
                    <a:pt x="1529" y="1485"/>
                  </a:lnTo>
                  <a:lnTo>
                    <a:pt x="1546" y="1367"/>
                  </a:lnTo>
                  <a:lnTo>
                    <a:pt x="1558" y="1249"/>
                  </a:lnTo>
                  <a:lnTo>
                    <a:pt x="1558" y="1129"/>
                  </a:lnTo>
                  <a:lnTo>
                    <a:pt x="1552" y="1011"/>
                  </a:lnTo>
                  <a:lnTo>
                    <a:pt x="1537" y="893"/>
                  </a:lnTo>
                  <a:lnTo>
                    <a:pt x="1512" y="777"/>
                  </a:lnTo>
                  <a:lnTo>
                    <a:pt x="1480" y="663"/>
                  </a:lnTo>
                  <a:lnTo>
                    <a:pt x="1440" y="549"/>
                  </a:lnTo>
                  <a:lnTo>
                    <a:pt x="1390" y="439"/>
                  </a:lnTo>
                  <a:lnTo>
                    <a:pt x="1331" y="332"/>
                  </a:lnTo>
                  <a:lnTo>
                    <a:pt x="166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6" name="Freeform 199"/>
            <p:cNvSpPr>
              <a:spLocks/>
            </p:cNvSpPr>
            <p:nvPr/>
          </p:nvSpPr>
          <p:spPr bwMode="auto">
            <a:xfrm>
              <a:off x="6008" y="2577"/>
              <a:ext cx="1409" cy="1410"/>
            </a:xfrm>
            <a:custGeom>
              <a:avLst/>
              <a:gdLst>
                <a:gd name="T0" fmla="*/ 2351 w 2818"/>
                <a:gd name="T1" fmla="*/ 0 h 2820"/>
                <a:gd name="T2" fmla="*/ 2406 w 2818"/>
                <a:gd name="T3" fmla="*/ 413 h 2820"/>
                <a:gd name="T4" fmla="*/ 2818 w 2818"/>
                <a:gd name="T5" fmla="*/ 468 h 2820"/>
                <a:gd name="T6" fmla="*/ 2273 w 2818"/>
                <a:gd name="T7" fmla="*/ 1014 h 2820"/>
                <a:gd name="T8" fmla="*/ 2067 w 2818"/>
                <a:gd name="T9" fmla="*/ 987 h 2820"/>
                <a:gd name="T10" fmla="*/ 827 w 2818"/>
                <a:gd name="T11" fmla="*/ 2225 h 2820"/>
                <a:gd name="T12" fmla="*/ 848 w 2818"/>
                <a:gd name="T13" fmla="*/ 2286 h 2820"/>
                <a:gd name="T14" fmla="*/ 858 w 2818"/>
                <a:gd name="T15" fmla="*/ 2346 h 2820"/>
                <a:gd name="T16" fmla="*/ 860 w 2818"/>
                <a:gd name="T17" fmla="*/ 2409 h 2820"/>
                <a:gd name="T18" fmla="*/ 852 w 2818"/>
                <a:gd name="T19" fmla="*/ 2472 h 2820"/>
                <a:gd name="T20" fmla="*/ 837 w 2818"/>
                <a:gd name="T21" fmla="*/ 2531 h 2820"/>
                <a:gd name="T22" fmla="*/ 812 w 2818"/>
                <a:gd name="T23" fmla="*/ 2590 h 2820"/>
                <a:gd name="T24" fmla="*/ 778 w 2818"/>
                <a:gd name="T25" fmla="*/ 2645 h 2820"/>
                <a:gd name="T26" fmla="*/ 734 w 2818"/>
                <a:gd name="T27" fmla="*/ 2694 h 2820"/>
                <a:gd name="T28" fmla="*/ 686 w 2818"/>
                <a:gd name="T29" fmla="*/ 2736 h 2820"/>
                <a:gd name="T30" fmla="*/ 633 w 2818"/>
                <a:gd name="T31" fmla="*/ 2770 h 2820"/>
                <a:gd name="T32" fmla="*/ 578 w 2818"/>
                <a:gd name="T33" fmla="*/ 2795 h 2820"/>
                <a:gd name="T34" fmla="*/ 519 w 2818"/>
                <a:gd name="T35" fmla="*/ 2812 h 2820"/>
                <a:gd name="T36" fmla="*/ 460 w 2818"/>
                <a:gd name="T37" fmla="*/ 2820 h 2820"/>
                <a:gd name="T38" fmla="*/ 399 w 2818"/>
                <a:gd name="T39" fmla="*/ 2820 h 2820"/>
                <a:gd name="T40" fmla="*/ 340 w 2818"/>
                <a:gd name="T41" fmla="*/ 2812 h 2820"/>
                <a:gd name="T42" fmla="*/ 281 w 2818"/>
                <a:gd name="T43" fmla="*/ 2795 h 2820"/>
                <a:gd name="T44" fmla="*/ 226 w 2818"/>
                <a:gd name="T45" fmla="*/ 2770 h 2820"/>
                <a:gd name="T46" fmla="*/ 173 w 2818"/>
                <a:gd name="T47" fmla="*/ 2736 h 2820"/>
                <a:gd name="T48" fmla="*/ 125 w 2818"/>
                <a:gd name="T49" fmla="*/ 2694 h 2820"/>
                <a:gd name="T50" fmla="*/ 84 w 2818"/>
                <a:gd name="T51" fmla="*/ 2647 h 2820"/>
                <a:gd name="T52" fmla="*/ 49 w 2818"/>
                <a:gd name="T53" fmla="*/ 2594 h 2820"/>
                <a:gd name="T54" fmla="*/ 25 w 2818"/>
                <a:gd name="T55" fmla="*/ 2538 h 2820"/>
                <a:gd name="T56" fmla="*/ 8 w 2818"/>
                <a:gd name="T57" fmla="*/ 2480 h 2820"/>
                <a:gd name="T58" fmla="*/ 0 w 2818"/>
                <a:gd name="T59" fmla="*/ 2421 h 2820"/>
                <a:gd name="T60" fmla="*/ 0 w 2818"/>
                <a:gd name="T61" fmla="*/ 2360 h 2820"/>
                <a:gd name="T62" fmla="*/ 8 w 2818"/>
                <a:gd name="T63" fmla="*/ 2301 h 2820"/>
                <a:gd name="T64" fmla="*/ 25 w 2818"/>
                <a:gd name="T65" fmla="*/ 2242 h 2820"/>
                <a:gd name="T66" fmla="*/ 49 w 2818"/>
                <a:gd name="T67" fmla="*/ 2187 h 2820"/>
                <a:gd name="T68" fmla="*/ 84 w 2818"/>
                <a:gd name="T69" fmla="*/ 2133 h 2820"/>
                <a:gd name="T70" fmla="*/ 125 w 2818"/>
                <a:gd name="T71" fmla="*/ 2086 h 2820"/>
                <a:gd name="T72" fmla="*/ 175 w 2818"/>
                <a:gd name="T73" fmla="*/ 2042 h 2820"/>
                <a:gd name="T74" fmla="*/ 230 w 2818"/>
                <a:gd name="T75" fmla="*/ 2008 h 2820"/>
                <a:gd name="T76" fmla="*/ 287 w 2818"/>
                <a:gd name="T77" fmla="*/ 1983 h 2820"/>
                <a:gd name="T78" fmla="*/ 348 w 2818"/>
                <a:gd name="T79" fmla="*/ 1968 h 2820"/>
                <a:gd name="T80" fmla="*/ 411 w 2818"/>
                <a:gd name="T81" fmla="*/ 1960 h 2820"/>
                <a:gd name="T82" fmla="*/ 473 w 2818"/>
                <a:gd name="T83" fmla="*/ 1962 h 2820"/>
                <a:gd name="T84" fmla="*/ 534 w 2818"/>
                <a:gd name="T85" fmla="*/ 1972 h 2820"/>
                <a:gd name="T86" fmla="*/ 595 w 2818"/>
                <a:gd name="T87" fmla="*/ 1993 h 2820"/>
                <a:gd name="T88" fmla="*/ 1831 w 2818"/>
                <a:gd name="T89" fmla="*/ 753 h 2820"/>
                <a:gd name="T90" fmla="*/ 1805 w 2818"/>
                <a:gd name="T91" fmla="*/ 548 h 2820"/>
                <a:gd name="T92" fmla="*/ 2351 w 2818"/>
                <a:gd name="T93" fmla="*/ 0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18" h="2820">
                  <a:moveTo>
                    <a:pt x="2351" y="0"/>
                  </a:moveTo>
                  <a:lnTo>
                    <a:pt x="2406" y="413"/>
                  </a:lnTo>
                  <a:lnTo>
                    <a:pt x="2818" y="468"/>
                  </a:lnTo>
                  <a:lnTo>
                    <a:pt x="2273" y="1014"/>
                  </a:lnTo>
                  <a:lnTo>
                    <a:pt x="2067" y="987"/>
                  </a:lnTo>
                  <a:lnTo>
                    <a:pt x="827" y="2225"/>
                  </a:lnTo>
                  <a:lnTo>
                    <a:pt x="848" y="2286"/>
                  </a:lnTo>
                  <a:lnTo>
                    <a:pt x="858" y="2346"/>
                  </a:lnTo>
                  <a:lnTo>
                    <a:pt x="860" y="2409"/>
                  </a:lnTo>
                  <a:lnTo>
                    <a:pt x="852" y="2472"/>
                  </a:lnTo>
                  <a:lnTo>
                    <a:pt x="837" y="2531"/>
                  </a:lnTo>
                  <a:lnTo>
                    <a:pt x="812" y="2590"/>
                  </a:lnTo>
                  <a:lnTo>
                    <a:pt x="778" y="2645"/>
                  </a:lnTo>
                  <a:lnTo>
                    <a:pt x="734" y="2694"/>
                  </a:lnTo>
                  <a:lnTo>
                    <a:pt x="686" y="2736"/>
                  </a:lnTo>
                  <a:lnTo>
                    <a:pt x="633" y="2770"/>
                  </a:lnTo>
                  <a:lnTo>
                    <a:pt x="578" y="2795"/>
                  </a:lnTo>
                  <a:lnTo>
                    <a:pt x="519" y="2812"/>
                  </a:lnTo>
                  <a:lnTo>
                    <a:pt x="460" y="2820"/>
                  </a:lnTo>
                  <a:lnTo>
                    <a:pt x="399" y="2820"/>
                  </a:lnTo>
                  <a:lnTo>
                    <a:pt x="340" y="2812"/>
                  </a:lnTo>
                  <a:lnTo>
                    <a:pt x="281" y="2795"/>
                  </a:lnTo>
                  <a:lnTo>
                    <a:pt x="226" y="2770"/>
                  </a:lnTo>
                  <a:lnTo>
                    <a:pt x="173" y="2736"/>
                  </a:lnTo>
                  <a:lnTo>
                    <a:pt x="125" y="2694"/>
                  </a:lnTo>
                  <a:lnTo>
                    <a:pt x="84" y="2647"/>
                  </a:lnTo>
                  <a:lnTo>
                    <a:pt x="49" y="2594"/>
                  </a:lnTo>
                  <a:lnTo>
                    <a:pt x="25" y="2538"/>
                  </a:lnTo>
                  <a:lnTo>
                    <a:pt x="8" y="2480"/>
                  </a:lnTo>
                  <a:lnTo>
                    <a:pt x="0" y="2421"/>
                  </a:lnTo>
                  <a:lnTo>
                    <a:pt x="0" y="2360"/>
                  </a:lnTo>
                  <a:lnTo>
                    <a:pt x="8" y="2301"/>
                  </a:lnTo>
                  <a:lnTo>
                    <a:pt x="25" y="2242"/>
                  </a:lnTo>
                  <a:lnTo>
                    <a:pt x="49" y="2187"/>
                  </a:lnTo>
                  <a:lnTo>
                    <a:pt x="84" y="2133"/>
                  </a:lnTo>
                  <a:lnTo>
                    <a:pt x="125" y="2086"/>
                  </a:lnTo>
                  <a:lnTo>
                    <a:pt x="175" y="2042"/>
                  </a:lnTo>
                  <a:lnTo>
                    <a:pt x="230" y="2008"/>
                  </a:lnTo>
                  <a:lnTo>
                    <a:pt x="287" y="1983"/>
                  </a:lnTo>
                  <a:lnTo>
                    <a:pt x="348" y="1968"/>
                  </a:lnTo>
                  <a:lnTo>
                    <a:pt x="411" y="1960"/>
                  </a:lnTo>
                  <a:lnTo>
                    <a:pt x="473" y="1962"/>
                  </a:lnTo>
                  <a:lnTo>
                    <a:pt x="534" y="1972"/>
                  </a:lnTo>
                  <a:lnTo>
                    <a:pt x="595" y="1993"/>
                  </a:lnTo>
                  <a:lnTo>
                    <a:pt x="1831" y="753"/>
                  </a:lnTo>
                  <a:lnTo>
                    <a:pt x="1805" y="548"/>
                  </a:lnTo>
                  <a:lnTo>
                    <a:pt x="235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7" name="Freeform 200"/>
            <p:cNvSpPr>
              <a:spLocks/>
            </p:cNvSpPr>
            <p:nvPr/>
          </p:nvSpPr>
          <p:spPr bwMode="auto">
            <a:xfrm>
              <a:off x="5745" y="2720"/>
              <a:ext cx="1063" cy="342"/>
            </a:xfrm>
            <a:custGeom>
              <a:avLst/>
              <a:gdLst>
                <a:gd name="T0" fmla="*/ 1002 w 2126"/>
                <a:gd name="T1" fmla="*/ 0 h 685"/>
                <a:gd name="T2" fmla="*/ 1151 w 2126"/>
                <a:gd name="T3" fmla="*/ 8 h 685"/>
                <a:gd name="T4" fmla="*/ 1297 w 2126"/>
                <a:gd name="T5" fmla="*/ 27 h 685"/>
                <a:gd name="T6" fmla="*/ 1442 w 2126"/>
                <a:gd name="T7" fmla="*/ 55 h 685"/>
                <a:gd name="T8" fmla="*/ 1584 w 2126"/>
                <a:gd name="T9" fmla="*/ 93 h 685"/>
                <a:gd name="T10" fmla="*/ 1725 w 2126"/>
                <a:gd name="T11" fmla="*/ 143 h 685"/>
                <a:gd name="T12" fmla="*/ 1864 w 2126"/>
                <a:gd name="T13" fmla="*/ 202 h 685"/>
                <a:gd name="T14" fmla="*/ 1997 w 2126"/>
                <a:gd name="T15" fmla="*/ 272 h 685"/>
                <a:gd name="T16" fmla="*/ 2126 w 2126"/>
                <a:gd name="T17" fmla="*/ 352 h 685"/>
                <a:gd name="T18" fmla="*/ 1794 w 2126"/>
                <a:gd name="T19" fmla="*/ 685 h 685"/>
                <a:gd name="T20" fmla="*/ 1677 w 2126"/>
                <a:gd name="T21" fmla="*/ 622 h 685"/>
                <a:gd name="T22" fmla="*/ 1556 w 2126"/>
                <a:gd name="T23" fmla="*/ 569 h 685"/>
                <a:gd name="T24" fmla="*/ 1432 w 2126"/>
                <a:gd name="T25" fmla="*/ 527 h 685"/>
                <a:gd name="T26" fmla="*/ 1305 w 2126"/>
                <a:gd name="T27" fmla="*/ 495 h 685"/>
                <a:gd name="T28" fmla="*/ 1177 w 2126"/>
                <a:gd name="T29" fmla="*/ 472 h 685"/>
                <a:gd name="T30" fmla="*/ 1048 w 2126"/>
                <a:gd name="T31" fmla="*/ 460 h 685"/>
                <a:gd name="T32" fmla="*/ 919 w 2126"/>
                <a:gd name="T33" fmla="*/ 459 h 685"/>
                <a:gd name="T34" fmla="*/ 789 w 2126"/>
                <a:gd name="T35" fmla="*/ 466 h 685"/>
                <a:gd name="T36" fmla="*/ 660 w 2126"/>
                <a:gd name="T37" fmla="*/ 485 h 685"/>
                <a:gd name="T38" fmla="*/ 533 w 2126"/>
                <a:gd name="T39" fmla="*/ 514 h 685"/>
                <a:gd name="T40" fmla="*/ 407 w 2126"/>
                <a:gd name="T41" fmla="*/ 552 h 685"/>
                <a:gd name="T42" fmla="*/ 285 w 2126"/>
                <a:gd name="T43" fmla="*/ 601 h 685"/>
                <a:gd name="T44" fmla="*/ 166 w 2126"/>
                <a:gd name="T45" fmla="*/ 660 h 685"/>
                <a:gd name="T46" fmla="*/ 150 w 2126"/>
                <a:gd name="T47" fmla="*/ 561 h 685"/>
                <a:gd name="T48" fmla="*/ 126 w 2126"/>
                <a:gd name="T49" fmla="*/ 472 h 685"/>
                <a:gd name="T50" fmla="*/ 93 w 2126"/>
                <a:gd name="T51" fmla="*/ 388 h 685"/>
                <a:gd name="T52" fmla="*/ 55 w 2126"/>
                <a:gd name="T53" fmla="*/ 310 h 685"/>
                <a:gd name="T54" fmla="*/ 10 w 2126"/>
                <a:gd name="T55" fmla="*/ 240 h 685"/>
                <a:gd name="T56" fmla="*/ 0 w 2126"/>
                <a:gd name="T57" fmla="*/ 228 h 685"/>
                <a:gd name="T58" fmla="*/ 137 w 2126"/>
                <a:gd name="T59" fmla="*/ 166 h 685"/>
                <a:gd name="T60" fmla="*/ 276 w 2126"/>
                <a:gd name="T61" fmla="*/ 112 h 685"/>
                <a:gd name="T62" fmla="*/ 418 w 2126"/>
                <a:gd name="T63" fmla="*/ 69 h 685"/>
                <a:gd name="T64" fmla="*/ 563 w 2126"/>
                <a:gd name="T65" fmla="*/ 36 h 685"/>
                <a:gd name="T66" fmla="*/ 708 w 2126"/>
                <a:gd name="T67" fmla="*/ 14 h 685"/>
                <a:gd name="T68" fmla="*/ 856 w 2126"/>
                <a:gd name="T69" fmla="*/ 2 h 685"/>
                <a:gd name="T70" fmla="*/ 1002 w 2126"/>
                <a:gd name="T71"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26" h="685">
                  <a:moveTo>
                    <a:pt x="1002" y="0"/>
                  </a:moveTo>
                  <a:lnTo>
                    <a:pt x="1151" y="8"/>
                  </a:lnTo>
                  <a:lnTo>
                    <a:pt x="1297" y="27"/>
                  </a:lnTo>
                  <a:lnTo>
                    <a:pt x="1442" y="55"/>
                  </a:lnTo>
                  <a:lnTo>
                    <a:pt x="1584" y="93"/>
                  </a:lnTo>
                  <a:lnTo>
                    <a:pt x="1725" y="143"/>
                  </a:lnTo>
                  <a:lnTo>
                    <a:pt x="1864" y="202"/>
                  </a:lnTo>
                  <a:lnTo>
                    <a:pt x="1997" y="272"/>
                  </a:lnTo>
                  <a:lnTo>
                    <a:pt x="2126" y="352"/>
                  </a:lnTo>
                  <a:lnTo>
                    <a:pt x="1794" y="685"/>
                  </a:lnTo>
                  <a:lnTo>
                    <a:pt x="1677" y="622"/>
                  </a:lnTo>
                  <a:lnTo>
                    <a:pt x="1556" y="569"/>
                  </a:lnTo>
                  <a:lnTo>
                    <a:pt x="1432" y="527"/>
                  </a:lnTo>
                  <a:lnTo>
                    <a:pt x="1305" y="495"/>
                  </a:lnTo>
                  <a:lnTo>
                    <a:pt x="1177" y="472"/>
                  </a:lnTo>
                  <a:lnTo>
                    <a:pt x="1048" y="460"/>
                  </a:lnTo>
                  <a:lnTo>
                    <a:pt x="919" y="459"/>
                  </a:lnTo>
                  <a:lnTo>
                    <a:pt x="789" y="466"/>
                  </a:lnTo>
                  <a:lnTo>
                    <a:pt x="660" y="485"/>
                  </a:lnTo>
                  <a:lnTo>
                    <a:pt x="533" y="514"/>
                  </a:lnTo>
                  <a:lnTo>
                    <a:pt x="407" y="552"/>
                  </a:lnTo>
                  <a:lnTo>
                    <a:pt x="285" y="601"/>
                  </a:lnTo>
                  <a:lnTo>
                    <a:pt x="166" y="660"/>
                  </a:lnTo>
                  <a:lnTo>
                    <a:pt x="150" y="561"/>
                  </a:lnTo>
                  <a:lnTo>
                    <a:pt x="126" y="472"/>
                  </a:lnTo>
                  <a:lnTo>
                    <a:pt x="93" y="388"/>
                  </a:lnTo>
                  <a:lnTo>
                    <a:pt x="55" y="310"/>
                  </a:lnTo>
                  <a:lnTo>
                    <a:pt x="10" y="240"/>
                  </a:lnTo>
                  <a:lnTo>
                    <a:pt x="0" y="228"/>
                  </a:lnTo>
                  <a:lnTo>
                    <a:pt x="137" y="166"/>
                  </a:lnTo>
                  <a:lnTo>
                    <a:pt x="276" y="112"/>
                  </a:lnTo>
                  <a:lnTo>
                    <a:pt x="418" y="69"/>
                  </a:lnTo>
                  <a:lnTo>
                    <a:pt x="563" y="36"/>
                  </a:lnTo>
                  <a:lnTo>
                    <a:pt x="708" y="14"/>
                  </a:lnTo>
                  <a:lnTo>
                    <a:pt x="856" y="2"/>
                  </a:lnTo>
                  <a:lnTo>
                    <a:pt x="1002"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8" name="Group 433"/>
          <p:cNvGrpSpPr>
            <a:grpSpLocks noChangeAspect="1"/>
          </p:cNvGrpSpPr>
          <p:nvPr/>
        </p:nvGrpSpPr>
        <p:grpSpPr bwMode="auto">
          <a:xfrm>
            <a:off x="3973446" y="3997695"/>
            <a:ext cx="264229" cy="242821"/>
            <a:chOff x="4505" y="566"/>
            <a:chExt cx="4098" cy="3766"/>
          </a:xfrm>
          <a:solidFill>
            <a:schemeClr val="bg1"/>
          </a:solidFill>
        </p:grpSpPr>
        <p:sp>
          <p:nvSpPr>
            <p:cNvPr id="129" name="Freeform 435"/>
            <p:cNvSpPr>
              <a:spLocks noEditPoints="1"/>
            </p:cNvSpPr>
            <p:nvPr/>
          </p:nvSpPr>
          <p:spPr bwMode="auto">
            <a:xfrm>
              <a:off x="7191" y="566"/>
              <a:ext cx="1412" cy="2131"/>
            </a:xfrm>
            <a:custGeom>
              <a:avLst/>
              <a:gdLst>
                <a:gd name="T0" fmla="*/ 200 w 1412"/>
                <a:gd name="T1" fmla="*/ 1622 h 2131"/>
                <a:gd name="T2" fmla="*/ 289 w 1412"/>
                <a:gd name="T3" fmla="*/ 1772 h 2131"/>
                <a:gd name="T4" fmla="*/ 421 w 1412"/>
                <a:gd name="T5" fmla="*/ 1886 h 2131"/>
                <a:gd name="T6" fmla="*/ 584 w 1412"/>
                <a:gd name="T7" fmla="*/ 1953 h 2131"/>
                <a:gd name="T8" fmla="*/ 767 w 1412"/>
                <a:gd name="T9" fmla="*/ 1963 h 2131"/>
                <a:gd name="T10" fmla="*/ 939 w 1412"/>
                <a:gd name="T11" fmla="*/ 1914 h 2131"/>
                <a:gd name="T12" fmla="*/ 1083 w 1412"/>
                <a:gd name="T13" fmla="*/ 1814 h 2131"/>
                <a:gd name="T14" fmla="*/ 1187 w 1412"/>
                <a:gd name="T15" fmla="*/ 1675 h 2131"/>
                <a:gd name="T16" fmla="*/ 1243 w 1412"/>
                <a:gd name="T17" fmla="*/ 1506 h 2131"/>
                <a:gd name="T18" fmla="*/ 671 w 1412"/>
                <a:gd name="T19" fmla="*/ 568 h 2131"/>
                <a:gd name="T20" fmla="*/ 564 w 1412"/>
                <a:gd name="T21" fmla="*/ 758 h 2131"/>
                <a:gd name="T22" fmla="*/ 462 w 1412"/>
                <a:gd name="T23" fmla="*/ 953 h 2131"/>
                <a:gd name="T24" fmla="*/ 375 w 1412"/>
                <a:gd name="T25" fmla="*/ 1138 h 2131"/>
                <a:gd name="T26" fmla="*/ 315 w 1412"/>
                <a:gd name="T27" fmla="*/ 1298 h 2131"/>
                <a:gd name="T28" fmla="*/ 1097 w 1412"/>
                <a:gd name="T29" fmla="*/ 1298 h 2131"/>
                <a:gd name="T30" fmla="*/ 1038 w 1412"/>
                <a:gd name="T31" fmla="*/ 1141 h 2131"/>
                <a:gd name="T32" fmla="*/ 955 w 1412"/>
                <a:gd name="T33" fmla="*/ 964 h 2131"/>
                <a:gd name="T34" fmla="*/ 861 w 1412"/>
                <a:gd name="T35" fmla="*/ 781 h 2131"/>
                <a:gd name="T36" fmla="*/ 764 w 1412"/>
                <a:gd name="T37" fmla="*/ 609 h 2131"/>
                <a:gd name="T38" fmla="*/ 705 w 1412"/>
                <a:gd name="T39" fmla="*/ 163 h 2131"/>
                <a:gd name="T40" fmla="*/ 663 w 1412"/>
                <a:gd name="T41" fmla="*/ 185 h 2131"/>
                <a:gd name="T42" fmla="*/ 656 w 1412"/>
                <a:gd name="T43" fmla="*/ 233 h 2131"/>
                <a:gd name="T44" fmla="*/ 689 w 1412"/>
                <a:gd name="T45" fmla="*/ 266 h 2131"/>
                <a:gd name="T46" fmla="*/ 736 w 1412"/>
                <a:gd name="T47" fmla="*/ 259 h 2131"/>
                <a:gd name="T48" fmla="*/ 759 w 1412"/>
                <a:gd name="T49" fmla="*/ 217 h 2131"/>
                <a:gd name="T50" fmla="*/ 736 w 1412"/>
                <a:gd name="T51" fmla="*/ 173 h 2131"/>
                <a:gd name="T52" fmla="*/ 705 w 1412"/>
                <a:gd name="T53" fmla="*/ 0 h 2131"/>
                <a:gd name="T54" fmla="*/ 815 w 1412"/>
                <a:gd name="T55" fmla="*/ 30 h 2131"/>
                <a:gd name="T56" fmla="*/ 893 w 1412"/>
                <a:gd name="T57" fmla="*/ 107 h 2131"/>
                <a:gd name="T58" fmla="*/ 921 w 1412"/>
                <a:gd name="T59" fmla="*/ 217 h 2131"/>
                <a:gd name="T60" fmla="*/ 897 w 1412"/>
                <a:gd name="T61" fmla="*/ 318 h 2131"/>
                <a:gd name="T62" fmla="*/ 828 w 1412"/>
                <a:gd name="T63" fmla="*/ 395 h 2131"/>
                <a:gd name="T64" fmla="*/ 904 w 1412"/>
                <a:gd name="T65" fmla="*/ 524 h 2131"/>
                <a:gd name="T66" fmla="*/ 997 w 1412"/>
                <a:gd name="T67" fmla="*/ 690 h 2131"/>
                <a:gd name="T68" fmla="*/ 1093 w 1412"/>
                <a:gd name="T69" fmla="*/ 875 h 2131"/>
                <a:gd name="T70" fmla="*/ 1181 w 1412"/>
                <a:gd name="T71" fmla="*/ 1063 h 2131"/>
                <a:gd name="T72" fmla="*/ 1248 w 1412"/>
                <a:gd name="T73" fmla="*/ 1240 h 2131"/>
                <a:gd name="T74" fmla="*/ 1330 w 1412"/>
                <a:gd name="T75" fmla="*/ 1343 h 2131"/>
                <a:gd name="T76" fmla="*/ 1388 w 1412"/>
                <a:gd name="T77" fmla="*/ 1366 h 2131"/>
                <a:gd name="T78" fmla="*/ 1412 w 1412"/>
                <a:gd name="T79" fmla="*/ 1425 h 2131"/>
                <a:gd name="T80" fmla="*/ 1380 w 1412"/>
                <a:gd name="T81" fmla="*/ 1634 h 2131"/>
                <a:gd name="T82" fmla="*/ 1292 w 1412"/>
                <a:gd name="T83" fmla="*/ 1819 h 2131"/>
                <a:gd name="T84" fmla="*/ 1155 w 1412"/>
                <a:gd name="T85" fmla="*/ 1968 h 2131"/>
                <a:gd name="T86" fmla="*/ 980 w 1412"/>
                <a:gd name="T87" fmla="*/ 2075 h 2131"/>
                <a:gd name="T88" fmla="*/ 777 w 1412"/>
                <a:gd name="T89" fmla="*/ 2127 h 2131"/>
                <a:gd name="T90" fmla="*/ 564 w 1412"/>
                <a:gd name="T91" fmla="*/ 2116 h 2131"/>
                <a:gd name="T92" fmla="*/ 369 w 1412"/>
                <a:gd name="T93" fmla="*/ 2045 h 2131"/>
                <a:gd name="T94" fmla="*/ 206 w 1412"/>
                <a:gd name="T95" fmla="*/ 1924 h 2131"/>
                <a:gd name="T96" fmla="*/ 84 w 1412"/>
                <a:gd name="T97" fmla="*/ 1761 h 2131"/>
                <a:gd name="T98" fmla="*/ 14 w 1412"/>
                <a:gd name="T99" fmla="*/ 1566 h 2131"/>
                <a:gd name="T100" fmla="*/ 3 w 1412"/>
                <a:gd name="T101" fmla="*/ 1402 h 2131"/>
                <a:gd name="T102" fmla="*/ 40 w 1412"/>
                <a:gd name="T103" fmla="*/ 1354 h 2131"/>
                <a:gd name="T104" fmla="*/ 135 w 1412"/>
                <a:gd name="T105" fmla="*/ 1343 h 2131"/>
                <a:gd name="T106" fmla="*/ 183 w 1412"/>
                <a:gd name="T107" fmla="*/ 1182 h 2131"/>
                <a:gd name="T108" fmla="*/ 258 w 1412"/>
                <a:gd name="T109" fmla="*/ 1001 h 2131"/>
                <a:gd name="T110" fmla="*/ 350 w 1412"/>
                <a:gd name="T111" fmla="*/ 811 h 2131"/>
                <a:gd name="T112" fmla="*/ 447 w 1412"/>
                <a:gd name="T113" fmla="*/ 631 h 2131"/>
                <a:gd name="T114" fmla="*/ 535 w 1412"/>
                <a:gd name="T115" fmla="*/ 476 h 2131"/>
                <a:gd name="T116" fmla="*/ 556 w 1412"/>
                <a:gd name="T117" fmla="*/ 373 h 2131"/>
                <a:gd name="T118" fmla="*/ 502 w 1412"/>
                <a:gd name="T119" fmla="*/ 287 h 2131"/>
                <a:gd name="T120" fmla="*/ 493 w 1412"/>
                <a:gd name="T121" fmla="*/ 178 h 2131"/>
                <a:gd name="T122" fmla="*/ 540 w 1412"/>
                <a:gd name="T123" fmla="*/ 77 h 2131"/>
                <a:gd name="T124" fmla="*/ 631 w 1412"/>
                <a:gd name="T125" fmla="*/ 14 h 2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2" h="2131">
                  <a:moveTo>
                    <a:pt x="169" y="1506"/>
                  </a:moveTo>
                  <a:lnTo>
                    <a:pt x="181" y="1565"/>
                  </a:lnTo>
                  <a:lnTo>
                    <a:pt x="200" y="1622"/>
                  </a:lnTo>
                  <a:lnTo>
                    <a:pt x="225" y="1675"/>
                  </a:lnTo>
                  <a:lnTo>
                    <a:pt x="255" y="1725"/>
                  </a:lnTo>
                  <a:lnTo>
                    <a:pt x="289" y="1772"/>
                  </a:lnTo>
                  <a:lnTo>
                    <a:pt x="329" y="1814"/>
                  </a:lnTo>
                  <a:lnTo>
                    <a:pt x="373" y="1853"/>
                  </a:lnTo>
                  <a:lnTo>
                    <a:pt x="421" y="1886"/>
                  </a:lnTo>
                  <a:lnTo>
                    <a:pt x="472" y="1914"/>
                  </a:lnTo>
                  <a:lnTo>
                    <a:pt x="527" y="1937"/>
                  </a:lnTo>
                  <a:lnTo>
                    <a:pt x="584" y="1953"/>
                  </a:lnTo>
                  <a:lnTo>
                    <a:pt x="643" y="1963"/>
                  </a:lnTo>
                  <a:lnTo>
                    <a:pt x="705" y="1967"/>
                  </a:lnTo>
                  <a:lnTo>
                    <a:pt x="767" y="1963"/>
                  </a:lnTo>
                  <a:lnTo>
                    <a:pt x="827" y="1953"/>
                  </a:lnTo>
                  <a:lnTo>
                    <a:pt x="884" y="1937"/>
                  </a:lnTo>
                  <a:lnTo>
                    <a:pt x="939" y="1914"/>
                  </a:lnTo>
                  <a:lnTo>
                    <a:pt x="991" y="1886"/>
                  </a:lnTo>
                  <a:lnTo>
                    <a:pt x="1038" y="1853"/>
                  </a:lnTo>
                  <a:lnTo>
                    <a:pt x="1083" y="1814"/>
                  </a:lnTo>
                  <a:lnTo>
                    <a:pt x="1123" y="1772"/>
                  </a:lnTo>
                  <a:lnTo>
                    <a:pt x="1157" y="1725"/>
                  </a:lnTo>
                  <a:lnTo>
                    <a:pt x="1187" y="1675"/>
                  </a:lnTo>
                  <a:lnTo>
                    <a:pt x="1212" y="1622"/>
                  </a:lnTo>
                  <a:lnTo>
                    <a:pt x="1231" y="1565"/>
                  </a:lnTo>
                  <a:lnTo>
                    <a:pt x="1243" y="1506"/>
                  </a:lnTo>
                  <a:lnTo>
                    <a:pt x="169" y="1506"/>
                  </a:lnTo>
                  <a:close/>
                  <a:moveTo>
                    <a:pt x="705" y="508"/>
                  </a:moveTo>
                  <a:lnTo>
                    <a:pt x="671" y="568"/>
                  </a:lnTo>
                  <a:lnTo>
                    <a:pt x="635" y="630"/>
                  </a:lnTo>
                  <a:lnTo>
                    <a:pt x="599" y="693"/>
                  </a:lnTo>
                  <a:lnTo>
                    <a:pt x="564" y="758"/>
                  </a:lnTo>
                  <a:lnTo>
                    <a:pt x="529" y="824"/>
                  </a:lnTo>
                  <a:lnTo>
                    <a:pt x="494" y="888"/>
                  </a:lnTo>
                  <a:lnTo>
                    <a:pt x="462" y="953"/>
                  </a:lnTo>
                  <a:lnTo>
                    <a:pt x="431" y="1016"/>
                  </a:lnTo>
                  <a:lnTo>
                    <a:pt x="402" y="1078"/>
                  </a:lnTo>
                  <a:lnTo>
                    <a:pt x="375" y="1138"/>
                  </a:lnTo>
                  <a:lnTo>
                    <a:pt x="351" y="1195"/>
                  </a:lnTo>
                  <a:lnTo>
                    <a:pt x="332" y="1248"/>
                  </a:lnTo>
                  <a:lnTo>
                    <a:pt x="315" y="1298"/>
                  </a:lnTo>
                  <a:lnTo>
                    <a:pt x="302" y="1343"/>
                  </a:lnTo>
                  <a:lnTo>
                    <a:pt x="1109" y="1343"/>
                  </a:lnTo>
                  <a:lnTo>
                    <a:pt x="1097" y="1298"/>
                  </a:lnTo>
                  <a:lnTo>
                    <a:pt x="1080" y="1249"/>
                  </a:lnTo>
                  <a:lnTo>
                    <a:pt x="1061" y="1196"/>
                  </a:lnTo>
                  <a:lnTo>
                    <a:pt x="1038" y="1141"/>
                  </a:lnTo>
                  <a:lnTo>
                    <a:pt x="1012" y="1083"/>
                  </a:lnTo>
                  <a:lnTo>
                    <a:pt x="985" y="1023"/>
                  </a:lnTo>
                  <a:lnTo>
                    <a:pt x="955" y="964"/>
                  </a:lnTo>
                  <a:lnTo>
                    <a:pt x="924" y="903"/>
                  </a:lnTo>
                  <a:lnTo>
                    <a:pt x="893" y="841"/>
                  </a:lnTo>
                  <a:lnTo>
                    <a:pt x="861" y="781"/>
                  </a:lnTo>
                  <a:lnTo>
                    <a:pt x="827" y="722"/>
                  </a:lnTo>
                  <a:lnTo>
                    <a:pt x="796" y="665"/>
                  </a:lnTo>
                  <a:lnTo>
                    <a:pt x="764" y="609"/>
                  </a:lnTo>
                  <a:lnTo>
                    <a:pt x="734" y="557"/>
                  </a:lnTo>
                  <a:lnTo>
                    <a:pt x="705" y="508"/>
                  </a:lnTo>
                  <a:close/>
                  <a:moveTo>
                    <a:pt x="705" y="163"/>
                  </a:moveTo>
                  <a:lnTo>
                    <a:pt x="689" y="166"/>
                  </a:lnTo>
                  <a:lnTo>
                    <a:pt x="674" y="173"/>
                  </a:lnTo>
                  <a:lnTo>
                    <a:pt x="663" y="185"/>
                  </a:lnTo>
                  <a:lnTo>
                    <a:pt x="656" y="199"/>
                  </a:lnTo>
                  <a:lnTo>
                    <a:pt x="653" y="217"/>
                  </a:lnTo>
                  <a:lnTo>
                    <a:pt x="656" y="233"/>
                  </a:lnTo>
                  <a:lnTo>
                    <a:pt x="663" y="248"/>
                  </a:lnTo>
                  <a:lnTo>
                    <a:pt x="674" y="259"/>
                  </a:lnTo>
                  <a:lnTo>
                    <a:pt x="689" y="266"/>
                  </a:lnTo>
                  <a:lnTo>
                    <a:pt x="705" y="270"/>
                  </a:lnTo>
                  <a:lnTo>
                    <a:pt x="723" y="266"/>
                  </a:lnTo>
                  <a:lnTo>
                    <a:pt x="736" y="259"/>
                  </a:lnTo>
                  <a:lnTo>
                    <a:pt x="749" y="248"/>
                  </a:lnTo>
                  <a:lnTo>
                    <a:pt x="756" y="233"/>
                  </a:lnTo>
                  <a:lnTo>
                    <a:pt x="759" y="217"/>
                  </a:lnTo>
                  <a:lnTo>
                    <a:pt x="756" y="199"/>
                  </a:lnTo>
                  <a:lnTo>
                    <a:pt x="749" y="185"/>
                  </a:lnTo>
                  <a:lnTo>
                    <a:pt x="736" y="173"/>
                  </a:lnTo>
                  <a:lnTo>
                    <a:pt x="723" y="166"/>
                  </a:lnTo>
                  <a:lnTo>
                    <a:pt x="705" y="163"/>
                  </a:lnTo>
                  <a:close/>
                  <a:moveTo>
                    <a:pt x="705" y="0"/>
                  </a:moveTo>
                  <a:lnTo>
                    <a:pt x="745" y="4"/>
                  </a:lnTo>
                  <a:lnTo>
                    <a:pt x="781" y="14"/>
                  </a:lnTo>
                  <a:lnTo>
                    <a:pt x="815" y="30"/>
                  </a:lnTo>
                  <a:lnTo>
                    <a:pt x="844" y="51"/>
                  </a:lnTo>
                  <a:lnTo>
                    <a:pt x="871" y="77"/>
                  </a:lnTo>
                  <a:lnTo>
                    <a:pt x="893" y="107"/>
                  </a:lnTo>
                  <a:lnTo>
                    <a:pt x="909" y="141"/>
                  </a:lnTo>
                  <a:lnTo>
                    <a:pt x="919" y="178"/>
                  </a:lnTo>
                  <a:lnTo>
                    <a:pt x="921" y="217"/>
                  </a:lnTo>
                  <a:lnTo>
                    <a:pt x="919" y="253"/>
                  </a:lnTo>
                  <a:lnTo>
                    <a:pt x="910" y="287"/>
                  </a:lnTo>
                  <a:lnTo>
                    <a:pt x="897" y="318"/>
                  </a:lnTo>
                  <a:lnTo>
                    <a:pt x="878" y="348"/>
                  </a:lnTo>
                  <a:lnTo>
                    <a:pt x="854" y="373"/>
                  </a:lnTo>
                  <a:lnTo>
                    <a:pt x="828" y="395"/>
                  </a:lnTo>
                  <a:lnTo>
                    <a:pt x="851" y="433"/>
                  </a:lnTo>
                  <a:lnTo>
                    <a:pt x="877" y="476"/>
                  </a:lnTo>
                  <a:lnTo>
                    <a:pt x="904" y="524"/>
                  </a:lnTo>
                  <a:lnTo>
                    <a:pt x="934" y="577"/>
                  </a:lnTo>
                  <a:lnTo>
                    <a:pt x="965" y="631"/>
                  </a:lnTo>
                  <a:lnTo>
                    <a:pt x="997" y="690"/>
                  </a:lnTo>
                  <a:lnTo>
                    <a:pt x="1030" y="750"/>
                  </a:lnTo>
                  <a:lnTo>
                    <a:pt x="1062" y="811"/>
                  </a:lnTo>
                  <a:lnTo>
                    <a:pt x="1093" y="875"/>
                  </a:lnTo>
                  <a:lnTo>
                    <a:pt x="1124" y="938"/>
                  </a:lnTo>
                  <a:lnTo>
                    <a:pt x="1154" y="1001"/>
                  </a:lnTo>
                  <a:lnTo>
                    <a:pt x="1181" y="1063"/>
                  </a:lnTo>
                  <a:lnTo>
                    <a:pt x="1206" y="1124"/>
                  </a:lnTo>
                  <a:lnTo>
                    <a:pt x="1229" y="1182"/>
                  </a:lnTo>
                  <a:lnTo>
                    <a:pt x="1248" y="1240"/>
                  </a:lnTo>
                  <a:lnTo>
                    <a:pt x="1264" y="1293"/>
                  </a:lnTo>
                  <a:lnTo>
                    <a:pt x="1275" y="1343"/>
                  </a:lnTo>
                  <a:lnTo>
                    <a:pt x="1330" y="1343"/>
                  </a:lnTo>
                  <a:lnTo>
                    <a:pt x="1352" y="1345"/>
                  </a:lnTo>
                  <a:lnTo>
                    <a:pt x="1371" y="1354"/>
                  </a:lnTo>
                  <a:lnTo>
                    <a:pt x="1388" y="1366"/>
                  </a:lnTo>
                  <a:lnTo>
                    <a:pt x="1401" y="1384"/>
                  </a:lnTo>
                  <a:lnTo>
                    <a:pt x="1410" y="1402"/>
                  </a:lnTo>
                  <a:lnTo>
                    <a:pt x="1412" y="1425"/>
                  </a:lnTo>
                  <a:lnTo>
                    <a:pt x="1408" y="1497"/>
                  </a:lnTo>
                  <a:lnTo>
                    <a:pt x="1397" y="1566"/>
                  </a:lnTo>
                  <a:lnTo>
                    <a:pt x="1380" y="1634"/>
                  </a:lnTo>
                  <a:lnTo>
                    <a:pt x="1356" y="1699"/>
                  </a:lnTo>
                  <a:lnTo>
                    <a:pt x="1326" y="1761"/>
                  </a:lnTo>
                  <a:lnTo>
                    <a:pt x="1292" y="1819"/>
                  </a:lnTo>
                  <a:lnTo>
                    <a:pt x="1251" y="1873"/>
                  </a:lnTo>
                  <a:lnTo>
                    <a:pt x="1205" y="1924"/>
                  </a:lnTo>
                  <a:lnTo>
                    <a:pt x="1155" y="1968"/>
                  </a:lnTo>
                  <a:lnTo>
                    <a:pt x="1100" y="2009"/>
                  </a:lnTo>
                  <a:lnTo>
                    <a:pt x="1042" y="2045"/>
                  </a:lnTo>
                  <a:lnTo>
                    <a:pt x="980" y="2075"/>
                  </a:lnTo>
                  <a:lnTo>
                    <a:pt x="915" y="2099"/>
                  </a:lnTo>
                  <a:lnTo>
                    <a:pt x="848" y="2116"/>
                  </a:lnTo>
                  <a:lnTo>
                    <a:pt x="777" y="2127"/>
                  </a:lnTo>
                  <a:lnTo>
                    <a:pt x="705" y="2131"/>
                  </a:lnTo>
                  <a:lnTo>
                    <a:pt x="633" y="2127"/>
                  </a:lnTo>
                  <a:lnTo>
                    <a:pt x="564" y="2116"/>
                  </a:lnTo>
                  <a:lnTo>
                    <a:pt x="496" y="2099"/>
                  </a:lnTo>
                  <a:lnTo>
                    <a:pt x="431" y="2075"/>
                  </a:lnTo>
                  <a:lnTo>
                    <a:pt x="369" y="2045"/>
                  </a:lnTo>
                  <a:lnTo>
                    <a:pt x="312" y="2009"/>
                  </a:lnTo>
                  <a:lnTo>
                    <a:pt x="257" y="1968"/>
                  </a:lnTo>
                  <a:lnTo>
                    <a:pt x="206" y="1924"/>
                  </a:lnTo>
                  <a:lnTo>
                    <a:pt x="161" y="1873"/>
                  </a:lnTo>
                  <a:lnTo>
                    <a:pt x="121" y="1819"/>
                  </a:lnTo>
                  <a:lnTo>
                    <a:pt x="84" y="1761"/>
                  </a:lnTo>
                  <a:lnTo>
                    <a:pt x="55" y="1699"/>
                  </a:lnTo>
                  <a:lnTo>
                    <a:pt x="31" y="1634"/>
                  </a:lnTo>
                  <a:lnTo>
                    <a:pt x="14" y="1566"/>
                  </a:lnTo>
                  <a:lnTo>
                    <a:pt x="3" y="1497"/>
                  </a:lnTo>
                  <a:lnTo>
                    <a:pt x="0" y="1425"/>
                  </a:lnTo>
                  <a:lnTo>
                    <a:pt x="3" y="1402"/>
                  </a:lnTo>
                  <a:lnTo>
                    <a:pt x="11" y="1384"/>
                  </a:lnTo>
                  <a:lnTo>
                    <a:pt x="24" y="1366"/>
                  </a:lnTo>
                  <a:lnTo>
                    <a:pt x="40" y="1354"/>
                  </a:lnTo>
                  <a:lnTo>
                    <a:pt x="60" y="1345"/>
                  </a:lnTo>
                  <a:lnTo>
                    <a:pt x="81" y="1343"/>
                  </a:lnTo>
                  <a:lnTo>
                    <a:pt x="135" y="1343"/>
                  </a:lnTo>
                  <a:lnTo>
                    <a:pt x="148" y="1293"/>
                  </a:lnTo>
                  <a:lnTo>
                    <a:pt x="163" y="1240"/>
                  </a:lnTo>
                  <a:lnTo>
                    <a:pt x="183" y="1182"/>
                  </a:lnTo>
                  <a:lnTo>
                    <a:pt x="205" y="1124"/>
                  </a:lnTo>
                  <a:lnTo>
                    <a:pt x="231" y="1063"/>
                  </a:lnTo>
                  <a:lnTo>
                    <a:pt x="258" y="1001"/>
                  </a:lnTo>
                  <a:lnTo>
                    <a:pt x="288" y="938"/>
                  </a:lnTo>
                  <a:lnTo>
                    <a:pt x="318" y="875"/>
                  </a:lnTo>
                  <a:lnTo>
                    <a:pt x="350" y="811"/>
                  </a:lnTo>
                  <a:lnTo>
                    <a:pt x="383" y="750"/>
                  </a:lnTo>
                  <a:lnTo>
                    <a:pt x="415" y="690"/>
                  </a:lnTo>
                  <a:lnTo>
                    <a:pt x="447" y="631"/>
                  </a:lnTo>
                  <a:lnTo>
                    <a:pt x="478" y="577"/>
                  </a:lnTo>
                  <a:lnTo>
                    <a:pt x="507" y="524"/>
                  </a:lnTo>
                  <a:lnTo>
                    <a:pt x="535" y="476"/>
                  </a:lnTo>
                  <a:lnTo>
                    <a:pt x="560" y="433"/>
                  </a:lnTo>
                  <a:lnTo>
                    <a:pt x="584" y="395"/>
                  </a:lnTo>
                  <a:lnTo>
                    <a:pt x="556" y="373"/>
                  </a:lnTo>
                  <a:lnTo>
                    <a:pt x="534" y="348"/>
                  </a:lnTo>
                  <a:lnTo>
                    <a:pt x="515" y="318"/>
                  </a:lnTo>
                  <a:lnTo>
                    <a:pt x="502" y="287"/>
                  </a:lnTo>
                  <a:lnTo>
                    <a:pt x="493" y="253"/>
                  </a:lnTo>
                  <a:lnTo>
                    <a:pt x="489" y="217"/>
                  </a:lnTo>
                  <a:lnTo>
                    <a:pt x="493" y="178"/>
                  </a:lnTo>
                  <a:lnTo>
                    <a:pt x="503" y="141"/>
                  </a:lnTo>
                  <a:lnTo>
                    <a:pt x="519" y="107"/>
                  </a:lnTo>
                  <a:lnTo>
                    <a:pt x="540" y="77"/>
                  </a:lnTo>
                  <a:lnTo>
                    <a:pt x="566" y="51"/>
                  </a:lnTo>
                  <a:lnTo>
                    <a:pt x="596" y="30"/>
                  </a:lnTo>
                  <a:lnTo>
                    <a:pt x="631" y="14"/>
                  </a:lnTo>
                  <a:lnTo>
                    <a:pt x="667" y="4"/>
                  </a:lnTo>
                  <a:lnTo>
                    <a:pt x="705"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30" name="Freeform 436"/>
            <p:cNvSpPr>
              <a:spLocks noEditPoints="1"/>
            </p:cNvSpPr>
            <p:nvPr/>
          </p:nvSpPr>
          <p:spPr bwMode="auto">
            <a:xfrm>
              <a:off x="4505" y="764"/>
              <a:ext cx="2857" cy="3568"/>
            </a:xfrm>
            <a:custGeom>
              <a:avLst/>
              <a:gdLst>
                <a:gd name="T0" fmla="*/ 1710 w 2857"/>
                <a:gd name="T1" fmla="*/ 2973 h 3568"/>
                <a:gd name="T2" fmla="*/ 181 w 2857"/>
                <a:gd name="T3" fmla="*/ 1953 h 3568"/>
                <a:gd name="T4" fmla="*/ 374 w 2857"/>
                <a:gd name="T5" fmla="*/ 2241 h 3568"/>
                <a:gd name="T6" fmla="*/ 707 w 2857"/>
                <a:gd name="T7" fmla="*/ 2355 h 3568"/>
                <a:gd name="T8" fmla="*/ 1039 w 2857"/>
                <a:gd name="T9" fmla="*/ 2241 h 3568"/>
                <a:gd name="T10" fmla="*/ 1231 w 2857"/>
                <a:gd name="T11" fmla="*/ 1953 h 3568"/>
                <a:gd name="T12" fmla="*/ 600 w 2857"/>
                <a:gd name="T13" fmla="*/ 1081 h 3568"/>
                <a:gd name="T14" fmla="*/ 402 w 2857"/>
                <a:gd name="T15" fmla="*/ 1466 h 3568"/>
                <a:gd name="T16" fmla="*/ 1110 w 2857"/>
                <a:gd name="T17" fmla="*/ 1731 h 3568"/>
                <a:gd name="T18" fmla="*/ 985 w 2857"/>
                <a:gd name="T19" fmla="*/ 1413 h 3568"/>
                <a:gd name="T20" fmla="*/ 796 w 2857"/>
                <a:gd name="T21" fmla="*/ 1053 h 3568"/>
                <a:gd name="T22" fmla="*/ 2107 w 2857"/>
                <a:gd name="T23" fmla="*/ 2809 h 3568"/>
                <a:gd name="T24" fmla="*/ 707 w 2857"/>
                <a:gd name="T25" fmla="*/ 551 h 3568"/>
                <a:gd name="T26" fmla="*/ 656 w 2857"/>
                <a:gd name="T27" fmla="*/ 622 h 3568"/>
                <a:gd name="T28" fmla="*/ 738 w 2857"/>
                <a:gd name="T29" fmla="*/ 648 h 3568"/>
                <a:gd name="T30" fmla="*/ 738 w 2857"/>
                <a:gd name="T31" fmla="*/ 562 h 3568"/>
                <a:gd name="T32" fmla="*/ 1962 w 2857"/>
                <a:gd name="T33" fmla="*/ 196 h 3568"/>
                <a:gd name="T34" fmla="*/ 1921 w 2857"/>
                <a:gd name="T35" fmla="*/ 375 h 3568"/>
                <a:gd name="T36" fmla="*/ 2086 w 2857"/>
                <a:gd name="T37" fmla="*/ 453 h 3568"/>
                <a:gd name="T38" fmla="*/ 2199 w 2857"/>
                <a:gd name="T39" fmla="*/ 310 h 3568"/>
                <a:gd name="T40" fmla="*/ 2086 w 2857"/>
                <a:gd name="T41" fmla="*/ 167 h 3568"/>
                <a:gd name="T42" fmla="*/ 2215 w 2857"/>
                <a:gd name="T43" fmla="*/ 46 h 3568"/>
                <a:gd name="T44" fmla="*/ 2695 w 2857"/>
                <a:gd name="T45" fmla="*/ 91 h 3568"/>
                <a:gd name="T46" fmla="*/ 2772 w 2857"/>
                <a:gd name="T47" fmla="*/ 176 h 3568"/>
                <a:gd name="T48" fmla="*/ 2363 w 2857"/>
                <a:gd name="T49" fmla="*/ 325 h 3568"/>
                <a:gd name="T50" fmla="*/ 2271 w 2857"/>
                <a:gd name="T51" fmla="*/ 2809 h 3568"/>
                <a:gd name="T52" fmla="*/ 2557 w 2857"/>
                <a:gd name="T53" fmla="*/ 2870 h 3568"/>
                <a:gd name="T54" fmla="*/ 2834 w 2857"/>
                <a:gd name="T55" fmla="*/ 3122 h 3568"/>
                <a:gd name="T56" fmla="*/ 2846 w 2857"/>
                <a:gd name="T57" fmla="*/ 3527 h 3568"/>
                <a:gd name="T58" fmla="*/ 1309 w 2857"/>
                <a:gd name="T59" fmla="*/ 3566 h 3568"/>
                <a:gd name="T60" fmla="*/ 1249 w 2857"/>
                <a:gd name="T61" fmla="*/ 3181 h 3568"/>
                <a:gd name="T62" fmla="*/ 1331 w 2857"/>
                <a:gd name="T63" fmla="*/ 3099 h 3568"/>
                <a:gd name="T64" fmla="*/ 1587 w 2857"/>
                <a:gd name="T65" fmla="*/ 2821 h 3568"/>
                <a:gd name="T66" fmla="*/ 1794 w 2857"/>
                <a:gd name="T67" fmla="*/ 479 h 3568"/>
                <a:gd name="T68" fmla="*/ 856 w 2857"/>
                <a:gd name="T69" fmla="*/ 761 h 3568"/>
                <a:gd name="T70" fmla="*/ 965 w 2857"/>
                <a:gd name="T71" fmla="*/ 1020 h 3568"/>
                <a:gd name="T72" fmla="*/ 1154 w 2857"/>
                <a:gd name="T73" fmla="*/ 1389 h 3568"/>
                <a:gd name="T74" fmla="*/ 1277 w 2857"/>
                <a:gd name="T75" fmla="*/ 1731 h 3568"/>
                <a:gd name="T76" fmla="*/ 1409 w 2857"/>
                <a:gd name="T77" fmla="*/ 1791 h 3568"/>
                <a:gd name="T78" fmla="*/ 1328 w 2857"/>
                <a:gd name="T79" fmla="*/ 2149 h 3568"/>
                <a:gd name="T80" fmla="*/ 1043 w 2857"/>
                <a:gd name="T81" fmla="*/ 2433 h 3568"/>
                <a:gd name="T82" fmla="*/ 635 w 2857"/>
                <a:gd name="T83" fmla="*/ 2515 h 3568"/>
                <a:gd name="T84" fmla="*/ 257 w 2857"/>
                <a:gd name="T85" fmla="*/ 2358 h 3568"/>
                <a:gd name="T86" fmla="*/ 32 w 2857"/>
                <a:gd name="T87" fmla="*/ 2022 h 3568"/>
                <a:gd name="T88" fmla="*/ 24 w 2857"/>
                <a:gd name="T89" fmla="*/ 1755 h 3568"/>
                <a:gd name="T90" fmla="*/ 164 w 2857"/>
                <a:gd name="T91" fmla="*/ 1628 h 3568"/>
                <a:gd name="T92" fmla="*/ 319 w 2857"/>
                <a:gd name="T93" fmla="*/ 1263 h 3568"/>
                <a:gd name="T94" fmla="*/ 508 w 2857"/>
                <a:gd name="T95" fmla="*/ 912 h 3568"/>
                <a:gd name="T96" fmla="*/ 515 w 2857"/>
                <a:gd name="T97" fmla="*/ 706 h 3568"/>
                <a:gd name="T98" fmla="*/ 519 w 2857"/>
                <a:gd name="T99" fmla="*/ 495 h 3568"/>
                <a:gd name="T100" fmla="*/ 707 w 2857"/>
                <a:gd name="T101" fmla="*/ 388 h 3568"/>
                <a:gd name="T102" fmla="*/ 880 w 2857"/>
                <a:gd name="T103" fmla="*/ 478 h 3568"/>
                <a:gd name="T104" fmla="*/ 1840 w 2857"/>
                <a:gd name="T105" fmla="*/ 86 h 3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7" h="3568">
                  <a:moveTo>
                    <a:pt x="1412" y="3263"/>
                  </a:moveTo>
                  <a:lnTo>
                    <a:pt x="1412" y="3404"/>
                  </a:lnTo>
                  <a:lnTo>
                    <a:pt x="2694" y="3404"/>
                  </a:lnTo>
                  <a:lnTo>
                    <a:pt x="2694" y="3263"/>
                  </a:lnTo>
                  <a:lnTo>
                    <a:pt x="1412" y="3263"/>
                  </a:lnTo>
                  <a:close/>
                  <a:moveTo>
                    <a:pt x="1710" y="2973"/>
                  </a:moveTo>
                  <a:lnTo>
                    <a:pt x="1710" y="3099"/>
                  </a:lnTo>
                  <a:lnTo>
                    <a:pt x="2397" y="3099"/>
                  </a:lnTo>
                  <a:lnTo>
                    <a:pt x="2397" y="2973"/>
                  </a:lnTo>
                  <a:lnTo>
                    <a:pt x="1710" y="2973"/>
                  </a:lnTo>
                  <a:close/>
                  <a:moveTo>
                    <a:pt x="169" y="1894"/>
                  </a:moveTo>
                  <a:lnTo>
                    <a:pt x="181" y="1953"/>
                  </a:lnTo>
                  <a:lnTo>
                    <a:pt x="200" y="2010"/>
                  </a:lnTo>
                  <a:lnTo>
                    <a:pt x="225" y="2063"/>
                  </a:lnTo>
                  <a:lnTo>
                    <a:pt x="255" y="2114"/>
                  </a:lnTo>
                  <a:lnTo>
                    <a:pt x="289" y="2160"/>
                  </a:lnTo>
                  <a:lnTo>
                    <a:pt x="329" y="2202"/>
                  </a:lnTo>
                  <a:lnTo>
                    <a:pt x="374" y="2241"/>
                  </a:lnTo>
                  <a:lnTo>
                    <a:pt x="421" y="2274"/>
                  </a:lnTo>
                  <a:lnTo>
                    <a:pt x="473" y="2303"/>
                  </a:lnTo>
                  <a:lnTo>
                    <a:pt x="528" y="2325"/>
                  </a:lnTo>
                  <a:lnTo>
                    <a:pt x="585" y="2341"/>
                  </a:lnTo>
                  <a:lnTo>
                    <a:pt x="645" y="2351"/>
                  </a:lnTo>
                  <a:lnTo>
                    <a:pt x="707" y="2355"/>
                  </a:lnTo>
                  <a:lnTo>
                    <a:pt x="769" y="2351"/>
                  </a:lnTo>
                  <a:lnTo>
                    <a:pt x="828" y="2341"/>
                  </a:lnTo>
                  <a:lnTo>
                    <a:pt x="885" y="2325"/>
                  </a:lnTo>
                  <a:lnTo>
                    <a:pt x="940" y="2303"/>
                  </a:lnTo>
                  <a:lnTo>
                    <a:pt x="991" y="2274"/>
                  </a:lnTo>
                  <a:lnTo>
                    <a:pt x="1039" y="2241"/>
                  </a:lnTo>
                  <a:lnTo>
                    <a:pt x="1083" y="2202"/>
                  </a:lnTo>
                  <a:lnTo>
                    <a:pt x="1123" y="2160"/>
                  </a:lnTo>
                  <a:lnTo>
                    <a:pt x="1157" y="2114"/>
                  </a:lnTo>
                  <a:lnTo>
                    <a:pt x="1187" y="2063"/>
                  </a:lnTo>
                  <a:lnTo>
                    <a:pt x="1212" y="2010"/>
                  </a:lnTo>
                  <a:lnTo>
                    <a:pt x="1231" y="1953"/>
                  </a:lnTo>
                  <a:lnTo>
                    <a:pt x="1243" y="1894"/>
                  </a:lnTo>
                  <a:lnTo>
                    <a:pt x="169" y="1894"/>
                  </a:lnTo>
                  <a:close/>
                  <a:moveTo>
                    <a:pt x="707" y="896"/>
                  </a:moveTo>
                  <a:lnTo>
                    <a:pt x="671" y="956"/>
                  </a:lnTo>
                  <a:lnTo>
                    <a:pt x="636" y="1018"/>
                  </a:lnTo>
                  <a:lnTo>
                    <a:pt x="600" y="1081"/>
                  </a:lnTo>
                  <a:lnTo>
                    <a:pt x="564" y="1146"/>
                  </a:lnTo>
                  <a:lnTo>
                    <a:pt x="529" y="1212"/>
                  </a:lnTo>
                  <a:lnTo>
                    <a:pt x="495" y="1276"/>
                  </a:lnTo>
                  <a:lnTo>
                    <a:pt x="462" y="1341"/>
                  </a:lnTo>
                  <a:lnTo>
                    <a:pt x="431" y="1404"/>
                  </a:lnTo>
                  <a:lnTo>
                    <a:pt x="402" y="1466"/>
                  </a:lnTo>
                  <a:lnTo>
                    <a:pt x="376" y="1526"/>
                  </a:lnTo>
                  <a:lnTo>
                    <a:pt x="353" y="1583"/>
                  </a:lnTo>
                  <a:lnTo>
                    <a:pt x="332" y="1636"/>
                  </a:lnTo>
                  <a:lnTo>
                    <a:pt x="315" y="1686"/>
                  </a:lnTo>
                  <a:lnTo>
                    <a:pt x="303" y="1731"/>
                  </a:lnTo>
                  <a:lnTo>
                    <a:pt x="1110" y="1731"/>
                  </a:lnTo>
                  <a:lnTo>
                    <a:pt x="1098" y="1686"/>
                  </a:lnTo>
                  <a:lnTo>
                    <a:pt x="1082" y="1637"/>
                  </a:lnTo>
                  <a:lnTo>
                    <a:pt x="1062" y="1585"/>
                  </a:lnTo>
                  <a:lnTo>
                    <a:pt x="1038" y="1529"/>
                  </a:lnTo>
                  <a:lnTo>
                    <a:pt x="1013" y="1472"/>
                  </a:lnTo>
                  <a:lnTo>
                    <a:pt x="985" y="1413"/>
                  </a:lnTo>
                  <a:lnTo>
                    <a:pt x="955" y="1352"/>
                  </a:lnTo>
                  <a:lnTo>
                    <a:pt x="925" y="1291"/>
                  </a:lnTo>
                  <a:lnTo>
                    <a:pt x="893" y="1230"/>
                  </a:lnTo>
                  <a:lnTo>
                    <a:pt x="861" y="1169"/>
                  </a:lnTo>
                  <a:lnTo>
                    <a:pt x="828" y="1110"/>
                  </a:lnTo>
                  <a:lnTo>
                    <a:pt x="796" y="1053"/>
                  </a:lnTo>
                  <a:lnTo>
                    <a:pt x="765" y="997"/>
                  </a:lnTo>
                  <a:lnTo>
                    <a:pt x="735" y="945"/>
                  </a:lnTo>
                  <a:lnTo>
                    <a:pt x="707" y="896"/>
                  </a:lnTo>
                  <a:close/>
                  <a:moveTo>
                    <a:pt x="1999" y="614"/>
                  </a:moveTo>
                  <a:lnTo>
                    <a:pt x="1999" y="2809"/>
                  </a:lnTo>
                  <a:lnTo>
                    <a:pt x="2107" y="2809"/>
                  </a:lnTo>
                  <a:lnTo>
                    <a:pt x="2107" y="614"/>
                  </a:lnTo>
                  <a:lnTo>
                    <a:pt x="2081" y="618"/>
                  </a:lnTo>
                  <a:lnTo>
                    <a:pt x="2053" y="619"/>
                  </a:lnTo>
                  <a:lnTo>
                    <a:pt x="2025" y="618"/>
                  </a:lnTo>
                  <a:lnTo>
                    <a:pt x="1999" y="614"/>
                  </a:lnTo>
                  <a:close/>
                  <a:moveTo>
                    <a:pt x="707" y="551"/>
                  </a:moveTo>
                  <a:lnTo>
                    <a:pt x="689" y="555"/>
                  </a:lnTo>
                  <a:lnTo>
                    <a:pt x="676" y="562"/>
                  </a:lnTo>
                  <a:lnTo>
                    <a:pt x="663" y="573"/>
                  </a:lnTo>
                  <a:lnTo>
                    <a:pt x="656" y="588"/>
                  </a:lnTo>
                  <a:lnTo>
                    <a:pt x="653" y="605"/>
                  </a:lnTo>
                  <a:lnTo>
                    <a:pt x="656" y="622"/>
                  </a:lnTo>
                  <a:lnTo>
                    <a:pt x="663" y="636"/>
                  </a:lnTo>
                  <a:lnTo>
                    <a:pt x="676" y="648"/>
                  </a:lnTo>
                  <a:lnTo>
                    <a:pt x="689" y="655"/>
                  </a:lnTo>
                  <a:lnTo>
                    <a:pt x="707" y="658"/>
                  </a:lnTo>
                  <a:lnTo>
                    <a:pt x="723" y="655"/>
                  </a:lnTo>
                  <a:lnTo>
                    <a:pt x="738" y="648"/>
                  </a:lnTo>
                  <a:lnTo>
                    <a:pt x="749" y="636"/>
                  </a:lnTo>
                  <a:lnTo>
                    <a:pt x="756" y="622"/>
                  </a:lnTo>
                  <a:lnTo>
                    <a:pt x="759" y="605"/>
                  </a:lnTo>
                  <a:lnTo>
                    <a:pt x="756" y="588"/>
                  </a:lnTo>
                  <a:lnTo>
                    <a:pt x="749" y="573"/>
                  </a:lnTo>
                  <a:lnTo>
                    <a:pt x="738" y="562"/>
                  </a:lnTo>
                  <a:lnTo>
                    <a:pt x="723" y="555"/>
                  </a:lnTo>
                  <a:lnTo>
                    <a:pt x="707" y="551"/>
                  </a:lnTo>
                  <a:close/>
                  <a:moveTo>
                    <a:pt x="2053" y="164"/>
                  </a:moveTo>
                  <a:lnTo>
                    <a:pt x="2019" y="167"/>
                  </a:lnTo>
                  <a:lnTo>
                    <a:pt x="1989" y="179"/>
                  </a:lnTo>
                  <a:lnTo>
                    <a:pt x="1962" y="196"/>
                  </a:lnTo>
                  <a:lnTo>
                    <a:pt x="1938" y="218"/>
                  </a:lnTo>
                  <a:lnTo>
                    <a:pt x="1921" y="246"/>
                  </a:lnTo>
                  <a:lnTo>
                    <a:pt x="1911" y="277"/>
                  </a:lnTo>
                  <a:lnTo>
                    <a:pt x="1906" y="310"/>
                  </a:lnTo>
                  <a:lnTo>
                    <a:pt x="1911" y="344"/>
                  </a:lnTo>
                  <a:lnTo>
                    <a:pt x="1921" y="375"/>
                  </a:lnTo>
                  <a:lnTo>
                    <a:pt x="1938" y="401"/>
                  </a:lnTo>
                  <a:lnTo>
                    <a:pt x="1962" y="424"/>
                  </a:lnTo>
                  <a:lnTo>
                    <a:pt x="1989" y="442"/>
                  </a:lnTo>
                  <a:lnTo>
                    <a:pt x="2019" y="453"/>
                  </a:lnTo>
                  <a:lnTo>
                    <a:pt x="2053" y="457"/>
                  </a:lnTo>
                  <a:lnTo>
                    <a:pt x="2086" y="453"/>
                  </a:lnTo>
                  <a:lnTo>
                    <a:pt x="2117" y="442"/>
                  </a:lnTo>
                  <a:lnTo>
                    <a:pt x="2145" y="424"/>
                  </a:lnTo>
                  <a:lnTo>
                    <a:pt x="2167" y="401"/>
                  </a:lnTo>
                  <a:lnTo>
                    <a:pt x="2184" y="375"/>
                  </a:lnTo>
                  <a:lnTo>
                    <a:pt x="2196" y="344"/>
                  </a:lnTo>
                  <a:lnTo>
                    <a:pt x="2199" y="310"/>
                  </a:lnTo>
                  <a:lnTo>
                    <a:pt x="2196" y="277"/>
                  </a:lnTo>
                  <a:lnTo>
                    <a:pt x="2184" y="246"/>
                  </a:lnTo>
                  <a:lnTo>
                    <a:pt x="2167" y="218"/>
                  </a:lnTo>
                  <a:lnTo>
                    <a:pt x="2145" y="196"/>
                  </a:lnTo>
                  <a:lnTo>
                    <a:pt x="2117" y="179"/>
                  </a:lnTo>
                  <a:lnTo>
                    <a:pt x="2086" y="167"/>
                  </a:lnTo>
                  <a:lnTo>
                    <a:pt x="2053" y="164"/>
                  </a:lnTo>
                  <a:close/>
                  <a:moveTo>
                    <a:pt x="2053" y="0"/>
                  </a:moveTo>
                  <a:lnTo>
                    <a:pt x="2097" y="4"/>
                  </a:lnTo>
                  <a:lnTo>
                    <a:pt x="2138" y="12"/>
                  </a:lnTo>
                  <a:lnTo>
                    <a:pt x="2178" y="27"/>
                  </a:lnTo>
                  <a:lnTo>
                    <a:pt x="2215" y="46"/>
                  </a:lnTo>
                  <a:lnTo>
                    <a:pt x="2249" y="71"/>
                  </a:lnTo>
                  <a:lnTo>
                    <a:pt x="2280" y="99"/>
                  </a:lnTo>
                  <a:lnTo>
                    <a:pt x="2306" y="130"/>
                  </a:lnTo>
                  <a:lnTo>
                    <a:pt x="2327" y="166"/>
                  </a:lnTo>
                  <a:lnTo>
                    <a:pt x="2674" y="92"/>
                  </a:lnTo>
                  <a:lnTo>
                    <a:pt x="2695" y="91"/>
                  </a:lnTo>
                  <a:lnTo>
                    <a:pt x="2716" y="94"/>
                  </a:lnTo>
                  <a:lnTo>
                    <a:pt x="2734" y="103"/>
                  </a:lnTo>
                  <a:lnTo>
                    <a:pt x="2751" y="117"/>
                  </a:lnTo>
                  <a:lnTo>
                    <a:pt x="2763" y="134"/>
                  </a:lnTo>
                  <a:lnTo>
                    <a:pt x="2770" y="154"/>
                  </a:lnTo>
                  <a:lnTo>
                    <a:pt x="2772" y="176"/>
                  </a:lnTo>
                  <a:lnTo>
                    <a:pt x="2768" y="197"/>
                  </a:lnTo>
                  <a:lnTo>
                    <a:pt x="2759" y="216"/>
                  </a:lnTo>
                  <a:lnTo>
                    <a:pt x="2746" y="232"/>
                  </a:lnTo>
                  <a:lnTo>
                    <a:pt x="2728" y="244"/>
                  </a:lnTo>
                  <a:lnTo>
                    <a:pt x="2708" y="251"/>
                  </a:lnTo>
                  <a:lnTo>
                    <a:pt x="2363" y="325"/>
                  </a:lnTo>
                  <a:lnTo>
                    <a:pt x="2357" y="372"/>
                  </a:lnTo>
                  <a:lnTo>
                    <a:pt x="2345" y="417"/>
                  </a:lnTo>
                  <a:lnTo>
                    <a:pt x="2325" y="458"/>
                  </a:lnTo>
                  <a:lnTo>
                    <a:pt x="2301" y="496"/>
                  </a:lnTo>
                  <a:lnTo>
                    <a:pt x="2271" y="530"/>
                  </a:lnTo>
                  <a:lnTo>
                    <a:pt x="2271" y="2809"/>
                  </a:lnTo>
                  <a:lnTo>
                    <a:pt x="2479" y="2809"/>
                  </a:lnTo>
                  <a:lnTo>
                    <a:pt x="2500" y="2813"/>
                  </a:lnTo>
                  <a:lnTo>
                    <a:pt x="2520" y="2821"/>
                  </a:lnTo>
                  <a:lnTo>
                    <a:pt x="2536" y="2834"/>
                  </a:lnTo>
                  <a:lnTo>
                    <a:pt x="2548" y="2850"/>
                  </a:lnTo>
                  <a:lnTo>
                    <a:pt x="2557" y="2870"/>
                  </a:lnTo>
                  <a:lnTo>
                    <a:pt x="2559" y="2891"/>
                  </a:lnTo>
                  <a:lnTo>
                    <a:pt x="2559" y="3099"/>
                  </a:lnTo>
                  <a:lnTo>
                    <a:pt x="2775" y="3099"/>
                  </a:lnTo>
                  <a:lnTo>
                    <a:pt x="2798" y="3101"/>
                  </a:lnTo>
                  <a:lnTo>
                    <a:pt x="2816" y="3110"/>
                  </a:lnTo>
                  <a:lnTo>
                    <a:pt x="2834" y="3122"/>
                  </a:lnTo>
                  <a:lnTo>
                    <a:pt x="2846" y="3140"/>
                  </a:lnTo>
                  <a:lnTo>
                    <a:pt x="2855" y="3158"/>
                  </a:lnTo>
                  <a:lnTo>
                    <a:pt x="2857" y="3181"/>
                  </a:lnTo>
                  <a:lnTo>
                    <a:pt x="2857" y="3486"/>
                  </a:lnTo>
                  <a:lnTo>
                    <a:pt x="2855" y="3508"/>
                  </a:lnTo>
                  <a:lnTo>
                    <a:pt x="2846" y="3527"/>
                  </a:lnTo>
                  <a:lnTo>
                    <a:pt x="2834" y="3544"/>
                  </a:lnTo>
                  <a:lnTo>
                    <a:pt x="2816" y="3557"/>
                  </a:lnTo>
                  <a:lnTo>
                    <a:pt x="2798" y="3566"/>
                  </a:lnTo>
                  <a:lnTo>
                    <a:pt x="2775" y="3568"/>
                  </a:lnTo>
                  <a:lnTo>
                    <a:pt x="1331" y="3568"/>
                  </a:lnTo>
                  <a:lnTo>
                    <a:pt x="1309" y="3566"/>
                  </a:lnTo>
                  <a:lnTo>
                    <a:pt x="1290" y="3557"/>
                  </a:lnTo>
                  <a:lnTo>
                    <a:pt x="1273" y="3544"/>
                  </a:lnTo>
                  <a:lnTo>
                    <a:pt x="1260" y="3527"/>
                  </a:lnTo>
                  <a:lnTo>
                    <a:pt x="1252" y="3508"/>
                  </a:lnTo>
                  <a:lnTo>
                    <a:pt x="1249" y="3486"/>
                  </a:lnTo>
                  <a:lnTo>
                    <a:pt x="1249" y="3181"/>
                  </a:lnTo>
                  <a:lnTo>
                    <a:pt x="1252" y="3158"/>
                  </a:lnTo>
                  <a:lnTo>
                    <a:pt x="1260" y="3140"/>
                  </a:lnTo>
                  <a:lnTo>
                    <a:pt x="1273" y="3122"/>
                  </a:lnTo>
                  <a:lnTo>
                    <a:pt x="1290" y="3110"/>
                  </a:lnTo>
                  <a:lnTo>
                    <a:pt x="1309" y="3101"/>
                  </a:lnTo>
                  <a:lnTo>
                    <a:pt x="1331" y="3099"/>
                  </a:lnTo>
                  <a:lnTo>
                    <a:pt x="1547" y="3099"/>
                  </a:lnTo>
                  <a:lnTo>
                    <a:pt x="1547" y="2891"/>
                  </a:lnTo>
                  <a:lnTo>
                    <a:pt x="1550" y="2870"/>
                  </a:lnTo>
                  <a:lnTo>
                    <a:pt x="1557" y="2850"/>
                  </a:lnTo>
                  <a:lnTo>
                    <a:pt x="1571" y="2834"/>
                  </a:lnTo>
                  <a:lnTo>
                    <a:pt x="1587" y="2821"/>
                  </a:lnTo>
                  <a:lnTo>
                    <a:pt x="1607" y="2813"/>
                  </a:lnTo>
                  <a:lnTo>
                    <a:pt x="1628" y="2809"/>
                  </a:lnTo>
                  <a:lnTo>
                    <a:pt x="1835" y="2809"/>
                  </a:lnTo>
                  <a:lnTo>
                    <a:pt x="1835" y="530"/>
                  </a:lnTo>
                  <a:lnTo>
                    <a:pt x="1814" y="506"/>
                  </a:lnTo>
                  <a:lnTo>
                    <a:pt x="1794" y="479"/>
                  </a:lnTo>
                  <a:lnTo>
                    <a:pt x="1778" y="452"/>
                  </a:lnTo>
                  <a:lnTo>
                    <a:pt x="920" y="636"/>
                  </a:lnTo>
                  <a:lnTo>
                    <a:pt x="911" y="672"/>
                  </a:lnTo>
                  <a:lnTo>
                    <a:pt x="898" y="704"/>
                  </a:lnTo>
                  <a:lnTo>
                    <a:pt x="879" y="735"/>
                  </a:lnTo>
                  <a:lnTo>
                    <a:pt x="856" y="761"/>
                  </a:lnTo>
                  <a:lnTo>
                    <a:pt x="828" y="783"/>
                  </a:lnTo>
                  <a:lnTo>
                    <a:pt x="852" y="822"/>
                  </a:lnTo>
                  <a:lnTo>
                    <a:pt x="877" y="865"/>
                  </a:lnTo>
                  <a:lnTo>
                    <a:pt x="905" y="912"/>
                  </a:lnTo>
                  <a:lnTo>
                    <a:pt x="934" y="965"/>
                  </a:lnTo>
                  <a:lnTo>
                    <a:pt x="965" y="1020"/>
                  </a:lnTo>
                  <a:lnTo>
                    <a:pt x="997" y="1078"/>
                  </a:lnTo>
                  <a:lnTo>
                    <a:pt x="1029" y="1138"/>
                  </a:lnTo>
                  <a:lnTo>
                    <a:pt x="1062" y="1200"/>
                  </a:lnTo>
                  <a:lnTo>
                    <a:pt x="1094" y="1263"/>
                  </a:lnTo>
                  <a:lnTo>
                    <a:pt x="1124" y="1326"/>
                  </a:lnTo>
                  <a:lnTo>
                    <a:pt x="1154" y="1389"/>
                  </a:lnTo>
                  <a:lnTo>
                    <a:pt x="1181" y="1451"/>
                  </a:lnTo>
                  <a:lnTo>
                    <a:pt x="1207" y="1512"/>
                  </a:lnTo>
                  <a:lnTo>
                    <a:pt x="1229" y="1572"/>
                  </a:lnTo>
                  <a:lnTo>
                    <a:pt x="1249" y="1628"/>
                  </a:lnTo>
                  <a:lnTo>
                    <a:pt x="1264" y="1681"/>
                  </a:lnTo>
                  <a:lnTo>
                    <a:pt x="1277" y="1731"/>
                  </a:lnTo>
                  <a:lnTo>
                    <a:pt x="1331" y="1731"/>
                  </a:lnTo>
                  <a:lnTo>
                    <a:pt x="1352" y="1734"/>
                  </a:lnTo>
                  <a:lnTo>
                    <a:pt x="1372" y="1742"/>
                  </a:lnTo>
                  <a:lnTo>
                    <a:pt x="1388" y="1755"/>
                  </a:lnTo>
                  <a:lnTo>
                    <a:pt x="1401" y="1772"/>
                  </a:lnTo>
                  <a:lnTo>
                    <a:pt x="1409" y="1791"/>
                  </a:lnTo>
                  <a:lnTo>
                    <a:pt x="1412" y="1812"/>
                  </a:lnTo>
                  <a:lnTo>
                    <a:pt x="1409" y="1885"/>
                  </a:lnTo>
                  <a:lnTo>
                    <a:pt x="1398" y="1954"/>
                  </a:lnTo>
                  <a:lnTo>
                    <a:pt x="1381" y="2022"/>
                  </a:lnTo>
                  <a:lnTo>
                    <a:pt x="1357" y="2087"/>
                  </a:lnTo>
                  <a:lnTo>
                    <a:pt x="1328" y="2149"/>
                  </a:lnTo>
                  <a:lnTo>
                    <a:pt x="1291" y="2207"/>
                  </a:lnTo>
                  <a:lnTo>
                    <a:pt x="1251" y="2262"/>
                  </a:lnTo>
                  <a:lnTo>
                    <a:pt x="1206" y="2312"/>
                  </a:lnTo>
                  <a:lnTo>
                    <a:pt x="1155" y="2358"/>
                  </a:lnTo>
                  <a:lnTo>
                    <a:pt x="1100" y="2397"/>
                  </a:lnTo>
                  <a:lnTo>
                    <a:pt x="1043" y="2433"/>
                  </a:lnTo>
                  <a:lnTo>
                    <a:pt x="981" y="2463"/>
                  </a:lnTo>
                  <a:lnTo>
                    <a:pt x="916" y="2487"/>
                  </a:lnTo>
                  <a:lnTo>
                    <a:pt x="848" y="2504"/>
                  </a:lnTo>
                  <a:lnTo>
                    <a:pt x="779" y="2515"/>
                  </a:lnTo>
                  <a:lnTo>
                    <a:pt x="707" y="2519"/>
                  </a:lnTo>
                  <a:lnTo>
                    <a:pt x="635" y="2515"/>
                  </a:lnTo>
                  <a:lnTo>
                    <a:pt x="564" y="2504"/>
                  </a:lnTo>
                  <a:lnTo>
                    <a:pt x="497" y="2487"/>
                  </a:lnTo>
                  <a:lnTo>
                    <a:pt x="432" y="2463"/>
                  </a:lnTo>
                  <a:lnTo>
                    <a:pt x="370" y="2433"/>
                  </a:lnTo>
                  <a:lnTo>
                    <a:pt x="312" y="2397"/>
                  </a:lnTo>
                  <a:lnTo>
                    <a:pt x="257" y="2358"/>
                  </a:lnTo>
                  <a:lnTo>
                    <a:pt x="207" y="2312"/>
                  </a:lnTo>
                  <a:lnTo>
                    <a:pt x="161" y="2262"/>
                  </a:lnTo>
                  <a:lnTo>
                    <a:pt x="120" y="2207"/>
                  </a:lnTo>
                  <a:lnTo>
                    <a:pt x="86" y="2149"/>
                  </a:lnTo>
                  <a:lnTo>
                    <a:pt x="56" y="2087"/>
                  </a:lnTo>
                  <a:lnTo>
                    <a:pt x="32" y="2022"/>
                  </a:lnTo>
                  <a:lnTo>
                    <a:pt x="15" y="1954"/>
                  </a:lnTo>
                  <a:lnTo>
                    <a:pt x="4" y="1885"/>
                  </a:lnTo>
                  <a:lnTo>
                    <a:pt x="0" y="1812"/>
                  </a:lnTo>
                  <a:lnTo>
                    <a:pt x="2" y="1791"/>
                  </a:lnTo>
                  <a:lnTo>
                    <a:pt x="11" y="1772"/>
                  </a:lnTo>
                  <a:lnTo>
                    <a:pt x="24" y="1755"/>
                  </a:lnTo>
                  <a:lnTo>
                    <a:pt x="41" y="1742"/>
                  </a:lnTo>
                  <a:lnTo>
                    <a:pt x="60" y="1734"/>
                  </a:lnTo>
                  <a:lnTo>
                    <a:pt x="82" y="1731"/>
                  </a:lnTo>
                  <a:lnTo>
                    <a:pt x="137" y="1731"/>
                  </a:lnTo>
                  <a:lnTo>
                    <a:pt x="148" y="1681"/>
                  </a:lnTo>
                  <a:lnTo>
                    <a:pt x="164" y="1628"/>
                  </a:lnTo>
                  <a:lnTo>
                    <a:pt x="183" y="1572"/>
                  </a:lnTo>
                  <a:lnTo>
                    <a:pt x="206" y="1512"/>
                  </a:lnTo>
                  <a:lnTo>
                    <a:pt x="231" y="1451"/>
                  </a:lnTo>
                  <a:lnTo>
                    <a:pt x="258" y="1389"/>
                  </a:lnTo>
                  <a:lnTo>
                    <a:pt x="288" y="1326"/>
                  </a:lnTo>
                  <a:lnTo>
                    <a:pt x="319" y="1263"/>
                  </a:lnTo>
                  <a:lnTo>
                    <a:pt x="350" y="1200"/>
                  </a:lnTo>
                  <a:lnTo>
                    <a:pt x="382" y="1138"/>
                  </a:lnTo>
                  <a:lnTo>
                    <a:pt x="415" y="1078"/>
                  </a:lnTo>
                  <a:lnTo>
                    <a:pt x="447" y="1020"/>
                  </a:lnTo>
                  <a:lnTo>
                    <a:pt x="478" y="965"/>
                  </a:lnTo>
                  <a:lnTo>
                    <a:pt x="508" y="912"/>
                  </a:lnTo>
                  <a:lnTo>
                    <a:pt x="535" y="865"/>
                  </a:lnTo>
                  <a:lnTo>
                    <a:pt x="561" y="822"/>
                  </a:lnTo>
                  <a:lnTo>
                    <a:pt x="584" y="783"/>
                  </a:lnTo>
                  <a:lnTo>
                    <a:pt x="558" y="761"/>
                  </a:lnTo>
                  <a:lnTo>
                    <a:pt x="534" y="736"/>
                  </a:lnTo>
                  <a:lnTo>
                    <a:pt x="515" y="706"/>
                  </a:lnTo>
                  <a:lnTo>
                    <a:pt x="502" y="675"/>
                  </a:lnTo>
                  <a:lnTo>
                    <a:pt x="493" y="641"/>
                  </a:lnTo>
                  <a:lnTo>
                    <a:pt x="491" y="605"/>
                  </a:lnTo>
                  <a:lnTo>
                    <a:pt x="493" y="566"/>
                  </a:lnTo>
                  <a:lnTo>
                    <a:pt x="503" y="529"/>
                  </a:lnTo>
                  <a:lnTo>
                    <a:pt x="519" y="495"/>
                  </a:lnTo>
                  <a:lnTo>
                    <a:pt x="541" y="465"/>
                  </a:lnTo>
                  <a:lnTo>
                    <a:pt x="568" y="439"/>
                  </a:lnTo>
                  <a:lnTo>
                    <a:pt x="597" y="418"/>
                  </a:lnTo>
                  <a:lnTo>
                    <a:pt x="631" y="402"/>
                  </a:lnTo>
                  <a:lnTo>
                    <a:pt x="667" y="392"/>
                  </a:lnTo>
                  <a:lnTo>
                    <a:pt x="707" y="388"/>
                  </a:lnTo>
                  <a:lnTo>
                    <a:pt x="741" y="391"/>
                  </a:lnTo>
                  <a:lnTo>
                    <a:pt x="775" y="400"/>
                  </a:lnTo>
                  <a:lnTo>
                    <a:pt x="806" y="413"/>
                  </a:lnTo>
                  <a:lnTo>
                    <a:pt x="835" y="431"/>
                  </a:lnTo>
                  <a:lnTo>
                    <a:pt x="859" y="452"/>
                  </a:lnTo>
                  <a:lnTo>
                    <a:pt x="880" y="478"/>
                  </a:lnTo>
                  <a:lnTo>
                    <a:pt x="1744" y="292"/>
                  </a:lnTo>
                  <a:lnTo>
                    <a:pt x="1751" y="244"/>
                  </a:lnTo>
                  <a:lnTo>
                    <a:pt x="1765" y="199"/>
                  </a:lnTo>
                  <a:lnTo>
                    <a:pt x="1784" y="158"/>
                  </a:lnTo>
                  <a:lnTo>
                    <a:pt x="1809" y="119"/>
                  </a:lnTo>
                  <a:lnTo>
                    <a:pt x="1840" y="86"/>
                  </a:lnTo>
                  <a:lnTo>
                    <a:pt x="1876" y="56"/>
                  </a:lnTo>
                  <a:lnTo>
                    <a:pt x="1916" y="32"/>
                  </a:lnTo>
                  <a:lnTo>
                    <a:pt x="1958" y="15"/>
                  </a:lnTo>
                  <a:lnTo>
                    <a:pt x="2004" y="4"/>
                  </a:lnTo>
                  <a:lnTo>
                    <a:pt x="205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31" name="Freeform 437"/>
            <p:cNvSpPr>
              <a:spLocks/>
            </p:cNvSpPr>
            <p:nvPr/>
          </p:nvSpPr>
          <p:spPr bwMode="auto">
            <a:xfrm>
              <a:off x="7369" y="791"/>
              <a:ext cx="223" cy="176"/>
            </a:xfrm>
            <a:custGeom>
              <a:avLst/>
              <a:gdLst>
                <a:gd name="T0" fmla="*/ 146 w 223"/>
                <a:gd name="T1" fmla="*/ 0 h 176"/>
                <a:gd name="T2" fmla="*/ 166 w 223"/>
                <a:gd name="T3" fmla="*/ 4 h 176"/>
                <a:gd name="T4" fmla="*/ 186 w 223"/>
                <a:gd name="T5" fmla="*/ 14 h 176"/>
                <a:gd name="T6" fmla="*/ 201 w 223"/>
                <a:gd name="T7" fmla="*/ 26 h 176"/>
                <a:gd name="T8" fmla="*/ 213 w 223"/>
                <a:gd name="T9" fmla="*/ 44 h 176"/>
                <a:gd name="T10" fmla="*/ 221 w 223"/>
                <a:gd name="T11" fmla="*/ 65 h 176"/>
                <a:gd name="T12" fmla="*/ 223 w 223"/>
                <a:gd name="T13" fmla="*/ 87 h 176"/>
                <a:gd name="T14" fmla="*/ 218 w 223"/>
                <a:gd name="T15" fmla="*/ 107 h 176"/>
                <a:gd name="T16" fmla="*/ 210 w 223"/>
                <a:gd name="T17" fmla="*/ 126 h 176"/>
                <a:gd name="T18" fmla="*/ 196 w 223"/>
                <a:gd name="T19" fmla="*/ 142 h 176"/>
                <a:gd name="T20" fmla="*/ 178 w 223"/>
                <a:gd name="T21" fmla="*/ 154 h 176"/>
                <a:gd name="T22" fmla="*/ 159 w 223"/>
                <a:gd name="T23" fmla="*/ 162 h 176"/>
                <a:gd name="T24" fmla="*/ 99 w 223"/>
                <a:gd name="T25" fmla="*/ 174 h 176"/>
                <a:gd name="T26" fmla="*/ 90 w 223"/>
                <a:gd name="T27" fmla="*/ 176 h 176"/>
                <a:gd name="T28" fmla="*/ 82 w 223"/>
                <a:gd name="T29" fmla="*/ 176 h 176"/>
                <a:gd name="T30" fmla="*/ 59 w 223"/>
                <a:gd name="T31" fmla="*/ 173 h 176"/>
                <a:gd name="T32" fmla="*/ 39 w 223"/>
                <a:gd name="T33" fmla="*/ 164 h 176"/>
                <a:gd name="T34" fmla="*/ 22 w 223"/>
                <a:gd name="T35" fmla="*/ 152 h 176"/>
                <a:gd name="T36" fmla="*/ 10 w 223"/>
                <a:gd name="T37" fmla="*/ 133 h 176"/>
                <a:gd name="T38" fmla="*/ 2 w 223"/>
                <a:gd name="T39" fmla="*/ 112 h 176"/>
                <a:gd name="T40" fmla="*/ 0 w 223"/>
                <a:gd name="T41" fmla="*/ 90 h 176"/>
                <a:gd name="T42" fmla="*/ 5 w 223"/>
                <a:gd name="T43" fmla="*/ 70 h 176"/>
                <a:gd name="T44" fmla="*/ 13 w 223"/>
                <a:gd name="T45" fmla="*/ 50 h 176"/>
                <a:gd name="T46" fmla="*/ 27 w 223"/>
                <a:gd name="T47" fmla="*/ 35 h 176"/>
                <a:gd name="T48" fmla="*/ 44 w 223"/>
                <a:gd name="T49" fmla="*/ 23 h 176"/>
                <a:gd name="T50" fmla="*/ 64 w 223"/>
                <a:gd name="T51" fmla="*/ 15 h 176"/>
                <a:gd name="T52" fmla="*/ 124 w 223"/>
                <a:gd name="T53" fmla="*/ 3 h 176"/>
                <a:gd name="T54" fmla="*/ 146 w 223"/>
                <a:gd name="T5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3" h="176">
                  <a:moveTo>
                    <a:pt x="146" y="0"/>
                  </a:moveTo>
                  <a:lnTo>
                    <a:pt x="166" y="4"/>
                  </a:lnTo>
                  <a:lnTo>
                    <a:pt x="186" y="14"/>
                  </a:lnTo>
                  <a:lnTo>
                    <a:pt x="201" y="26"/>
                  </a:lnTo>
                  <a:lnTo>
                    <a:pt x="213" y="44"/>
                  </a:lnTo>
                  <a:lnTo>
                    <a:pt x="221" y="65"/>
                  </a:lnTo>
                  <a:lnTo>
                    <a:pt x="223" y="87"/>
                  </a:lnTo>
                  <a:lnTo>
                    <a:pt x="218" y="107"/>
                  </a:lnTo>
                  <a:lnTo>
                    <a:pt x="210" y="126"/>
                  </a:lnTo>
                  <a:lnTo>
                    <a:pt x="196" y="142"/>
                  </a:lnTo>
                  <a:lnTo>
                    <a:pt x="178" y="154"/>
                  </a:lnTo>
                  <a:lnTo>
                    <a:pt x="159" y="162"/>
                  </a:lnTo>
                  <a:lnTo>
                    <a:pt x="99" y="174"/>
                  </a:lnTo>
                  <a:lnTo>
                    <a:pt x="90" y="176"/>
                  </a:lnTo>
                  <a:lnTo>
                    <a:pt x="82" y="176"/>
                  </a:lnTo>
                  <a:lnTo>
                    <a:pt x="59" y="173"/>
                  </a:lnTo>
                  <a:lnTo>
                    <a:pt x="39" y="164"/>
                  </a:lnTo>
                  <a:lnTo>
                    <a:pt x="22" y="152"/>
                  </a:lnTo>
                  <a:lnTo>
                    <a:pt x="10" y="133"/>
                  </a:lnTo>
                  <a:lnTo>
                    <a:pt x="2" y="112"/>
                  </a:lnTo>
                  <a:lnTo>
                    <a:pt x="0" y="90"/>
                  </a:lnTo>
                  <a:lnTo>
                    <a:pt x="5" y="70"/>
                  </a:lnTo>
                  <a:lnTo>
                    <a:pt x="13" y="50"/>
                  </a:lnTo>
                  <a:lnTo>
                    <a:pt x="27" y="35"/>
                  </a:lnTo>
                  <a:lnTo>
                    <a:pt x="44" y="23"/>
                  </a:lnTo>
                  <a:lnTo>
                    <a:pt x="64" y="15"/>
                  </a:lnTo>
                  <a:lnTo>
                    <a:pt x="124" y="3"/>
                  </a:lnTo>
                  <a:lnTo>
                    <a:pt x="146"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83" name="CasellaDiTesto 82">
            <a:extLst>
              <a:ext uri="{FF2B5EF4-FFF2-40B4-BE49-F238E27FC236}">
                <a16:creationId xmlns:a16="http://schemas.microsoft.com/office/drawing/2014/main" id="{DDD46BDF-B175-4C66-AE27-9757D5AD0E88}"/>
              </a:ext>
            </a:extLst>
          </p:cNvPr>
          <p:cNvSpPr txBox="1"/>
          <p:nvPr/>
        </p:nvSpPr>
        <p:spPr>
          <a:xfrm>
            <a:off x="8723800" y="497561"/>
            <a:ext cx="3148028" cy="707886"/>
          </a:xfrm>
          <a:prstGeom prst="rect">
            <a:avLst/>
          </a:prstGeom>
          <a:noFill/>
          <a:ln>
            <a:solidFill>
              <a:srgbClr val="92D050"/>
            </a:solidFill>
          </a:ln>
        </p:spPr>
        <p:txBody>
          <a:bodyPr wrap="square">
            <a:spAutoFit/>
          </a:bodyPr>
          <a:lstStyle/>
          <a:p>
            <a:pPr marL="0" marR="0" lvl="0" indent="0" algn="l" rtl="0">
              <a:spcBef>
                <a:spcPts val="0"/>
              </a:spcBef>
              <a:spcAft>
                <a:spcPts val="0"/>
              </a:spcAft>
              <a:buNone/>
            </a:pPr>
            <a:r>
              <a:rPr lang="en-US" sz="4000" b="1" dirty="0">
                <a:solidFill>
                  <a:srgbClr val="92D050"/>
                </a:solidFill>
                <a:latin typeface="Abadi Extra Light" panose="020B0204020104020204" pitchFamily="34" charset="0"/>
                <a:ea typeface="Open Sans"/>
                <a:cs typeface="Open Sans"/>
                <a:sym typeface="Open Sans"/>
              </a:rPr>
              <a:t>What we know</a:t>
            </a:r>
          </a:p>
        </p:txBody>
      </p:sp>
    </p:spTree>
    <p:extLst>
      <p:ext uri="{BB962C8B-B14F-4D97-AF65-F5344CB8AC3E}">
        <p14:creationId xmlns:p14="http://schemas.microsoft.com/office/powerpoint/2010/main" val="18418528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72"/>
        <p:cNvGrpSpPr/>
        <p:nvPr/>
      </p:nvGrpSpPr>
      <p:grpSpPr>
        <a:xfrm>
          <a:off x="0" y="0"/>
          <a:ext cx="0" cy="0"/>
          <a:chOff x="0" y="0"/>
          <a:chExt cx="0" cy="0"/>
        </a:xfrm>
      </p:grpSpPr>
      <p:sp>
        <p:nvSpPr>
          <p:cNvPr id="4573" name="Google Shape;4573;p29"/>
          <p:cNvSpPr/>
          <p:nvPr/>
        </p:nvSpPr>
        <p:spPr>
          <a:xfrm>
            <a:off x="9525" y="2182813"/>
            <a:ext cx="12176125" cy="1168400"/>
          </a:xfrm>
          <a:prstGeom prst="rect">
            <a:avLst/>
          </a:prstGeom>
          <a:solidFill>
            <a:srgbClr val="57EB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4" name="Google Shape;4574;p29"/>
          <p:cNvSpPr/>
          <p:nvPr/>
        </p:nvSpPr>
        <p:spPr>
          <a:xfrm>
            <a:off x="9525" y="4519613"/>
            <a:ext cx="12176125" cy="1169987"/>
          </a:xfrm>
          <a:prstGeom prst="rect">
            <a:avLst/>
          </a:prstGeom>
          <a:solidFill>
            <a:srgbClr val="3386FF"/>
          </a:solidFill>
          <a:ln>
            <a:solidFill>
              <a:schemeClr val="accent1"/>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5" name="Google Shape;4575;p29"/>
          <p:cNvSpPr/>
          <p:nvPr/>
        </p:nvSpPr>
        <p:spPr>
          <a:xfrm>
            <a:off x="9525" y="5689600"/>
            <a:ext cx="12176125" cy="1168400"/>
          </a:xfrm>
          <a:prstGeom prst="rect">
            <a:avLst/>
          </a:prstGeom>
          <a:solidFill>
            <a:srgbClr val="0020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6" name="Google Shape;4576;p29"/>
          <p:cNvSpPr/>
          <p:nvPr/>
        </p:nvSpPr>
        <p:spPr>
          <a:xfrm>
            <a:off x="6544" y="3351213"/>
            <a:ext cx="12176125" cy="1168400"/>
          </a:xfrm>
          <a:prstGeom prst="rect">
            <a:avLst/>
          </a:prstGeom>
          <a:solidFill>
            <a:schemeClr val="accent4">
              <a:lumMod val="5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7" name="Google Shape;4577;p29"/>
          <p:cNvGrpSpPr/>
          <p:nvPr/>
        </p:nvGrpSpPr>
        <p:grpSpPr>
          <a:xfrm>
            <a:off x="7559675" y="979488"/>
            <a:ext cx="4051300" cy="5565774"/>
            <a:chOff x="7559675" y="979488"/>
            <a:chExt cx="4051300" cy="5565774"/>
          </a:xfrm>
        </p:grpSpPr>
        <p:sp>
          <p:nvSpPr>
            <p:cNvPr id="4578" name="Google Shape;4578;p29"/>
            <p:cNvSpPr/>
            <p:nvPr/>
          </p:nvSpPr>
          <p:spPr>
            <a:xfrm>
              <a:off x="8347075" y="5689600"/>
              <a:ext cx="2879725" cy="855662"/>
            </a:xfrm>
            <a:custGeom>
              <a:avLst/>
              <a:gdLst/>
              <a:ahLst/>
              <a:cxnLst/>
              <a:rect l="l" t="t" r="r" b="b"/>
              <a:pathLst>
                <a:path w="1814" h="539" extrusionOk="0">
                  <a:moveTo>
                    <a:pt x="179" y="105"/>
                  </a:moveTo>
                  <a:lnTo>
                    <a:pt x="501" y="201"/>
                  </a:lnTo>
                  <a:lnTo>
                    <a:pt x="1059" y="499"/>
                  </a:lnTo>
                  <a:lnTo>
                    <a:pt x="1483" y="539"/>
                  </a:lnTo>
                  <a:lnTo>
                    <a:pt x="1649" y="141"/>
                  </a:lnTo>
                  <a:lnTo>
                    <a:pt x="1814" y="0"/>
                  </a:lnTo>
                  <a:lnTo>
                    <a:pt x="0" y="0"/>
                  </a:lnTo>
                  <a:lnTo>
                    <a:pt x="179" y="105"/>
                  </a:lnTo>
                  <a:close/>
                </a:path>
              </a:pathLst>
            </a:custGeom>
            <a:solidFill>
              <a:srgbClr val="043E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9" name="Google Shape;4579;p29"/>
            <p:cNvGrpSpPr/>
            <p:nvPr/>
          </p:nvGrpSpPr>
          <p:grpSpPr>
            <a:xfrm>
              <a:off x="8742363" y="979488"/>
              <a:ext cx="2173288" cy="1203325"/>
              <a:chOff x="8742363" y="979488"/>
              <a:chExt cx="2173288" cy="1203325"/>
            </a:xfrm>
          </p:grpSpPr>
          <p:sp>
            <p:nvSpPr>
              <p:cNvPr id="4580" name="Google Shape;4580;p29"/>
              <p:cNvSpPr/>
              <p:nvPr/>
            </p:nvSpPr>
            <p:spPr>
              <a:xfrm>
                <a:off x="8742363" y="979488"/>
                <a:ext cx="2173288" cy="1203325"/>
              </a:xfrm>
              <a:custGeom>
                <a:avLst/>
                <a:gdLst/>
                <a:ahLst/>
                <a:cxnLst/>
                <a:rect l="l" t="t" r="r" b="b"/>
                <a:pathLst>
                  <a:path w="1369" h="758" extrusionOk="0">
                    <a:moveTo>
                      <a:pt x="1311" y="638"/>
                    </a:moveTo>
                    <a:lnTo>
                      <a:pt x="1119" y="405"/>
                    </a:lnTo>
                    <a:lnTo>
                      <a:pt x="868" y="319"/>
                    </a:lnTo>
                    <a:lnTo>
                      <a:pt x="647" y="96"/>
                    </a:lnTo>
                    <a:lnTo>
                      <a:pt x="592" y="0"/>
                    </a:lnTo>
                    <a:lnTo>
                      <a:pt x="441" y="302"/>
                    </a:lnTo>
                    <a:lnTo>
                      <a:pt x="383" y="281"/>
                    </a:lnTo>
                    <a:lnTo>
                      <a:pt x="266" y="463"/>
                    </a:lnTo>
                    <a:lnTo>
                      <a:pt x="161" y="408"/>
                    </a:lnTo>
                    <a:lnTo>
                      <a:pt x="0" y="758"/>
                    </a:lnTo>
                    <a:lnTo>
                      <a:pt x="1369" y="758"/>
                    </a:lnTo>
                    <a:lnTo>
                      <a:pt x="1311" y="638"/>
                    </a:lnTo>
                    <a:close/>
                  </a:path>
                </a:pathLst>
              </a:custGeom>
              <a:solidFill>
                <a:srgbClr val="CF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1" name="Google Shape;4581;p29"/>
              <p:cNvSpPr/>
              <p:nvPr/>
            </p:nvSpPr>
            <p:spPr>
              <a:xfrm>
                <a:off x="9164638" y="1425575"/>
                <a:ext cx="247650" cy="757237"/>
              </a:xfrm>
              <a:custGeom>
                <a:avLst/>
                <a:gdLst/>
                <a:ahLst/>
                <a:cxnLst/>
                <a:rect l="l" t="t" r="r" b="b"/>
                <a:pathLst>
                  <a:path w="156" h="477" extrusionOk="0">
                    <a:moveTo>
                      <a:pt x="117" y="0"/>
                    </a:moveTo>
                    <a:lnTo>
                      <a:pt x="156" y="477"/>
                    </a:lnTo>
                    <a:lnTo>
                      <a:pt x="0" y="182"/>
                    </a:lnTo>
                    <a:lnTo>
                      <a:pt x="117"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2" name="Google Shape;4582;p29"/>
              <p:cNvSpPr/>
              <p:nvPr/>
            </p:nvSpPr>
            <p:spPr>
              <a:xfrm>
                <a:off x="10556875" y="1992313"/>
                <a:ext cx="358775" cy="190500"/>
              </a:xfrm>
              <a:custGeom>
                <a:avLst/>
                <a:gdLst/>
                <a:ahLst/>
                <a:cxnLst/>
                <a:rect l="l" t="t" r="r" b="b"/>
                <a:pathLst>
                  <a:path w="226" h="120" extrusionOk="0">
                    <a:moveTo>
                      <a:pt x="168" y="0"/>
                    </a:moveTo>
                    <a:lnTo>
                      <a:pt x="0" y="120"/>
                    </a:lnTo>
                    <a:lnTo>
                      <a:pt x="226" y="120"/>
                    </a:lnTo>
                    <a:lnTo>
                      <a:pt x="168"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3" name="Google Shape;4583;p29"/>
              <p:cNvSpPr/>
              <p:nvPr/>
            </p:nvSpPr>
            <p:spPr>
              <a:xfrm>
                <a:off x="10036175" y="1485900"/>
                <a:ext cx="234950" cy="696912"/>
              </a:xfrm>
              <a:custGeom>
                <a:avLst/>
                <a:gdLst/>
                <a:ahLst/>
                <a:cxnLst/>
                <a:rect l="l" t="t" r="r" b="b"/>
                <a:pathLst>
                  <a:path w="148" h="439" extrusionOk="0">
                    <a:moveTo>
                      <a:pt x="53" y="0"/>
                    </a:moveTo>
                    <a:lnTo>
                      <a:pt x="0" y="439"/>
                    </a:lnTo>
                    <a:lnTo>
                      <a:pt x="148" y="34"/>
                    </a:lnTo>
                    <a:lnTo>
                      <a:pt x="53" y="0"/>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4" name="Google Shape;4584;p29"/>
              <p:cNvSpPr/>
              <p:nvPr/>
            </p:nvSpPr>
            <p:spPr>
              <a:xfrm>
                <a:off x="9632950" y="979488"/>
                <a:ext cx="136525" cy="879475"/>
              </a:xfrm>
              <a:custGeom>
                <a:avLst/>
                <a:gdLst/>
                <a:ahLst/>
                <a:cxnLst/>
                <a:rect l="l" t="t" r="r" b="b"/>
                <a:pathLst>
                  <a:path w="86" h="554" extrusionOk="0">
                    <a:moveTo>
                      <a:pt x="86" y="96"/>
                    </a:moveTo>
                    <a:lnTo>
                      <a:pt x="65" y="261"/>
                    </a:lnTo>
                    <a:lnTo>
                      <a:pt x="65" y="554"/>
                    </a:lnTo>
                    <a:lnTo>
                      <a:pt x="0" y="235"/>
                    </a:lnTo>
                    <a:lnTo>
                      <a:pt x="31" y="0"/>
                    </a:lnTo>
                    <a:lnTo>
                      <a:pt x="86" y="96"/>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5" name="Google Shape;4585;p29"/>
              <p:cNvSpPr/>
              <p:nvPr/>
            </p:nvSpPr>
            <p:spPr>
              <a:xfrm>
                <a:off x="9925050" y="1287463"/>
                <a:ext cx="195263" cy="625475"/>
              </a:xfrm>
              <a:custGeom>
                <a:avLst/>
                <a:gdLst/>
                <a:ahLst/>
                <a:cxnLst/>
                <a:rect l="l" t="t" r="r" b="b"/>
                <a:pathLst>
                  <a:path w="123" h="394" extrusionOk="0">
                    <a:moveTo>
                      <a:pt x="0" y="0"/>
                    </a:moveTo>
                    <a:lnTo>
                      <a:pt x="91" y="394"/>
                    </a:lnTo>
                    <a:lnTo>
                      <a:pt x="123" y="125"/>
                    </a:lnTo>
                    <a:lnTo>
                      <a:pt x="0"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86" name="Google Shape;4586;p29"/>
            <p:cNvSpPr/>
            <p:nvPr/>
          </p:nvSpPr>
          <p:spPr>
            <a:xfrm>
              <a:off x="8121650" y="2182813"/>
              <a:ext cx="3409950" cy="1168400"/>
            </a:xfrm>
            <a:custGeom>
              <a:avLst/>
              <a:gdLst/>
              <a:ahLst/>
              <a:cxnLst/>
              <a:rect l="l" t="t" r="r" b="b"/>
              <a:pathLst>
                <a:path w="2148" h="736" extrusionOk="0">
                  <a:moveTo>
                    <a:pt x="2148" y="448"/>
                  </a:moveTo>
                  <a:lnTo>
                    <a:pt x="1783" y="55"/>
                  </a:lnTo>
                  <a:lnTo>
                    <a:pt x="1760" y="0"/>
                  </a:lnTo>
                  <a:lnTo>
                    <a:pt x="391" y="0"/>
                  </a:lnTo>
                  <a:lnTo>
                    <a:pt x="367" y="55"/>
                  </a:lnTo>
                  <a:lnTo>
                    <a:pt x="77" y="350"/>
                  </a:lnTo>
                  <a:lnTo>
                    <a:pt x="55" y="655"/>
                  </a:lnTo>
                  <a:lnTo>
                    <a:pt x="0" y="736"/>
                  </a:lnTo>
                  <a:lnTo>
                    <a:pt x="2100" y="736"/>
                  </a:lnTo>
                  <a:lnTo>
                    <a:pt x="2148" y="448"/>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7" name="Google Shape;4587;p29"/>
            <p:cNvSpPr/>
            <p:nvPr/>
          </p:nvSpPr>
          <p:spPr>
            <a:xfrm>
              <a:off x="7559675" y="4519613"/>
              <a:ext cx="4051300" cy="1169987"/>
            </a:xfrm>
            <a:custGeom>
              <a:avLst/>
              <a:gdLst/>
              <a:ahLst/>
              <a:cxnLst/>
              <a:rect l="l" t="t" r="r" b="b"/>
              <a:pathLst>
                <a:path w="2552" h="737" extrusionOk="0">
                  <a:moveTo>
                    <a:pt x="2408" y="351"/>
                  </a:moveTo>
                  <a:lnTo>
                    <a:pt x="2552" y="0"/>
                  </a:lnTo>
                  <a:lnTo>
                    <a:pt x="16" y="0"/>
                  </a:lnTo>
                  <a:lnTo>
                    <a:pt x="0" y="101"/>
                  </a:lnTo>
                  <a:lnTo>
                    <a:pt x="251" y="595"/>
                  </a:lnTo>
                  <a:lnTo>
                    <a:pt x="496" y="737"/>
                  </a:lnTo>
                  <a:lnTo>
                    <a:pt x="2310" y="737"/>
                  </a:lnTo>
                  <a:lnTo>
                    <a:pt x="2293" y="564"/>
                  </a:lnTo>
                  <a:lnTo>
                    <a:pt x="2408" y="351"/>
                  </a:lnTo>
                  <a:close/>
                </a:path>
              </a:pathLst>
            </a:custGeom>
            <a:solidFill>
              <a:srgbClr val="027E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8" name="Google Shape;4588;p29"/>
            <p:cNvSpPr/>
            <p:nvPr/>
          </p:nvSpPr>
          <p:spPr>
            <a:xfrm>
              <a:off x="7585075" y="3351213"/>
              <a:ext cx="4025900" cy="1168400"/>
            </a:xfrm>
            <a:custGeom>
              <a:avLst/>
              <a:gdLst/>
              <a:ahLst/>
              <a:cxnLst/>
              <a:rect l="l" t="t" r="r" b="b"/>
              <a:pathLst>
                <a:path w="2536" h="736" extrusionOk="0">
                  <a:moveTo>
                    <a:pt x="2414" y="317"/>
                  </a:moveTo>
                  <a:lnTo>
                    <a:pt x="2450" y="39"/>
                  </a:lnTo>
                  <a:lnTo>
                    <a:pt x="2438" y="0"/>
                  </a:lnTo>
                  <a:lnTo>
                    <a:pt x="338" y="0"/>
                  </a:lnTo>
                  <a:lnTo>
                    <a:pt x="55" y="413"/>
                  </a:lnTo>
                  <a:lnTo>
                    <a:pt x="0" y="736"/>
                  </a:lnTo>
                  <a:lnTo>
                    <a:pt x="2536" y="736"/>
                  </a:lnTo>
                  <a:lnTo>
                    <a:pt x="2414" y="317"/>
                  </a:lnTo>
                  <a:close/>
                </a:path>
              </a:pathLst>
            </a:custGeom>
            <a:solidFill>
              <a:srgbClr val="009A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90" name="Google Shape;4590;p29"/>
          <p:cNvSpPr/>
          <p:nvPr/>
        </p:nvSpPr>
        <p:spPr>
          <a:xfrm>
            <a:off x="1220788" y="3522663"/>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dirty="0">
                <a:solidFill>
                  <a:schemeClr val="lt2"/>
                </a:solidFill>
                <a:latin typeface="Open Sans"/>
                <a:ea typeface="Open Sans"/>
                <a:cs typeface="Open Sans"/>
                <a:sym typeface="Open Sans"/>
              </a:rPr>
              <a:t>1</a:t>
            </a:r>
            <a:endParaRPr sz="1800" b="0" i="0" u="none" strike="noStrike" cap="none" dirty="0">
              <a:solidFill>
                <a:schemeClr val="lt2"/>
              </a:solidFill>
              <a:latin typeface="Arial"/>
              <a:ea typeface="Arial"/>
              <a:cs typeface="Arial"/>
              <a:sym typeface="Arial"/>
            </a:endParaRPr>
          </a:p>
        </p:txBody>
      </p:sp>
      <p:sp>
        <p:nvSpPr>
          <p:cNvPr id="4591" name="Google Shape;4591;p29"/>
          <p:cNvSpPr/>
          <p:nvPr/>
        </p:nvSpPr>
        <p:spPr>
          <a:xfrm>
            <a:off x="1220788" y="4679950"/>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2</a:t>
            </a:r>
            <a:endParaRPr sz="1800" b="0" i="0" u="none" strike="noStrike" cap="none" dirty="0">
              <a:solidFill>
                <a:schemeClr val="lt2"/>
              </a:solidFill>
              <a:latin typeface="Arial"/>
              <a:ea typeface="Arial"/>
              <a:cs typeface="Arial"/>
              <a:sym typeface="Arial"/>
            </a:endParaRPr>
          </a:p>
        </p:txBody>
      </p:sp>
      <p:sp>
        <p:nvSpPr>
          <p:cNvPr id="4592" name="Google Shape;4592;p29"/>
          <p:cNvSpPr/>
          <p:nvPr/>
        </p:nvSpPr>
        <p:spPr>
          <a:xfrm>
            <a:off x="1220788" y="5837238"/>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3</a:t>
            </a:r>
            <a:endParaRPr sz="1800" b="0" i="0" u="none" strike="noStrike" cap="none" dirty="0">
              <a:solidFill>
                <a:schemeClr val="lt2"/>
              </a:solidFill>
              <a:latin typeface="Arial"/>
              <a:ea typeface="Arial"/>
              <a:cs typeface="Arial"/>
              <a:sym typeface="Arial"/>
            </a:endParaRPr>
          </a:p>
        </p:txBody>
      </p:sp>
      <p:sp>
        <p:nvSpPr>
          <p:cNvPr id="4593" name="Google Shape;4593;p29"/>
          <p:cNvSpPr/>
          <p:nvPr/>
        </p:nvSpPr>
        <p:spPr>
          <a:xfrm>
            <a:off x="5092514" y="134719"/>
            <a:ext cx="6999829" cy="64633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4200"/>
              <a:buFont typeface="Open Sans"/>
              <a:buNone/>
            </a:pPr>
            <a:r>
              <a:rPr lang="en-US" sz="4200" b="1" i="0" u="none" strike="noStrike" cap="none" dirty="0">
                <a:solidFill>
                  <a:schemeClr val="dk1"/>
                </a:solidFill>
                <a:latin typeface="Open Sans"/>
                <a:ea typeface="Open Sans"/>
                <a:cs typeface="Open Sans"/>
                <a:sym typeface="Open Sans"/>
              </a:rPr>
              <a:t>SARS-CoV-2 and COVID-19</a:t>
            </a:r>
            <a:endParaRPr sz="1800" b="0" i="0" u="none" strike="noStrike" cap="none" dirty="0">
              <a:solidFill>
                <a:schemeClr val="dk1"/>
              </a:solidFill>
              <a:latin typeface="Arial"/>
              <a:ea typeface="Arial"/>
              <a:cs typeface="Arial"/>
              <a:sym typeface="Arial"/>
            </a:endParaRPr>
          </a:p>
        </p:txBody>
      </p:sp>
      <p:sp>
        <p:nvSpPr>
          <p:cNvPr id="4594" name="Google Shape;4594;p29"/>
          <p:cNvSpPr txBox="1"/>
          <p:nvPr/>
        </p:nvSpPr>
        <p:spPr>
          <a:xfrm>
            <a:off x="2217653" y="5783644"/>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Why does disease severity vary among individuals?</a:t>
            </a:r>
            <a:endParaRPr sz="3000" dirty="0">
              <a:solidFill>
                <a:schemeClr val="lt2"/>
              </a:solidFill>
              <a:latin typeface="Open Sans"/>
              <a:ea typeface="Open Sans"/>
              <a:cs typeface="Open Sans"/>
              <a:sym typeface="Open Sans"/>
            </a:endParaRPr>
          </a:p>
        </p:txBody>
      </p:sp>
      <p:sp>
        <p:nvSpPr>
          <p:cNvPr id="4595" name="Google Shape;4595;p29"/>
          <p:cNvSpPr txBox="1"/>
          <p:nvPr/>
        </p:nvSpPr>
        <p:spPr>
          <a:xfrm>
            <a:off x="2189340" y="4600040"/>
            <a:ext cx="5103897" cy="1477287"/>
          </a:xfrm>
          <a:prstGeom prst="rect">
            <a:avLst/>
          </a:prstGeom>
          <a:noFill/>
          <a:ln>
            <a:noFill/>
          </a:ln>
        </p:spPr>
        <p:txBody>
          <a:bodyPr spcFirstLastPara="1" wrap="square" lIns="91425" tIns="45700" rIns="91425" bIns="45700" anchor="t" anchorCtr="0">
            <a:spAutoFit/>
          </a:bodyPr>
          <a:lstStyle/>
          <a:p>
            <a:r>
              <a:rPr lang="en-US" sz="3000" dirty="0">
                <a:solidFill>
                  <a:schemeClr val="lt2"/>
                </a:solidFill>
                <a:latin typeface="Open Sans"/>
                <a:ea typeface="Open Sans"/>
                <a:cs typeface="Open Sans"/>
                <a:sym typeface="Open Sans"/>
              </a:rPr>
              <a:t>Are there any alternative transmission routes?</a:t>
            </a:r>
          </a:p>
          <a:p>
            <a:endParaRPr lang="en-US" sz="3000" dirty="0">
              <a:solidFill>
                <a:schemeClr val="lt2"/>
              </a:solidFill>
              <a:latin typeface="Open Sans"/>
              <a:ea typeface="Open Sans"/>
              <a:cs typeface="Open Sans"/>
              <a:sym typeface="Open Sans"/>
            </a:endParaRPr>
          </a:p>
        </p:txBody>
      </p:sp>
      <p:sp>
        <p:nvSpPr>
          <p:cNvPr id="4596" name="Google Shape;4596;p29"/>
          <p:cNvSpPr txBox="1"/>
          <p:nvPr/>
        </p:nvSpPr>
        <p:spPr>
          <a:xfrm>
            <a:off x="2202040" y="3427602"/>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How SARS-CoV-2 originated and how it spread out?</a:t>
            </a:r>
            <a:endParaRPr sz="3000" dirty="0">
              <a:solidFill>
                <a:schemeClr val="lt2"/>
              </a:solidFill>
              <a:latin typeface="Open Sans"/>
              <a:ea typeface="Open Sans"/>
              <a:cs typeface="Open Sans"/>
              <a:sym typeface="Open Sans"/>
            </a:endParaRPr>
          </a:p>
        </p:txBody>
      </p:sp>
      <p:sp>
        <p:nvSpPr>
          <p:cNvPr id="4597" name="Google Shape;4597;p29"/>
          <p:cNvSpPr txBox="1"/>
          <p:nvPr/>
        </p:nvSpPr>
        <p:spPr>
          <a:xfrm>
            <a:off x="2217653" y="2478437"/>
            <a:ext cx="510389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lt2"/>
                </a:solidFill>
                <a:latin typeface="Open Sans"/>
                <a:ea typeface="Open Sans"/>
                <a:cs typeface="Open Sans"/>
                <a:sym typeface="Open Sans"/>
              </a:rPr>
              <a:t>What we know</a:t>
            </a:r>
            <a:endParaRPr sz="3200" dirty="0">
              <a:solidFill>
                <a:schemeClr val="lt2"/>
              </a:solidFill>
              <a:latin typeface="Open Sans"/>
              <a:ea typeface="Open Sans"/>
              <a:cs typeface="Open Sans"/>
              <a:sym typeface="Open Sans"/>
            </a:endParaRPr>
          </a:p>
        </p:txBody>
      </p:sp>
      <p:sp>
        <p:nvSpPr>
          <p:cNvPr id="2" name="Freccia a destra 1">
            <a:extLst>
              <a:ext uri="{FF2B5EF4-FFF2-40B4-BE49-F238E27FC236}">
                <a16:creationId xmlns:a16="http://schemas.microsoft.com/office/drawing/2014/main" id="{801904C9-253D-4F3B-97C8-F591480CAB21}"/>
              </a:ext>
            </a:extLst>
          </p:cNvPr>
          <p:cNvSpPr/>
          <p:nvPr/>
        </p:nvSpPr>
        <p:spPr>
          <a:xfrm rot="8839271">
            <a:off x="7221118" y="3115637"/>
            <a:ext cx="1769836" cy="58473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6000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77"/>
                                        </p:tgtEl>
                                        <p:attrNameLst>
                                          <p:attrName>style.visibility</p:attrName>
                                        </p:attrNameLst>
                                      </p:cBhvr>
                                      <p:to>
                                        <p:strVal val="visible"/>
                                      </p:to>
                                    </p:set>
                                    <p:anim calcmode="lin" valueType="num">
                                      <p:cBhvr additive="base">
                                        <p:cTn id="7" dur="1000"/>
                                        <p:tgtEl>
                                          <p:spTgt spid="4577"/>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150"/>
                                  </p:stCondLst>
                                  <p:childTnLst>
                                    <p:set>
                                      <p:cBhvr>
                                        <p:cTn id="9" dur="1" fill="hold">
                                          <p:stCondLst>
                                            <p:cond delay="0"/>
                                          </p:stCondLst>
                                        </p:cTn>
                                        <p:tgtEl>
                                          <p:spTgt spid="4575"/>
                                        </p:tgtEl>
                                        <p:attrNameLst>
                                          <p:attrName>style.visibility</p:attrName>
                                        </p:attrNameLst>
                                      </p:cBhvr>
                                      <p:to>
                                        <p:strVal val="visible"/>
                                      </p:to>
                                    </p:set>
                                    <p:anim calcmode="lin" valueType="num">
                                      <p:cBhvr additive="base">
                                        <p:cTn id="10" dur="1000"/>
                                        <p:tgtEl>
                                          <p:spTgt spid="4575"/>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350"/>
                                  </p:stCondLst>
                                  <p:childTnLst>
                                    <p:set>
                                      <p:cBhvr>
                                        <p:cTn id="12" dur="1" fill="hold">
                                          <p:stCondLst>
                                            <p:cond delay="0"/>
                                          </p:stCondLst>
                                        </p:cTn>
                                        <p:tgtEl>
                                          <p:spTgt spid="4574"/>
                                        </p:tgtEl>
                                        <p:attrNameLst>
                                          <p:attrName>style.visibility</p:attrName>
                                        </p:attrNameLst>
                                      </p:cBhvr>
                                      <p:to>
                                        <p:strVal val="visible"/>
                                      </p:to>
                                    </p:set>
                                    <p:anim calcmode="lin" valueType="num">
                                      <p:cBhvr additive="base">
                                        <p:cTn id="13" dur="1000"/>
                                        <p:tgtEl>
                                          <p:spTgt spid="4574"/>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550"/>
                                  </p:stCondLst>
                                  <p:childTnLst>
                                    <p:set>
                                      <p:cBhvr>
                                        <p:cTn id="15" dur="1" fill="hold">
                                          <p:stCondLst>
                                            <p:cond delay="0"/>
                                          </p:stCondLst>
                                        </p:cTn>
                                        <p:tgtEl>
                                          <p:spTgt spid="4576"/>
                                        </p:tgtEl>
                                        <p:attrNameLst>
                                          <p:attrName>style.visibility</p:attrName>
                                        </p:attrNameLst>
                                      </p:cBhvr>
                                      <p:to>
                                        <p:strVal val="visible"/>
                                      </p:to>
                                    </p:set>
                                    <p:anim calcmode="lin" valueType="num">
                                      <p:cBhvr additive="base">
                                        <p:cTn id="16" dur="1000"/>
                                        <p:tgtEl>
                                          <p:spTgt spid="4576"/>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750"/>
                                  </p:stCondLst>
                                  <p:childTnLst>
                                    <p:set>
                                      <p:cBhvr>
                                        <p:cTn id="18" dur="1" fill="hold">
                                          <p:stCondLst>
                                            <p:cond delay="0"/>
                                          </p:stCondLst>
                                        </p:cTn>
                                        <p:tgtEl>
                                          <p:spTgt spid="4573"/>
                                        </p:tgtEl>
                                        <p:attrNameLst>
                                          <p:attrName>style.visibility</p:attrName>
                                        </p:attrNameLst>
                                      </p:cBhvr>
                                      <p:to>
                                        <p:strVal val="visible"/>
                                      </p:to>
                                    </p:set>
                                    <p:anim calcmode="lin" valueType="num">
                                      <p:cBhvr additive="base">
                                        <p:cTn id="19" dur="1000"/>
                                        <p:tgtEl>
                                          <p:spTgt spid="4573"/>
                                        </p:tgtEl>
                                        <p:attrNameLst>
                                          <p:attrName>ppt_x</p:attrName>
                                        </p:attrNameLst>
                                      </p:cBhvr>
                                      <p:tavLst>
                                        <p:tav tm="0">
                                          <p:val>
                                            <p:strVal val="#ppt_x-1"/>
                                          </p:val>
                                        </p:tav>
                                        <p:tav tm="100000">
                                          <p:val>
                                            <p:strVal val="#ppt_x"/>
                                          </p:val>
                                        </p:tav>
                                      </p:tavLst>
                                    </p:anim>
                                  </p:childTnLst>
                                </p:cTn>
                              </p:par>
                              <p:par>
                                <p:cTn id="20" presetID="23" presetClass="entr" presetSubtype="16" fill="hold" nodeType="withEffect">
                                  <p:stCondLst>
                                    <p:cond delay="250"/>
                                  </p:stCondLst>
                                  <p:childTnLst>
                                    <p:set>
                                      <p:cBhvr>
                                        <p:cTn id="21" dur="1" fill="hold">
                                          <p:stCondLst>
                                            <p:cond delay="0"/>
                                          </p:stCondLst>
                                        </p:cTn>
                                        <p:tgtEl>
                                          <p:spTgt spid="4592">
                                            <p:txEl>
                                              <p:pRg st="0" end="0"/>
                                            </p:txEl>
                                          </p:spTgt>
                                        </p:tgtEl>
                                        <p:attrNameLst>
                                          <p:attrName>style.visibility</p:attrName>
                                        </p:attrNameLst>
                                      </p:cBhvr>
                                      <p:to>
                                        <p:strVal val="visible"/>
                                      </p:to>
                                    </p:set>
                                    <p:anim calcmode="lin" valueType="num">
                                      <p:cBhvr additive="base">
                                        <p:cTn id="22" dur="500"/>
                                        <p:tgtEl>
                                          <p:spTgt spid="4592">
                                            <p:txEl>
                                              <p:pRg st="0" end="0"/>
                                            </p:txEl>
                                          </p:spTgt>
                                        </p:tgtEl>
                                        <p:attrNameLst>
                                          <p:attrName>ppt_w</p:attrName>
                                        </p:attrNameLst>
                                      </p:cBhvr>
                                      <p:tavLst>
                                        <p:tav tm="0">
                                          <p:val>
                                            <p:strVal val="0"/>
                                          </p:val>
                                        </p:tav>
                                        <p:tav tm="100000">
                                          <p:val>
                                            <p:strVal val="#ppt_w"/>
                                          </p:val>
                                        </p:tav>
                                      </p:tavLst>
                                    </p:anim>
                                    <p:anim calcmode="lin" valueType="num">
                                      <p:cBhvr additive="base">
                                        <p:cTn id="23" dur="500"/>
                                        <p:tgtEl>
                                          <p:spTgt spid="4592">
                                            <p:txEl>
                                              <p:pRg st="0" end="0"/>
                                            </p:txEl>
                                          </p:spTgt>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450"/>
                                  </p:stCondLst>
                                  <p:childTnLst>
                                    <p:set>
                                      <p:cBhvr>
                                        <p:cTn id="25" dur="1" fill="hold">
                                          <p:stCondLst>
                                            <p:cond delay="0"/>
                                          </p:stCondLst>
                                        </p:cTn>
                                        <p:tgtEl>
                                          <p:spTgt spid="4591"/>
                                        </p:tgtEl>
                                        <p:attrNameLst>
                                          <p:attrName>style.visibility</p:attrName>
                                        </p:attrNameLst>
                                      </p:cBhvr>
                                      <p:to>
                                        <p:strVal val="visible"/>
                                      </p:to>
                                    </p:set>
                                    <p:anim calcmode="lin" valueType="num">
                                      <p:cBhvr additive="base">
                                        <p:cTn id="26" dur="500"/>
                                        <p:tgtEl>
                                          <p:spTgt spid="4591"/>
                                        </p:tgtEl>
                                        <p:attrNameLst>
                                          <p:attrName>ppt_w</p:attrName>
                                        </p:attrNameLst>
                                      </p:cBhvr>
                                      <p:tavLst>
                                        <p:tav tm="0">
                                          <p:val>
                                            <p:strVal val="0"/>
                                          </p:val>
                                        </p:tav>
                                        <p:tav tm="100000">
                                          <p:val>
                                            <p:strVal val="#ppt_w"/>
                                          </p:val>
                                        </p:tav>
                                      </p:tavLst>
                                    </p:anim>
                                    <p:anim calcmode="lin" valueType="num">
                                      <p:cBhvr additive="base">
                                        <p:cTn id="27" dur="500"/>
                                        <p:tgtEl>
                                          <p:spTgt spid="4591"/>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650"/>
                                  </p:stCondLst>
                                  <p:childTnLst>
                                    <p:set>
                                      <p:cBhvr>
                                        <p:cTn id="29" dur="1" fill="hold">
                                          <p:stCondLst>
                                            <p:cond delay="0"/>
                                          </p:stCondLst>
                                        </p:cTn>
                                        <p:tgtEl>
                                          <p:spTgt spid="4590"/>
                                        </p:tgtEl>
                                        <p:attrNameLst>
                                          <p:attrName>style.visibility</p:attrName>
                                        </p:attrNameLst>
                                      </p:cBhvr>
                                      <p:to>
                                        <p:strVal val="visible"/>
                                      </p:to>
                                    </p:set>
                                    <p:anim calcmode="lin" valueType="num">
                                      <p:cBhvr additive="base">
                                        <p:cTn id="30" dur="500"/>
                                        <p:tgtEl>
                                          <p:spTgt spid="4590"/>
                                        </p:tgtEl>
                                        <p:attrNameLst>
                                          <p:attrName>ppt_w</p:attrName>
                                        </p:attrNameLst>
                                      </p:cBhvr>
                                      <p:tavLst>
                                        <p:tav tm="0">
                                          <p:val>
                                            <p:strVal val="0"/>
                                          </p:val>
                                        </p:tav>
                                        <p:tav tm="100000">
                                          <p:val>
                                            <p:strVal val="#ppt_w"/>
                                          </p:val>
                                        </p:tav>
                                      </p:tavLst>
                                    </p:anim>
                                    <p:anim calcmode="lin" valueType="num">
                                      <p:cBhvr additive="base">
                                        <p:cTn id="31" dur="500"/>
                                        <p:tgtEl>
                                          <p:spTgt spid="4590"/>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1000"/>
                                  </p:stCondLst>
                                  <p:childTnLst>
                                    <p:set>
                                      <p:cBhvr>
                                        <p:cTn id="33" dur="1" fill="hold">
                                          <p:stCondLst>
                                            <p:cond delay="0"/>
                                          </p:stCondLst>
                                        </p:cTn>
                                        <p:tgtEl>
                                          <p:spTgt spid="4597"/>
                                        </p:tgtEl>
                                        <p:attrNameLst>
                                          <p:attrName>style.visibility</p:attrName>
                                        </p:attrNameLst>
                                      </p:cBhvr>
                                      <p:to>
                                        <p:strVal val="visible"/>
                                      </p:to>
                                    </p:set>
                                    <p:anim calcmode="lin" valueType="num">
                                      <p:cBhvr additive="base">
                                        <p:cTn id="34" dur="500"/>
                                        <p:tgtEl>
                                          <p:spTgt spid="4597"/>
                                        </p:tgtEl>
                                        <p:attrNameLst>
                                          <p:attrName>ppt_w</p:attrName>
                                        </p:attrNameLst>
                                      </p:cBhvr>
                                      <p:tavLst>
                                        <p:tav tm="0">
                                          <p:val>
                                            <p:strVal val="0"/>
                                          </p:val>
                                        </p:tav>
                                        <p:tav tm="100000">
                                          <p:val>
                                            <p:strVal val="#ppt_w"/>
                                          </p:val>
                                        </p:tav>
                                      </p:tavLst>
                                    </p:anim>
                                    <p:anim calcmode="lin" valueType="num">
                                      <p:cBhvr additive="base">
                                        <p:cTn id="35" dur="500"/>
                                        <p:tgtEl>
                                          <p:spTgt spid="4597"/>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1000"/>
                                  </p:stCondLst>
                                  <p:childTnLst>
                                    <p:set>
                                      <p:cBhvr>
                                        <p:cTn id="37" dur="1" fill="hold">
                                          <p:stCondLst>
                                            <p:cond delay="0"/>
                                          </p:stCondLst>
                                        </p:cTn>
                                        <p:tgtEl>
                                          <p:spTgt spid="4596"/>
                                        </p:tgtEl>
                                        <p:attrNameLst>
                                          <p:attrName>style.visibility</p:attrName>
                                        </p:attrNameLst>
                                      </p:cBhvr>
                                      <p:to>
                                        <p:strVal val="visible"/>
                                      </p:to>
                                    </p:set>
                                    <p:anim calcmode="lin" valueType="num">
                                      <p:cBhvr additive="base">
                                        <p:cTn id="38" dur="500"/>
                                        <p:tgtEl>
                                          <p:spTgt spid="4596"/>
                                        </p:tgtEl>
                                        <p:attrNameLst>
                                          <p:attrName>ppt_w</p:attrName>
                                        </p:attrNameLst>
                                      </p:cBhvr>
                                      <p:tavLst>
                                        <p:tav tm="0">
                                          <p:val>
                                            <p:strVal val="0"/>
                                          </p:val>
                                        </p:tav>
                                        <p:tav tm="100000">
                                          <p:val>
                                            <p:strVal val="#ppt_w"/>
                                          </p:val>
                                        </p:tav>
                                      </p:tavLst>
                                    </p:anim>
                                    <p:anim calcmode="lin" valueType="num">
                                      <p:cBhvr additive="base">
                                        <p:cTn id="39" dur="500"/>
                                        <p:tgtEl>
                                          <p:spTgt spid="4596"/>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1000"/>
                                  </p:stCondLst>
                                  <p:childTnLst>
                                    <p:set>
                                      <p:cBhvr>
                                        <p:cTn id="41" dur="1" fill="hold">
                                          <p:stCondLst>
                                            <p:cond delay="0"/>
                                          </p:stCondLst>
                                        </p:cTn>
                                        <p:tgtEl>
                                          <p:spTgt spid="4595"/>
                                        </p:tgtEl>
                                        <p:attrNameLst>
                                          <p:attrName>style.visibility</p:attrName>
                                        </p:attrNameLst>
                                      </p:cBhvr>
                                      <p:to>
                                        <p:strVal val="visible"/>
                                      </p:to>
                                    </p:set>
                                    <p:anim calcmode="lin" valueType="num">
                                      <p:cBhvr additive="base">
                                        <p:cTn id="42" dur="500"/>
                                        <p:tgtEl>
                                          <p:spTgt spid="4595"/>
                                        </p:tgtEl>
                                        <p:attrNameLst>
                                          <p:attrName>ppt_w</p:attrName>
                                        </p:attrNameLst>
                                      </p:cBhvr>
                                      <p:tavLst>
                                        <p:tav tm="0">
                                          <p:val>
                                            <p:strVal val="0"/>
                                          </p:val>
                                        </p:tav>
                                        <p:tav tm="100000">
                                          <p:val>
                                            <p:strVal val="#ppt_w"/>
                                          </p:val>
                                        </p:tav>
                                      </p:tavLst>
                                    </p:anim>
                                    <p:anim calcmode="lin" valueType="num">
                                      <p:cBhvr additive="base">
                                        <p:cTn id="43" dur="500"/>
                                        <p:tgtEl>
                                          <p:spTgt spid="4595"/>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1000"/>
                                  </p:stCondLst>
                                  <p:childTnLst>
                                    <p:set>
                                      <p:cBhvr>
                                        <p:cTn id="45" dur="1" fill="hold">
                                          <p:stCondLst>
                                            <p:cond delay="0"/>
                                          </p:stCondLst>
                                        </p:cTn>
                                        <p:tgtEl>
                                          <p:spTgt spid="4594"/>
                                        </p:tgtEl>
                                        <p:attrNameLst>
                                          <p:attrName>style.visibility</p:attrName>
                                        </p:attrNameLst>
                                      </p:cBhvr>
                                      <p:to>
                                        <p:strVal val="visible"/>
                                      </p:to>
                                    </p:set>
                                    <p:anim calcmode="lin" valueType="num">
                                      <p:cBhvr additive="base">
                                        <p:cTn id="46" dur="500"/>
                                        <p:tgtEl>
                                          <p:spTgt spid="4594"/>
                                        </p:tgtEl>
                                        <p:attrNameLst>
                                          <p:attrName>ppt_w</p:attrName>
                                        </p:attrNameLst>
                                      </p:cBhvr>
                                      <p:tavLst>
                                        <p:tav tm="0">
                                          <p:val>
                                            <p:strVal val="0"/>
                                          </p:val>
                                        </p:tav>
                                        <p:tav tm="100000">
                                          <p:val>
                                            <p:strVal val="#ppt_w"/>
                                          </p:val>
                                        </p:tav>
                                      </p:tavLst>
                                    </p:anim>
                                    <p:anim calcmode="lin" valueType="num">
                                      <p:cBhvr additive="base">
                                        <p:cTn id="47" dur="500"/>
                                        <p:tgtEl>
                                          <p:spTgt spid="4594"/>
                                        </p:tgtEl>
                                        <p:attrNameLst>
                                          <p:attrName>ppt_h</p:attrName>
                                        </p:attrNameLst>
                                      </p:cBhvr>
                                      <p:tavLst>
                                        <p:tav tm="0">
                                          <p:val>
                                            <p:str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ppt_x"/>
                                          </p:val>
                                        </p:tav>
                                        <p:tav tm="100000">
                                          <p:val>
                                            <p:strVal val="#ppt_x"/>
                                          </p:val>
                                        </p:tav>
                                      </p:tavLst>
                                    </p:anim>
                                    <p:anim calcmode="lin" valueType="num">
                                      <p:cBhvr additive="base">
                                        <p:cTn id="5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E7D3481-5CA1-4F6D-BC4F-1688D2A91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2311" y="2261798"/>
            <a:ext cx="5589689" cy="4517766"/>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37C30D09-8307-43AE-BC78-F6AA4FE29B7B}"/>
              </a:ext>
            </a:extLst>
          </p:cNvPr>
          <p:cNvSpPr txBox="1"/>
          <p:nvPr/>
        </p:nvSpPr>
        <p:spPr>
          <a:xfrm>
            <a:off x="121299" y="457746"/>
            <a:ext cx="6562724" cy="6093976"/>
          </a:xfrm>
          <a:prstGeom prst="rect">
            <a:avLst/>
          </a:prstGeom>
          <a:noFill/>
        </p:spPr>
        <p:txBody>
          <a:bodyPr wrap="square">
            <a:spAutoFit/>
          </a:bodyPr>
          <a:lstStyle/>
          <a:p>
            <a:pPr marL="228600" indent="-228600" algn="just" fontAlgn="base">
              <a:buAutoNum type="alphaUcParenR"/>
            </a:pPr>
            <a:r>
              <a:rPr lang="en-US" sz="1500" b="0" i="0" dirty="0">
                <a:solidFill>
                  <a:srgbClr val="000000"/>
                </a:solidFill>
                <a:effectLst/>
                <a:latin typeface="Abadi Extra Light" panose="020B0204020104020204" pitchFamily="34" charset="0"/>
              </a:rPr>
              <a:t>SARS-CoV-2 appears to have originated from bats, as it showed a </a:t>
            </a:r>
            <a:r>
              <a:rPr lang="en-US" sz="1500" b="1" i="0" dirty="0">
                <a:solidFill>
                  <a:srgbClr val="000000"/>
                </a:solidFill>
                <a:effectLst/>
                <a:latin typeface="Abadi Extra Light" panose="020B0204020104020204" pitchFamily="34" charset="0"/>
              </a:rPr>
              <a:t>96.2% identity to the </a:t>
            </a:r>
            <a:r>
              <a:rPr lang="en-US" sz="1500" b="1" i="0" dirty="0" err="1">
                <a:solidFill>
                  <a:srgbClr val="000000"/>
                </a:solidFill>
                <a:effectLst/>
                <a:latin typeface="Abadi Extra Light" panose="020B0204020104020204" pitchFamily="34" charset="0"/>
              </a:rPr>
              <a:t>BatCoV</a:t>
            </a:r>
            <a:r>
              <a:rPr lang="en-US" sz="1500" b="1" i="0" dirty="0">
                <a:solidFill>
                  <a:srgbClr val="000000"/>
                </a:solidFill>
                <a:effectLst/>
                <a:latin typeface="Abadi Extra Light" panose="020B0204020104020204" pitchFamily="34" charset="0"/>
              </a:rPr>
              <a:t> RaTG13 </a:t>
            </a:r>
            <a:r>
              <a:rPr lang="en-US" sz="1500" b="0" i="0" dirty="0">
                <a:solidFill>
                  <a:srgbClr val="000000"/>
                </a:solidFill>
                <a:effectLst/>
                <a:latin typeface="Abadi Extra Light" panose="020B0204020104020204" pitchFamily="34" charset="0"/>
              </a:rPr>
              <a:t>genomic sequence. </a:t>
            </a:r>
            <a:r>
              <a:rPr lang="en-US" sz="1500" b="1" i="0" dirty="0">
                <a:solidFill>
                  <a:srgbClr val="000000"/>
                </a:solidFill>
                <a:effectLst/>
                <a:latin typeface="Abadi Extra Light" panose="020B0204020104020204" pitchFamily="34" charset="0"/>
              </a:rPr>
              <a:t>Pangolin-</a:t>
            </a:r>
            <a:r>
              <a:rPr lang="en-US" sz="1500" b="1"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 showed high genomic sequence identity with </a:t>
            </a:r>
            <a:r>
              <a:rPr lang="en-US" sz="1500" b="1" i="0" dirty="0">
                <a:solidFill>
                  <a:srgbClr val="000000"/>
                </a:solidFill>
                <a:effectLst/>
                <a:latin typeface="Abadi Extra Light" panose="020B0204020104020204" pitchFamily="34" charset="0"/>
              </a:rPr>
              <a:t>RaTG13 (90.55%) and SARS-CoV-2 (91.02%)</a:t>
            </a:r>
            <a:r>
              <a:rPr lang="en-US" sz="1500" b="0" i="0" dirty="0">
                <a:solidFill>
                  <a:srgbClr val="000000"/>
                </a:solidFill>
                <a:effectLst/>
                <a:latin typeface="Abadi Extra Light" panose="020B0204020104020204" pitchFamily="34" charset="0"/>
              </a:rPr>
              <a:t>, </a:t>
            </a:r>
            <a:r>
              <a:rPr lang="en-US" sz="1500" b="1" i="0" dirty="0">
                <a:solidFill>
                  <a:srgbClr val="7030A0"/>
                </a:solidFill>
                <a:effectLst/>
                <a:latin typeface="Abadi Extra Light" panose="020B0204020104020204" pitchFamily="34" charset="0"/>
              </a:rPr>
              <a:t>although there is greater identity (96.2%) among SARS-</a:t>
            </a:r>
            <a:r>
              <a:rPr lang="en-US" sz="1500" b="1" i="0" dirty="0" err="1">
                <a:solidFill>
                  <a:srgbClr val="7030A0"/>
                </a:solidFill>
                <a:effectLst/>
                <a:latin typeface="Abadi Extra Light" panose="020B0204020104020204" pitchFamily="34" charset="0"/>
              </a:rPr>
              <a:t>CoV</a:t>
            </a:r>
            <a:r>
              <a:rPr lang="en-US" sz="1500" b="1" i="0" dirty="0">
                <a:solidFill>
                  <a:srgbClr val="7030A0"/>
                </a:solidFill>
                <a:effectLst/>
                <a:latin typeface="Abadi Extra Light" panose="020B0204020104020204" pitchFamily="34" charset="0"/>
              </a:rPr>
              <a:t> -2 and RaTG13</a:t>
            </a:r>
          </a:p>
          <a:p>
            <a:pPr marL="228600" indent="-228600" algn="just" fontAlgn="base">
              <a:buAutoNum type="alphaUcParenR"/>
            </a:pPr>
            <a:endParaRPr lang="en-US" sz="1500" dirty="0">
              <a:solidFill>
                <a:srgbClr val="7030A0"/>
              </a:solidFill>
              <a:latin typeface="PT Serif"/>
            </a:endParaRPr>
          </a:p>
          <a:p>
            <a:pPr marL="228600" indent="-228600" algn="just" fontAlgn="base">
              <a:buAutoNum type="alphaUcParenR"/>
            </a:pPr>
            <a:r>
              <a:rPr lang="en-US" sz="1500" b="0" i="0" dirty="0">
                <a:solidFill>
                  <a:srgbClr val="000000"/>
                </a:solidFill>
                <a:effectLst/>
                <a:latin typeface="Abadi Extra Light" panose="020B0204020104020204" pitchFamily="34" charset="0"/>
              </a:rPr>
              <a:t>Pangolin-</a:t>
            </a:r>
            <a:r>
              <a:rPr lang="en-US" sz="1500" b="0"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 could have a similar pathogenic potential to SARS-CoV-2, given the high homology between the receptor binding domain (RBD) sequences, essential for infection and recognition of host cells via the ACE2 receptor . Notably, Pangolin-</a:t>
            </a:r>
            <a:r>
              <a:rPr lang="en-US" sz="1500" b="0"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 and SARS-CoV-2 possess five identical key amino acid residues in RBD, while RaTG13 shares only one amino acid with SARS-CoV-2. It remains to be established whether Pangolin-</a:t>
            </a:r>
            <a:r>
              <a:rPr lang="en-US" sz="1500" b="0"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 and RaTG13 are potential infectious agents for humans as well</a:t>
            </a:r>
          </a:p>
          <a:p>
            <a:pPr marL="228600" indent="-228600" algn="just" fontAlgn="base">
              <a:buAutoNum type="alphaUcParenR"/>
            </a:pPr>
            <a:endParaRPr lang="it-IT" sz="1500" dirty="0">
              <a:solidFill>
                <a:srgbClr val="000000"/>
              </a:solidFill>
              <a:latin typeface="PT Serif"/>
            </a:endParaRPr>
          </a:p>
          <a:p>
            <a:pPr marL="228600" indent="-228600" algn="just" fontAlgn="base">
              <a:buAutoNum type="alphaUcParenR"/>
            </a:pPr>
            <a:r>
              <a:rPr lang="en-US" sz="1500" b="1" i="0" dirty="0">
                <a:solidFill>
                  <a:srgbClr val="000000"/>
                </a:solidFill>
                <a:effectLst/>
                <a:latin typeface="Abadi Extra Light" panose="020B0204020104020204" pitchFamily="34" charset="0"/>
              </a:rPr>
              <a:t>Only SARS-CoV-2 contains a potential cut site for </a:t>
            </a:r>
            <a:r>
              <a:rPr lang="en-US" sz="1500" b="1" i="0" dirty="0" err="1">
                <a:solidFill>
                  <a:srgbClr val="000000"/>
                </a:solidFill>
                <a:effectLst/>
                <a:latin typeface="Abadi Extra Light" panose="020B0204020104020204" pitchFamily="34" charset="0"/>
              </a:rPr>
              <a:t>furin</a:t>
            </a:r>
            <a:r>
              <a:rPr lang="en-US" sz="1500" b="0" i="0" dirty="0">
                <a:solidFill>
                  <a:srgbClr val="000000"/>
                </a:solidFill>
                <a:effectLst/>
                <a:latin typeface="Abadi Extra Light" panose="020B0204020104020204" pitchFamily="34" charset="0"/>
              </a:rPr>
              <a:t>. Upon binding of the "Spike" protein (S) to ACE2, the enzyme </a:t>
            </a:r>
            <a:r>
              <a:rPr lang="en-US" sz="1500" b="0" i="0" dirty="0" err="1">
                <a:solidFill>
                  <a:srgbClr val="000000"/>
                </a:solidFill>
                <a:effectLst/>
                <a:latin typeface="Abadi Extra Light" panose="020B0204020104020204" pitchFamily="34" charset="0"/>
              </a:rPr>
              <a:t>furin</a:t>
            </a:r>
            <a:r>
              <a:rPr lang="en-US" sz="1500" b="0" i="0" dirty="0">
                <a:solidFill>
                  <a:srgbClr val="000000"/>
                </a:solidFill>
                <a:effectLst/>
                <a:latin typeface="Abadi Extra Light" panose="020B0204020104020204" pitchFamily="34" charset="0"/>
              </a:rPr>
              <a:t> (a host pleiotropic protease) cuts at the S1/S2 polybasic cleavage site (where S1 and S2 are the two subunits of the Spike protein), allowing of the virus in the host cell. The presence of a </a:t>
            </a:r>
            <a:r>
              <a:rPr lang="en-US" sz="1500" b="0" i="0" dirty="0" err="1">
                <a:solidFill>
                  <a:srgbClr val="000000"/>
                </a:solidFill>
                <a:effectLst/>
                <a:latin typeface="Abadi Extra Light" panose="020B0204020104020204" pitchFamily="34" charset="0"/>
              </a:rPr>
              <a:t>furin</a:t>
            </a:r>
            <a:r>
              <a:rPr lang="en-US" sz="1500" b="0" i="0" dirty="0">
                <a:solidFill>
                  <a:srgbClr val="000000"/>
                </a:solidFill>
                <a:effectLst/>
                <a:latin typeface="Abadi Extra Light" panose="020B0204020104020204" pitchFamily="34" charset="0"/>
              </a:rPr>
              <a:t> cleavage site determines the transmissibility and pathogenicity of SARS-</a:t>
            </a:r>
            <a:r>
              <a:rPr lang="en-US" sz="1500" b="0"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-like viruses and could explain why SARS-CoV-2 is so contagious. Instead, pangolin-</a:t>
            </a:r>
            <a:r>
              <a:rPr lang="en-US" sz="1500" b="0"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 and all other SARS-</a:t>
            </a:r>
            <a:r>
              <a:rPr lang="en-US" sz="1500" b="0" i="0" dirty="0" err="1">
                <a:solidFill>
                  <a:srgbClr val="000000"/>
                </a:solidFill>
                <a:effectLst/>
                <a:latin typeface="Abadi Extra Light" panose="020B0204020104020204" pitchFamily="34" charset="0"/>
              </a:rPr>
              <a:t>CoVs</a:t>
            </a:r>
            <a:r>
              <a:rPr lang="en-US" sz="1500" b="0" i="0" dirty="0">
                <a:solidFill>
                  <a:srgbClr val="000000"/>
                </a:solidFill>
                <a:effectLst/>
                <a:latin typeface="Abadi Extra Light" panose="020B0204020104020204" pitchFamily="34" charset="0"/>
              </a:rPr>
              <a:t> lost the motif of the putative </a:t>
            </a:r>
            <a:r>
              <a:rPr lang="en-US" sz="1500" b="0" i="0" dirty="0" err="1">
                <a:solidFill>
                  <a:srgbClr val="000000"/>
                </a:solidFill>
                <a:effectLst/>
                <a:latin typeface="Abadi Extra Light" panose="020B0204020104020204" pitchFamily="34" charset="0"/>
              </a:rPr>
              <a:t>furin</a:t>
            </a:r>
            <a:r>
              <a:rPr lang="en-US" sz="1500" b="0" i="0" dirty="0">
                <a:solidFill>
                  <a:srgbClr val="000000"/>
                </a:solidFill>
                <a:effectLst/>
                <a:latin typeface="Abadi Extra Light" panose="020B0204020104020204" pitchFamily="34" charset="0"/>
              </a:rPr>
              <a:t> recognition sequence at the S1/S2 cleavage site. Interestingly, in addition to MERS-</a:t>
            </a:r>
            <a:r>
              <a:rPr lang="en-US" sz="1500" b="0" i="0" dirty="0" err="1">
                <a:solidFill>
                  <a:srgbClr val="000000"/>
                </a:solidFill>
                <a:effectLst/>
                <a:latin typeface="Abadi Extra Light" panose="020B0204020104020204" pitchFamily="34" charset="0"/>
              </a:rPr>
              <a:t>CoV</a:t>
            </a:r>
            <a:r>
              <a:rPr lang="en-US" sz="1500" b="0" i="0" dirty="0">
                <a:solidFill>
                  <a:srgbClr val="000000"/>
                </a:solidFill>
                <a:effectLst/>
                <a:latin typeface="Abadi Extra Light" panose="020B0204020104020204" pitchFamily="34" charset="0"/>
              </a:rPr>
              <a:t>, similar </a:t>
            </a:r>
            <a:r>
              <a:rPr lang="en-US" sz="1500" b="0" i="0" dirty="0" err="1">
                <a:solidFill>
                  <a:srgbClr val="000000"/>
                </a:solidFill>
                <a:effectLst/>
                <a:latin typeface="Abadi Extra Light" panose="020B0204020104020204" pitchFamily="34" charset="0"/>
              </a:rPr>
              <a:t>furin</a:t>
            </a:r>
            <a:r>
              <a:rPr lang="en-US" sz="1500" b="0" i="0" dirty="0">
                <a:solidFill>
                  <a:srgbClr val="000000"/>
                </a:solidFill>
                <a:effectLst/>
                <a:latin typeface="Abadi Extra Light" panose="020B0204020104020204" pitchFamily="34" charset="0"/>
              </a:rPr>
              <a:t> recognition sites have also been presented in some members of Alpha-, Beta- and Gamma-coronavirus. </a:t>
            </a:r>
            <a:r>
              <a:rPr lang="en-US" sz="1500" b="1" i="0" u="sng" dirty="0">
                <a:solidFill>
                  <a:srgbClr val="7030A0"/>
                </a:solidFill>
                <a:effectLst/>
                <a:latin typeface="Abadi Extra Light" panose="020B0204020104020204" pitchFamily="34" charset="0"/>
              </a:rPr>
              <a:t>This raises the question of whether the </a:t>
            </a:r>
            <a:r>
              <a:rPr lang="en-US" sz="1500" b="1" i="0" u="sng" dirty="0" err="1">
                <a:solidFill>
                  <a:srgbClr val="7030A0"/>
                </a:solidFill>
                <a:effectLst/>
                <a:latin typeface="Abadi Extra Light" panose="020B0204020104020204" pitchFamily="34" charset="0"/>
              </a:rPr>
              <a:t>furin</a:t>
            </a:r>
            <a:r>
              <a:rPr lang="en-US" sz="1500" b="1" i="0" u="sng" dirty="0">
                <a:solidFill>
                  <a:srgbClr val="7030A0"/>
                </a:solidFill>
                <a:effectLst/>
                <a:latin typeface="Abadi Extra Light" panose="020B0204020104020204" pitchFamily="34" charset="0"/>
              </a:rPr>
              <a:t> motif in SARS-CoV-2 may have originated from existing S proteins or from recombination between Pangolin-</a:t>
            </a:r>
            <a:r>
              <a:rPr lang="en-US" sz="1500" b="1" i="0" u="sng" dirty="0" err="1">
                <a:solidFill>
                  <a:srgbClr val="7030A0"/>
                </a:solidFill>
                <a:effectLst/>
                <a:latin typeface="Abadi Extra Light" panose="020B0204020104020204" pitchFamily="34" charset="0"/>
              </a:rPr>
              <a:t>CoV</a:t>
            </a:r>
            <a:r>
              <a:rPr lang="en-US" sz="1500" b="1" i="0" u="sng" dirty="0">
                <a:solidFill>
                  <a:srgbClr val="7030A0"/>
                </a:solidFill>
                <a:effectLst/>
                <a:latin typeface="Abadi Extra Light" panose="020B0204020104020204" pitchFamily="34" charset="0"/>
              </a:rPr>
              <a:t> or RaTG13 and these other coronaviruses in an unknown intermediate host.</a:t>
            </a:r>
            <a:endParaRPr lang="it-IT" sz="1500" b="1" i="0" u="sng" dirty="0">
              <a:solidFill>
                <a:srgbClr val="7030A0"/>
              </a:solidFill>
              <a:effectLst/>
              <a:latin typeface="Abadi Extra Light" panose="020B0204020104020204" pitchFamily="34" charset="0"/>
            </a:endParaRPr>
          </a:p>
        </p:txBody>
      </p:sp>
      <p:sp>
        <p:nvSpPr>
          <p:cNvPr id="6" name="CasellaDiTesto 5">
            <a:extLst>
              <a:ext uri="{FF2B5EF4-FFF2-40B4-BE49-F238E27FC236}">
                <a16:creationId xmlns:a16="http://schemas.microsoft.com/office/drawing/2014/main" id="{92713F34-7042-4643-897D-7170A7E73E14}"/>
              </a:ext>
            </a:extLst>
          </p:cNvPr>
          <p:cNvSpPr txBox="1"/>
          <p:nvPr/>
        </p:nvSpPr>
        <p:spPr>
          <a:xfrm>
            <a:off x="7155687" y="322806"/>
            <a:ext cx="4482935" cy="1938992"/>
          </a:xfrm>
          <a:prstGeom prst="rect">
            <a:avLst/>
          </a:prstGeom>
          <a:noFill/>
          <a:ln>
            <a:solidFill>
              <a:srgbClr val="92D050"/>
            </a:solidFill>
          </a:ln>
        </p:spPr>
        <p:txBody>
          <a:bodyPr wrap="square">
            <a:spAutoFit/>
          </a:bodyPr>
          <a:lstStyle/>
          <a:p>
            <a:pPr lvl="0" algn="ctr"/>
            <a:r>
              <a:rPr lang="en-US" sz="4000" b="1" dirty="0">
                <a:solidFill>
                  <a:srgbClr val="92D050"/>
                </a:solidFill>
                <a:latin typeface="Abadi Extra Light" panose="020B0204020104020204" pitchFamily="34" charset="0"/>
                <a:ea typeface="Open Sans"/>
                <a:cs typeface="Open Sans"/>
                <a:sym typeface="Open Sans"/>
              </a:rPr>
              <a:t>How SARS-CoV-2 originated and how it spread out?</a:t>
            </a:r>
          </a:p>
        </p:txBody>
      </p:sp>
    </p:spTree>
    <p:extLst>
      <p:ext uri="{BB962C8B-B14F-4D97-AF65-F5344CB8AC3E}">
        <p14:creationId xmlns:p14="http://schemas.microsoft.com/office/powerpoint/2010/main" val="1432652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AC70E70-86B9-4C72-8E79-CEE835C86A9D}"/>
              </a:ext>
            </a:extLst>
          </p:cNvPr>
          <p:cNvPicPr>
            <a:picLocks noChangeAspect="1"/>
          </p:cNvPicPr>
          <p:nvPr/>
        </p:nvPicPr>
        <p:blipFill>
          <a:blip r:embed="rId2"/>
          <a:stretch>
            <a:fillRect/>
          </a:stretch>
        </p:blipFill>
        <p:spPr>
          <a:xfrm>
            <a:off x="74645" y="123825"/>
            <a:ext cx="6657975" cy="3305175"/>
          </a:xfrm>
          <a:prstGeom prst="rect">
            <a:avLst/>
          </a:prstGeom>
        </p:spPr>
      </p:pic>
      <p:pic>
        <p:nvPicPr>
          <p:cNvPr id="1026" name="Picture 2" descr="image">
            <a:extLst>
              <a:ext uri="{FF2B5EF4-FFF2-40B4-BE49-F238E27FC236}">
                <a16:creationId xmlns:a16="http://schemas.microsoft.com/office/drawing/2014/main" id="{D1476FD1-EAA5-433C-8A1D-B128CD99FC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7656" y="3429000"/>
            <a:ext cx="4026132" cy="2771775"/>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32E6C4BE-BEAD-421F-9392-C33283A165A2}"/>
              </a:ext>
            </a:extLst>
          </p:cNvPr>
          <p:cNvSpPr txBox="1"/>
          <p:nvPr/>
        </p:nvSpPr>
        <p:spPr>
          <a:xfrm>
            <a:off x="6732620" y="305068"/>
            <a:ext cx="5262465" cy="6247864"/>
          </a:xfrm>
          <a:prstGeom prst="rect">
            <a:avLst/>
          </a:prstGeom>
          <a:noFill/>
          <a:ln>
            <a:solidFill>
              <a:schemeClr val="tx1"/>
            </a:solidFill>
          </a:ln>
        </p:spPr>
        <p:txBody>
          <a:bodyPr wrap="square">
            <a:spAutoFit/>
          </a:bodyPr>
          <a:lstStyle/>
          <a:p>
            <a:pPr algn="l"/>
            <a:r>
              <a:rPr lang="en-US" sz="1600" b="0" i="0" dirty="0">
                <a:solidFill>
                  <a:srgbClr val="1C1D1E"/>
                </a:solidFill>
                <a:effectLst/>
                <a:latin typeface="Abadi Extra Light" panose="020B0204020104020204" pitchFamily="34" charset="0"/>
              </a:rPr>
              <a:t>In November 2019, a 25‐year‐old woman presented with urticarial plaque‐like dermatosis on the arms. The only systemic symptom she complained about was a mild sore throat. A punch biopsy showed a dense perivascular and </a:t>
            </a:r>
            <a:r>
              <a:rPr lang="en-US" sz="1600" b="0" i="0" dirty="0" err="1">
                <a:solidFill>
                  <a:srgbClr val="1C1D1E"/>
                </a:solidFill>
                <a:effectLst/>
                <a:latin typeface="Abadi Extra Light" panose="020B0204020104020204" pitchFamily="34" charset="0"/>
              </a:rPr>
              <a:t>periglandular</a:t>
            </a:r>
            <a:r>
              <a:rPr lang="en-US" sz="1600" b="0" i="0" dirty="0">
                <a:solidFill>
                  <a:srgbClr val="1C1D1E"/>
                </a:solidFill>
                <a:effectLst/>
                <a:latin typeface="Abadi Extra Light" panose="020B0204020104020204" pitchFamily="34" charset="0"/>
              </a:rPr>
              <a:t> infiltration. We suspected ‘lupus erythematosus </a:t>
            </a:r>
            <a:r>
              <a:rPr lang="en-US" sz="1600" b="0" i="0" dirty="0" err="1">
                <a:solidFill>
                  <a:srgbClr val="1C1D1E"/>
                </a:solidFill>
                <a:effectLst/>
                <a:latin typeface="Abadi Extra Light" panose="020B0204020104020204" pitchFamily="34" charset="0"/>
              </a:rPr>
              <a:t>tumidus</a:t>
            </a:r>
            <a:r>
              <a:rPr lang="en-US" sz="1600" b="0" i="0" dirty="0">
                <a:solidFill>
                  <a:srgbClr val="1C1D1E"/>
                </a:solidFill>
                <a:effectLst/>
                <a:latin typeface="Abadi Extra Light" panose="020B0204020104020204" pitchFamily="34" charset="0"/>
              </a:rPr>
              <a:t>’. A PCR swab was not performed.</a:t>
            </a:r>
          </a:p>
          <a:p>
            <a:pPr algn="l"/>
            <a:endParaRPr lang="en-US" sz="1600" dirty="0">
              <a:latin typeface="Abadi Extra Light" panose="020B0204020104020204" pitchFamily="34" charset="0"/>
            </a:endParaRPr>
          </a:p>
          <a:p>
            <a:r>
              <a:rPr lang="en-US" sz="1600" b="0" i="0" dirty="0">
                <a:solidFill>
                  <a:srgbClr val="1C1D1E"/>
                </a:solidFill>
                <a:effectLst/>
                <a:latin typeface="Abadi Extra Light" panose="020B0204020104020204" pitchFamily="34" charset="0"/>
              </a:rPr>
              <a:t>In July 2020, we realized that the histopathological features of the biopsy matched the </a:t>
            </a:r>
            <a:r>
              <a:rPr lang="en-US" sz="1600" b="0" i="0" dirty="0" err="1">
                <a:solidFill>
                  <a:srgbClr val="1C1D1E"/>
                </a:solidFill>
                <a:effectLst/>
                <a:latin typeface="Abadi Extra Light" panose="020B0204020104020204" pitchFamily="34" charset="0"/>
              </a:rPr>
              <a:t>minichilblain</a:t>
            </a:r>
            <a:r>
              <a:rPr lang="en-US" sz="1600" b="0" i="0" dirty="0">
                <a:solidFill>
                  <a:srgbClr val="1C1D1E"/>
                </a:solidFill>
                <a:effectLst/>
                <a:latin typeface="Abadi Extra Light" panose="020B0204020104020204" pitchFamily="34" charset="0"/>
              </a:rPr>
              <a:t> pattern described in our previously published paper on COVID‐19‐related dermatoses. Hence, we decided to study this biopsy again. We performed immunohistochemical investigations for SARS‐CoV‐2 nucleocapsid antigens on paraffin sections. We employed nine dermatoses biopsies and six cases of basal cell carcinoma (year 2018) as negative controls. In control cases, no immunohistochemical staining was observed. As positive control cases, we used skin biopsies from three patients who were positive for SARS‐CoV‐2 who presented skin lesions during hospitalization in the intensive care unit. In all positive control cases, immunohistochemistry stained the cuticular region of the eccrine glands. We also performed RNA fluorescence </a:t>
            </a:r>
            <a:r>
              <a:rPr lang="en-US" sz="1600" b="0" i="1" dirty="0">
                <a:solidFill>
                  <a:srgbClr val="1C1D1E"/>
                </a:solidFill>
                <a:effectLst/>
                <a:latin typeface="Abadi Extra Light" panose="020B0204020104020204" pitchFamily="34" charset="0"/>
              </a:rPr>
              <a:t>in situ</a:t>
            </a:r>
            <a:r>
              <a:rPr lang="en-US" sz="1600" b="0" i="0" dirty="0">
                <a:solidFill>
                  <a:srgbClr val="1C1D1E"/>
                </a:solidFill>
                <a:effectLst/>
                <a:latin typeface="Abadi Extra Light" panose="020B0204020104020204" pitchFamily="34" charset="0"/>
              </a:rPr>
              <a:t> hybridization (FISH) analysis using the </a:t>
            </a:r>
            <a:r>
              <a:rPr lang="en-US" sz="1600" b="0" i="0" dirty="0" err="1">
                <a:solidFill>
                  <a:srgbClr val="1C1D1E"/>
                </a:solidFill>
                <a:effectLst/>
                <a:latin typeface="Abadi Extra Light" panose="020B0204020104020204" pitchFamily="34" charset="0"/>
              </a:rPr>
              <a:t>HuluFISH</a:t>
            </a:r>
            <a:r>
              <a:rPr lang="en-US" sz="1600" b="0" i="0" dirty="0">
                <a:solidFill>
                  <a:srgbClr val="1C1D1E"/>
                </a:solidFill>
                <a:effectLst/>
                <a:latin typeface="Abadi Extra Light" panose="020B0204020104020204" pitchFamily="34" charset="0"/>
              </a:rPr>
              <a:t> technique (Pixel Biotech, Heidelberg, Germany) that enzymatically labels oligonucleotide probes (oligos), enabling SARS‐CoV‐2 mRNA detection at the single‐molecule level.</a:t>
            </a:r>
            <a:endParaRPr lang="it-IT" dirty="0"/>
          </a:p>
        </p:txBody>
      </p:sp>
    </p:spTree>
    <p:extLst>
      <p:ext uri="{BB962C8B-B14F-4D97-AF65-F5344CB8AC3E}">
        <p14:creationId xmlns:p14="http://schemas.microsoft.com/office/powerpoint/2010/main" val="263387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9BF855F-3EC9-4F72-ACF7-34439DE45B21}"/>
              </a:ext>
            </a:extLst>
          </p:cNvPr>
          <p:cNvPicPr>
            <a:picLocks noChangeAspect="1"/>
          </p:cNvPicPr>
          <p:nvPr/>
        </p:nvPicPr>
        <p:blipFill>
          <a:blip r:embed="rId2"/>
          <a:stretch>
            <a:fillRect/>
          </a:stretch>
        </p:blipFill>
        <p:spPr>
          <a:xfrm>
            <a:off x="0" y="0"/>
            <a:ext cx="6467707" cy="3066585"/>
          </a:xfrm>
          <a:prstGeom prst="rect">
            <a:avLst/>
          </a:prstGeom>
        </p:spPr>
      </p:pic>
      <p:pic>
        <p:nvPicPr>
          <p:cNvPr id="5" name="Immagine 4">
            <a:extLst>
              <a:ext uri="{FF2B5EF4-FFF2-40B4-BE49-F238E27FC236}">
                <a16:creationId xmlns:a16="http://schemas.microsoft.com/office/drawing/2014/main" id="{B7B9B36F-721C-4223-AE64-CE3FDADC341D}"/>
              </a:ext>
            </a:extLst>
          </p:cNvPr>
          <p:cNvPicPr>
            <a:picLocks noChangeAspect="1"/>
          </p:cNvPicPr>
          <p:nvPr/>
        </p:nvPicPr>
        <p:blipFill>
          <a:blip r:embed="rId3"/>
          <a:stretch>
            <a:fillRect/>
          </a:stretch>
        </p:blipFill>
        <p:spPr>
          <a:xfrm>
            <a:off x="6467707" y="639801"/>
            <a:ext cx="5024321" cy="1370883"/>
          </a:xfrm>
          <a:prstGeom prst="rect">
            <a:avLst/>
          </a:prstGeom>
        </p:spPr>
      </p:pic>
      <p:pic>
        <p:nvPicPr>
          <p:cNvPr id="7" name="Immagine 6">
            <a:extLst>
              <a:ext uri="{FF2B5EF4-FFF2-40B4-BE49-F238E27FC236}">
                <a16:creationId xmlns:a16="http://schemas.microsoft.com/office/drawing/2014/main" id="{22B0CF6D-CA7C-4220-AA18-C459073BB730}"/>
              </a:ext>
            </a:extLst>
          </p:cNvPr>
          <p:cNvPicPr>
            <a:picLocks noChangeAspect="1"/>
          </p:cNvPicPr>
          <p:nvPr/>
        </p:nvPicPr>
        <p:blipFill>
          <a:blip r:embed="rId4"/>
          <a:stretch>
            <a:fillRect/>
          </a:stretch>
        </p:blipFill>
        <p:spPr>
          <a:xfrm>
            <a:off x="7191862" y="2010683"/>
            <a:ext cx="4002372" cy="4847317"/>
          </a:xfrm>
          <a:prstGeom prst="rect">
            <a:avLst/>
          </a:prstGeom>
        </p:spPr>
      </p:pic>
      <p:sp>
        <p:nvSpPr>
          <p:cNvPr id="9" name="CasellaDiTesto 8">
            <a:extLst>
              <a:ext uri="{FF2B5EF4-FFF2-40B4-BE49-F238E27FC236}">
                <a16:creationId xmlns:a16="http://schemas.microsoft.com/office/drawing/2014/main" id="{207AD9F3-EC3A-45D0-B7F7-AE650751C1DA}"/>
              </a:ext>
            </a:extLst>
          </p:cNvPr>
          <p:cNvSpPr txBox="1"/>
          <p:nvPr/>
        </p:nvSpPr>
        <p:spPr>
          <a:xfrm>
            <a:off x="204923" y="3267405"/>
            <a:ext cx="6496050" cy="3323987"/>
          </a:xfrm>
          <a:prstGeom prst="rect">
            <a:avLst/>
          </a:prstGeom>
          <a:noFill/>
          <a:ln>
            <a:solidFill>
              <a:schemeClr val="tx1"/>
            </a:solidFill>
          </a:ln>
        </p:spPr>
        <p:txBody>
          <a:bodyPr wrap="square">
            <a:spAutoFit/>
          </a:bodyPr>
          <a:lstStyle/>
          <a:p>
            <a:pPr algn="l"/>
            <a:r>
              <a:rPr lang="it-IT" sz="1400" b="1" i="0" u="none" strike="noStrike" baseline="0" dirty="0">
                <a:latin typeface="Abadi Extra Light" panose="020B0204020104020204" pitchFamily="34" charset="0"/>
              </a:rPr>
              <a:t>Abstract</a:t>
            </a:r>
          </a:p>
          <a:p>
            <a:pPr algn="just"/>
            <a:r>
              <a:rPr lang="en-US" sz="1400" b="0" i="0" u="none" strike="noStrike" baseline="0" dirty="0">
                <a:latin typeface="Abadi Extra Light" panose="020B0204020104020204" pitchFamily="34" charset="0"/>
              </a:rPr>
              <a:t>There are no robust data on the real onset of severe acute respiratory syndrome coronavirus 2 (SARS-CoV-2) infection and spread in the </a:t>
            </a:r>
            <a:r>
              <a:rPr lang="en-US" sz="1400" b="0" i="0" u="none" strike="noStrike" baseline="0" dirty="0" err="1">
                <a:latin typeface="Abadi Extra Light" panose="020B0204020104020204" pitchFamily="34" charset="0"/>
              </a:rPr>
              <a:t>prepandemic</a:t>
            </a:r>
            <a:r>
              <a:rPr lang="en-US" sz="1400" b="0" i="0" u="none" strike="noStrike" baseline="0" dirty="0">
                <a:latin typeface="Abadi Extra Light" panose="020B0204020104020204" pitchFamily="34" charset="0"/>
              </a:rPr>
              <a:t> period worldwide. We investigated the presence of SARS-CoV-2 receptor-binding domain (RBD)–specific antibodies in blood samples of 959 asymptomatic individuals enrolled in a prospective lung cancer screening trial between September 2019 and March 2020 to track the date of onset, frequency, and temporal and geographic variations across the Italian regions. SARS-CoV-2 RBD-specific antibodies were detected in 111 of 959 (11.6%) individuals, starting from September 2019 (14%), with a cluster of positive cases (&gt;30%) in the second week of February 2020 and the highest number (53.2%) in Lombardy. This study shows an unexpected very early circulation of SARS-CoV-2 among asymptomatic individuals in Italy several months before the first patient was identified, and clarifies the onset and spread of the coronavirus disease 2019 (COVID-19) pandemic. Finding SARS-CoV-2 antibodies in asymptomatic people before the COVID-19 outbreak in Italy may reshape the history of pandemic.</a:t>
            </a:r>
            <a:endParaRPr lang="it-IT" sz="1400" dirty="0">
              <a:latin typeface="Abadi Extra Light" panose="020B0204020104020204" pitchFamily="34" charset="0"/>
            </a:endParaRPr>
          </a:p>
        </p:txBody>
      </p:sp>
    </p:spTree>
    <p:extLst>
      <p:ext uri="{BB962C8B-B14F-4D97-AF65-F5344CB8AC3E}">
        <p14:creationId xmlns:p14="http://schemas.microsoft.com/office/powerpoint/2010/main" val="3802322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E23D7E2-36D1-428D-BCC3-4B4C639540C2}"/>
              </a:ext>
            </a:extLst>
          </p:cNvPr>
          <p:cNvPicPr>
            <a:picLocks noChangeAspect="1"/>
          </p:cNvPicPr>
          <p:nvPr/>
        </p:nvPicPr>
        <p:blipFill>
          <a:blip r:embed="rId2"/>
          <a:stretch>
            <a:fillRect/>
          </a:stretch>
        </p:blipFill>
        <p:spPr>
          <a:xfrm>
            <a:off x="311020" y="111968"/>
            <a:ext cx="5784980" cy="3635588"/>
          </a:xfrm>
          <a:prstGeom prst="rect">
            <a:avLst/>
          </a:prstGeom>
        </p:spPr>
      </p:pic>
      <p:sp>
        <p:nvSpPr>
          <p:cNvPr id="5" name="CasellaDiTesto 4">
            <a:extLst>
              <a:ext uri="{FF2B5EF4-FFF2-40B4-BE49-F238E27FC236}">
                <a16:creationId xmlns:a16="http://schemas.microsoft.com/office/drawing/2014/main" id="{DA9B5990-AE56-4C71-A5C8-E92BEBA5211A}"/>
              </a:ext>
            </a:extLst>
          </p:cNvPr>
          <p:cNvSpPr txBox="1"/>
          <p:nvPr/>
        </p:nvSpPr>
        <p:spPr>
          <a:xfrm>
            <a:off x="179614" y="4011129"/>
            <a:ext cx="6183863" cy="2462213"/>
          </a:xfrm>
          <a:prstGeom prst="rect">
            <a:avLst/>
          </a:prstGeom>
          <a:noFill/>
          <a:ln>
            <a:solidFill>
              <a:schemeClr val="tx1"/>
            </a:solidFill>
          </a:ln>
        </p:spPr>
        <p:txBody>
          <a:bodyPr wrap="square">
            <a:spAutoFit/>
          </a:bodyPr>
          <a:lstStyle/>
          <a:p>
            <a:pPr algn="just"/>
            <a:r>
              <a:rPr lang="en-US" sz="1400" b="0" i="0" u="none" strike="noStrike" baseline="0" dirty="0">
                <a:latin typeface="Abadi Extra Light" panose="020B0204020104020204" pitchFamily="34" charset="0"/>
              </a:rPr>
              <a:t>As participants in Italy’s Measles and Rubella Network, a sensitive case-based surveillance system, we observed in Milan during late autumn 2019 cases of suspected measles in patients who eventually tested negative for measles. We therefore retrospectively explored a possible etiologic involvement of SARS-CoV-2 in these non–measles-linked rash cases.</a:t>
            </a:r>
          </a:p>
          <a:p>
            <a:pPr algn="just"/>
            <a:r>
              <a:rPr lang="en-US" sz="1400" b="0" i="0" u="none" strike="noStrike" baseline="0" dirty="0">
                <a:latin typeface="Abadi Extra Light" panose="020B0204020104020204" pitchFamily="34" charset="0"/>
              </a:rPr>
              <a:t>We analyzed oropharyngeal swabs specimens collected during September 2019–February 2020 from 39 consenting patients (mean age 19.9 years [range 8 months–73 years]). All laboratory procedures were conducted in a university research laboratory, accredited according to World Health Organization standards, dedicated exclusively to the surveillance of measles and rubella, and therefore designated as free from SARS-CoV-2.</a:t>
            </a:r>
            <a:endParaRPr lang="it-IT" sz="1400" dirty="0">
              <a:latin typeface="Abadi Extra Light" panose="020B0204020104020204" pitchFamily="34" charset="0"/>
            </a:endParaRPr>
          </a:p>
        </p:txBody>
      </p:sp>
      <p:sp>
        <p:nvSpPr>
          <p:cNvPr id="7" name="CasellaDiTesto 6">
            <a:extLst>
              <a:ext uri="{FF2B5EF4-FFF2-40B4-BE49-F238E27FC236}">
                <a16:creationId xmlns:a16="http://schemas.microsoft.com/office/drawing/2014/main" id="{F75632F9-1C68-41EC-87CB-A90961C165FA}"/>
              </a:ext>
            </a:extLst>
          </p:cNvPr>
          <p:cNvSpPr txBox="1"/>
          <p:nvPr/>
        </p:nvSpPr>
        <p:spPr>
          <a:xfrm>
            <a:off x="6568750" y="924563"/>
            <a:ext cx="5518281" cy="4616648"/>
          </a:xfrm>
          <a:prstGeom prst="rect">
            <a:avLst/>
          </a:prstGeom>
          <a:noFill/>
          <a:ln>
            <a:solidFill>
              <a:schemeClr val="tx1"/>
            </a:solidFill>
          </a:ln>
        </p:spPr>
        <p:txBody>
          <a:bodyPr wrap="square">
            <a:spAutoFit/>
          </a:bodyPr>
          <a:lstStyle/>
          <a:p>
            <a:pPr algn="l"/>
            <a:r>
              <a:rPr lang="en-US" sz="1400" b="0" i="0" u="none" strike="noStrike" baseline="0" dirty="0">
                <a:solidFill>
                  <a:srgbClr val="000000"/>
                </a:solidFill>
                <a:latin typeface="Abadi Extra Light" panose="020B0204020104020204" pitchFamily="34" charset="0"/>
              </a:rPr>
              <a:t>One oropharyngeal swab specimen tested positive. The amplicon was sequenced by using Sanger technology, resulting in a sequence of 409 bp. Sequence analysis performed by using BLAST showed 100%</a:t>
            </a:r>
          </a:p>
          <a:p>
            <a:pPr algn="l"/>
            <a:r>
              <a:rPr lang="en-US" sz="1400" b="0" i="0" u="none" strike="noStrike" baseline="0" dirty="0">
                <a:solidFill>
                  <a:srgbClr val="000000"/>
                </a:solidFill>
                <a:latin typeface="Abadi Extra Light" panose="020B0204020104020204" pitchFamily="34" charset="0"/>
              </a:rPr>
              <a:t>identity to the reference sequence Wuhan-HU-1 as well as to sequences of other SARSCoV-2 strains circulating worldwide at a later stage; therefore, accurately determining the origin of the identified strain was</a:t>
            </a:r>
          </a:p>
          <a:p>
            <a:pPr algn="l"/>
            <a:r>
              <a:rPr lang="en-US" sz="1400" b="0" i="0" u="none" strike="noStrike" baseline="0" dirty="0">
                <a:solidFill>
                  <a:srgbClr val="000000"/>
                </a:solidFill>
                <a:latin typeface="Abadi Extra Light" panose="020B0204020104020204" pitchFamily="34" charset="0"/>
              </a:rPr>
              <a:t>not possible. </a:t>
            </a:r>
          </a:p>
          <a:p>
            <a:pPr algn="l"/>
            <a:r>
              <a:rPr lang="en-US" sz="1400" b="0" i="0" u="none" strike="noStrike" baseline="0" dirty="0">
                <a:solidFill>
                  <a:srgbClr val="000000"/>
                </a:solidFill>
                <a:latin typeface="Abadi Extra Light" panose="020B0204020104020204" pitchFamily="34" charset="0"/>
              </a:rPr>
              <a:t>The specimen was confirmed as positive by repeated amplification and sequencing, and all other specimens were repeatedly negative. The sequence was identified in a specimen collected from a 4-year-old boy who lived in the surrounding area of Milan and had no reported travel history. </a:t>
            </a:r>
          </a:p>
          <a:p>
            <a:pPr algn="l"/>
            <a:r>
              <a:rPr lang="en-US" sz="1400" b="0" i="0" u="none" strike="noStrike" baseline="0" dirty="0">
                <a:solidFill>
                  <a:srgbClr val="000000"/>
                </a:solidFill>
                <a:latin typeface="Abadi Extra Light" panose="020B0204020104020204" pitchFamily="34" charset="0"/>
              </a:rPr>
              <a:t>On November 2, the child had cough and rhinitis; about a week later (November 30), he was taken to the emergency department with respiratory symptoms and vomiting. On December 1, he had onset of a measles-like rash; on December 5 (14 days after symptom onset), the oropharyngeal swab specimen was obtained for clinical diagnosis of suspected measles. This patient’s clinical course, which included late skin manifestations, resembles what has been reported by other authors;</a:t>
            </a:r>
          </a:p>
          <a:p>
            <a:pPr algn="l"/>
            <a:r>
              <a:rPr lang="en-US" sz="1400" b="0" i="0" u="none" strike="noStrike" baseline="0" dirty="0">
                <a:solidFill>
                  <a:srgbClr val="000000"/>
                </a:solidFill>
                <a:latin typeface="Abadi Extra Light" panose="020B0204020104020204" pitchFamily="34" charset="0"/>
              </a:rPr>
              <a:t>maculopapular lesions have been among the most prevalent cutaneous manifestations observed during the COVID-19 pandemic, and several studies have noticed a later onset in younger patients.</a:t>
            </a:r>
            <a:endParaRPr lang="it-IT" sz="1400" dirty="0">
              <a:latin typeface="Abadi Extra Light" panose="020B0204020104020204" pitchFamily="34" charset="0"/>
            </a:endParaRPr>
          </a:p>
        </p:txBody>
      </p:sp>
    </p:spTree>
    <p:extLst>
      <p:ext uri="{BB962C8B-B14F-4D97-AF65-F5344CB8AC3E}">
        <p14:creationId xmlns:p14="http://schemas.microsoft.com/office/powerpoint/2010/main" val="286139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07490F1-2BBF-498B-AC18-4499B2E9C2AE}"/>
              </a:ext>
            </a:extLst>
          </p:cNvPr>
          <p:cNvPicPr>
            <a:picLocks noChangeAspect="1"/>
          </p:cNvPicPr>
          <p:nvPr/>
        </p:nvPicPr>
        <p:blipFill>
          <a:blip r:embed="rId2"/>
          <a:stretch>
            <a:fillRect/>
          </a:stretch>
        </p:blipFill>
        <p:spPr>
          <a:xfrm>
            <a:off x="235598" y="0"/>
            <a:ext cx="7582678" cy="3212366"/>
          </a:xfrm>
          <a:prstGeom prst="rect">
            <a:avLst/>
          </a:prstGeom>
        </p:spPr>
      </p:pic>
      <p:sp>
        <p:nvSpPr>
          <p:cNvPr id="5" name="CasellaDiTesto 4">
            <a:extLst>
              <a:ext uri="{FF2B5EF4-FFF2-40B4-BE49-F238E27FC236}">
                <a16:creationId xmlns:a16="http://schemas.microsoft.com/office/drawing/2014/main" id="{6FE76A89-B5B5-4037-8FF0-C0FBF24E5514}"/>
              </a:ext>
            </a:extLst>
          </p:cNvPr>
          <p:cNvSpPr txBox="1"/>
          <p:nvPr/>
        </p:nvSpPr>
        <p:spPr>
          <a:xfrm>
            <a:off x="235598" y="3237723"/>
            <a:ext cx="6498770" cy="3539430"/>
          </a:xfrm>
          <a:prstGeom prst="rect">
            <a:avLst/>
          </a:prstGeom>
          <a:noFill/>
          <a:ln>
            <a:solidFill>
              <a:schemeClr val="tx1"/>
            </a:solidFill>
          </a:ln>
        </p:spPr>
        <p:txBody>
          <a:bodyPr wrap="square">
            <a:spAutoFit/>
          </a:bodyPr>
          <a:lstStyle/>
          <a:p>
            <a:pPr algn="just"/>
            <a:r>
              <a:rPr lang="it-IT" sz="1400" b="0" i="0" u="none" strike="noStrike" baseline="0" dirty="0" err="1">
                <a:latin typeface="Abadi Extra Light" panose="020B0204020104020204" pitchFamily="34" charset="0"/>
              </a:rPr>
              <a:t>We</a:t>
            </a:r>
            <a:r>
              <a:rPr lang="it-IT" sz="1400" b="0" i="0" u="none" strike="noStrike" baseline="0" dirty="0">
                <a:latin typeface="Abadi Extra Light" panose="020B0204020104020204" pitchFamily="34" charset="0"/>
              </a:rPr>
              <a:t> </a:t>
            </a:r>
            <a:r>
              <a:rPr lang="it-IT" sz="1400" b="0" i="0" u="none" strike="noStrike" baseline="0" dirty="0" err="1">
                <a:latin typeface="Abadi Extra Light" panose="020B0204020104020204" pitchFamily="34" charset="0"/>
              </a:rPr>
              <a:t>investigated</a:t>
            </a:r>
            <a:r>
              <a:rPr lang="it-IT" sz="1400" b="0" i="0" u="none" strike="noStrike" baseline="0" dirty="0">
                <a:latin typeface="Abadi Extra Light" panose="020B0204020104020204" pitchFamily="34" charset="0"/>
              </a:rPr>
              <a:t> the </a:t>
            </a:r>
            <a:r>
              <a:rPr lang="it-IT" sz="1400" b="0" i="0" u="none" strike="noStrike" baseline="0" dirty="0" err="1">
                <a:latin typeface="Abadi Extra Light" panose="020B0204020104020204" pitchFamily="34" charset="0"/>
              </a:rPr>
              <a:t>possibility</a:t>
            </a:r>
            <a:r>
              <a:rPr lang="it-IT" sz="1400" b="0" i="0" u="none" strike="noStrike" baseline="0" dirty="0">
                <a:latin typeface="Abadi Extra Light" panose="020B0204020104020204" pitchFamily="34" charset="0"/>
              </a:rPr>
              <a:t> </a:t>
            </a:r>
            <a:r>
              <a:rPr lang="en-US" sz="1400" b="0" i="0" u="none" strike="noStrike" baseline="0" dirty="0">
                <a:latin typeface="Abadi Extra Light" panose="020B0204020104020204" pitchFamily="34" charset="0"/>
              </a:rPr>
              <a:t>that SARS-CoV-2 emerged in Italy earlier than that date, by </a:t>
            </a:r>
            <a:r>
              <a:rPr lang="en-US" sz="1400" b="0" i="0" u="none" strike="noStrike" baseline="0" dirty="0" err="1">
                <a:latin typeface="Abadi Extra Light" panose="020B0204020104020204" pitchFamily="34" charset="0"/>
              </a:rPr>
              <a:t>analysing</a:t>
            </a:r>
            <a:r>
              <a:rPr lang="en-US" sz="1400" b="0" i="0" u="none" strike="noStrike" baseline="0" dirty="0">
                <a:latin typeface="Abadi Extra Light" panose="020B0204020104020204" pitchFamily="34" charset="0"/>
              </a:rPr>
              <a:t> 40 composite influent wastewater samples collected - in the framework of other wastewater-based epidemiology projects - between October 2019 and February 2020 from five wastewater treatment plants (WWTPs) in three cities and regions in northern Italy (Milan/Lombardy, Turin/Piedmont and Bologna/Emilia Romagna). Twenty-four additional samples collected in the same WWTPs between September 2018 and June 2019 (i.e. long before the onset of the epidemic) were included as ‘blank’ samples. Viral concentration was performed according to the standard World Health Organization</a:t>
            </a:r>
          </a:p>
          <a:p>
            <a:pPr algn="just"/>
            <a:r>
              <a:rPr lang="it-IT" sz="1400" b="0" i="0" u="none" strike="noStrike" baseline="0" dirty="0">
                <a:latin typeface="Abadi Extra Light" panose="020B0204020104020204" pitchFamily="34" charset="0"/>
              </a:rPr>
              <a:t>procedure for poliovirus </a:t>
            </a:r>
            <a:r>
              <a:rPr lang="it-IT" sz="1400" b="0" i="0" u="none" strike="noStrike" baseline="0" dirty="0" err="1">
                <a:latin typeface="Abadi Extra Light" panose="020B0204020104020204" pitchFamily="34" charset="0"/>
              </a:rPr>
              <a:t>sewage</a:t>
            </a:r>
            <a:r>
              <a:rPr lang="it-IT" sz="1400" b="0" i="0" u="none" strike="noStrike" baseline="0" dirty="0">
                <a:latin typeface="Abadi Extra Light" panose="020B0204020104020204" pitchFamily="34" charset="0"/>
              </a:rPr>
              <a:t> </a:t>
            </a:r>
            <a:r>
              <a:rPr lang="it-IT" sz="1400" b="0" i="0" u="none" strike="noStrike" baseline="0" dirty="0" err="1">
                <a:latin typeface="Abadi Extra Light" panose="020B0204020104020204" pitchFamily="34" charset="0"/>
              </a:rPr>
              <a:t>surveillance</a:t>
            </a:r>
            <a:r>
              <a:rPr lang="it-IT" sz="1400" b="0" i="0" u="none" strike="noStrike" baseline="0" dirty="0">
                <a:latin typeface="Abadi Extra Light" panose="020B0204020104020204" pitchFamily="34" charset="0"/>
              </a:rPr>
              <a:t>, with </a:t>
            </a:r>
            <a:r>
              <a:rPr lang="it-IT" sz="1400" b="0" i="0" u="none" strike="noStrike" baseline="0" dirty="0" err="1">
                <a:latin typeface="Abadi Extra Light" panose="020B0204020104020204" pitchFamily="34" charset="0"/>
              </a:rPr>
              <a:t>modifications</a:t>
            </a:r>
            <a:r>
              <a:rPr lang="it-IT" sz="1400" b="0" i="0" u="none" strike="noStrike" baseline="0" dirty="0">
                <a:latin typeface="Abadi Extra Light" panose="020B0204020104020204" pitchFamily="34" charset="0"/>
              </a:rPr>
              <a:t>. </a:t>
            </a:r>
            <a:r>
              <a:rPr lang="it-IT" sz="1400" b="0" i="0" u="none" strike="noStrike" baseline="0" dirty="0" err="1">
                <a:latin typeface="Abadi Extra Light" panose="020B0204020104020204" pitchFamily="34" charset="0"/>
              </a:rPr>
              <a:t>Molecular</a:t>
            </a:r>
            <a:r>
              <a:rPr lang="it-IT" sz="1400" b="0" i="0" u="none" strike="noStrike" baseline="0" dirty="0">
                <a:latin typeface="Abadi Extra Light" panose="020B0204020104020204" pitchFamily="34" charset="0"/>
              </a:rPr>
              <a:t> </a:t>
            </a:r>
            <a:r>
              <a:rPr lang="it-IT" sz="1400" b="0" i="0" u="none" strike="noStrike" baseline="0" dirty="0" err="1">
                <a:latin typeface="Abadi Extra Light" panose="020B0204020104020204" pitchFamily="34" charset="0"/>
              </a:rPr>
              <a:t>analysis</a:t>
            </a:r>
            <a:r>
              <a:rPr lang="it-IT" sz="1400" b="0" i="0" u="none" strike="noStrike" baseline="0" dirty="0">
                <a:latin typeface="Abadi Extra Light" panose="020B0204020104020204" pitchFamily="34" charset="0"/>
              </a:rPr>
              <a:t> </a:t>
            </a:r>
            <a:r>
              <a:rPr lang="it-IT" sz="1400" b="0" i="0" u="none" strike="noStrike" baseline="0" dirty="0" err="1">
                <a:latin typeface="Abadi Extra Light" panose="020B0204020104020204" pitchFamily="34" charset="0"/>
              </a:rPr>
              <a:t>was</a:t>
            </a:r>
            <a:r>
              <a:rPr lang="it-IT" sz="1400" b="0" i="0" u="none" strike="noStrike" baseline="0" dirty="0">
                <a:latin typeface="Abadi Extra Light" panose="020B0204020104020204" pitchFamily="34" charset="0"/>
              </a:rPr>
              <a:t> </a:t>
            </a:r>
            <a:r>
              <a:rPr lang="it-IT" sz="1400" b="0" i="0" u="none" strike="noStrike" baseline="0" dirty="0" err="1">
                <a:latin typeface="Abadi Extra Light" panose="020B0204020104020204" pitchFamily="34" charset="0"/>
              </a:rPr>
              <a:t>undertaken</a:t>
            </a:r>
            <a:endParaRPr lang="it-IT" sz="1400" b="0" i="0" u="none" strike="noStrike" baseline="0" dirty="0">
              <a:latin typeface="Abadi Extra Light" panose="020B0204020104020204" pitchFamily="34" charset="0"/>
            </a:endParaRPr>
          </a:p>
          <a:p>
            <a:pPr algn="just"/>
            <a:r>
              <a:rPr lang="en-US" sz="1400" b="0" i="0" u="none" strike="noStrike" baseline="0" dirty="0">
                <a:latin typeface="Abadi Extra Light" panose="020B0204020104020204" pitchFamily="34" charset="0"/>
              </a:rPr>
              <a:t>with both nested RT-PCR and real-time RT-PCR assays. A total of 15 positive samples were confirmed by both methods. The earliest dates back to 18 December 2019 in Milan and Turin and 29 January 2020 in Bologna.</a:t>
            </a:r>
          </a:p>
          <a:p>
            <a:pPr algn="just"/>
            <a:r>
              <a:rPr lang="en-US" sz="1400" b="0" i="0" u="none" strike="noStrike" baseline="0" dirty="0">
                <a:latin typeface="Abadi Extra Light" panose="020B0204020104020204" pitchFamily="34" charset="0"/>
              </a:rPr>
              <a:t>Virus concentration in the samples ranged from below the limit of detection (LOD) to 5.6×10</a:t>
            </a:r>
            <a:r>
              <a:rPr lang="en-US" sz="1400" b="0" i="0" u="none" strike="noStrike" baseline="30000" dirty="0">
                <a:latin typeface="Abadi Extra Light" panose="020B0204020104020204" pitchFamily="34" charset="0"/>
              </a:rPr>
              <a:t>4</a:t>
            </a:r>
            <a:r>
              <a:rPr lang="en-US" sz="1400" b="0" i="0" u="none" strike="noStrike" baseline="0" dirty="0">
                <a:latin typeface="Abadi Extra Light" panose="020B0204020104020204" pitchFamily="34" charset="0"/>
              </a:rPr>
              <a:t> genome copies(</a:t>
            </a:r>
            <a:r>
              <a:rPr lang="en-US" sz="1400" b="0" i="0" u="none" strike="noStrike" baseline="0" dirty="0" err="1">
                <a:latin typeface="Abadi Extra Light" panose="020B0204020104020204" pitchFamily="34" charset="0"/>
              </a:rPr>
              <a:t>g.c.</a:t>
            </a:r>
            <a:r>
              <a:rPr lang="en-US" sz="1400" b="0" i="0" u="none" strike="noStrike" baseline="0" dirty="0">
                <a:latin typeface="Abadi Extra Light" panose="020B0204020104020204" pitchFamily="34" charset="0"/>
              </a:rPr>
              <a:t>)/L, and most of the samples (23 out of 26) were below the limit of quantification of PCR.</a:t>
            </a:r>
            <a:endParaRPr lang="it-IT" sz="1400" dirty="0">
              <a:latin typeface="Abadi Extra Light" panose="020B0204020104020204" pitchFamily="34" charset="0"/>
            </a:endParaRPr>
          </a:p>
        </p:txBody>
      </p:sp>
      <p:pic>
        <p:nvPicPr>
          <p:cNvPr id="7" name="Immagine 6">
            <a:extLst>
              <a:ext uri="{FF2B5EF4-FFF2-40B4-BE49-F238E27FC236}">
                <a16:creationId xmlns:a16="http://schemas.microsoft.com/office/drawing/2014/main" id="{CEE9C563-0126-455F-8821-CD432A1577D5}"/>
              </a:ext>
            </a:extLst>
          </p:cNvPr>
          <p:cNvPicPr>
            <a:picLocks noChangeAspect="1"/>
          </p:cNvPicPr>
          <p:nvPr/>
        </p:nvPicPr>
        <p:blipFill>
          <a:blip r:embed="rId3"/>
          <a:stretch>
            <a:fillRect/>
          </a:stretch>
        </p:blipFill>
        <p:spPr>
          <a:xfrm>
            <a:off x="7938337" y="58618"/>
            <a:ext cx="3481095" cy="2451624"/>
          </a:xfrm>
          <a:prstGeom prst="rect">
            <a:avLst/>
          </a:prstGeom>
        </p:spPr>
      </p:pic>
      <p:pic>
        <p:nvPicPr>
          <p:cNvPr id="11" name="Immagine 10">
            <a:extLst>
              <a:ext uri="{FF2B5EF4-FFF2-40B4-BE49-F238E27FC236}">
                <a16:creationId xmlns:a16="http://schemas.microsoft.com/office/drawing/2014/main" id="{5D0E094C-4F24-4C76-B039-D3BACA7699A8}"/>
              </a:ext>
            </a:extLst>
          </p:cNvPr>
          <p:cNvPicPr>
            <a:picLocks noChangeAspect="1"/>
          </p:cNvPicPr>
          <p:nvPr/>
        </p:nvPicPr>
        <p:blipFill>
          <a:blip r:embed="rId4"/>
          <a:stretch>
            <a:fillRect/>
          </a:stretch>
        </p:blipFill>
        <p:spPr>
          <a:xfrm>
            <a:off x="8040973" y="2731235"/>
            <a:ext cx="3275822" cy="3868711"/>
          </a:xfrm>
          <a:prstGeom prst="rect">
            <a:avLst/>
          </a:prstGeom>
        </p:spPr>
      </p:pic>
    </p:spTree>
    <p:extLst>
      <p:ext uri="{BB962C8B-B14F-4D97-AF65-F5344CB8AC3E}">
        <p14:creationId xmlns:p14="http://schemas.microsoft.com/office/powerpoint/2010/main" val="119834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72"/>
        <p:cNvGrpSpPr/>
        <p:nvPr/>
      </p:nvGrpSpPr>
      <p:grpSpPr>
        <a:xfrm>
          <a:off x="0" y="0"/>
          <a:ext cx="0" cy="0"/>
          <a:chOff x="0" y="0"/>
          <a:chExt cx="0" cy="0"/>
        </a:xfrm>
      </p:grpSpPr>
      <p:sp>
        <p:nvSpPr>
          <p:cNvPr id="4573" name="Google Shape;4573;p29"/>
          <p:cNvSpPr/>
          <p:nvPr/>
        </p:nvSpPr>
        <p:spPr>
          <a:xfrm>
            <a:off x="9525" y="2182813"/>
            <a:ext cx="12176125" cy="1168400"/>
          </a:xfrm>
          <a:prstGeom prst="rect">
            <a:avLst/>
          </a:prstGeom>
          <a:solidFill>
            <a:srgbClr val="57EB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4" name="Google Shape;4574;p29"/>
          <p:cNvSpPr/>
          <p:nvPr/>
        </p:nvSpPr>
        <p:spPr>
          <a:xfrm>
            <a:off x="9525" y="4519613"/>
            <a:ext cx="12176125" cy="1169987"/>
          </a:xfrm>
          <a:prstGeom prst="rect">
            <a:avLst/>
          </a:prstGeom>
          <a:solidFill>
            <a:srgbClr val="3386FF"/>
          </a:solidFill>
          <a:ln>
            <a:solidFill>
              <a:schemeClr val="accent1"/>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5" name="Google Shape;4575;p29"/>
          <p:cNvSpPr/>
          <p:nvPr/>
        </p:nvSpPr>
        <p:spPr>
          <a:xfrm>
            <a:off x="9525" y="5689600"/>
            <a:ext cx="12176125" cy="1168400"/>
          </a:xfrm>
          <a:prstGeom prst="rect">
            <a:avLst/>
          </a:prstGeom>
          <a:solidFill>
            <a:srgbClr val="0020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6" name="Google Shape;4576;p29"/>
          <p:cNvSpPr/>
          <p:nvPr/>
        </p:nvSpPr>
        <p:spPr>
          <a:xfrm>
            <a:off x="6544" y="3351213"/>
            <a:ext cx="12176125" cy="1168400"/>
          </a:xfrm>
          <a:prstGeom prst="rect">
            <a:avLst/>
          </a:prstGeom>
          <a:solidFill>
            <a:schemeClr val="accent4">
              <a:lumMod val="5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7" name="Google Shape;4577;p29"/>
          <p:cNvGrpSpPr/>
          <p:nvPr/>
        </p:nvGrpSpPr>
        <p:grpSpPr>
          <a:xfrm>
            <a:off x="7559675" y="979488"/>
            <a:ext cx="4051300" cy="5565774"/>
            <a:chOff x="7559675" y="979488"/>
            <a:chExt cx="4051300" cy="5565774"/>
          </a:xfrm>
        </p:grpSpPr>
        <p:sp>
          <p:nvSpPr>
            <p:cNvPr id="4578" name="Google Shape;4578;p29"/>
            <p:cNvSpPr/>
            <p:nvPr/>
          </p:nvSpPr>
          <p:spPr>
            <a:xfrm>
              <a:off x="8347075" y="5689600"/>
              <a:ext cx="2879725" cy="855662"/>
            </a:xfrm>
            <a:custGeom>
              <a:avLst/>
              <a:gdLst/>
              <a:ahLst/>
              <a:cxnLst/>
              <a:rect l="l" t="t" r="r" b="b"/>
              <a:pathLst>
                <a:path w="1814" h="539" extrusionOk="0">
                  <a:moveTo>
                    <a:pt x="179" y="105"/>
                  </a:moveTo>
                  <a:lnTo>
                    <a:pt x="501" y="201"/>
                  </a:lnTo>
                  <a:lnTo>
                    <a:pt x="1059" y="499"/>
                  </a:lnTo>
                  <a:lnTo>
                    <a:pt x="1483" y="539"/>
                  </a:lnTo>
                  <a:lnTo>
                    <a:pt x="1649" y="141"/>
                  </a:lnTo>
                  <a:lnTo>
                    <a:pt x="1814" y="0"/>
                  </a:lnTo>
                  <a:lnTo>
                    <a:pt x="0" y="0"/>
                  </a:lnTo>
                  <a:lnTo>
                    <a:pt x="179" y="105"/>
                  </a:lnTo>
                  <a:close/>
                </a:path>
              </a:pathLst>
            </a:custGeom>
            <a:solidFill>
              <a:srgbClr val="043E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9" name="Google Shape;4579;p29"/>
            <p:cNvGrpSpPr/>
            <p:nvPr/>
          </p:nvGrpSpPr>
          <p:grpSpPr>
            <a:xfrm>
              <a:off x="8742363" y="979488"/>
              <a:ext cx="2173288" cy="1203325"/>
              <a:chOff x="8742363" y="979488"/>
              <a:chExt cx="2173288" cy="1203325"/>
            </a:xfrm>
          </p:grpSpPr>
          <p:sp>
            <p:nvSpPr>
              <p:cNvPr id="4580" name="Google Shape;4580;p29"/>
              <p:cNvSpPr/>
              <p:nvPr/>
            </p:nvSpPr>
            <p:spPr>
              <a:xfrm>
                <a:off x="8742363" y="979488"/>
                <a:ext cx="2173288" cy="1203325"/>
              </a:xfrm>
              <a:custGeom>
                <a:avLst/>
                <a:gdLst/>
                <a:ahLst/>
                <a:cxnLst/>
                <a:rect l="l" t="t" r="r" b="b"/>
                <a:pathLst>
                  <a:path w="1369" h="758" extrusionOk="0">
                    <a:moveTo>
                      <a:pt x="1311" y="638"/>
                    </a:moveTo>
                    <a:lnTo>
                      <a:pt x="1119" y="405"/>
                    </a:lnTo>
                    <a:lnTo>
                      <a:pt x="868" y="319"/>
                    </a:lnTo>
                    <a:lnTo>
                      <a:pt x="647" y="96"/>
                    </a:lnTo>
                    <a:lnTo>
                      <a:pt x="592" y="0"/>
                    </a:lnTo>
                    <a:lnTo>
                      <a:pt x="441" y="302"/>
                    </a:lnTo>
                    <a:lnTo>
                      <a:pt x="383" y="281"/>
                    </a:lnTo>
                    <a:lnTo>
                      <a:pt x="266" y="463"/>
                    </a:lnTo>
                    <a:lnTo>
                      <a:pt x="161" y="408"/>
                    </a:lnTo>
                    <a:lnTo>
                      <a:pt x="0" y="758"/>
                    </a:lnTo>
                    <a:lnTo>
                      <a:pt x="1369" y="758"/>
                    </a:lnTo>
                    <a:lnTo>
                      <a:pt x="1311" y="638"/>
                    </a:lnTo>
                    <a:close/>
                  </a:path>
                </a:pathLst>
              </a:custGeom>
              <a:solidFill>
                <a:srgbClr val="CF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1" name="Google Shape;4581;p29"/>
              <p:cNvSpPr/>
              <p:nvPr/>
            </p:nvSpPr>
            <p:spPr>
              <a:xfrm>
                <a:off x="9164638" y="1425575"/>
                <a:ext cx="247650" cy="757237"/>
              </a:xfrm>
              <a:custGeom>
                <a:avLst/>
                <a:gdLst/>
                <a:ahLst/>
                <a:cxnLst/>
                <a:rect l="l" t="t" r="r" b="b"/>
                <a:pathLst>
                  <a:path w="156" h="477" extrusionOk="0">
                    <a:moveTo>
                      <a:pt x="117" y="0"/>
                    </a:moveTo>
                    <a:lnTo>
                      <a:pt x="156" y="477"/>
                    </a:lnTo>
                    <a:lnTo>
                      <a:pt x="0" y="182"/>
                    </a:lnTo>
                    <a:lnTo>
                      <a:pt x="117"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2" name="Google Shape;4582;p29"/>
              <p:cNvSpPr/>
              <p:nvPr/>
            </p:nvSpPr>
            <p:spPr>
              <a:xfrm>
                <a:off x="10556875" y="1992313"/>
                <a:ext cx="358775" cy="190500"/>
              </a:xfrm>
              <a:custGeom>
                <a:avLst/>
                <a:gdLst/>
                <a:ahLst/>
                <a:cxnLst/>
                <a:rect l="l" t="t" r="r" b="b"/>
                <a:pathLst>
                  <a:path w="226" h="120" extrusionOk="0">
                    <a:moveTo>
                      <a:pt x="168" y="0"/>
                    </a:moveTo>
                    <a:lnTo>
                      <a:pt x="0" y="120"/>
                    </a:lnTo>
                    <a:lnTo>
                      <a:pt x="226" y="120"/>
                    </a:lnTo>
                    <a:lnTo>
                      <a:pt x="168"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3" name="Google Shape;4583;p29"/>
              <p:cNvSpPr/>
              <p:nvPr/>
            </p:nvSpPr>
            <p:spPr>
              <a:xfrm>
                <a:off x="10036175" y="1485900"/>
                <a:ext cx="234950" cy="696912"/>
              </a:xfrm>
              <a:custGeom>
                <a:avLst/>
                <a:gdLst/>
                <a:ahLst/>
                <a:cxnLst/>
                <a:rect l="l" t="t" r="r" b="b"/>
                <a:pathLst>
                  <a:path w="148" h="439" extrusionOk="0">
                    <a:moveTo>
                      <a:pt x="53" y="0"/>
                    </a:moveTo>
                    <a:lnTo>
                      <a:pt x="0" y="439"/>
                    </a:lnTo>
                    <a:lnTo>
                      <a:pt x="148" y="34"/>
                    </a:lnTo>
                    <a:lnTo>
                      <a:pt x="53" y="0"/>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4" name="Google Shape;4584;p29"/>
              <p:cNvSpPr/>
              <p:nvPr/>
            </p:nvSpPr>
            <p:spPr>
              <a:xfrm>
                <a:off x="9632950" y="979488"/>
                <a:ext cx="136525" cy="879475"/>
              </a:xfrm>
              <a:custGeom>
                <a:avLst/>
                <a:gdLst/>
                <a:ahLst/>
                <a:cxnLst/>
                <a:rect l="l" t="t" r="r" b="b"/>
                <a:pathLst>
                  <a:path w="86" h="554" extrusionOk="0">
                    <a:moveTo>
                      <a:pt x="86" y="96"/>
                    </a:moveTo>
                    <a:lnTo>
                      <a:pt x="65" y="261"/>
                    </a:lnTo>
                    <a:lnTo>
                      <a:pt x="65" y="554"/>
                    </a:lnTo>
                    <a:lnTo>
                      <a:pt x="0" y="235"/>
                    </a:lnTo>
                    <a:lnTo>
                      <a:pt x="31" y="0"/>
                    </a:lnTo>
                    <a:lnTo>
                      <a:pt x="86" y="96"/>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5" name="Google Shape;4585;p29"/>
              <p:cNvSpPr/>
              <p:nvPr/>
            </p:nvSpPr>
            <p:spPr>
              <a:xfrm>
                <a:off x="9925050" y="1287463"/>
                <a:ext cx="195263" cy="625475"/>
              </a:xfrm>
              <a:custGeom>
                <a:avLst/>
                <a:gdLst/>
                <a:ahLst/>
                <a:cxnLst/>
                <a:rect l="l" t="t" r="r" b="b"/>
                <a:pathLst>
                  <a:path w="123" h="394" extrusionOk="0">
                    <a:moveTo>
                      <a:pt x="0" y="0"/>
                    </a:moveTo>
                    <a:lnTo>
                      <a:pt x="91" y="394"/>
                    </a:lnTo>
                    <a:lnTo>
                      <a:pt x="123" y="125"/>
                    </a:lnTo>
                    <a:lnTo>
                      <a:pt x="0"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86" name="Google Shape;4586;p29"/>
            <p:cNvSpPr/>
            <p:nvPr/>
          </p:nvSpPr>
          <p:spPr>
            <a:xfrm>
              <a:off x="8121650" y="2182813"/>
              <a:ext cx="3409950" cy="1168400"/>
            </a:xfrm>
            <a:custGeom>
              <a:avLst/>
              <a:gdLst/>
              <a:ahLst/>
              <a:cxnLst/>
              <a:rect l="l" t="t" r="r" b="b"/>
              <a:pathLst>
                <a:path w="2148" h="736" extrusionOk="0">
                  <a:moveTo>
                    <a:pt x="2148" y="448"/>
                  </a:moveTo>
                  <a:lnTo>
                    <a:pt x="1783" y="55"/>
                  </a:lnTo>
                  <a:lnTo>
                    <a:pt x="1760" y="0"/>
                  </a:lnTo>
                  <a:lnTo>
                    <a:pt x="391" y="0"/>
                  </a:lnTo>
                  <a:lnTo>
                    <a:pt x="367" y="55"/>
                  </a:lnTo>
                  <a:lnTo>
                    <a:pt x="77" y="350"/>
                  </a:lnTo>
                  <a:lnTo>
                    <a:pt x="55" y="655"/>
                  </a:lnTo>
                  <a:lnTo>
                    <a:pt x="0" y="736"/>
                  </a:lnTo>
                  <a:lnTo>
                    <a:pt x="2100" y="736"/>
                  </a:lnTo>
                  <a:lnTo>
                    <a:pt x="2148" y="448"/>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7" name="Google Shape;4587;p29"/>
            <p:cNvSpPr/>
            <p:nvPr/>
          </p:nvSpPr>
          <p:spPr>
            <a:xfrm>
              <a:off x="7559675" y="4519613"/>
              <a:ext cx="4051300" cy="1169987"/>
            </a:xfrm>
            <a:custGeom>
              <a:avLst/>
              <a:gdLst/>
              <a:ahLst/>
              <a:cxnLst/>
              <a:rect l="l" t="t" r="r" b="b"/>
              <a:pathLst>
                <a:path w="2552" h="737" extrusionOk="0">
                  <a:moveTo>
                    <a:pt x="2408" y="351"/>
                  </a:moveTo>
                  <a:lnTo>
                    <a:pt x="2552" y="0"/>
                  </a:lnTo>
                  <a:lnTo>
                    <a:pt x="16" y="0"/>
                  </a:lnTo>
                  <a:lnTo>
                    <a:pt x="0" y="101"/>
                  </a:lnTo>
                  <a:lnTo>
                    <a:pt x="251" y="595"/>
                  </a:lnTo>
                  <a:lnTo>
                    <a:pt x="496" y="737"/>
                  </a:lnTo>
                  <a:lnTo>
                    <a:pt x="2310" y="737"/>
                  </a:lnTo>
                  <a:lnTo>
                    <a:pt x="2293" y="564"/>
                  </a:lnTo>
                  <a:lnTo>
                    <a:pt x="2408" y="351"/>
                  </a:lnTo>
                  <a:close/>
                </a:path>
              </a:pathLst>
            </a:custGeom>
            <a:solidFill>
              <a:srgbClr val="027E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8" name="Google Shape;4588;p29"/>
            <p:cNvSpPr/>
            <p:nvPr/>
          </p:nvSpPr>
          <p:spPr>
            <a:xfrm>
              <a:off x="7585075" y="3351213"/>
              <a:ext cx="4025900" cy="1168400"/>
            </a:xfrm>
            <a:custGeom>
              <a:avLst/>
              <a:gdLst/>
              <a:ahLst/>
              <a:cxnLst/>
              <a:rect l="l" t="t" r="r" b="b"/>
              <a:pathLst>
                <a:path w="2536" h="736" extrusionOk="0">
                  <a:moveTo>
                    <a:pt x="2414" y="317"/>
                  </a:moveTo>
                  <a:lnTo>
                    <a:pt x="2450" y="39"/>
                  </a:lnTo>
                  <a:lnTo>
                    <a:pt x="2438" y="0"/>
                  </a:lnTo>
                  <a:lnTo>
                    <a:pt x="338" y="0"/>
                  </a:lnTo>
                  <a:lnTo>
                    <a:pt x="55" y="413"/>
                  </a:lnTo>
                  <a:lnTo>
                    <a:pt x="0" y="736"/>
                  </a:lnTo>
                  <a:lnTo>
                    <a:pt x="2536" y="736"/>
                  </a:lnTo>
                  <a:lnTo>
                    <a:pt x="2414" y="317"/>
                  </a:lnTo>
                  <a:close/>
                </a:path>
              </a:pathLst>
            </a:custGeom>
            <a:solidFill>
              <a:srgbClr val="009A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90" name="Google Shape;4590;p29"/>
          <p:cNvSpPr/>
          <p:nvPr/>
        </p:nvSpPr>
        <p:spPr>
          <a:xfrm>
            <a:off x="1220788" y="3522663"/>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dirty="0">
                <a:solidFill>
                  <a:schemeClr val="lt2"/>
                </a:solidFill>
                <a:latin typeface="Open Sans"/>
                <a:ea typeface="Open Sans"/>
                <a:cs typeface="Open Sans"/>
                <a:sym typeface="Open Sans"/>
              </a:rPr>
              <a:t>1</a:t>
            </a:r>
            <a:endParaRPr sz="1800" b="0" i="0" u="none" strike="noStrike" cap="none" dirty="0">
              <a:solidFill>
                <a:schemeClr val="lt2"/>
              </a:solidFill>
              <a:latin typeface="Arial"/>
              <a:ea typeface="Arial"/>
              <a:cs typeface="Arial"/>
              <a:sym typeface="Arial"/>
            </a:endParaRPr>
          </a:p>
        </p:txBody>
      </p:sp>
      <p:sp>
        <p:nvSpPr>
          <p:cNvPr id="4591" name="Google Shape;4591;p29"/>
          <p:cNvSpPr/>
          <p:nvPr/>
        </p:nvSpPr>
        <p:spPr>
          <a:xfrm>
            <a:off x="1220788" y="4679950"/>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2</a:t>
            </a:r>
            <a:endParaRPr sz="1800" b="0" i="0" u="none" strike="noStrike" cap="none" dirty="0">
              <a:solidFill>
                <a:schemeClr val="lt2"/>
              </a:solidFill>
              <a:latin typeface="Arial"/>
              <a:ea typeface="Arial"/>
              <a:cs typeface="Arial"/>
              <a:sym typeface="Arial"/>
            </a:endParaRPr>
          </a:p>
        </p:txBody>
      </p:sp>
      <p:sp>
        <p:nvSpPr>
          <p:cNvPr id="4592" name="Google Shape;4592;p29"/>
          <p:cNvSpPr/>
          <p:nvPr/>
        </p:nvSpPr>
        <p:spPr>
          <a:xfrm>
            <a:off x="1220788" y="5837238"/>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3</a:t>
            </a:r>
            <a:endParaRPr sz="1800" b="0" i="0" u="none" strike="noStrike" cap="none" dirty="0">
              <a:solidFill>
                <a:schemeClr val="lt2"/>
              </a:solidFill>
              <a:latin typeface="Arial"/>
              <a:ea typeface="Arial"/>
              <a:cs typeface="Arial"/>
              <a:sym typeface="Arial"/>
            </a:endParaRPr>
          </a:p>
        </p:txBody>
      </p:sp>
      <p:sp>
        <p:nvSpPr>
          <p:cNvPr id="4593" name="Google Shape;4593;p29"/>
          <p:cNvSpPr/>
          <p:nvPr/>
        </p:nvSpPr>
        <p:spPr>
          <a:xfrm>
            <a:off x="5092514" y="134719"/>
            <a:ext cx="6999829" cy="64633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4200"/>
              <a:buFont typeface="Open Sans"/>
              <a:buNone/>
            </a:pPr>
            <a:r>
              <a:rPr lang="en-US" sz="4200" b="1" i="0" u="none" strike="noStrike" cap="none" dirty="0">
                <a:solidFill>
                  <a:schemeClr val="dk1"/>
                </a:solidFill>
                <a:latin typeface="Open Sans"/>
                <a:ea typeface="Open Sans"/>
                <a:cs typeface="Open Sans"/>
                <a:sym typeface="Open Sans"/>
              </a:rPr>
              <a:t>SARS-CoV-2 and COVID-19</a:t>
            </a:r>
            <a:endParaRPr sz="1800" b="0" i="0" u="none" strike="noStrike" cap="none" dirty="0">
              <a:solidFill>
                <a:schemeClr val="dk1"/>
              </a:solidFill>
              <a:latin typeface="Arial"/>
              <a:ea typeface="Arial"/>
              <a:cs typeface="Arial"/>
              <a:sym typeface="Arial"/>
            </a:endParaRPr>
          </a:p>
        </p:txBody>
      </p:sp>
      <p:sp>
        <p:nvSpPr>
          <p:cNvPr id="4594" name="Google Shape;4594;p29"/>
          <p:cNvSpPr txBox="1"/>
          <p:nvPr/>
        </p:nvSpPr>
        <p:spPr>
          <a:xfrm>
            <a:off x="2217653" y="5783644"/>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Why does disease severity vary among individuals?</a:t>
            </a:r>
            <a:endParaRPr sz="3000" dirty="0">
              <a:solidFill>
                <a:schemeClr val="lt2"/>
              </a:solidFill>
              <a:latin typeface="Open Sans"/>
              <a:ea typeface="Open Sans"/>
              <a:cs typeface="Open Sans"/>
              <a:sym typeface="Open Sans"/>
            </a:endParaRPr>
          </a:p>
        </p:txBody>
      </p:sp>
      <p:sp>
        <p:nvSpPr>
          <p:cNvPr id="4595" name="Google Shape;4595;p29"/>
          <p:cNvSpPr txBox="1"/>
          <p:nvPr/>
        </p:nvSpPr>
        <p:spPr>
          <a:xfrm>
            <a:off x="2189340" y="4600040"/>
            <a:ext cx="5103897" cy="1477287"/>
          </a:xfrm>
          <a:prstGeom prst="rect">
            <a:avLst/>
          </a:prstGeom>
          <a:noFill/>
          <a:ln>
            <a:noFill/>
          </a:ln>
        </p:spPr>
        <p:txBody>
          <a:bodyPr spcFirstLastPara="1" wrap="square" lIns="91425" tIns="45700" rIns="91425" bIns="45700" anchor="t" anchorCtr="0">
            <a:spAutoFit/>
          </a:bodyPr>
          <a:lstStyle/>
          <a:p>
            <a:r>
              <a:rPr lang="en-US" sz="3000" dirty="0">
                <a:solidFill>
                  <a:schemeClr val="lt2"/>
                </a:solidFill>
                <a:latin typeface="Open Sans"/>
                <a:ea typeface="Open Sans"/>
                <a:cs typeface="Open Sans"/>
                <a:sym typeface="Open Sans"/>
              </a:rPr>
              <a:t>Are there any alternative transmission routes?</a:t>
            </a:r>
          </a:p>
          <a:p>
            <a:endParaRPr lang="en-US" sz="3000" dirty="0">
              <a:solidFill>
                <a:schemeClr val="lt2"/>
              </a:solidFill>
              <a:latin typeface="Open Sans"/>
              <a:ea typeface="Open Sans"/>
              <a:cs typeface="Open Sans"/>
              <a:sym typeface="Open Sans"/>
            </a:endParaRPr>
          </a:p>
        </p:txBody>
      </p:sp>
      <p:sp>
        <p:nvSpPr>
          <p:cNvPr id="4596" name="Google Shape;4596;p29"/>
          <p:cNvSpPr txBox="1"/>
          <p:nvPr/>
        </p:nvSpPr>
        <p:spPr>
          <a:xfrm>
            <a:off x="2202040" y="3427602"/>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How SARS-CoV-2 originated and how it spread out?</a:t>
            </a:r>
            <a:endParaRPr sz="3000" dirty="0">
              <a:solidFill>
                <a:schemeClr val="lt2"/>
              </a:solidFill>
              <a:latin typeface="Open Sans"/>
              <a:ea typeface="Open Sans"/>
              <a:cs typeface="Open Sans"/>
              <a:sym typeface="Open Sans"/>
            </a:endParaRPr>
          </a:p>
        </p:txBody>
      </p:sp>
      <p:sp>
        <p:nvSpPr>
          <p:cNvPr id="4597" name="Google Shape;4597;p29"/>
          <p:cNvSpPr txBox="1"/>
          <p:nvPr/>
        </p:nvSpPr>
        <p:spPr>
          <a:xfrm>
            <a:off x="2217653" y="2478437"/>
            <a:ext cx="510389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lt2"/>
                </a:solidFill>
                <a:latin typeface="Open Sans"/>
                <a:ea typeface="Open Sans"/>
                <a:cs typeface="Open Sans"/>
                <a:sym typeface="Open Sans"/>
              </a:rPr>
              <a:t>What we know</a:t>
            </a:r>
            <a:endParaRPr sz="3200" dirty="0">
              <a:solidFill>
                <a:schemeClr val="lt2"/>
              </a:solidFill>
              <a:latin typeface="Open Sans"/>
              <a:ea typeface="Open Sans"/>
              <a:cs typeface="Open Sans"/>
              <a:sym typeface="Open Sans"/>
            </a:endParaRPr>
          </a:p>
        </p:txBody>
      </p:sp>
      <p:sp>
        <p:nvSpPr>
          <p:cNvPr id="26" name="Freccia a destra 25">
            <a:extLst>
              <a:ext uri="{FF2B5EF4-FFF2-40B4-BE49-F238E27FC236}">
                <a16:creationId xmlns:a16="http://schemas.microsoft.com/office/drawing/2014/main" id="{84A982D1-16E6-4FAE-A825-840D9E62C28D}"/>
              </a:ext>
            </a:extLst>
          </p:cNvPr>
          <p:cNvSpPr/>
          <p:nvPr/>
        </p:nvSpPr>
        <p:spPr>
          <a:xfrm rot="8839271">
            <a:off x="6662057" y="4227246"/>
            <a:ext cx="1769836" cy="58473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9013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77"/>
                                        </p:tgtEl>
                                        <p:attrNameLst>
                                          <p:attrName>style.visibility</p:attrName>
                                        </p:attrNameLst>
                                      </p:cBhvr>
                                      <p:to>
                                        <p:strVal val="visible"/>
                                      </p:to>
                                    </p:set>
                                    <p:anim calcmode="lin" valueType="num">
                                      <p:cBhvr additive="base">
                                        <p:cTn id="7" dur="1000"/>
                                        <p:tgtEl>
                                          <p:spTgt spid="4577"/>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150"/>
                                  </p:stCondLst>
                                  <p:childTnLst>
                                    <p:set>
                                      <p:cBhvr>
                                        <p:cTn id="9" dur="1" fill="hold">
                                          <p:stCondLst>
                                            <p:cond delay="0"/>
                                          </p:stCondLst>
                                        </p:cTn>
                                        <p:tgtEl>
                                          <p:spTgt spid="4575"/>
                                        </p:tgtEl>
                                        <p:attrNameLst>
                                          <p:attrName>style.visibility</p:attrName>
                                        </p:attrNameLst>
                                      </p:cBhvr>
                                      <p:to>
                                        <p:strVal val="visible"/>
                                      </p:to>
                                    </p:set>
                                    <p:anim calcmode="lin" valueType="num">
                                      <p:cBhvr additive="base">
                                        <p:cTn id="10" dur="1000"/>
                                        <p:tgtEl>
                                          <p:spTgt spid="4575"/>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350"/>
                                  </p:stCondLst>
                                  <p:childTnLst>
                                    <p:set>
                                      <p:cBhvr>
                                        <p:cTn id="12" dur="1" fill="hold">
                                          <p:stCondLst>
                                            <p:cond delay="0"/>
                                          </p:stCondLst>
                                        </p:cTn>
                                        <p:tgtEl>
                                          <p:spTgt spid="4574"/>
                                        </p:tgtEl>
                                        <p:attrNameLst>
                                          <p:attrName>style.visibility</p:attrName>
                                        </p:attrNameLst>
                                      </p:cBhvr>
                                      <p:to>
                                        <p:strVal val="visible"/>
                                      </p:to>
                                    </p:set>
                                    <p:anim calcmode="lin" valueType="num">
                                      <p:cBhvr additive="base">
                                        <p:cTn id="13" dur="1000"/>
                                        <p:tgtEl>
                                          <p:spTgt spid="4574"/>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550"/>
                                  </p:stCondLst>
                                  <p:childTnLst>
                                    <p:set>
                                      <p:cBhvr>
                                        <p:cTn id="15" dur="1" fill="hold">
                                          <p:stCondLst>
                                            <p:cond delay="0"/>
                                          </p:stCondLst>
                                        </p:cTn>
                                        <p:tgtEl>
                                          <p:spTgt spid="4576"/>
                                        </p:tgtEl>
                                        <p:attrNameLst>
                                          <p:attrName>style.visibility</p:attrName>
                                        </p:attrNameLst>
                                      </p:cBhvr>
                                      <p:to>
                                        <p:strVal val="visible"/>
                                      </p:to>
                                    </p:set>
                                    <p:anim calcmode="lin" valueType="num">
                                      <p:cBhvr additive="base">
                                        <p:cTn id="16" dur="1000"/>
                                        <p:tgtEl>
                                          <p:spTgt spid="4576"/>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750"/>
                                  </p:stCondLst>
                                  <p:childTnLst>
                                    <p:set>
                                      <p:cBhvr>
                                        <p:cTn id="18" dur="1" fill="hold">
                                          <p:stCondLst>
                                            <p:cond delay="0"/>
                                          </p:stCondLst>
                                        </p:cTn>
                                        <p:tgtEl>
                                          <p:spTgt spid="4573"/>
                                        </p:tgtEl>
                                        <p:attrNameLst>
                                          <p:attrName>style.visibility</p:attrName>
                                        </p:attrNameLst>
                                      </p:cBhvr>
                                      <p:to>
                                        <p:strVal val="visible"/>
                                      </p:to>
                                    </p:set>
                                    <p:anim calcmode="lin" valueType="num">
                                      <p:cBhvr additive="base">
                                        <p:cTn id="19" dur="1000"/>
                                        <p:tgtEl>
                                          <p:spTgt spid="4573"/>
                                        </p:tgtEl>
                                        <p:attrNameLst>
                                          <p:attrName>ppt_x</p:attrName>
                                        </p:attrNameLst>
                                      </p:cBhvr>
                                      <p:tavLst>
                                        <p:tav tm="0">
                                          <p:val>
                                            <p:strVal val="#ppt_x-1"/>
                                          </p:val>
                                        </p:tav>
                                        <p:tav tm="100000">
                                          <p:val>
                                            <p:strVal val="#ppt_x"/>
                                          </p:val>
                                        </p:tav>
                                      </p:tavLst>
                                    </p:anim>
                                  </p:childTnLst>
                                </p:cTn>
                              </p:par>
                              <p:par>
                                <p:cTn id="20" presetID="23" presetClass="entr" presetSubtype="16" fill="hold" nodeType="withEffect">
                                  <p:stCondLst>
                                    <p:cond delay="250"/>
                                  </p:stCondLst>
                                  <p:childTnLst>
                                    <p:set>
                                      <p:cBhvr>
                                        <p:cTn id="21" dur="1" fill="hold">
                                          <p:stCondLst>
                                            <p:cond delay="0"/>
                                          </p:stCondLst>
                                        </p:cTn>
                                        <p:tgtEl>
                                          <p:spTgt spid="4592">
                                            <p:txEl>
                                              <p:pRg st="0" end="0"/>
                                            </p:txEl>
                                          </p:spTgt>
                                        </p:tgtEl>
                                        <p:attrNameLst>
                                          <p:attrName>style.visibility</p:attrName>
                                        </p:attrNameLst>
                                      </p:cBhvr>
                                      <p:to>
                                        <p:strVal val="visible"/>
                                      </p:to>
                                    </p:set>
                                    <p:anim calcmode="lin" valueType="num">
                                      <p:cBhvr additive="base">
                                        <p:cTn id="22" dur="500"/>
                                        <p:tgtEl>
                                          <p:spTgt spid="4592">
                                            <p:txEl>
                                              <p:pRg st="0" end="0"/>
                                            </p:txEl>
                                          </p:spTgt>
                                        </p:tgtEl>
                                        <p:attrNameLst>
                                          <p:attrName>ppt_w</p:attrName>
                                        </p:attrNameLst>
                                      </p:cBhvr>
                                      <p:tavLst>
                                        <p:tav tm="0">
                                          <p:val>
                                            <p:strVal val="0"/>
                                          </p:val>
                                        </p:tav>
                                        <p:tav tm="100000">
                                          <p:val>
                                            <p:strVal val="#ppt_w"/>
                                          </p:val>
                                        </p:tav>
                                      </p:tavLst>
                                    </p:anim>
                                    <p:anim calcmode="lin" valueType="num">
                                      <p:cBhvr additive="base">
                                        <p:cTn id="23" dur="500"/>
                                        <p:tgtEl>
                                          <p:spTgt spid="4592">
                                            <p:txEl>
                                              <p:pRg st="0" end="0"/>
                                            </p:txEl>
                                          </p:spTgt>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450"/>
                                  </p:stCondLst>
                                  <p:childTnLst>
                                    <p:set>
                                      <p:cBhvr>
                                        <p:cTn id="25" dur="1" fill="hold">
                                          <p:stCondLst>
                                            <p:cond delay="0"/>
                                          </p:stCondLst>
                                        </p:cTn>
                                        <p:tgtEl>
                                          <p:spTgt spid="4591"/>
                                        </p:tgtEl>
                                        <p:attrNameLst>
                                          <p:attrName>style.visibility</p:attrName>
                                        </p:attrNameLst>
                                      </p:cBhvr>
                                      <p:to>
                                        <p:strVal val="visible"/>
                                      </p:to>
                                    </p:set>
                                    <p:anim calcmode="lin" valueType="num">
                                      <p:cBhvr additive="base">
                                        <p:cTn id="26" dur="500"/>
                                        <p:tgtEl>
                                          <p:spTgt spid="4591"/>
                                        </p:tgtEl>
                                        <p:attrNameLst>
                                          <p:attrName>ppt_w</p:attrName>
                                        </p:attrNameLst>
                                      </p:cBhvr>
                                      <p:tavLst>
                                        <p:tav tm="0">
                                          <p:val>
                                            <p:strVal val="0"/>
                                          </p:val>
                                        </p:tav>
                                        <p:tav tm="100000">
                                          <p:val>
                                            <p:strVal val="#ppt_w"/>
                                          </p:val>
                                        </p:tav>
                                      </p:tavLst>
                                    </p:anim>
                                    <p:anim calcmode="lin" valueType="num">
                                      <p:cBhvr additive="base">
                                        <p:cTn id="27" dur="500"/>
                                        <p:tgtEl>
                                          <p:spTgt spid="4591"/>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650"/>
                                  </p:stCondLst>
                                  <p:childTnLst>
                                    <p:set>
                                      <p:cBhvr>
                                        <p:cTn id="29" dur="1" fill="hold">
                                          <p:stCondLst>
                                            <p:cond delay="0"/>
                                          </p:stCondLst>
                                        </p:cTn>
                                        <p:tgtEl>
                                          <p:spTgt spid="4590"/>
                                        </p:tgtEl>
                                        <p:attrNameLst>
                                          <p:attrName>style.visibility</p:attrName>
                                        </p:attrNameLst>
                                      </p:cBhvr>
                                      <p:to>
                                        <p:strVal val="visible"/>
                                      </p:to>
                                    </p:set>
                                    <p:anim calcmode="lin" valueType="num">
                                      <p:cBhvr additive="base">
                                        <p:cTn id="30" dur="500"/>
                                        <p:tgtEl>
                                          <p:spTgt spid="4590"/>
                                        </p:tgtEl>
                                        <p:attrNameLst>
                                          <p:attrName>ppt_w</p:attrName>
                                        </p:attrNameLst>
                                      </p:cBhvr>
                                      <p:tavLst>
                                        <p:tav tm="0">
                                          <p:val>
                                            <p:strVal val="0"/>
                                          </p:val>
                                        </p:tav>
                                        <p:tav tm="100000">
                                          <p:val>
                                            <p:strVal val="#ppt_w"/>
                                          </p:val>
                                        </p:tav>
                                      </p:tavLst>
                                    </p:anim>
                                    <p:anim calcmode="lin" valueType="num">
                                      <p:cBhvr additive="base">
                                        <p:cTn id="31" dur="500"/>
                                        <p:tgtEl>
                                          <p:spTgt spid="4590"/>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1000"/>
                                  </p:stCondLst>
                                  <p:childTnLst>
                                    <p:set>
                                      <p:cBhvr>
                                        <p:cTn id="33" dur="1" fill="hold">
                                          <p:stCondLst>
                                            <p:cond delay="0"/>
                                          </p:stCondLst>
                                        </p:cTn>
                                        <p:tgtEl>
                                          <p:spTgt spid="4597"/>
                                        </p:tgtEl>
                                        <p:attrNameLst>
                                          <p:attrName>style.visibility</p:attrName>
                                        </p:attrNameLst>
                                      </p:cBhvr>
                                      <p:to>
                                        <p:strVal val="visible"/>
                                      </p:to>
                                    </p:set>
                                    <p:anim calcmode="lin" valueType="num">
                                      <p:cBhvr additive="base">
                                        <p:cTn id="34" dur="500"/>
                                        <p:tgtEl>
                                          <p:spTgt spid="4597"/>
                                        </p:tgtEl>
                                        <p:attrNameLst>
                                          <p:attrName>ppt_w</p:attrName>
                                        </p:attrNameLst>
                                      </p:cBhvr>
                                      <p:tavLst>
                                        <p:tav tm="0">
                                          <p:val>
                                            <p:strVal val="0"/>
                                          </p:val>
                                        </p:tav>
                                        <p:tav tm="100000">
                                          <p:val>
                                            <p:strVal val="#ppt_w"/>
                                          </p:val>
                                        </p:tav>
                                      </p:tavLst>
                                    </p:anim>
                                    <p:anim calcmode="lin" valueType="num">
                                      <p:cBhvr additive="base">
                                        <p:cTn id="35" dur="500"/>
                                        <p:tgtEl>
                                          <p:spTgt spid="4597"/>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1000"/>
                                  </p:stCondLst>
                                  <p:childTnLst>
                                    <p:set>
                                      <p:cBhvr>
                                        <p:cTn id="37" dur="1" fill="hold">
                                          <p:stCondLst>
                                            <p:cond delay="0"/>
                                          </p:stCondLst>
                                        </p:cTn>
                                        <p:tgtEl>
                                          <p:spTgt spid="4596"/>
                                        </p:tgtEl>
                                        <p:attrNameLst>
                                          <p:attrName>style.visibility</p:attrName>
                                        </p:attrNameLst>
                                      </p:cBhvr>
                                      <p:to>
                                        <p:strVal val="visible"/>
                                      </p:to>
                                    </p:set>
                                    <p:anim calcmode="lin" valueType="num">
                                      <p:cBhvr additive="base">
                                        <p:cTn id="38" dur="500"/>
                                        <p:tgtEl>
                                          <p:spTgt spid="4596"/>
                                        </p:tgtEl>
                                        <p:attrNameLst>
                                          <p:attrName>ppt_w</p:attrName>
                                        </p:attrNameLst>
                                      </p:cBhvr>
                                      <p:tavLst>
                                        <p:tav tm="0">
                                          <p:val>
                                            <p:strVal val="0"/>
                                          </p:val>
                                        </p:tav>
                                        <p:tav tm="100000">
                                          <p:val>
                                            <p:strVal val="#ppt_w"/>
                                          </p:val>
                                        </p:tav>
                                      </p:tavLst>
                                    </p:anim>
                                    <p:anim calcmode="lin" valueType="num">
                                      <p:cBhvr additive="base">
                                        <p:cTn id="39" dur="500"/>
                                        <p:tgtEl>
                                          <p:spTgt spid="4596"/>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1000"/>
                                  </p:stCondLst>
                                  <p:childTnLst>
                                    <p:set>
                                      <p:cBhvr>
                                        <p:cTn id="41" dur="1" fill="hold">
                                          <p:stCondLst>
                                            <p:cond delay="0"/>
                                          </p:stCondLst>
                                        </p:cTn>
                                        <p:tgtEl>
                                          <p:spTgt spid="4595"/>
                                        </p:tgtEl>
                                        <p:attrNameLst>
                                          <p:attrName>style.visibility</p:attrName>
                                        </p:attrNameLst>
                                      </p:cBhvr>
                                      <p:to>
                                        <p:strVal val="visible"/>
                                      </p:to>
                                    </p:set>
                                    <p:anim calcmode="lin" valueType="num">
                                      <p:cBhvr additive="base">
                                        <p:cTn id="42" dur="500"/>
                                        <p:tgtEl>
                                          <p:spTgt spid="4595"/>
                                        </p:tgtEl>
                                        <p:attrNameLst>
                                          <p:attrName>ppt_w</p:attrName>
                                        </p:attrNameLst>
                                      </p:cBhvr>
                                      <p:tavLst>
                                        <p:tav tm="0">
                                          <p:val>
                                            <p:strVal val="0"/>
                                          </p:val>
                                        </p:tav>
                                        <p:tav tm="100000">
                                          <p:val>
                                            <p:strVal val="#ppt_w"/>
                                          </p:val>
                                        </p:tav>
                                      </p:tavLst>
                                    </p:anim>
                                    <p:anim calcmode="lin" valueType="num">
                                      <p:cBhvr additive="base">
                                        <p:cTn id="43" dur="500"/>
                                        <p:tgtEl>
                                          <p:spTgt spid="4595"/>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1000"/>
                                  </p:stCondLst>
                                  <p:childTnLst>
                                    <p:set>
                                      <p:cBhvr>
                                        <p:cTn id="45" dur="1" fill="hold">
                                          <p:stCondLst>
                                            <p:cond delay="0"/>
                                          </p:stCondLst>
                                        </p:cTn>
                                        <p:tgtEl>
                                          <p:spTgt spid="4594"/>
                                        </p:tgtEl>
                                        <p:attrNameLst>
                                          <p:attrName>style.visibility</p:attrName>
                                        </p:attrNameLst>
                                      </p:cBhvr>
                                      <p:to>
                                        <p:strVal val="visible"/>
                                      </p:to>
                                    </p:set>
                                    <p:anim calcmode="lin" valueType="num">
                                      <p:cBhvr additive="base">
                                        <p:cTn id="46" dur="500"/>
                                        <p:tgtEl>
                                          <p:spTgt spid="4594"/>
                                        </p:tgtEl>
                                        <p:attrNameLst>
                                          <p:attrName>ppt_w</p:attrName>
                                        </p:attrNameLst>
                                      </p:cBhvr>
                                      <p:tavLst>
                                        <p:tav tm="0">
                                          <p:val>
                                            <p:strVal val="0"/>
                                          </p:val>
                                        </p:tav>
                                        <p:tav tm="100000">
                                          <p:val>
                                            <p:strVal val="#ppt_w"/>
                                          </p:val>
                                        </p:tav>
                                      </p:tavLst>
                                    </p:anim>
                                    <p:anim calcmode="lin" valueType="num">
                                      <p:cBhvr additive="base">
                                        <p:cTn id="47" dur="500"/>
                                        <p:tgtEl>
                                          <p:spTgt spid="4594"/>
                                        </p:tgtEl>
                                        <p:attrNameLst>
                                          <p:attrName>ppt_h</p:attrName>
                                        </p:attrNameLst>
                                      </p:cBhvr>
                                      <p:tavLst>
                                        <p:tav tm="0">
                                          <p:val>
                                            <p:str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3F185FE-3B8A-4EB6-96F0-BBBC7D412B03}"/>
              </a:ext>
            </a:extLst>
          </p:cNvPr>
          <p:cNvPicPr>
            <a:picLocks noChangeAspect="1"/>
          </p:cNvPicPr>
          <p:nvPr/>
        </p:nvPicPr>
        <p:blipFill>
          <a:blip r:embed="rId2"/>
          <a:stretch>
            <a:fillRect/>
          </a:stretch>
        </p:blipFill>
        <p:spPr>
          <a:xfrm>
            <a:off x="4299701" y="3255168"/>
            <a:ext cx="7710174" cy="3512345"/>
          </a:xfrm>
          <a:prstGeom prst="rect">
            <a:avLst/>
          </a:prstGeom>
        </p:spPr>
      </p:pic>
      <p:pic>
        <p:nvPicPr>
          <p:cNvPr id="5" name="Immagine 4">
            <a:extLst>
              <a:ext uri="{FF2B5EF4-FFF2-40B4-BE49-F238E27FC236}">
                <a16:creationId xmlns:a16="http://schemas.microsoft.com/office/drawing/2014/main" id="{762C68B6-8A68-4898-8446-A037FA1F87A5}"/>
              </a:ext>
            </a:extLst>
          </p:cNvPr>
          <p:cNvPicPr>
            <a:picLocks noChangeAspect="1"/>
          </p:cNvPicPr>
          <p:nvPr/>
        </p:nvPicPr>
        <p:blipFill>
          <a:blip r:embed="rId3"/>
          <a:stretch>
            <a:fillRect/>
          </a:stretch>
        </p:blipFill>
        <p:spPr>
          <a:xfrm>
            <a:off x="214312" y="204787"/>
            <a:ext cx="5813841" cy="2738438"/>
          </a:xfrm>
          <a:prstGeom prst="rect">
            <a:avLst/>
          </a:prstGeom>
        </p:spPr>
      </p:pic>
      <p:sp>
        <p:nvSpPr>
          <p:cNvPr id="6" name="CasellaDiTesto 5">
            <a:extLst>
              <a:ext uri="{FF2B5EF4-FFF2-40B4-BE49-F238E27FC236}">
                <a16:creationId xmlns:a16="http://schemas.microsoft.com/office/drawing/2014/main" id="{34320C13-778A-41FC-88BC-7CC91E2E2F2B}"/>
              </a:ext>
            </a:extLst>
          </p:cNvPr>
          <p:cNvSpPr txBox="1"/>
          <p:nvPr/>
        </p:nvSpPr>
        <p:spPr>
          <a:xfrm>
            <a:off x="6910794" y="1220063"/>
            <a:ext cx="4482935" cy="707886"/>
          </a:xfrm>
          <a:prstGeom prst="rect">
            <a:avLst/>
          </a:prstGeom>
          <a:noFill/>
          <a:ln>
            <a:solidFill>
              <a:srgbClr val="92D050"/>
            </a:solidFill>
          </a:ln>
        </p:spPr>
        <p:txBody>
          <a:bodyPr wrap="square">
            <a:spAutoFit/>
          </a:bodyPr>
          <a:lstStyle/>
          <a:p>
            <a:pPr lvl="0" algn="ctr"/>
            <a:r>
              <a:rPr lang="en-US" sz="4000" b="1" dirty="0">
                <a:solidFill>
                  <a:srgbClr val="92D050"/>
                </a:solidFill>
                <a:latin typeface="Abadi Extra Light" panose="020B0204020104020204" pitchFamily="34" charset="0"/>
                <a:ea typeface="Open Sans"/>
                <a:cs typeface="Open Sans"/>
                <a:sym typeface="Open Sans"/>
              </a:rPr>
              <a:t>SARS-CoV-2 virus</a:t>
            </a:r>
          </a:p>
        </p:txBody>
      </p:sp>
      <p:sp>
        <p:nvSpPr>
          <p:cNvPr id="7" name="CasellaDiTesto 6">
            <a:extLst>
              <a:ext uri="{FF2B5EF4-FFF2-40B4-BE49-F238E27FC236}">
                <a16:creationId xmlns:a16="http://schemas.microsoft.com/office/drawing/2014/main" id="{37CAD979-BF24-49C9-BA0B-8C386939F9E9}"/>
              </a:ext>
            </a:extLst>
          </p:cNvPr>
          <p:cNvSpPr txBox="1"/>
          <p:nvPr/>
        </p:nvSpPr>
        <p:spPr>
          <a:xfrm>
            <a:off x="214312" y="4041844"/>
            <a:ext cx="3952875" cy="1938992"/>
          </a:xfrm>
          <a:prstGeom prst="rect">
            <a:avLst/>
          </a:prstGeom>
          <a:noFill/>
          <a:ln>
            <a:solidFill>
              <a:srgbClr val="92D050"/>
            </a:solidFill>
          </a:ln>
        </p:spPr>
        <p:txBody>
          <a:bodyPr wrap="square">
            <a:spAutoFit/>
          </a:bodyPr>
          <a:lstStyle/>
          <a:p>
            <a:pPr lvl="0" algn="ctr"/>
            <a:r>
              <a:rPr lang="en-US" sz="4000" b="1" dirty="0">
                <a:solidFill>
                  <a:srgbClr val="92D050"/>
                </a:solidFill>
                <a:latin typeface="Abadi Extra Light" panose="020B0204020104020204" pitchFamily="34" charset="0"/>
                <a:ea typeface="Open Sans"/>
                <a:cs typeface="Open Sans"/>
                <a:sym typeface="Open Sans"/>
              </a:rPr>
              <a:t>ACE2 binding and infection mechanism</a:t>
            </a:r>
          </a:p>
        </p:txBody>
      </p:sp>
    </p:spTree>
    <p:extLst>
      <p:ext uri="{BB962C8B-B14F-4D97-AF65-F5344CB8AC3E}">
        <p14:creationId xmlns:p14="http://schemas.microsoft.com/office/powerpoint/2010/main" val="4233207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4" name="Picture 6" descr="COVID-19, OBBLIGATORIO INDOSSARE LA MASCHERINA ALL’APERTO ">
            <a:extLst>
              <a:ext uri="{FF2B5EF4-FFF2-40B4-BE49-F238E27FC236}">
                <a16:creationId xmlns:a16="http://schemas.microsoft.com/office/drawing/2014/main" id="{01FEE6CC-C72D-48A3-A6A3-C4C9C7D38D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33804" y="321734"/>
            <a:ext cx="3873560" cy="290517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oronavirus, «l'addio alle mascherine solo con l'immunità di gregge. In zona gialla non si è liberi»">
            <a:extLst>
              <a:ext uri="{FF2B5EF4-FFF2-40B4-BE49-F238E27FC236}">
                <a16:creationId xmlns:a16="http://schemas.microsoft.com/office/drawing/2014/main" id="{7F41FC3F-B323-4F12-AEEB-CFE727F64F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40121" y="3631096"/>
            <a:ext cx="3860923" cy="276056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CARTELLO SEGNALE IN ALLUMINIO OBBLIGO DI MASCHERINA COVID 19 30X20 USO ESTERNO INTERNO">
            <a:extLst>
              <a:ext uri="{FF2B5EF4-FFF2-40B4-BE49-F238E27FC236}">
                <a16:creationId xmlns:a16="http://schemas.microsoft.com/office/drawing/2014/main" id="{FFD0B8BD-3539-40D1-968C-3C595E30D5B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126" y="628755"/>
            <a:ext cx="1626368" cy="243650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Coronavirus e droplet: ecco al distanza di sicurezza anti contagio – Coronavirus e criterio Droplet: come funziona? Le prove in bar e ristoranti – La chiave è il “droplet”, la regola per contrastare il contagio da coronavirus – Introdotta la regola del droplet – Coronavirus, la parola d’ordine è “droplet”, tenere la distanza d un metro – Arriva la norma Droplet. ">
            <a:extLst>
              <a:ext uri="{FF2B5EF4-FFF2-40B4-BE49-F238E27FC236}">
                <a16:creationId xmlns:a16="http://schemas.microsoft.com/office/drawing/2014/main" id="{5E8A4D23-9BF6-47E0-AFA7-CBB130B01C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8494" y="3525198"/>
            <a:ext cx="5680236" cy="307401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oronavirus: cos'è il droplet, le nuove misure per evitare il contagio -  PredazzoBlog">
            <a:extLst>
              <a:ext uri="{FF2B5EF4-FFF2-40B4-BE49-F238E27FC236}">
                <a16:creationId xmlns:a16="http://schemas.microsoft.com/office/drawing/2014/main" id="{3F9B579E-A0B7-4CD1-B4D6-1C605E484B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7595" y="587923"/>
            <a:ext cx="3957829" cy="2518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559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10F7830-D86F-4E6B-A1B0-07242A3624C7}"/>
              </a:ext>
            </a:extLst>
          </p:cNvPr>
          <p:cNvPicPr>
            <a:picLocks noChangeAspect="1"/>
          </p:cNvPicPr>
          <p:nvPr/>
        </p:nvPicPr>
        <p:blipFill>
          <a:blip r:embed="rId2"/>
          <a:stretch>
            <a:fillRect/>
          </a:stretch>
        </p:blipFill>
        <p:spPr>
          <a:xfrm>
            <a:off x="5532031" y="0"/>
            <a:ext cx="6423837" cy="6858000"/>
          </a:xfrm>
          <a:prstGeom prst="rect">
            <a:avLst/>
          </a:prstGeom>
        </p:spPr>
      </p:pic>
      <p:pic>
        <p:nvPicPr>
          <p:cNvPr id="5" name="Immagine 4">
            <a:extLst>
              <a:ext uri="{FF2B5EF4-FFF2-40B4-BE49-F238E27FC236}">
                <a16:creationId xmlns:a16="http://schemas.microsoft.com/office/drawing/2014/main" id="{118EF93B-CC07-40E5-8B00-AD0A661BA64C}"/>
              </a:ext>
            </a:extLst>
          </p:cNvPr>
          <p:cNvPicPr>
            <a:picLocks noChangeAspect="1"/>
          </p:cNvPicPr>
          <p:nvPr/>
        </p:nvPicPr>
        <p:blipFill>
          <a:blip r:embed="rId3"/>
          <a:stretch>
            <a:fillRect/>
          </a:stretch>
        </p:blipFill>
        <p:spPr>
          <a:xfrm>
            <a:off x="907936" y="1116466"/>
            <a:ext cx="4309232" cy="637689"/>
          </a:xfrm>
          <a:prstGeom prst="rect">
            <a:avLst/>
          </a:prstGeom>
        </p:spPr>
      </p:pic>
      <p:sp>
        <p:nvSpPr>
          <p:cNvPr id="6" name="CasellaDiTesto 5">
            <a:extLst>
              <a:ext uri="{FF2B5EF4-FFF2-40B4-BE49-F238E27FC236}">
                <a16:creationId xmlns:a16="http://schemas.microsoft.com/office/drawing/2014/main" id="{9C188E35-5BDE-4247-A9AB-86F00B793FFB}"/>
              </a:ext>
            </a:extLst>
          </p:cNvPr>
          <p:cNvSpPr txBox="1"/>
          <p:nvPr/>
        </p:nvSpPr>
        <p:spPr>
          <a:xfrm>
            <a:off x="821084" y="3426753"/>
            <a:ext cx="4482935" cy="1323439"/>
          </a:xfrm>
          <a:prstGeom prst="rect">
            <a:avLst/>
          </a:prstGeom>
          <a:noFill/>
          <a:ln>
            <a:solidFill>
              <a:srgbClr val="92D050"/>
            </a:solidFill>
          </a:ln>
        </p:spPr>
        <p:txBody>
          <a:bodyPr wrap="square">
            <a:spAutoFit/>
          </a:bodyPr>
          <a:lstStyle/>
          <a:p>
            <a:pPr lvl="0" algn="ctr"/>
            <a:r>
              <a:rPr lang="en-US" sz="4000" b="1" dirty="0">
                <a:solidFill>
                  <a:srgbClr val="92D050"/>
                </a:solidFill>
                <a:latin typeface="Abadi Extra Light" panose="020B0204020104020204" pitchFamily="34" charset="0"/>
                <a:ea typeface="Open Sans"/>
                <a:cs typeface="Open Sans"/>
                <a:sym typeface="Open Sans"/>
              </a:rPr>
              <a:t>ACE2 mRNA and protein expression</a:t>
            </a:r>
          </a:p>
        </p:txBody>
      </p:sp>
      <p:sp>
        <p:nvSpPr>
          <p:cNvPr id="2" name="Rettangolo 1">
            <a:extLst>
              <a:ext uri="{FF2B5EF4-FFF2-40B4-BE49-F238E27FC236}">
                <a16:creationId xmlns:a16="http://schemas.microsoft.com/office/drawing/2014/main" id="{E4F4B47F-B811-4543-806E-003606F183B1}"/>
              </a:ext>
            </a:extLst>
          </p:cNvPr>
          <p:cNvSpPr/>
          <p:nvPr/>
        </p:nvSpPr>
        <p:spPr>
          <a:xfrm>
            <a:off x="7641771" y="2407298"/>
            <a:ext cx="3452327" cy="345233"/>
          </a:xfrm>
          <a:prstGeom prst="rect">
            <a:avLst/>
          </a:prstGeom>
          <a:noFill/>
          <a:ln w="28575">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4753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in graphic">
            <a:extLst>
              <a:ext uri="{FF2B5EF4-FFF2-40B4-BE49-F238E27FC236}">
                <a16:creationId xmlns:a16="http://schemas.microsoft.com/office/drawing/2014/main" id="{F82872E3-0FC4-4904-A18D-E6FEFD6B575C}"/>
              </a:ext>
            </a:extLst>
          </p:cNvPr>
          <p:cNvPicPr/>
          <p:nvPr/>
        </p:nvPicPr>
        <p:blipFill>
          <a:blip r:embed="rId2"/>
          <a:stretch/>
        </p:blipFill>
        <p:spPr>
          <a:xfrm>
            <a:off x="85725" y="2436920"/>
            <a:ext cx="8915399" cy="4379605"/>
          </a:xfrm>
          <a:prstGeom prst="rect">
            <a:avLst/>
          </a:prstGeom>
          <a:ln>
            <a:noFill/>
          </a:ln>
        </p:spPr>
      </p:pic>
      <p:pic>
        <p:nvPicPr>
          <p:cNvPr id="4" name="Immagine 3">
            <a:extLst>
              <a:ext uri="{FF2B5EF4-FFF2-40B4-BE49-F238E27FC236}">
                <a16:creationId xmlns:a16="http://schemas.microsoft.com/office/drawing/2014/main" id="{6F4CCA48-F12A-4760-B1EF-92A35800C042}"/>
              </a:ext>
            </a:extLst>
          </p:cNvPr>
          <p:cNvPicPr>
            <a:picLocks noChangeAspect="1"/>
          </p:cNvPicPr>
          <p:nvPr/>
        </p:nvPicPr>
        <p:blipFill>
          <a:blip r:embed="rId3"/>
          <a:stretch>
            <a:fillRect/>
          </a:stretch>
        </p:blipFill>
        <p:spPr>
          <a:xfrm>
            <a:off x="7858125" y="41476"/>
            <a:ext cx="4229099" cy="2395444"/>
          </a:xfrm>
          <a:prstGeom prst="rect">
            <a:avLst/>
          </a:prstGeom>
        </p:spPr>
      </p:pic>
      <p:sp>
        <p:nvSpPr>
          <p:cNvPr id="5" name="CasellaDiTesto 4">
            <a:extLst>
              <a:ext uri="{FF2B5EF4-FFF2-40B4-BE49-F238E27FC236}">
                <a16:creationId xmlns:a16="http://schemas.microsoft.com/office/drawing/2014/main" id="{2972A04A-19F9-4E7B-A2EB-91B12B8295EA}"/>
              </a:ext>
            </a:extLst>
          </p:cNvPr>
          <p:cNvSpPr txBox="1"/>
          <p:nvPr/>
        </p:nvSpPr>
        <p:spPr>
          <a:xfrm>
            <a:off x="602009" y="331128"/>
            <a:ext cx="4482935" cy="1323439"/>
          </a:xfrm>
          <a:prstGeom prst="rect">
            <a:avLst/>
          </a:prstGeom>
          <a:noFill/>
          <a:ln>
            <a:solidFill>
              <a:srgbClr val="92D050"/>
            </a:solidFill>
          </a:ln>
        </p:spPr>
        <p:txBody>
          <a:bodyPr wrap="square">
            <a:spAutoFit/>
          </a:bodyPr>
          <a:lstStyle/>
          <a:p>
            <a:pPr lvl="0" algn="ctr"/>
            <a:r>
              <a:rPr lang="en-US" sz="4000" b="1">
                <a:solidFill>
                  <a:srgbClr val="92D050"/>
                </a:solidFill>
                <a:latin typeface="Abadi Extra Light" panose="020B0204020104020204" pitchFamily="34" charset="0"/>
                <a:ea typeface="Open Sans"/>
                <a:cs typeface="Open Sans"/>
                <a:sym typeface="Open Sans"/>
              </a:rPr>
              <a:t>COVID-19 related GI symptoms</a:t>
            </a:r>
            <a:endParaRPr lang="en-US" sz="4000" b="1" dirty="0">
              <a:solidFill>
                <a:srgbClr val="92D050"/>
              </a:solidFill>
              <a:latin typeface="Abadi Extra Light" panose="020B0204020104020204" pitchFamily="34" charset="0"/>
              <a:ea typeface="Open Sans"/>
              <a:cs typeface="Open Sans"/>
              <a:sym typeface="Open Sans"/>
            </a:endParaRPr>
          </a:p>
        </p:txBody>
      </p:sp>
    </p:spTree>
    <p:extLst>
      <p:ext uri="{BB962C8B-B14F-4D97-AF65-F5344CB8AC3E}">
        <p14:creationId xmlns:p14="http://schemas.microsoft.com/office/powerpoint/2010/main" val="993505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9DFC6A4-C942-43B8-9240-0D54CDA3C625}"/>
              </a:ext>
            </a:extLst>
          </p:cNvPr>
          <p:cNvPicPr>
            <a:picLocks noChangeAspect="1"/>
          </p:cNvPicPr>
          <p:nvPr/>
        </p:nvPicPr>
        <p:blipFill>
          <a:blip r:embed="rId2"/>
          <a:stretch>
            <a:fillRect/>
          </a:stretch>
        </p:blipFill>
        <p:spPr>
          <a:xfrm>
            <a:off x="643467" y="983889"/>
            <a:ext cx="4824998" cy="1568124"/>
          </a:xfrm>
          <a:prstGeom prst="rect">
            <a:avLst/>
          </a:prstGeom>
        </p:spPr>
      </p:pic>
      <p:cxnSp>
        <p:nvCxnSpPr>
          <p:cNvPr id="16" name="Straight Connector 15">
            <a:extLst>
              <a:ext uri="{FF2B5EF4-FFF2-40B4-BE49-F238E27FC236}">
                <a16:creationId xmlns:a16="http://schemas.microsoft.com/office/drawing/2014/main" id="{B817B4B8-5E01-4B44-BC25-876D56C121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0"/>
            <a:ext cx="0" cy="32004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Immagine 2">
            <a:extLst>
              <a:ext uri="{FF2B5EF4-FFF2-40B4-BE49-F238E27FC236}">
                <a16:creationId xmlns:a16="http://schemas.microsoft.com/office/drawing/2014/main" id="{ECF29843-CF20-489B-A388-83813B1FE359}"/>
              </a:ext>
            </a:extLst>
          </p:cNvPr>
          <p:cNvPicPr>
            <a:picLocks noChangeAspect="1"/>
          </p:cNvPicPr>
          <p:nvPr/>
        </p:nvPicPr>
        <p:blipFill>
          <a:blip r:embed="rId3"/>
          <a:stretch>
            <a:fillRect/>
          </a:stretch>
        </p:blipFill>
        <p:spPr>
          <a:xfrm>
            <a:off x="6723536" y="772651"/>
            <a:ext cx="4824995" cy="1966185"/>
          </a:xfrm>
          <a:prstGeom prst="rect">
            <a:avLst/>
          </a:prstGeom>
        </p:spPr>
      </p:pic>
      <p:cxnSp>
        <p:nvCxnSpPr>
          <p:cNvPr id="18" name="Straight Connector 17">
            <a:extLst>
              <a:ext uri="{FF2B5EF4-FFF2-40B4-BE49-F238E27FC236}">
                <a16:creationId xmlns:a16="http://schemas.microsoft.com/office/drawing/2014/main" id="{D683D1A4-93E5-4A4D-B103-8223A220EB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21742" y="3200400"/>
            <a:ext cx="0" cy="36576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0E8ABF4-C289-489E-BEFB-3077F9D9C7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52330" y="3200400"/>
            <a:ext cx="0" cy="36576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89CFA0-35DD-4943-B365-488C66B9B1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3609790" y="3197412"/>
            <a:ext cx="4956048"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88AD040-1A2B-4FB4-A345-7B9F3E5ED9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3994133"/>
            <a:ext cx="3602736"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23B704A-724B-41D6-8F33-76939E727D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534400" y="3994133"/>
            <a:ext cx="3657600"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A7AD53C9-BE9F-4F73-A8F3-E35E07DDE03A}"/>
              </a:ext>
            </a:extLst>
          </p:cNvPr>
          <p:cNvPicPr>
            <a:picLocks noChangeAspect="1"/>
          </p:cNvPicPr>
          <p:nvPr/>
        </p:nvPicPr>
        <p:blipFill>
          <a:blip r:embed="rId4"/>
          <a:stretch>
            <a:fillRect/>
          </a:stretch>
        </p:blipFill>
        <p:spPr>
          <a:xfrm>
            <a:off x="643467" y="4601417"/>
            <a:ext cx="2634207" cy="1376373"/>
          </a:xfrm>
          <a:prstGeom prst="rect">
            <a:avLst/>
          </a:prstGeom>
        </p:spPr>
      </p:pic>
      <p:pic>
        <p:nvPicPr>
          <p:cNvPr id="7" name="Immagine 6">
            <a:extLst>
              <a:ext uri="{FF2B5EF4-FFF2-40B4-BE49-F238E27FC236}">
                <a16:creationId xmlns:a16="http://schemas.microsoft.com/office/drawing/2014/main" id="{2B95627D-8B15-4D21-9BAF-55536B595988}"/>
              </a:ext>
            </a:extLst>
          </p:cNvPr>
          <p:cNvPicPr>
            <a:picLocks noChangeAspect="1"/>
          </p:cNvPicPr>
          <p:nvPr/>
        </p:nvPicPr>
        <p:blipFill>
          <a:blip r:embed="rId5"/>
          <a:stretch>
            <a:fillRect/>
          </a:stretch>
        </p:blipFill>
        <p:spPr>
          <a:xfrm>
            <a:off x="3980330" y="3944801"/>
            <a:ext cx="4173070" cy="1877881"/>
          </a:xfrm>
          <a:prstGeom prst="rect">
            <a:avLst/>
          </a:prstGeom>
        </p:spPr>
      </p:pic>
      <p:pic>
        <p:nvPicPr>
          <p:cNvPr id="11" name="Immagine 10">
            <a:extLst>
              <a:ext uri="{FF2B5EF4-FFF2-40B4-BE49-F238E27FC236}">
                <a16:creationId xmlns:a16="http://schemas.microsoft.com/office/drawing/2014/main" id="{F461D808-4FDE-4977-BB83-12D41AB8C04E}"/>
              </a:ext>
            </a:extLst>
          </p:cNvPr>
          <p:cNvPicPr>
            <a:picLocks noChangeAspect="1"/>
          </p:cNvPicPr>
          <p:nvPr/>
        </p:nvPicPr>
        <p:blipFill>
          <a:blip r:embed="rId6"/>
          <a:stretch>
            <a:fillRect/>
          </a:stretch>
        </p:blipFill>
        <p:spPr>
          <a:xfrm>
            <a:off x="8874064" y="4629232"/>
            <a:ext cx="2674468" cy="1277058"/>
          </a:xfrm>
          <a:prstGeom prst="rect">
            <a:avLst/>
          </a:prstGeom>
        </p:spPr>
      </p:pic>
    </p:spTree>
    <p:extLst>
      <p:ext uri="{BB962C8B-B14F-4D97-AF65-F5344CB8AC3E}">
        <p14:creationId xmlns:p14="http://schemas.microsoft.com/office/powerpoint/2010/main" val="3428345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A7A4926-7874-430E-BCA8-F684A1E6F5DD}"/>
              </a:ext>
            </a:extLst>
          </p:cNvPr>
          <p:cNvPicPr>
            <a:picLocks noChangeAspect="1"/>
          </p:cNvPicPr>
          <p:nvPr/>
        </p:nvPicPr>
        <p:blipFill>
          <a:blip r:embed="rId2"/>
          <a:stretch>
            <a:fillRect/>
          </a:stretch>
        </p:blipFill>
        <p:spPr>
          <a:xfrm>
            <a:off x="294133" y="429297"/>
            <a:ext cx="4692868" cy="1971003"/>
          </a:xfrm>
          <a:prstGeom prst="rect">
            <a:avLst/>
          </a:prstGeom>
        </p:spPr>
      </p:pic>
      <p:pic>
        <p:nvPicPr>
          <p:cNvPr id="3" name="Immagine 2">
            <a:extLst>
              <a:ext uri="{FF2B5EF4-FFF2-40B4-BE49-F238E27FC236}">
                <a16:creationId xmlns:a16="http://schemas.microsoft.com/office/drawing/2014/main" id="{115A6F69-6CED-4E80-96E1-9511B80E8263}"/>
              </a:ext>
            </a:extLst>
          </p:cNvPr>
          <p:cNvPicPr>
            <a:picLocks noChangeAspect="1"/>
          </p:cNvPicPr>
          <p:nvPr/>
        </p:nvPicPr>
        <p:blipFill>
          <a:blip r:embed="rId3"/>
          <a:stretch>
            <a:fillRect/>
          </a:stretch>
        </p:blipFill>
        <p:spPr>
          <a:xfrm>
            <a:off x="5057775" y="0"/>
            <a:ext cx="6840092" cy="2684736"/>
          </a:xfrm>
          <a:prstGeom prst="rect">
            <a:avLst/>
          </a:prstGeom>
        </p:spPr>
      </p:pic>
      <p:pic>
        <p:nvPicPr>
          <p:cNvPr id="6" name="Immagine 5">
            <a:extLst>
              <a:ext uri="{FF2B5EF4-FFF2-40B4-BE49-F238E27FC236}">
                <a16:creationId xmlns:a16="http://schemas.microsoft.com/office/drawing/2014/main" id="{2DD3FBC1-A7F5-46D2-9D58-728359BAE2A1}"/>
              </a:ext>
            </a:extLst>
          </p:cNvPr>
          <p:cNvPicPr>
            <a:picLocks noChangeAspect="1"/>
          </p:cNvPicPr>
          <p:nvPr/>
        </p:nvPicPr>
        <p:blipFill>
          <a:blip r:embed="rId4"/>
          <a:stretch>
            <a:fillRect/>
          </a:stretch>
        </p:blipFill>
        <p:spPr>
          <a:xfrm>
            <a:off x="128101" y="3019425"/>
            <a:ext cx="8096043" cy="3258865"/>
          </a:xfrm>
          <a:prstGeom prst="rect">
            <a:avLst/>
          </a:prstGeom>
        </p:spPr>
      </p:pic>
      <p:pic>
        <p:nvPicPr>
          <p:cNvPr id="7" name="Immagine 6">
            <a:extLst>
              <a:ext uri="{FF2B5EF4-FFF2-40B4-BE49-F238E27FC236}">
                <a16:creationId xmlns:a16="http://schemas.microsoft.com/office/drawing/2014/main" id="{FA6F2FCA-26EF-42B8-84A2-C8DFF126DB76}"/>
              </a:ext>
            </a:extLst>
          </p:cNvPr>
          <p:cNvPicPr>
            <a:picLocks noChangeAspect="1"/>
          </p:cNvPicPr>
          <p:nvPr/>
        </p:nvPicPr>
        <p:blipFill>
          <a:blip r:embed="rId5"/>
          <a:stretch>
            <a:fillRect/>
          </a:stretch>
        </p:blipFill>
        <p:spPr>
          <a:xfrm>
            <a:off x="8292654" y="3781425"/>
            <a:ext cx="3605213" cy="1514475"/>
          </a:xfrm>
          <a:prstGeom prst="rect">
            <a:avLst/>
          </a:prstGeom>
        </p:spPr>
      </p:pic>
    </p:spTree>
    <p:extLst>
      <p:ext uri="{BB962C8B-B14F-4D97-AF65-F5344CB8AC3E}">
        <p14:creationId xmlns:p14="http://schemas.microsoft.com/office/powerpoint/2010/main" val="2267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astrointestinal symptoms associated with COVID-19: impact on the gut  microbiome - Translational Research">
            <a:extLst>
              <a:ext uri="{FF2B5EF4-FFF2-40B4-BE49-F238E27FC236}">
                <a16:creationId xmlns:a16="http://schemas.microsoft.com/office/drawing/2014/main" id="{F0B252FB-8014-4412-BE8D-72631BF6C8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6357" y="2243745"/>
            <a:ext cx="5705475" cy="4476603"/>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a:extLst>
              <a:ext uri="{FF2B5EF4-FFF2-40B4-BE49-F238E27FC236}">
                <a16:creationId xmlns:a16="http://schemas.microsoft.com/office/drawing/2014/main" id="{EE8B75A5-6AFB-475C-81E1-38D3190CBA84}"/>
              </a:ext>
            </a:extLst>
          </p:cNvPr>
          <p:cNvPicPr>
            <a:picLocks noChangeAspect="1"/>
          </p:cNvPicPr>
          <p:nvPr/>
        </p:nvPicPr>
        <p:blipFill>
          <a:blip r:embed="rId3"/>
          <a:stretch>
            <a:fillRect/>
          </a:stretch>
        </p:blipFill>
        <p:spPr>
          <a:xfrm>
            <a:off x="6005814" y="0"/>
            <a:ext cx="5705475" cy="2172593"/>
          </a:xfrm>
          <a:prstGeom prst="rect">
            <a:avLst/>
          </a:prstGeom>
        </p:spPr>
      </p:pic>
      <p:sp>
        <p:nvSpPr>
          <p:cNvPr id="5" name="CasellaDiTesto 4">
            <a:extLst>
              <a:ext uri="{FF2B5EF4-FFF2-40B4-BE49-F238E27FC236}">
                <a16:creationId xmlns:a16="http://schemas.microsoft.com/office/drawing/2014/main" id="{EB98DEE1-768E-49B3-BF96-F6CC3A0DE94B}"/>
              </a:ext>
            </a:extLst>
          </p:cNvPr>
          <p:cNvSpPr txBox="1"/>
          <p:nvPr/>
        </p:nvSpPr>
        <p:spPr>
          <a:xfrm>
            <a:off x="480711" y="312467"/>
            <a:ext cx="4977697" cy="707886"/>
          </a:xfrm>
          <a:prstGeom prst="rect">
            <a:avLst/>
          </a:prstGeom>
          <a:noFill/>
          <a:ln>
            <a:solidFill>
              <a:srgbClr val="92D050"/>
            </a:solidFill>
          </a:ln>
        </p:spPr>
        <p:txBody>
          <a:bodyPr wrap="square">
            <a:spAutoFit/>
          </a:bodyPr>
          <a:lstStyle/>
          <a:p>
            <a:pPr lvl="0" algn="ctr"/>
            <a:r>
              <a:rPr lang="en-US" sz="4000" b="1" dirty="0">
                <a:solidFill>
                  <a:srgbClr val="92D050"/>
                </a:solidFill>
                <a:latin typeface="Abadi Extra Light" panose="020B0204020104020204" pitchFamily="34" charset="0"/>
                <a:ea typeface="Open Sans"/>
                <a:cs typeface="Open Sans"/>
                <a:sym typeface="Open Sans"/>
              </a:rPr>
              <a:t>COVID-19 effects on GI </a:t>
            </a:r>
          </a:p>
        </p:txBody>
      </p:sp>
      <p:sp>
        <p:nvSpPr>
          <p:cNvPr id="6" name="CasellaDiTesto 5">
            <a:extLst>
              <a:ext uri="{FF2B5EF4-FFF2-40B4-BE49-F238E27FC236}">
                <a16:creationId xmlns:a16="http://schemas.microsoft.com/office/drawing/2014/main" id="{5D7B933E-6B66-448C-99C9-60601A06882F}"/>
              </a:ext>
            </a:extLst>
          </p:cNvPr>
          <p:cNvSpPr txBox="1"/>
          <p:nvPr/>
        </p:nvSpPr>
        <p:spPr>
          <a:xfrm>
            <a:off x="590168" y="1827766"/>
            <a:ext cx="4977697" cy="4001095"/>
          </a:xfrm>
          <a:prstGeom prst="rect">
            <a:avLst/>
          </a:prstGeom>
          <a:noFill/>
          <a:ln>
            <a:solidFill>
              <a:schemeClr val="tx1"/>
            </a:solidFill>
          </a:ln>
        </p:spPr>
        <p:txBody>
          <a:bodyPr wrap="square">
            <a:spAutoFit/>
          </a:bodyPr>
          <a:lstStyle/>
          <a:p>
            <a:pPr marL="342900" indent="-342900" algn="just">
              <a:buAutoNum type="arabicPeriod"/>
            </a:pPr>
            <a:r>
              <a:rPr lang="en-US" sz="2400" b="0" i="0" u="none" strike="noStrike" baseline="0" dirty="0">
                <a:latin typeface="Abadi Extra Light" panose="020B0204020104020204" pitchFamily="34" charset="0"/>
              </a:rPr>
              <a:t>Infection and death of host GI cells</a:t>
            </a:r>
          </a:p>
          <a:p>
            <a:pPr marL="342900" indent="-342900" algn="just">
              <a:buAutoNum type="arabicPeriod"/>
            </a:pPr>
            <a:r>
              <a:rPr lang="en-US" sz="2400" b="0" i="0" u="none" strike="noStrike" baseline="0" dirty="0">
                <a:latin typeface="Abadi Extra Light" panose="020B0204020104020204" pitchFamily="34" charset="0"/>
              </a:rPr>
              <a:t>Virus replication</a:t>
            </a:r>
          </a:p>
          <a:p>
            <a:pPr marL="342900" indent="-342900" algn="just">
              <a:buAutoNum type="arabicPeriod"/>
            </a:pPr>
            <a:r>
              <a:rPr lang="en-US" sz="2400" dirty="0">
                <a:latin typeface="Abadi Extra Light" panose="020B0204020104020204" pitchFamily="34" charset="0"/>
              </a:rPr>
              <a:t>Gut permeability increase</a:t>
            </a:r>
          </a:p>
          <a:p>
            <a:pPr marL="342900" indent="-342900" algn="just">
              <a:buAutoNum type="arabicPeriod"/>
            </a:pPr>
            <a:r>
              <a:rPr lang="en-US" sz="2400" dirty="0">
                <a:latin typeface="Abadi Extra Light" panose="020B0204020104020204" pitchFamily="34" charset="0"/>
              </a:rPr>
              <a:t>Gut immune response activation</a:t>
            </a:r>
          </a:p>
          <a:p>
            <a:pPr marL="342900" indent="-342900" algn="just">
              <a:buAutoNum type="arabicPeriod"/>
            </a:pPr>
            <a:r>
              <a:rPr lang="en-US" sz="2400" dirty="0">
                <a:latin typeface="Abadi Extra Light" panose="020B0204020104020204" pitchFamily="34" charset="0"/>
              </a:rPr>
              <a:t>Dysbiosis</a:t>
            </a:r>
            <a:r>
              <a:rPr lang="it-IT" sz="2400" dirty="0">
                <a:latin typeface="Abadi Extra Light" panose="020B0204020104020204" pitchFamily="34" charset="0"/>
              </a:rPr>
              <a:t> </a:t>
            </a:r>
          </a:p>
          <a:p>
            <a:pPr marL="342900" indent="-342900" algn="just">
              <a:buAutoNum type="arabicPeriod"/>
            </a:pPr>
            <a:r>
              <a:rPr lang="en-US" sz="2400" dirty="0">
                <a:latin typeface="Abadi Extra Light" panose="020B0204020104020204" pitchFamily="34" charset="0"/>
              </a:rPr>
              <a:t>Spike protein superantigen activity</a:t>
            </a:r>
          </a:p>
          <a:p>
            <a:pPr marL="342900" indent="-342900" algn="just">
              <a:buAutoNum type="arabicPeriod"/>
            </a:pPr>
            <a:r>
              <a:rPr lang="en-US" sz="2400" dirty="0">
                <a:latin typeface="Abadi Extra Light" panose="020B0204020104020204" pitchFamily="34" charset="0"/>
              </a:rPr>
              <a:t>Cytokine storm </a:t>
            </a:r>
          </a:p>
          <a:p>
            <a:pPr marL="342900" indent="-342900" algn="just">
              <a:buAutoNum type="arabicPeriod"/>
            </a:pPr>
            <a:r>
              <a:rPr lang="it-IT" sz="2400" dirty="0">
                <a:latin typeface="Abadi Extra Light" panose="020B0204020104020204" pitchFamily="34" charset="0"/>
              </a:rPr>
              <a:t>SARS-CoV-2 reservoir</a:t>
            </a:r>
          </a:p>
          <a:p>
            <a:pPr marL="342900" indent="-342900" algn="just">
              <a:buAutoNum type="arabicPeriod"/>
            </a:pPr>
            <a:r>
              <a:rPr lang="it-IT" sz="2400" dirty="0">
                <a:latin typeface="Abadi Extra Light" panose="020B0204020104020204" pitchFamily="34" charset="0"/>
              </a:rPr>
              <a:t>Virus spread out</a:t>
            </a:r>
          </a:p>
          <a:p>
            <a:pPr marL="342900" indent="-342900" algn="just">
              <a:buAutoNum type="arabicPeriod"/>
            </a:pPr>
            <a:r>
              <a:rPr lang="it-IT" sz="2400" dirty="0">
                <a:latin typeface="Abadi Extra Light" panose="020B0204020104020204" pitchFamily="34" charset="0"/>
              </a:rPr>
              <a:t> </a:t>
            </a:r>
            <a:r>
              <a:rPr lang="en-US" sz="2400" dirty="0">
                <a:latin typeface="Abadi Extra Light" panose="020B0204020104020204" pitchFamily="34" charset="0"/>
              </a:rPr>
              <a:t>Role in the vaccine side effects </a:t>
            </a:r>
          </a:p>
          <a:p>
            <a:pPr marL="342900" indent="-342900" algn="just">
              <a:buAutoNum type="arabicPeriod"/>
            </a:pPr>
            <a:endParaRPr lang="it-IT" sz="1400" dirty="0">
              <a:latin typeface="Abadi Extra Light" panose="020B0204020104020204" pitchFamily="34" charset="0"/>
            </a:endParaRPr>
          </a:p>
        </p:txBody>
      </p:sp>
    </p:spTree>
    <p:extLst>
      <p:ext uri="{BB962C8B-B14F-4D97-AF65-F5344CB8AC3E}">
        <p14:creationId xmlns:p14="http://schemas.microsoft.com/office/powerpoint/2010/main" val="385864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additive="base">
                                        <p:cTn id="16"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 calcmode="lin" valueType="num">
                                      <p:cBhvr additive="base">
                                        <p:cTn id="20"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 calcmode="lin" valueType="num">
                                      <p:cBhvr additive="base">
                                        <p:cTn id="24"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iterate type="lt">
                                    <p:tmPct val="0"/>
                                  </p:iterate>
                                  <p:childTnLst>
                                    <p:set>
                                      <p:cBhvr>
                                        <p:cTn id="31" dur="1" fill="hold">
                                          <p:stCondLst>
                                            <p:cond delay="0"/>
                                          </p:stCondLst>
                                        </p:cTn>
                                        <p:tgtEl>
                                          <p:spTgt spid="6">
                                            <p:txEl>
                                              <p:pRg st="5" end="5"/>
                                            </p:txEl>
                                          </p:spTgt>
                                        </p:tgtEl>
                                        <p:attrNameLst>
                                          <p:attrName>style.visibility</p:attrName>
                                        </p:attrNameLst>
                                      </p:cBhvr>
                                      <p:to>
                                        <p:strVal val="visible"/>
                                      </p:to>
                                    </p:set>
                                    <p:anim calcmode="lin" valueType="num">
                                      <p:cBhvr additive="base">
                                        <p:cTn id="32"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 calcmode="lin" valueType="num">
                                      <p:cBhvr additive="base">
                                        <p:cTn id="36"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
                                            <p:txEl>
                                              <p:pRg st="7" end="7"/>
                                            </p:txEl>
                                          </p:spTgt>
                                        </p:tgtEl>
                                        <p:attrNameLst>
                                          <p:attrName>style.visibility</p:attrName>
                                        </p:attrNameLst>
                                      </p:cBhvr>
                                      <p:to>
                                        <p:strVal val="visible"/>
                                      </p:to>
                                    </p:set>
                                    <p:anim calcmode="lin" valueType="num">
                                      <p:cBhvr additive="base">
                                        <p:cTn id="40"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6">
                                            <p:txEl>
                                              <p:pRg st="7" end="7"/>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
                                            <p:txEl>
                                              <p:pRg st="8" end="8"/>
                                            </p:txEl>
                                          </p:spTgt>
                                        </p:tgtEl>
                                        <p:attrNameLst>
                                          <p:attrName>style.visibility</p:attrName>
                                        </p:attrNameLst>
                                      </p:cBhvr>
                                      <p:to>
                                        <p:strVal val="visible"/>
                                      </p:to>
                                    </p:set>
                                    <p:anim calcmode="lin" valueType="num">
                                      <p:cBhvr additive="base">
                                        <p:cTn id="44"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6">
                                            <p:txEl>
                                              <p:pRg st="8" end="8"/>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iterate type="lt">
                                    <p:tmPct val="0"/>
                                  </p:iterate>
                                  <p:childTnLst>
                                    <p:set>
                                      <p:cBhvr>
                                        <p:cTn id="47" dur="1" fill="hold">
                                          <p:stCondLst>
                                            <p:cond delay="0"/>
                                          </p:stCondLst>
                                        </p:cTn>
                                        <p:tgtEl>
                                          <p:spTgt spid="6">
                                            <p:txEl>
                                              <p:pRg st="9" end="9"/>
                                            </p:txEl>
                                          </p:spTgt>
                                        </p:tgtEl>
                                        <p:attrNameLst>
                                          <p:attrName>style.visibility</p:attrName>
                                        </p:attrNameLst>
                                      </p:cBhvr>
                                      <p:to>
                                        <p:strVal val="visible"/>
                                      </p:to>
                                    </p:set>
                                    <p:anim calcmode="lin" valueType="num">
                                      <p:cBhvr additive="base">
                                        <p:cTn id="48"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5" presetClass="emph" presetSubtype="0" nodeType="clickEffect">
                                  <p:stCondLst>
                                    <p:cond delay="0"/>
                                  </p:stCondLst>
                                  <p:iterate type="lt">
                                    <p:tmAbs val="25"/>
                                  </p:iterate>
                                  <p:childTnLst>
                                    <p:set>
                                      <p:cBhvr override="childStyle">
                                        <p:cTn id="53" dur="indefinite"/>
                                        <p:tgtEl>
                                          <p:spTgt spid="6">
                                            <p:txEl>
                                              <p:pRg st="5" end="5"/>
                                            </p:txEl>
                                          </p:spTgt>
                                        </p:tgtEl>
                                        <p:attrNameLst>
                                          <p:attrName>style.fontWeight</p:attrName>
                                        </p:attrNameLst>
                                      </p:cBhvr>
                                      <p:to>
                                        <p:strVal val="bold"/>
                                      </p:to>
                                    </p:set>
                                  </p:childTnLst>
                                </p:cTn>
                              </p:par>
                              <p:par>
                                <p:cTn id="54" presetID="18" presetClass="emph" presetSubtype="0" fill="hold" nodeType="withEffect">
                                  <p:stCondLst>
                                    <p:cond delay="0"/>
                                  </p:stCondLst>
                                  <p:iterate type="lt">
                                    <p:tmPct val="4000"/>
                                  </p:iterate>
                                  <p:childTnLst>
                                    <p:set>
                                      <p:cBhvr override="childStyle">
                                        <p:cTn id="55" dur="500" fill="hold"/>
                                        <p:tgtEl>
                                          <p:spTgt spid="6">
                                            <p:txEl>
                                              <p:pRg st="5" end="5"/>
                                            </p:txEl>
                                          </p:spTgt>
                                        </p:tgtEl>
                                        <p:attrNameLst>
                                          <p:attrName>style.textDecorationUnderline</p:attrName>
                                        </p:attrNameLst>
                                      </p:cBhvr>
                                      <p:to>
                                        <p:strVal val="true"/>
                                      </p:to>
                                    </p:set>
                                  </p:childTnLst>
                                </p:cTn>
                              </p:par>
                            </p:childTnLst>
                          </p:cTn>
                        </p:par>
                      </p:childTnLst>
                    </p:cTn>
                  </p:par>
                  <p:par>
                    <p:cTn id="56" fill="hold">
                      <p:stCondLst>
                        <p:cond delay="indefinite"/>
                      </p:stCondLst>
                      <p:childTnLst>
                        <p:par>
                          <p:cTn id="57" fill="hold">
                            <p:stCondLst>
                              <p:cond delay="0"/>
                            </p:stCondLst>
                            <p:childTnLst>
                              <p:par>
                                <p:cTn id="58" presetID="15" presetClass="emph" presetSubtype="0" nodeType="clickEffect">
                                  <p:stCondLst>
                                    <p:cond delay="0"/>
                                  </p:stCondLst>
                                  <p:iterate type="lt">
                                    <p:tmAbs val="25"/>
                                  </p:iterate>
                                  <p:childTnLst>
                                    <p:set>
                                      <p:cBhvr override="childStyle">
                                        <p:cTn id="59" dur="indefinite"/>
                                        <p:tgtEl>
                                          <p:spTgt spid="6">
                                            <p:txEl>
                                              <p:pRg st="9" end="9"/>
                                            </p:txEl>
                                          </p:spTgt>
                                        </p:tgtEl>
                                        <p:attrNameLst>
                                          <p:attrName>style.fontWeight</p:attrName>
                                        </p:attrNameLst>
                                      </p:cBhvr>
                                      <p:to>
                                        <p:strVal val="bold"/>
                                      </p:to>
                                    </p:set>
                                  </p:childTnLst>
                                </p:cTn>
                              </p:par>
                              <p:par>
                                <p:cTn id="60" presetID="18" presetClass="emph" presetSubtype="0" fill="hold" nodeType="withEffect">
                                  <p:stCondLst>
                                    <p:cond delay="0"/>
                                  </p:stCondLst>
                                  <p:iterate type="lt">
                                    <p:tmPct val="4000"/>
                                  </p:iterate>
                                  <p:childTnLst>
                                    <p:set>
                                      <p:cBhvr override="childStyle">
                                        <p:cTn id="61" dur="500" fill="hold"/>
                                        <p:tgtEl>
                                          <p:spTgt spid="6">
                                            <p:txEl>
                                              <p:pRg st="9" end="9"/>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6EDADEB-5684-4AB4-9CB5-F9E60D6618CB}"/>
              </a:ext>
            </a:extLst>
          </p:cNvPr>
          <p:cNvPicPr>
            <a:picLocks noChangeAspect="1"/>
          </p:cNvPicPr>
          <p:nvPr/>
        </p:nvPicPr>
        <p:blipFill>
          <a:blip r:embed="rId2"/>
          <a:stretch>
            <a:fillRect/>
          </a:stretch>
        </p:blipFill>
        <p:spPr>
          <a:xfrm>
            <a:off x="1317710" y="643467"/>
            <a:ext cx="4347379" cy="2543217"/>
          </a:xfrm>
          <a:prstGeom prst="rect">
            <a:avLst/>
          </a:prstGeom>
        </p:spPr>
      </p:pic>
      <p:cxnSp>
        <p:nvCxnSpPr>
          <p:cNvPr id="23" name="Straight Connector 22">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Immagine 6">
            <a:extLst>
              <a:ext uri="{FF2B5EF4-FFF2-40B4-BE49-F238E27FC236}">
                <a16:creationId xmlns:a16="http://schemas.microsoft.com/office/drawing/2014/main" id="{2CDD787A-29B2-41B6-92AD-8FF918A466C5}"/>
              </a:ext>
            </a:extLst>
          </p:cNvPr>
          <p:cNvPicPr>
            <a:picLocks noChangeAspect="1"/>
          </p:cNvPicPr>
          <p:nvPr/>
        </p:nvPicPr>
        <p:blipFill>
          <a:blip r:embed="rId3"/>
          <a:stretch>
            <a:fillRect/>
          </a:stretch>
        </p:blipFill>
        <p:spPr>
          <a:xfrm>
            <a:off x="6338316" y="731840"/>
            <a:ext cx="4732940" cy="2366470"/>
          </a:xfrm>
          <a:prstGeom prst="rect">
            <a:avLst/>
          </a:prstGeom>
        </p:spPr>
      </p:pic>
      <p:cxnSp>
        <p:nvCxnSpPr>
          <p:cNvPr id="25" name="Straight Connector 24">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 name="Immagine 2">
            <a:extLst>
              <a:ext uri="{FF2B5EF4-FFF2-40B4-BE49-F238E27FC236}">
                <a16:creationId xmlns:a16="http://schemas.microsoft.com/office/drawing/2014/main" id="{DF44F863-1F5A-4409-B718-4D44EBF47C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0287" y="3550413"/>
            <a:ext cx="4642224" cy="3307587"/>
          </a:xfrm>
          <a:prstGeom prst="rect">
            <a:avLst/>
          </a:prstGeom>
        </p:spPr>
      </p:pic>
      <p:pic>
        <p:nvPicPr>
          <p:cNvPr id="9" name="Immagine 8">
            <a:extLst>
              <a:ext uri="{FF2B5EF4-FFF2-40B4-BE49-F238E27FC236}">
                <a16:creationId xmlns:a16="http://schemas.microsoft.com/office/drawing/2014/main" id="{18DE3C3D-DBE1-401F-9384-8493B946F7B7}"/>
              </a:ext>
            </a:extLst>
          </p:cNvPr>
          <p:cNvPicPr>
            <a:picLocks noChangeAspect="1"/>
          </p:cNvPicPr>
          <p:nvPr/>
        </p:nvPicPr>
        <p:blipFill>
          <a:blip r:embed="rId5"/>
          <a:stretch>
            <a:fillRect/>
          </a:stretch>
        </p:blipFill>
        <p:spPr>
          <a:xfrm>
            <a:off x="7685585" y="3466069"/>
            <a:ext cx="2138032" cy="3276679"/>
          </a:xfrm>
          <a:prstGeom prst="rect">
            <a:avLst/>
          </a:prstGeom>
        </p:spPr>
      </p:pic>
      <p:sp>
        <p:nvSpPr>
          <p:cNvPr id="2" name="Rettangolo 1">
            <a:extLst>
              <a:ext uri="{FF2B5EF4-FFF2-40B4-BE49-F238E27FC236}">
                <a16:creationId xmlns:a16="http://schemas.microsoft.com/office/drawing/2014/main" id="{DF8F24E3-5EAE-4247-A6B5-FCF1D155C7BF}"/>
              </a:ext>
            </a:extLst>
          </p:cNvPr>
          <p:cNvSpPr/>
          <p:nvPr/>
        </p:nvSpPr>
        <p:spPr>
          <a:xfrm>
            <a:off x="2447925" y="5943600"/>
            <a:ext cx="457200" cy="2709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6878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circle(in)">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D694458-B704-4CCA-918C-6FE3C5FD4F75}"/>
              </a:ext>
            </a:extLst>
          </p:cNvPr>
          <p:cNvPicPr>
            <a:picLocks noChangeAspect="1"/>
          </p:cNvPicPr>
          <p:nvPr/>
        </p:nvPicPr>
        <p:blipFill>
          <a:blip r:embed="rId2"/>
          <a:stretch>
            <a:fillRect/>
          </a:stretch>
        </p:blipFill>
        <p:spPr>
          <a:xfrm>
            <a:off x="84841" y="0"/>
            <a:ext cx="5605433" cy="4732255"/>
          </a:xfrm>
          <a:prstGeom prst="rect">
            <a:avLst/>
          </a:prstGeom>
        </p:spPr>
      </p:pic>
      <p:pic>
        <p:nvPicPr>
          <p:cNvPr id="5" name="Immagine 4">
            <a:extLst>
              <a:ext uri="{FF2B5EF4-FFF2-40B4-BE49-F238E27FC236}">
                <a16:creationId xmlns:a16="http://schemas.microsoft.com/office/drawing/2014/main" id="{9DCAC971-7505-4C2A-82E3-01ABD6F87C16}"/>
              </a:ext>
            </a:extLst>
          </p:cNvPr>
          <p:cNvPicPr>
            <a:picLocks noChangeAspect="1"/>
          </p:cNvPicPr>
          <p:nvPr/>
        </p:nvPicPr>
        <p:blipFill>
          <a:blip r:embed="rId3"/>
          <a:stretch>
            <a:fillRect/>
          </a:stretch>
        </p:blipFill>
        <p:spPr>
          <a:xfrm>
            <a:off x="4619134" y="803157"/>
            <a:ext cx="7572866" cy="6054843"/>
          </a:xfrm>
          <a:prstGeom prst="rect">
            <a:avLst/>
          </a:prstGeom>
        </p:spPr>
      </p:pic>
    </p:spTree>
    <p:extLst>
      <p:ext uri="{BB962C8B-B14F-4D97-AF65-F5344CB8AC3E}">
        <p14:creationId xmlns:p14="http://schemas.microsoft.com/office/powerpoint/2010/main" val="259533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D1BDB06-3D5E-4D31-A4BF-6707215A0031}"/>
              </a:ext>
            </a:extLst>
          </p:cNvPr>
          <p:cNvPicPr>
            <a:picLocks noChangeAspect="1"/>
          </p:cNvPicPr>
          <p:nvPr/>
        </p:nvPicPr>
        <p:blipFill>
          <a:blip r:embed="rId2"/>
          <a:stretch>
            <a:fillRect/>
          </a:stretch>
        </p:blipFill>
        <p:spPr>
          <a:xfrm>
            <a:off x="5828157" y="625945"/>
            <a:ext cx="6363843" cy="5380469"/>
          </a:xfrm>
          <a:prstGeom prst="rect">
            <a:avLst/>
          </a:prstGeom>
        </p:spPr>
      </p:pic>
      <p:pic>
        <p:nvPicPr>
          <p:cNvPr id="4" name="Immagine 3">
            <a:extLst>
              <a:ext uri="{FF2B5EF4-FFF2-40B4-BE49-F238E27FC236}">
                <a16:creationId xmlns:a16="http://schemas.microsoft.com/office/drawing/2014/main" id="{25EDB6DF-C56B-40E7-9B5C-EB65D30EFE11}"/>
              </a:ext>
            </a:extLst>
          </p:cNvPr>
          <p:cNvPicPr>
            <a:picLocks noChangeAspect="1"/>
          </p:cNvPicPr>
          <p:nvPr/>
        </p:nvPicPr>
        <p:blipFill>
          <a:blip r:embed="rId3"/>
          <a:stretch>
            <a:fillRect/>
          </a:stretch>
        </p:blipFill>
        <p:spPr>
          <a:xfrm>
            <a:off x="104775" y="1195387"/>
            <a:ext cx="5629275" cy="4467225"/>
          </a:xfrm>
          <a:prstGeom prst="rect">
            <a:avLst/>
          </a:prstGeom>
        </p:spPr>
      </p:pic>
    </p:spTree>
    <p:extLst>
      <p:ext uri="{BB962C8B-B14F-4D97-AF65-F5344CB8AC3E}">
        <p14:creationId xmlns:p14="http://schemas.microsoft.com/office/powerpoint/2010/main" val="1024461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cientists report gastrointestinal manifestations and mechanisms of COVID-19  | EurekAlert! Science News">
            <a:extLst>
              <a:ext uri="{FF2B5EF4-FFF2-40B4-BE49-F238E27FC236}">
                <a16:creationId xmlns:a16="http://schemas.microsoft.com/office/drawing/2014/main" id="{46385281-1B94-4F34-8767-863603CD20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481" y="437768"/>
            <a:ext cx="11547038" cy="5356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877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72"/>
        <p:cNvGrpSpPr/>
        <p:nvPr/>
      </p:nvGrpSpPr>
      <p:grpSpPr>
        <a:xfrm>
          <a:off x="0" y="0"/>
          <a:ext cx="0" cy="0"/>
          <a:chOff x="0" y="0"/>
          <a:chExt cx="0" cy="0"/>
        </a:xfrm>
      </p:grpSpPr>
      <p:sp>
        <p:nvSpPr>
          <p:cNvPr id="4573" name="Google Shape;4573;p29"/>
          <p:cNvSpPr/>
          <p:nvPr/>
        </p:nvSpPr>
        <p:spPr>
          <a:xfrm>
            <a:off x="9525" y="2182813"/>
            <a:ext cx="12176125" cy="1168400"/>
          </a:xfrm>
          <a:prstGeom prst="rect">
            <a:avLst/>
          </a:prstGeom>
          <a:solidFill>
            <a:srgbClr val="57EB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4" name="Google Shape;4574;p29"/>
          <p:cNvSpPr/>
          <p:nvPr/>
        </p:nvSpPr>
        <p:spPr>
          <a:xfrm>
            <a:off x="9525" y="4519613"/>
            <a:ext cx="12176125" cy="1169987"/>
          </a:xfrm>
          <a:prstGeom prst="rect">
            <a:avLst/>
          </a:prstGeom>
          <a:solidFill>
            <a:srgbClr val="3386FF"/>
          </a:solidFill>
          <a:ln>
            <a:solidFill>
              <a:schemeClr val="accent1"/>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5" name="Google Shape;4575;p29"/>
          <p:cNvSpPr/>
          <p:nvPr/>
        </p:nvSpPr>
        <p:spPr>
          <a:xfrm>
            <a:off x="9525" y="5689600"/>
            <a:ext cx="12176125" cy="1168400"/>
          </a:xfrm>
          <a:prstGeom prst="rect">
            <a:avLst/>
          </a:prstGeom>
          <a:solidFill>
            <a:srgbClr val="0020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6" name="Google Shape;4576;p29"/>
          <p:cNvSpPr/>
          <p:nvPr/>
        </p:nvSpPr>
        <p:spPr>
          <a:xfrm>
            <a:off x="6544" y="3351213"/>
            <a:ext cx="12176125" cy="1168400"/>
          </a:xfrm>
          <a:prstGeom prst="rect">
            <a:avLst/>
          </a:prstGeom>
          <a:solidFill>
            <a:schemeClr val="accent4">
              <a:lumMod val="5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7" name="Google Shape;4577;p29"/>
          <p:cNvGrpSpPr/>
          <p:nvPr/>
        </p:nvGrpSpPr>
        <p:grpSpPr>
          <a:xfrm>
            <a:off x="7559675" y="979488"/>
            <a:ext cx="4051300" cy="5565774"/>
            <a:chOff x="7559675" y="979488"/>
            <a:chExt cx="4051300" cy="5565774"/>
          </a:xfrm>
        </p:grpSpPr>
        <p:sp>
          <p:nvSpPr>
            <p:cNvPr id="4578" name="Google Shape;4578;p29"/>
            <p:cNvSpPr/>
            <p:nvPr/>
          </p:nvSpPr>
          <p:spPr>
            <a:xfrm>
              <a:off x="8347075" y="5689600"/>
              <a:ext cx="2879725" cy="855662"/>
            </a:xfrm>
            <a:custGeom>
              <a:avLst/>
              <a:gdLst/>
              <a:ahLst/>
              <a:cxnLst/>
              <a:rect l="l" t="t" r="r" b="b"/>
              <a:pathLst>
                <a:path w="1814" h="539" extrusionOk="0">
                  <a:moveTo>
                    <a:pt x="179" y="105"/>
                  </a:moveTo>
                  <a:lnTo>
                    <a:pt x="501" y="201"/>
                  </a:lnTo>
                  <a:lnTo>
                    <a:pt x="1059" y="499"/>
                  </a:lnTo>
                  <a:lnTo>
                    <a:pt x="1483" y="539"/>
                  </a:lnTo>
                  <a:lnTo>
                    <a:pt x="1649" y="141"/>
                  </a:lnTo>
                  <a:lnTo>
                    <a:pt x="1814" y="0"/>
                  </a:lnTo>
                  <a:lnTo>
                    <a:pt x="0" y="0"/>
                  </a:lnTo>
                  <a:lnTo>
                    <a:pt x="179" y="105"/>
                  </a:lnTo>
                  <a:close/>
                </a:path>
              </a:pathLst>
            </a:custGeom>
            <a:solidFill>
              <a:srgbClr val="043E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79" name="Google Shape;4579;p29"/>
            <p:cNvGrpSpPr/>
            <p:nvPr/>
          </p:nvGrpSpPr>
          <p:grpSpPr>
            <a:xfrm>
              <a:off x="8742363" y="979488"/>
              <a:ext cx="2173288" cy="1203325"/>
              <a:chOff x="8742363" y="979488"/>
              <a:chExt cx="2173288" cy="1203325"/>
            </a:xfrm>
          </p:grpSpPr>
          <p:sp>
            <p:nvSpPr>
              <p:cNvPr id="4580" name="Google Shape;4580;p29"/>
              <p:cNvSpPr/>
              <p:nvPr/>
            </p:nvSpPr>
            <p:spPr>
              <a:xfrm>
                <a:off x="8742363" y="979488"/>
                <a:ext cx="2173288" cy="1203325"/>
              </a:xfrm>
              <a:custGeom>
                <a:avLst/>
                <a:gdLst/>
                <a:ahLst/>
                <a:cxnLst/>
                <a:rect l="l" t="t" r="r" b="b"/>
                <a:pathLst>
                  <a:path w="1369" h="758" extrusionOk="0">
                    <a:moveTo>
                      <a:pt x="1311" y="638"/>
                    </a:moveTo>
                    <a:lnTo>
                      <a:pt x="1119" y="405"/>
                    </a:lnTo>
                    <a:lnTo>
                      <a:pt x="868" y="319"/>
                    </a:lnTo>
                    <a:lnTo>
                      <a:pt x="647" y="96"/>
                    </a:lnTo>
                    <a:lnTo>
                      <a:pt x="592" y="0"/>
                    </a:lnTo>
                    <a:lnTo>
                      <a:pt x="441" y="302"/>
                    </a:lnTo>
                    <a:lnTo>
                      <a:pt x="383" y="281"/>
                    </a:lnTo>
                    <a:lnTo>
                      <a:pt x="266" y="463"/>
                    </a:lnTo>
                    <a:lnTo>
                      <a:pt x="161" y="408"/>
                    </a:lnTo>
                    <a:lnTo>
                      <a:pt x="0" y="758"/>
                    </a:lnTo>
                    <a:lnTo>
                      <a:pt x="1369" y="758"/>
                    </a:lnTo>
                    <a:lnTo>
                      <a:pt x="1311" y="638"/>
                    </a:lnTo>
                    <a:close/>
                  </a:path>
                </a:pathLst>
              </a:custGeom>
              <a:solidFill>
                <a:srgbClr val="CF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1" name="Google Shape;4581;p29"/>
              <p:cNvSpPr/>
              <p:nvPr/>
            </p:nvSpPr>
            <p:spPr>
              <a:xfrm>
                <a:off x="9164638" y="1425575"/>
                <a:ext cx="247650" cy="757237"/>
              </a:xfrm>
              <a:custGeom>
                <a:avLst/>
                <a:gdLst/>
                <a:ahLst/>
                <a:cxnLst/>
                <a:rect l="l" t="t" r="r" b="b"/>
                <a:pathLst>
                  <a:path w="156" h="477" extrusionOk="0">
                    <a:moveTo>
                      <a:pt x="117" y="0"/>
                    </a:moveTo>
                    <a:lnTo>
                      <a:pt x="156" y="477"/>
                    </a:lnTo>
                    <a:lnTo>
                      <a:pt x="0" y="182"/>
                    </a:lnTo>
                    <a:lnTo>
                      <a:pt x="117"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2" name="Google Shape;4582;p29"/>
              <p:cNvSpPr/>
              <p:nvPr/>
            </p:nvSpPr>
            <p:spPr>
              <a:xfrm>
                <a:off x="10556875" y="1992313"/>
                <a:ext cx="358775" cy="190500"/>
              </a:xfrm>
              <a:custGeom>
                <a:avLst/>
                <a:gdLst/>
                <a:ahLst/>
                <a:cxnLst/>
                <a:rect l="l" t="t" r="r" b="b"/>
                <a:pathLst>
                  <a:path w="226" h="120" extrusionOk="0">
                    <a:moveTo>
                      <a:pt x="168" y="0"/>
                    </a:moveTo>
                    <a:lnTo>
                      <a:pt x="0" y="120"/>
                    </a:lnTo>
                    <a:lnTo>
                      <a:pt x="226" y="120"/>
                    </a:lnTo>
                    <a:lnTo>
                      <a:pt x="168"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3" name="Google Shape;4583;p29"/>
              <p:cNvSpPr/>
              <p:nvPr/>
            </p:nvSpPr>
            <p:spPr>
              <a:xfrm>
                <a:off x="10036175" y="1485900"/>
                <a:ext cx="234950" cy="696912"/>
              </a:xfrm>
              <a:custGeom>
                <a:avLst/>
                <a:gdLst/>
                <a:ahLst/>
                <a:cxnLst/>
                <a:rect l="l" t="t" r="r" b="b"/>
                <a:pathLst>
                  <a:path w="148" h="439" extrusionOk="0">
                    <a:moveTo>
                      <a:pt x="53" y="0"/>
                    </a:moveTo>
                    <a:lnTo>
                      <a:pt x="0" y="439"/>
                    </a:lnTo>
                    <a:lnTo>
                      <a:pt x="148" y="34"/>
                    </a:lnTo>
                    <a:lnTo>
                      <a:pt x="53" y="0"/>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4" name="Google Shape;4584;p29"/>
              <p:cNvSpPr/>
              <p:nvPr/>
            </p:nvSpPr>
            <p:spPr>
              <a:xfrm>
                <a:off x="9632950" y="979488"/>
                <a:ext cx="136525" cy="879475"/>
              </a:xfrm>
              <a:custGeom>
                <a:avLst/>
                <a:gdLst/>
                <a:ahLst/>
                <a:cxnLst/>
                <a:rect l="l" t="t" r="r" b="b"/>
                <a:pathLst>
                  <a:path w="86" h="554" extrusionOk="0">
                    <a:moveTo>
                      <a:pt x="86" y="96"/>
                    </a:moveTo>
                    <a:lnTo>
                      <a:pt x="65" y="261"/>
                    </a:lnTo>
                    <a:lnTo>
                      <a:pt x="65" y="554"/>
                    </a:lnTo>
                    <a:lnTo>
                      <a:pt x="0" y="235"/>
                    </a:lnTo>
                    <a:lnTo>
                      <a:pt x="31" y="0"/>
                    </a:lnTo>
                    <a:lnTo>
                      <a:pt x="86" y="96"/>
                    </a:lnTo>
                    <a:close/>
                  </a:path>
                </a:pathLst>
              </a:custGeom>
              <a:solidFill>
                <a:srgbClr val="82C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5" name="Google Shape;4585;p29"/>
              <p:cNvSpPr/>
              <p:nvPr/>
            </p:nvSpPr>
            <p:spPr>
              <a:xfrm>
                <a:off x="9925050" y="1287463"/>
                <a:ext cx="195263" cy="625475"/>
              </a:xfrm>
              <a:custGeom>
                <a:avLst/>
                <a:gdLst/>
                <a:ahLst/>
                <a:cxnLst/>
                <a:rect l="l" t="t" r="r" b="b"/>
                <a:pathLst>
                  <a:path w="123" h="394" extrusionOk="0">
                    <a:moveTo>
                      <a:pt x="0" y="0"/>
                    </a:moveTo>
                    <a:lnTo>
                      <a:pt x="91" y="394"/>
                    </a:lnTo>
                    <a:lnTo>
                      <a:pt x="123" y="125"/>
                    </a:lnTo>
                    <a:lnTo>
                      <a:pt x="0" y="0"/>
                    </a:lnTo>
                    <a:close/>
                  </a:path>
                </a:pathLst>
              </a:custGeom>
              <a:solidFill>
                <a:srgbClr val="9CD9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86" name="Google Shape;4586;p29"/>
            <p:cNvSpPr/>
            <p:nvPr/>
          </p:nvSpPr>
          <p:spPr>
            <a:xfrm>
              <a:off x="8121650" y="2182813"/>
              <a:ext cx="3409950" cy="1168400"/>
            </a:xfrm>
            <a:custGeom>
              <a:avLst/>
              <a:gdLst/>
              <a:ahLst/>
              <a:cxnLst/>
              <a:rect l="l" t="t" r="r" b="b"/>
              <a:pathLst>
                <a:path w="2148" h="736" extrusionOk="0">
                  <a:moveTo>
                    <a:pt x="2148" y="448"/>
                  </a:moveTo>
                  <a:lnTo>
                    <a:pt x="1783" y="55"/>
                  </a:lnTo>
                  <a:lnTo>
                    <a:pt x="1760" y="0"/>
                  </a:lnTo>
                  <a:lnTo>
                    <a:pt x="391" y="0"/>
                  </a:lnTo>
                  <a:lnTo>
                    <a:pt x="367" y="55"/>
                  </a:lnTo>
                  <a:lnTo>
                    <a:pt x="77" y="350"/>
                  </a:lnTo>
                  <a:lnTo>
                    <a:pt x="55" y="655"/>
                  </a:lnTo>
                  <a:lnTo>
                    <a:pt x="0" y="736"/>
                  </a:lnTo>
                  <a:lnTo>
                    <a:pt x="2100" y="736"/>
                  </a:lnTo>
                  <a:lnTo>
                    <a:pt x="2148" y="448"/>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7" name="Google Shape;4587;p29"/>
            <p:cNvSpPr/>
            <p:nvPr/>
          </p:nvSpPr>
          <p:spPr>
            <a:xfrm>
              <a:off x="7559675" y="4519613"/>
              <a:ext cx="4051300" cy="1169987"/>
            </a:xfrm>
            <a:custGeom>
              <a:avLst/>
              <a:gdLst/>
              <a:ahLst/>
              <a:cxnLst/>
              <a:rect l="l" t="t" r="r" b="b"/>
              <a:pathLst>
                <a:path w="2552" h="737" extrusionOk="0">
                  <a:moveTo>
                    <a:pt x="2408" y="351"/>
                  </a:moveTo>
                  <a:lnTo>
                    <a:pt x="2552" y="0"/>
                  </a:lnTo>
                  <a:lnTo>
                    <a:pt x="16" y="0"/>
                  </a:lnTo>
                  <a:lnTo>
                    <a:pt x="0" y="101"/>
                  </a:lnTo>
                  <a:lnTo>
                    <a:pt x="251" y="595"/>
                  </a:lnTo>
                  <a:lnTo>
                    <a:pt x="496" y="737"/>
                  </a:lnTo>
                  <a:lnTo>
                    <a:pt x="2310" y="737"/>
                  </a:lnTo>
                  <a:lnTo>
                    <a:pt x="2293" y="564"/>
                  </a:lnTo>
                  <a:lnTo>
                    <a:pt x="2408" y="351"/>
                  </a:lnTo>
                  <a:close/>
                </a:path>
              </a:pathLst>
            </a:custGeom>
            <a:solidFill>
              <a:srgbClr val="027EB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88" name="Google Shape;4588;p29"/>
            <p:cNvSpPr/>
            <p:nvPr/>
          </p:nvSpPr>
          <p:spPr>
            <a:xfrm>
              <a:off x="7585075" y="3351213"/>
              <a:ext cx="4025900" cy="1168400"/>
            </a:xfrm>
            <a:custGeom>
              <a:avLst/>
              <a:gdLst/>
              <a:ahLst/>
              <a:cxnLst/>
              <a:rect l="l" t="t" r="r" b="b"/>
              <a:pathLst>
                <a:path w="2536" h="736" extrusionOk="0">
                  <a:moveTo>
                    <a:pt x="2414" y="317"/>
                  </a:moveTo>
                  <a:lnTo>
                    <a:pt x="2450" y="39"/>
                  </a:lnTo>
                  <a:lnTo>
                    <a:pt x="2438" y="0"/>
                  </a:lnTo>
                  <a:lnTo>
                    <a:pt x="338" y="0"/>
                  </a:lnTo>
                  <a:lnTo>
                    <a:pt x="55" y="413"/>
                  </a:lnTo>
                  <a:lnTo>
                    <a:pt x="0" y="736"/>
                  </a:lnTo>
                  <a:lnTo>
                    <a:pt x="2536" y="736"/>
                  </a:lnTo>
                  <a:lnTo>
                    <a:pt x="2414" y="317"/>
                  </a:lnTo>
                  <a:close/>
                </a:path>
              </a:pathLst>
            </a:custGeom>
            <a:solidFill>
              <a:srgbClr val="009A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590" name="Google Shape;4590;p29"/>
          <p:cNvSpPr/>
          <p:nvPr/>
        </p:nvSpPr>
        <p:spPr>
          <a:xfrm>
            <a:off x="1220788" y="3522663"/>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dirty="0">
                <a:solidFill>
                  <a:schemeClr val="lt2"/>
                </a:solidFill>
                <a:latin typeface="Open Sans"/>
                <a:ea typeface="Open Sans"/>
                <a:cs typeface="Open Sans"/>
                <a:sym typeface="Open Sans"/>
              </a:rPr>
              <a:t>1</a:t>
            </a:r>
            <a:endParaRPr sz="1800" b="0" i="0" u="none" strike="noStrike" cap="none" dirty="0">
              <a:solidFill>
                <a:schemeClr val="lt2"/>
              </a:solidFill>
              <a:latin typeface="Arial"/>
              <a:ea typeface="Arial"/>
              <a:cs typeface="Arial"/>
              <a:sym typeface="Arial"/>
            </a:endParaRPr>
          </a:p>
        </p:txBody>
      </p:sp>
      <p:sp>
        <p:nvSpPr>
          <p:cNvPr id="4591" name="Google Shape;4591;p29"/>
          <p:cNvSpPr/>
          <p:nvPr/>
        </p:nvSpPr>
        <p:spPr>
          <a:xfrm>
            <a:off x="1220788" y="4679950"/>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2</a:t>
            </a:r>
            <a:endParaRPr sz="1800" b="0" i="0" u="none" strike="noStrike" cap="none" dirty="0">
              <a:solidFill>
                <a:schemeClr val="lt2"/>
              </a:solidFill>
              <a:latin typeface="Arial"/>
              <a:ea typeface="Arial"/>
              <a:cs typeface="Arial"/>
              <a:sym typeface="Arial"/>
            </a:endParaRPr>
          </a:p>
        </p:txBody>
      </p:sp>
      <p:sp>
        <p:nvSpPr>
          <p:cNvPr id="4592" name="Google Shape;4592;p29"/>
          <p:cNvSpPr/>
          <p:nvPr/>
        </p:nvSpPr>
        <p:spPr>
          <a:xfrm>
            <a:off x="1220788" y="5837238"/>
            <a:ext cx="7021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2"/>
              </a:buClr>
              <a:buSzPts val="4800"/>
              <a:buFont typeface="Open Sans"/>
              <a:buNone/>
            </a:pPr>
            <a:r>
              <a:rPr lang="en-US" sz="4800" b="1" i="0" u="none" strike="noStrike" cap="none" dirty="0">
                <a:solidFill>
                  <a:schemeClr val="lt2"/>
                </a:solidFill>
                <a:latin typeface="Open Sans"/>
                <a:ea typeface="Open Sans"/>
                <a:cs typeface="Open Sans"/>
                <a:sym typeface="Open Sans"/>
              </a:rPr>
              <a:t>3</a:t>
            </a:r>
            <a:endParaRPr sz="1800" b="0" i="0" u="none" strike="noStrike" cap="none" dirty="0">
              <a:solidFill>
                <a:schemeClr val="lt2"/>
              </a:solidFill>
              <a:latin typeface="Arial"/>
              <a:ea typeface="Arial"/>
              <a:cs typeface="Arial"/>
              <a:sym typeface="Arial"/>
            </a:endParaRPr>
          </a:p>
        </p:txBody>
      </p:sp>
      <p:sp>
        <p:nvSpPr>
          <p:cNvPr id="4593" name="Google Shape;4593;p29"/>
          <p:cNvSpPr/>
          <p:nvPr/>
        </p:nvSpPr>
        <p:spPr>
          <a:xfrm>
            <a:off x="5092514" y="134719"/>
            <a:ext cx="6999829" cy="64633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4200"/>
              <a:buFont typeface="Open Sans"/>
              <a:buNone/>
            </a:pPr>
            <a:r>
              <a:rPr lang="en-US" sz="4200" b="1" i="0" u="none" strike="noStrike" cap="none" dirty="0">
                <a:solidFill>
                  <a:schemeClr val="dk1"/>
                </a:solidFill>
                <a:latin typeface="Open Sans"/>
                <a:ea typeface="Open Sans"/>
                <a:cs typeface="Open Sans"/>
                <a:sym typeface="Open Sans"/>
              </a:rPr>
              <a:t>SARS-CoV-2 and COVID-19</a:t>
            </a:r>
            <a:endParaRPr sz="1800" b="0" i="0" u="none" strike="noStrike" cap="none" dirty="0">
              <a:solidFill>
                <a:schemeClr val="dk1"/>
              </a:solidFill>
              <a:latin typeface="Arial"/>
              <a:ea typeface="Arial"/>
              <a:cs typeface="Arial"/>
              <a:sym typeface="Arial"/>
            </a:endParaRPr>
          </a:p>
        </p:txBody>
      </p:sp>
      <p:sp>
        <p:nvSpPr>
          <p:cNvPr id="4594" name="Google Shape;4594;p29"/>
          <p:cNvSpPr txBox="1"/>
          <p:nvPr/>
        </p:nvSpPr>
        <p:spPr>
          <a:xfrm>
            <a:off x="2217653" y="5783644"/>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Why does disease severity vary among individuals?</a:t>
            </a:r>
            <a:endParaRPr sz="3000" dirty="0">
              <a:solidFill>
                <a:schemeClr val="lt2"/>
              </a:solidFill>
              <a:latin typeface="Open Sans"/>
              <a:ea typeface="Open Sans"/>
              <a:cs typeface="Open Sans"/>
              <a:sym typeface="Open Sans"/>
            </a:endParaRPr>
          </a:p>
        </p:txBody>
      </p:sp>
      <p:sp>
        <p:nvSpPr>
          <p:cNvPr id="4595" name="Google Shape;4595;p29"/>
          <p:cNvSpPr txBox="1"/>
          <p:nvPr/>
        </p:nvSpPr>
        <p:spPr>
          <a:xfrm>
            <a:off x="2189340" y="4600040"/>
            <a:ext cx="5103897" cy="1477287"/>
          </a:xfrm>
          <a:prstGeom prst="rect">
            <a:avLst/>
          </a:prstGeom>
          <a:noFill/>
          <a:ln>
            <a:noFill/>
          </a:ln>
        </p:spPr>
        <p:txBody>
          <a:bodyPr spcFirstLastPara="1" wrap="square" lIns="91425" tIns="45700" rIns="91425" bIns="45700" anchor="t" anchorCtr="0">
            <a:spAutoFit/>
          </a:bodyPr>
          <a:lstStyle/>
          <a:p>
            <a:r>
              <a:rPr lang="en-US" sz="3000" dirty="0">
                <a:solidFill>
                  <a:schemeClr val="lt2"/>
                </a:solidFill>
                <a:latin typeface="Open Sans"/>
                <a:ea typeface="Open Sans"/>
                <a:cs typeface="Open Sans"/>
                <a:sym typeface="Open Sans"/>
              </a:rPr>
              <a:t>Are there any alternative transmission routes?</a:t>
            </a:r>
          </a:p>
          <a:p>
            <a:endParaRPr lang="en-US" sz="3000" dirty="0">
              <a:solidFill>
                <a:schemeClr val="lt2"/>
              </a:solidFill>
              <a:latin typeface="Open Sans"/>
              <a:ea typeface="Open Sans"/>
              <a:cs typeface="Open Sans"/>
              <a:sym typeface="Open Sans"/>
            </a:endParaRPr>
          </a:p>
        </p:txBody>
      </p:sp>
      <p:sp>
        <p:nvSpPr>
          <p:cNvPr id="4596" name="Google Shape;4596;p29"/>
          <p:cNvSpPr txBox="1"/>
          <p:nvPr/>
        </p:nvSpPr>
        <p:spPr>
          <a:xfrm>
            <a:off x="2202040" y="3427602"/>
            <a:ext cx="5103897" cy="1015622"/>
          </a:xfrm>
          <a:prstGeom prst="rect">
            <a:avLst/>
          </a:prstGeom>
          <a:noFill/>
          <a:ln>
            <a:noFill/>
          </a:ln>
        </p:spPr>
        <p:txBody>
          <a:bodyPr spcFirstLastPara="1" wrap="square" lIns="91425" tIns="45700" rIns="91425" bIns="45700" anchor="t" anchorCtr="0">
            <a:spAutoFit/>
          </a:bodyPr>
          <a:lstStyle/>
          <a:p>
            <a:pPr lvl="0"/>
            <a:r>
              <a:rPr lang="en-US" sz="3000" dirty="0">
                <a:solidFill>
                  <a:schemeClr val="lt2"/>
                </a:solidFill>
                <a:latin typeface="Open Sans"/>
                <a:ea typeface="Open Sans"/>
                <a:cs typeface="Open Sans"/>
                <a:sym typeface="Open Sans"/>
              </a:rPr>
              <a:t>How SARS-CoV-2 originated and how it spread out?</a:t>
            </a:r>
            <a:endParaRPr sz="3000" dirty="0">
              <a:solidFill>
                <a:schemeClr val="lt2"/>
              </a:solidFill>
              <a:latin typeface="Open Sans"/>
              <a:ea typeface="Open Sans"/>
              <a:cs typeface="Open Sans"/>
              <a:sym typeface="Open Sans"/>
            </a:endParaRPr>
          </a:p>
        </p:txBody>
      </p:sp>
      <p:sp>
        <p:nvSpPr>
          <p:cNvPr id="4597" name="Google Shape;4597;p29"/>
          <p:cNvSpPr txBox="1"/>
          <p:nvPr/>
        </p:nvSpPr>
        <p:spPr>
          <a:xfrm>
            <a:off x="2217653" y="2478437"/>
            <a:ext cx="510389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lt2"/>
                </a:solidFill>
                <a:latin typeface="Open Sans"/>
                <a:ea typeface="Open Sans"/>
                <a:cs typeface="Open Sans"/>
                <a:sym typeface="Open Sans"/>
              </a:rPr>
              <a:t>What we know</a:t>
            </a:r>
            <a:endParaRPr sz="3200" dirty="0">
              <a:solidFill>
                <a:schemeClr val="lt2"/>
              </a:solidFill>
              <a:latin typeface="Open Sans"/>
              <a:ea typeface="Open Sans"/>
              <a:cs typeface="Open Sans"/>
              <a:sym typeface="Open Sans"/>
            </a:endParaRPr>
          </a:p>
        </p:txBody>
      </p:sp>
      <p:sp>
        <p:nvSpPr>
          <p:cNvPr id="26" name="Freccia a destra 25">
            <a:extLst>
              <a:ext uri="{FF2B5EF4-FFF2-40B4-BE49-F238E27FC236}">
                <a16:creationId xmlns:a16="http://schemas.microsoft.com/office/drawing/2014/main" id="{84A982D1-16E6-4FAE-A825-840D9E62C28D}"/>
              </a:ext>
            </a:extLst>
          </p:cNvPr>
          <p:cNvSpPr/>
          <p:nvPr/>
        </p:nvSpPr>
        <p:spPr>
          <a:xfrm rot="8839271">
            <a:off x="6804808" y="5451414"/>
            <a:ext cx="1769836" cy="58473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2342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77"/>
                                        </p:tgtEl>
                                        <p:attrNameLst>
                                          <p:attrName>style.visibility</p:attrName>
                                        </p:attrNameLst>
                                      </p:cBhvr>
                                      <p:to>
                                        <p:strVal val="visible"/>
                                      </p:to>
                                    </p:set>
                                    <p:anim calcmode="lin" valueType="num">
                                      <p:cBhvr additive="base">
                                        <p:cTn id="7" dur="1000"/>
                                        <p:tgtEl>
                                          <p:spTgt spid="4577"/>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150"/>
                                  </p:stCondLst>
                                  <p:childTnLst>
                                    <p:set>
                                      <p:cBhvr>
                                        <p:cTn id="9" dur="1" fill="hold">
                                          <p:stCondLst>
                                            <p:cond delay="0"/>
                                          </p:stCondLst>
                                        </p:cTn>
                                        <p:tgtEl>
                                          <p:spTgt spid="4575"/>
                                        </p:tgtEl>
                                        <p:attrNameLst>
                                          <p:attrName>style.visibility</p:attrName>
                                        </p:attrNameLst>
                                      </p:cBhvr>
                                      <p:to>
                                        <p:strVal val="visible"/>
                                      </p:to>
                                    </p:set>
                                    <p:anim calcmode="lin" valueType="num">
                                      <p:cBhvr additive="base">
                                        <p:cTn id="10" dur="1000"/>
                                        <p:tgtEl>
                                          <p:spTgt spid="4575"/>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350"/>
                                  </p:stCondLst>
                                  <p:childTnLst>
                                    <p:set>
                                      <p:cBhvr>
                                        <p:cTn id="12" dur="1" fill="hold">
                                          <p:stCondLst>
                                            <p:cond delay="0"/>
                                          </p:stCondLst>
                                        </p:cTn>
                                        <p:tgtEl>
                                          <p:spTgt spid="4574"/>
                                        </p:tgtEl>
                                        <p:attrNameLst>
                                          <p:attrName>style.visibility</p:attrName>
                                        </p:attrNameLst>
                                      </p:cBhvr>
                                      <p:to>
                                        <p:strVal val="visible"/>
                                      </p:to>
                                    </p:set>
                                    <p:anim calcmode="lin" valueType="num">
                                      <p:cBhvr additive="base">
                                        <p:cTn id="13" dur="1000"/>
                                        <p:tgtEl>
                                          <p:spTgt spid="4574"/>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550"/>
                                  </p:stCondLst>
                                  <p:childTnLst>
                                    <p:set>
                                      <p:cBhvr>
                                        <p:cTn id="15" dur="1" fill="hold">
                                          <p:stCondLst>
                                            <p:cond delay="0"/>
                                          </p:stCondLst>
                                        </p:cTn>
                                        <p:tgtEl>
                                          <p:spTgt spid="4576"/>
                                        </p:tgtEl>
                                        <p:attrNameLst>
                                          <p:attrName>style.visibility</p:attrName>
                                        </p:attrNameLst>
                                      </p:cBhvr>
                                      <p:to>
                                        <p:strVal val="visible"/>
                                      </p:to>
                                    </p:set>
                                    <p:anim calcmode="lin" valueType="num">
                                      <p:cBhvr additive="base">
                                        <p:cTn id="16" dur="1000"/>
                                        <p:tgtEl>
                                          <p:spTgt spid="4576"/>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750"/>
                                  </p:stCondLst>
                                  <p:childTnLst>
                                    <p:set>
                                      <p:cBhvr>
                                        <p:cTn id="18" dur="1" fill="hold">
                                          <p:stCondLst>
                                            <p:cond delay="0"/>
                                          </p:stCondLst>
                                        </p:cTn>
                                        <p:tgtEl>
                                          <p:spTgt spid="4573"/>
                                        </p:tgtEl>
                                        <p:attrNameLst>
                                          <p:attrName>style.visibility</p:attrName>
                                        </p:attrNameLst>
                                      </p:cBhvr>
                                      <p:to>
                                        <p:strVal val="visible"/>
                                      </p:to>
                                    </p:set>
                                    <p:anim calcmode="lin" valueType="num">
                                      <p:cBhvr additive="base">
                                        <p:cTn id="19" dur="1000"/>
                                        <p:tgtEl>
                                          <p:spTgt spid="4573"/>
                                        </p:tgtEl>
                                        <p:attrNameLst>
                                          <p:attrName>ppt_x</p:attrName>
                                        </p:attrNameLst>
                                      </p:cBhvr>
                                      <p:tavLst>
                                        <p:tav tm="0">
                                          <p:val>
                                            <p:strVal val="#ppt_x-1"/>
                                          </p:val>
                                        </p:tav>
                                        <p:tav tm="100000">
                                          <p:val>
                                            <p:strVal val="#ppt_x"/>
                                          </p:val>
                                        </p:tav>
                                      </p:tavLst>
                                    </p:anim>
                                  </p:childTnLst>
                                </p:cTn>
                              </p:par>
                              <p:par>
                                <p:cTn id="20" presetID="23" presetClass="entr" presetSubtype="16" fill="hold" nodeType="withEffect">
                                  <p:stCondLst>
                                    <p:cond delay="250"/>
                                  </p:stCondLst>
                                  <p:childTnLst>
                                    <p:set>
                                      <p:cBhvr>
                                        <p:cTn id="21" dur="1" fill="hold">
                                          <p:stCondLst>
                                            <p:cond delay="0"/>
                                          </p:stCondLst>
                                        </p:cTn>
                                        <p:tgtEl>
                                          <p:spTgt spid="4592">
                                            <p:txEl>
                                              <p:pRg st="0" end="0"/>
                                            </p:txEl>
                                          </p:spTgt>
                                        </p:tgtEl>
                                        <p:attrNameLst>
                                          <p:attrName>style.visibility</p:attrName>
                                        </p:attrNameLst>
                                      </p:cBhvr>
                                      <p:to>
                                        <p:strVal val="visible"/>
                                      </p:to>
                                    </p:set>
                                    <p:anim calcmode="lin" valueType="num">
                                      <p:cBhvr additive="base">
                                        <p:cTn id="22" dur="500"/>
                                        <p:tgtEl>
                                          <p:spTgt spid="4592">
                                            <p:txEl>
                                              <p:pRg st="0" end="0"/>
                                            </p:txEl>
                                          </p:spTgt>
                                        </p:tgtEl>
                                        <p:attrNameLst>
                                          <p:attrName>ppt_w</p:attrName>
                                        </p:attrNameLst>
                                      </p:cBhvr>
                                      <p:tavLst>
                                        <p:tav tm="0">
                                          <p:val>
                                            <p:strVal val="0"/>
                                          </p:val>
                                        </p:tav>
                                        <p:tav tm="100000">
                                          <p:val>
                                            <p:strVal val="#ppt_w"/>
                                          </p:val>
                                        </p:tav>
                                      </p:tavLst>
                                    </p:anim>
                                    <p:anim calcmode="lin" valueType="num">
                                      <p:cBhvr additive="base">
                                        <p:cTn id="23" dur="500"/>
                                        <p:tgtEl>
                                          <p:spTgt spid="4592">
                                            <p:txEl>
                                              <p:pRg st="0" end="0"/>
                                            </p:txEl>
                                          </p:spTgt>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450"/>
                                  </p:stCondLst>
                                  <p:childTnLst>
                                    <p:set>
                                      <p:cBhvr>
                                        <p:cTn id="25" dur="1" fill="hold">
                                          <p:stCondLst>
                                            <p:cond delay="0"/>
                                          </p:stCondLst>
                                        </p:cTn>
                                        <p:tgtEl>
                                          <p:spTgt spid="4591"/>
                                        </p:tgtEl>
                                        <p:attrNameLst>
                                          <p:attrName>style.visibility</p:attrName>
                                        </p:attrNameLst>
                                      </p:cBhvr>
                                      <p:to>
                                        <p:strVal val="visible"/>
                                      </p:to>
                                    </p:set>
                                    <p:anim calcmode="lin" valueType="num">
                                      <p:cBhvr additive="base">
                                        <p:cTn id="26" dur="500"/>
                                        <p:tgtEl>
                                          <p:spTgt spid="4591"/>
                                        </p:tgtEl>
                                        <p:attrNameLst>
                                          <p:attrName>ppt_w</p:attrName>
                                        </p:attrNameLst>
                                      </p:cBhvr>
                                      <p:tavLst>
                                        <p:tav tm="0">
                                          <p:val>
                                            <p:strVal val="0"/>
                                          </p:val>
                                        </p:tav>
                                        <p:tav tm="100000">
                                          <p:val>
                                            <p:strVal val="#ppt_w"/>
                                          </p:val>
                                        </p:tav>
                                      </p:tavLst>
                                    </p:anim>
                                    <p:anim calcmode="lin" valueType="num">
                                      <p:cBhvr additive="base">
                                        <p:cTn id="27" dur="500"/>
                                        <p:tgtEl>
                                          <p:spTgt spid="4591"/>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650"/>
                                  </p:stCondLst>
                                  <p:childTnLst>
                                    <p:set>
                                      <p:cBhvr>
                                        <p:cTn id="29" dur="1" fill="hold">
                                          <p:stCondLst>
                                            <p:cond delay="0"/>
                                          </p:stCondLst>
                                        </p:cTn>
                                        <p:tgtEl>
                                          <p:spTgt spid="4590"/>
                                        </p:tgtEl>
                                        <p:attrNameLst>
                                          <p:attrName>style.visibility</p:attrName>
                                        </p:attrNameLst>
                                      </p:cBhvr>
                                      <p:to>
                                        <p:strVal val="visible"/>
                                      </p:to>
                                    </p:set>
                                    <p:anim calcmode="lin" valueType="num">
                                      <p:cBhvr additive="base">
                                        <p:cTn id="30" dur="500"/>
                                        <p:tgtEl>
                                          <p:spTgt spid="4590"/>
                                        </p:tgtEl>
                                        <p:attrNameLst>
                                          <p:attrName>ppt_w</p:attrName>
                                        </p:attrNameLst>
                                      </p:cBhvr>
                                      <p:tavLst>
                                        <p:tav tm="0">
                                          <p:val>
                                            <p:strVal val="0"/>
                                          </p:val>
                                        </p:tav>
                                        <p:tav tm="100000">
                                          <p:val>
                                            <p:strVal val="#ppt_w"/>
                                          </p:val>
                                        </p:tav>
                                      </p:tavLst>
                                    </p:anim>
                                    <p:anim calcmode="lin" valueType="num">
                                      <p:cBhvr additive="base">
                                        <p:cTn id="31" dur="500"/>
                                        <p:tgtEl>
                                          <p:spTgt spid="4590"/>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1000"/>
                                  </p:stCondLst>
                                  <p:childTnLst>
                                    <p:set>
                                      <p:cBhvr>
                                        <p:cTn id="33" dur="1" fill="hold">
                                          <p:stCondLst>
                                            <p:cond delay="0"/>
                                          </p:stCondLst>
                                        </p:cTn>
                                        <p:tgtEl>
                                          <p:spTgt spid="4597"/>
                                        </p:tgtEl>
                                        <p:attrNameLst>
                                          <p:attrName>style.visibility</p:attrName>
                                        </p:attrNameLst>
                                      </p:cBhvr>
                                      <p:to>
                                        <p:strVal val="visible"/>
                                      </p:to>
                                    </p:set>
                                    <p:anim calcmode="lin" valueType="num">
                                      <p:cBhvr additive="base">
                                        <p:cTn id="34" dur="500"/>
                                        <p:tgtEl>
                                          <p:spTgt spid="4597"/>
                                        </p:tgtEl>
                                        <p:attrNameLst>
                                          <p:attrName>ppt_w</p:attrName>
                                        </p:attrNameLst>
                                      </p:cBhvr>
                                      <p:tavLst>
                                        <p:tav tm="0">
                                          <p:val>
                                            <p:strVal val="0"/>
                                          </p:val>
                                        </p:tav>
                                        <p:tav tm="100000">
                                          <p:val>
                                            <p:strVal val="#ppt_w"/>
                                          </p:val>
                                        </p:tav>
                                      </p:tavLst>
                                    </p:anim>
                                    <p:anim calcmode="lin" valueType="num">
                                      <p:cBhvr additive="base">
                                        <p:cTn id="35" dur="500"/>
                                        <p:tgtEl>
                                          <p:spTgt spid="4597"/>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1000"/>
                                  </p:stCondLst>
                                  <p:childTnLst>
                                    <p:set>
                                      <p:cBhvr>
                                        <p:cTn id="37" dur="1" fill="hold">
                                          <p:stCondLst>
                                            <p:cond delay="0"/>
                                          </p:stCondLst>
                                        </p:cTn>
                                        <p:tgtEl>
                                          <p:spTgt spid="4596"/>
                                        </p:tgtEl>
                                        <p:attrNameLst>
                                          <p:attrName>style.visibility</p:attrName>
                                        </p:attrNameLst>
                                      </p:cBhvr>
                                      <p:to>
                                        <p:strVal val="visible"/>
                                      </p:to>
                                    </p:set>
                                    <p:anim calcmode="lin" valueType="num">
                                      <p:cBhvr additive="base">
                                        <p:cTn id="38" dur="500"/>
                                        <p:tgtEl>
                                          <p:spTgt spid="4596"/>
                                        </p:tgtEl>
                                        <p:attrNameLst>
                                          <p:attrName>ppt_w</p:attrName>
                                        </p:attrNameLst>
                                      </p:cBhvr>
                                      <p:tavLst>
                                        <p:tav tm="0">
                                          <p:val>
                                            <p:strVal val="0"/>
                                          </p:val>
                                        </p:tav>
                                        <p:tav tm="100000">
                                          <p:val>
                                            <p:strVal val="#ppt_w"/>
                                          </p:val>
                                        </p:tav>
                                      </p:tavLst>
                                    </p:anim>
                                    <p:anim calcmode="lin" valueType="num">
                                      <p:cBhvr additive="base">
                                        <p:cTn id="39" dur="500"/>
                                        <p:tgtEl>
                                          <p:spTgt spid="4596"/>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1000"/>
                                  </p:stCondLst>
                                  <p:childTnLst>
                                    <p:set>
                                      <p:cBhvr>
                                        <p:cTn id="41" dur="1" fill="hold">
                                          <p:stCondLst>
                                            <p:cond delay="0"/>
                                          </p:stCondLst>
                                        </p:cTn>
                                        <p:tgtEl>
                                          <p:spTgt spid="4595"/>
                                        </p:tgtEl>
                                        <p:attrNameLst>
                                          <p:attrName>style.visibility</p:attrName>
                                        </p:attrNameLst>
                                      </p:cBhvr>
                                      <p:to>
                                        <p:strVal val="visible"/>
                                      </p:to>
                                    </p:set>
                                    <p:anim calcmode="lin" valueType="num">
                                      <p:cBhvr additive="base">
                                        <p:cTn id="42" dur="500"/>
                                        <p:tgtEl>
                                          <p:spTgt spid="4595"/>
                                        </p:tgtEl>
                                        <p:attrNameLst>
                                          <p:attrName>ppt_w</p:attrName>
                                        </p:attrNameLst>
                                      </p:cBhvr>
                                      <p:tavLst>
                                        <p:tav tm="0">
                                          <p:val>
                                            <p:strVal val="0"/>
                                          </p:val>
                                        </p:tav>
                                        <p:tav tm="100000">
                                          <p:val>
                                            <p:strVal val="#ppt_w"/>
                                          </p:val>
                                        </p:tav>
                                      </p:tavLst>
                                    </p:anim>
                                    <p:anim calcmode="lin" valueType="num">
                                      <p:cBhvr additive="base">
                                        <p:cTn id="43" dur="500"/>
                                        <p:tgtEl>
                                          <p:spTgt spid="4595"/>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1000"/>
                                  </p:stCondLst>
                                  <p:childTnLst>
                                    <p:set>
                                      <p:cBhvr>
                                        <p:cTn id="45" dur="1" fill="hold">
                                          <p:stCondLst>
                                            <p:cond delay="0"/>
                                          </p:stCondLst>
                                        </p:cTn>
                                        <p:tgtEl>
                                          <p:spTgt spid="4594"/>
                                        </p:tgtEl>
                                        <p:attrNameLst>
                                          <p:attrName>style.visibility</p:attrName>
                                        </p:attrNameLst>
                                      </p:cBhvr>
                                      <p:to>
                                        <p:strVal val="visible"/>
                                      </p:to>
                                    </p:set>
                                    <p:anim calcmode="lin" valueType="num">
                                      <p:cBhvr additive="base">
                                        <p:cTn id="46" dur="500"/>
                                        <p:tgtEl>
                                          <p:spTgt spid="4594"/>
                                        </p:tgtEl>
                                        <p:attrNameLst>
                                          <p:attrName>ppt_w</p:attrName>
                                        </p:attrNameLst>
                                      </p:cBhvr>
                                      <p:tavLst>
                                        <p:tav tm="0">
                                          <p:val>
                                            <p:strVal val="0"/>
                                          </p:val>
                                        </p:tav>
                                        <p:tav tm="100000">
                                          <p:val>
                                            <p:strVal val="#ppt_w"/>
                                          </p:val>
                                        </p:tav>
                                      </p:tavLst>
                                    </p:anim>
                                    <p:anim calcmode="lin" valueType="num">
                                      <p:cBhvr additive="base">
                                        <p:cTn id="47" dur="500"/>
                                        <p:tgtEl>
                                          <p:spTgt spid="4594"/>
                                        </p:tgtEl>
                                        <p:attrNameLst>
                                          <p:attrName>ppt_h</p:attrName>
                                        </p:attrNameLst>
                                      </p:cBhvr>
                                      <p:tavLst>
                                        <p:tav tm="0">
                                          <p:val>
                                            <p:str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6E6062E4-BC9D-4A2A-97A6-3CB6EDBE82CC}"/>
              </a:ext>
            </a:extLst>
          </p:cNvPr>
          <p:cNvPicPr>
            <a:picLocks noChangeAspect="1"/>
          </p:cNvPicPr>
          <p:nvPr/>
        </p:nvPicPr>
        <p:blipFill>
          <a:blip r:embed="rId2"/>
          <a:stretch>
            <a:fillRect/>
          </a:stretch>
        </p:blipFill>
        <p:spPr>
          <a:xfrm>
            <a:off x="123422" y="2247900"/>
            <a:ext cx="11945155" cy="4038600"/>
          </a:xfrm>
          <a:prstGeom prst="rect">
            <a:avLst/>
          </a:prstGeom>
        </p:spPr>
      </p:pic>
      <p:sp>
        <p:nvSpPr>
          <p:cNvPr id="6" name="CasellaDiTesto 5">
            <a:extLst>
              <a:ext uri="{FF2B5EF4-FFF2-40B4-BE49-F238E27FC236}">
                <a16:creationId xmlns:a16="http://schemas.microsoft.com/office/drawing/2014/main" id="{322158E2-4866-4C55-B636-079F738698F4}"/>
              </a:ext>
            </a:extLst>
          </p:cNvPr>
          <p:cNvSpPr txBox="1"/>
          <p:nvPr/>
        </p:nvSpPr>
        <p:spPr>
          <a:xfrm>
            <a:off x="2050554" y="457200"/>
            <a:ext cx="8922246" cy="861774"/>
          </a:xfrm>
          <a:prstGeom prst="rect">
            <a:avLst/>
          </a:prstGeom>
          <a:noFill/>
        </p:spPr>
        <p:txBody>
          <a:bodyPr wrap="square" rtlCol="0">
            <a:spAutoFit/>
          </a:bodyPr>
          <a:lstStyle/>
          <a:p>
            <a:r>
              <a:rPr lang="en-US" sz="5000" b="1" dirty="0">
                <a:solidFill>
                  <a:schemeClr val="bg1"/>
                </a:solidFill>
                <a:latin typeface="Abadi Extra Light" panose="020B0204020104020204" pitchFamily="34" charset="0"/>
              </a:rPr>
              <a:t>COVID-19 symptoms spectrum</a:t>
            </a:r>
          </a:p>
        </p:txBody>
      </p:sp>
    </p:spTree>
    <p:extLst>
      <p:ext uri="{BB962C8B-B14F-4D97-AF65-F5344CB8AC3E}">
        <p14:creationId xmlns:p14="http://schemas.microsoft.com/office/powerpoint/2010/main" val="113248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67FB6E5-EB7A-4ACE-A8A9-A08E42C4C316}"/>
              </a:ext>
            </a:extLst>
          </p:cNvPr>
          <p:cNvPicPr>
            <a:picLocks noChangeAspect="1"/>
          </p:cNvPicPr>
          <p:nvPr/>
        </p:nvPicPr>
        <p:blipFill>
          <a:blip r:embed="rId2"/>
          <a:stretch>
            <a:fillRect/>
          </a:stretch>
        </p:blipFill>
        <p:spPr>
          <a:xfrm>
            <a:off x="0" y="69296"/>
            <a:ext cx="9391948" cy="5398250"/>
          </a:xfrm>
          <a:prstGeom prst="rect">
            <a:avLst/>
          </a:prstGeom>
        </p:spPr>
      </p:pic>
      <p:sp>
        <p:nvSpPr>
          <p:cNvPr id="6" name="CasellaDiTesto 5">
            <a:extLst>
              <a:ext uri="{FF2B5EF4-FFF2-40B4-BE49-F238E27FC236}">
                <a16:creationId xmlns:a16="http://schemas.microsoft.com/office/drawing/2014/main" id="{37A01C83-972E-4429-A7C6-242435180D58}"/>
              </a:ext>
            </a:extLst>
          </p:cNvPr>
          <p:cNvSpPr txBox="1"/>
          <p:nvPr/>
        </p:nvSpPr>
        <p:spPr>
          <a:xfrm>
            <a:off x="8550612" y="1118681"/>
            <a:ext cx="3784059" cy="954107"/>
          </a:xfrm>
          <a:prstGeom prst="rect">
            <a:avLst/>
          </a:prstGeom>
          <a:noFill/>
        </p:spPr>
        <p:txBody>
          <a:bodyPr wrap="square" rtlCol="0">
            <a:spAutoFit/>
          </a:bodyPr>
          <a:lstStyle/>
          <a:p>
            <a:r>
              <a:rPr lang="en-US" sz="2000" b="1" dirty="0">
                <a:latin typeface="Abadi Extra Light" panose="020B0204020104020204" pitchFamily="34" charset="0"/>
              </a:rPr>
              <a:t>118.000 COVID-19 related death</a:t>
            </a:r>
          </a:p>
          <a:p>
            <a:pPr marL="285750" indent="-285750">
              <a:buFontTx/>
              <a:buChar char="-"/>
            </a:pPr>
            <a:endParaRPr lang="it-IT" dirty="0"/>
          </a:p>
          <a:p>
            <a:endParaRPr lang="it-IT" dirty="0"/>
          </a:p>
        </p:txBody>
      </p:sp>
      <p:sp>
        <p:nvSpPr>
          <p:cNvPr id="7" name="CasellaDiTesto 6">
            <a:extLst>
              <a:ext uri="{FF2B5EF4-FFF2-40B4-BE49-F238E27FC236}">
                <a16:creationId xmlns:a16="http://schemas.microsoft.com/office/drawing/2014/main" id="{CF5851AE-3A64-4EC4-A7B1-1BCB7E2F1C9E}"/>
              </a:ext>
            </a:extLst>
          </p:cNvPr>
          <p:cNvSpPr txBox="1"/>
          <p:nvPr/>
        </p:nvSpPr>
        <p:spPr>
          <a:xfrm>
            <a:off x="8550611" y="3122173"/>
            <a:ext cx="3784059" cy="1261884"/>
          </a:xfrm>
          <a:prstGeom prst="rect">
            <a:avLst/>
          </a:prstGeom>
          <a:noFill/>
        </p:spPr>
        <p:txBody>
          <a:bodyPr wrap="square" rtlCol="0">
            <a:spAutoFit/>
          </a:bodyPr>
          <a:lstStyle/>
          <a:p>
            <a:pPr algn="ctr"/>
            <a:r>
              <a:rPr lang="en-US" sz="2000" b="1" dirty="0">
                <a:solidFill>
                  <a:srgbClr val="FF0000"/>
                </a:solidFill>
                <a:latin typeface="Abadi Extra Light" panose="020B0204020104020204" pitchFamily="34" charset="0"/>
              </a:rPr>
              <a:t>1.250 COVID-19 related death under 50 years</a:t>
            </a:r>
          </a:p>
          <a:p>
            <a:pPr marL="285750" indent="-285750">
              <a:buFontTx/>
              <a:buChar char="-"/>
            </a:pPr>
            <a:endParaRPr lang="it-IT" dirty="0"/>
          </a:p>
          <a:p>
            <a:endParaRPr lang="it-IT" dirty="0"/>
          </a:p>
        </p:txBody>
      </p:sp>
      <p:sp>
        <p:nvSpPr>
          <p:cNvPr id="8" name="Rettangolo 7">
            <a:extLst>
              <a:ext uri="{FF2B5EF4-FFF2-40B4-BE49-F238E27FC236}">
                <a16:creationId xmlns:a16="http://schemas.microsoft.com/office/drawing/2014/main" id="{E86AA858-EBB9-437E-A315-30EC9999588D}"/>
              </a:ext>
            </a:extLst>
          </p:cNvPr>
          <p:cNvSpPr/>
          <p:nvPr/>
        </p:nvSpPr>
        <p:spPr>
          <a:xfrm>
            <a:off x="914400" y="820132"/>
            <a:ext cx="2366128" cy="2102177"/>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7786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2A1E2A3E-F122-4150-9B33-EA6AB2D8377C}"/>
              </a:ext>
            </a:extLst>
          </p:cNvPr>
          <p:cNvPicPr>
            <a:picLocks noChangeAspect="1"/>
          </p:cNvPicPr>
          <p:nvPr/>
        </p:nvPicPr>
        <p:blipFill>
          <a:blip r:embed="rId2"/>
          <a:stretch>
            <a:fillRect/>
          </a:stretch>
        </p:blipFill>
        <p:spPr>
          <a:xfrm>
            <a:off x="112886" y="0"/>
            <a:ext cx="4523848" cy="2679700"/>
          </a:xfrm>
          <a:prstGeom prst="rect">
            <a:avLst/>
          </a:prstGeom>
        </p:spPr>
      </p:pic>
      <p:pic>
        <p:nvPicPr>
          <p:cNvPr id="5" name="Immagine 4">
            <a:extLst>
              <a:ext uri="{FF2B5EF4-FFF2-40B4-BE49-F238E27FC236}">
                <a16:creationId xmlns:a16="http://schemas.microsoft.com/office/drawing/2014/main" id="{C7EA1D6E-6723-4E2F-A3AB-8E8314B7E382}"/>
              </a:ext>
            </a:extLst>
          </p:cNvPr>
          <p:cNvPicPr>
            <a:picLocks noChangeAspect="1"/>
          </p:cNvPicPr>
          <p:nvPr/>
        </p:nvPicPr>
        <p:blipFill>
          <a:blip r:embed="rId3"/>
          <a:stretch>
            <a:fillRect/>
          </a:stretch>
        </p:blipFill>
        <p:spPr>
          <a:xfrm>
            <a:off x="3762375" y="1971675"/>
            <a:ext cx="8429625" cy="4886325"/>
          </a:xfrm>
          <a:prstGeom prst="rect">
            <a:avLst/>
          </a:prstGeom>
        </p:spPr>
      </p:pic>
      <p:pic>
        <p:nvPicPr>
          <p:cNvPr id="14" name="Immagine 13">
            <a:extLst>
              <a:ext uri="{FF2B5EF4-FFF2-40B4-BE49-F238E27FC236}">
                <a16:creationId xmlns:a16="http://schemas.microsoft.com/office/drawing/2014/main" id="{91BDD790-468D-4DB3-B0C8-33372D4BCD03}"/>
              </a:ext>
            </a:extLst>
          </p:cNvPr>
          <p:cNvPicPr>
            <a:picLocks noChangeAspect="1"/>
          </p:cNvPicPr>
          <p:nvPr/>
        </p:nvPicPr>
        <p:blipFill>
          <a:blip r:embed="rId4"/>
          <a:stretch>
            <a:fillRect/>
          </a:stretch>
        </p:blipFill>
        <p:spPr>
          <a:xfrm>
            <a:off x="57150" y="1171575"/>
            <a:ext cx="12134850" cy="5686425"/>
          </a:xfrm>
          <a:prstGeom prst="rect">
            <a:avLst/>
          </a:prstGeom>
        </p:spPr>
      </p:pic>
      <p:sp>
        <p:nvSpPr>
          <p:cNvPr id="2" name="Rettangolo 1">
            <a:extLst>
              <a:ext uri="{FF2B5EF4-FFF2-40B4-BE49-F238E27FC236}">
                <a16:creationId xmlns:a16="http://schemas.microsoft.com/office/drawing/2014/main" id="{6D6A26E9-80EF-45EC-B090-C3F0452CDAD0}"/>
              </a:ext>
            </a:extLst>
          </p:cNvPr>
          <p:cNvSpPr/>
          <p:nvPr/>
        </p:nvSpPr>
        <p:spPr>
          <a:xfrm>
            <a:off x="57150" y="5038530"/>
            <a:ext cx="12007332" cy="1203649"/>
          </a:xfrm>
          <a:prstGeom prst="rect">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5164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5704EF6-EE7E-4388-ACE2-3AF8D01F269E}"/>
              </a:ext>
            </a:extLst>
          </p:cNvPr>
          <p:cNvPicPr>
            <a:picLocks noChangeAspect="1"/>
          </p:cNvPicPr>
          <p:nvPr/>
        </p:nvPicPr>
        <p:blipFill>
          <a:blip r:embed="rId2"/>
          <a:stretch>
            <a:fillRect/>
          </a:stretch>
        </p:blipFill>
        <p:spPr>
          <a:xfrm>
            <a:off x="1073474" y="0"/>
            <a:ext cx="10045051" cy="6858000"/>
          </a:xfrm>
          <a:prstGeom prst="rect">
            <a:avLst/>
          </a:prstGeom>
        </p:spPr>
      </p:pic>
    </p:spTree>
    <p:extLst>
      <p:ext uri="{BB962C8B-B14F-4D97-AF65-F5344CB8AC3E}">
        <p14:creationId xmlns:p14="http://schemas.microsoft.com/office/powerpoint/2010/main" val="782041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E0965BC-B34F-4A3A-B17C-3BF43DD17752}"/>
              </a:ext>
            </a:extLst>
          </p:cNvPr>
          <p:cNvPicPr>
            <a:picLocks noChangeAspect="1"/>
          </p:cNvPicPr>
          <p:nvPr/>
        </p:nvPicPr>
        <p:blipFill>
          <a:blip r:embed="rId2"/>
          <a:stretch>
            <a:fillRect/>
          </a:stretch>
        </p:blipFill>
        <p:spPr>
          <a:xfrm>
            <a:off x="0" y="757238"/>
            <a:ext cx="6515100" cy="3250619"/>
          </a:xfrm>
          <a:prstGeom prst="rect">
            <a:avLst/>
          </a:prstGeom>
        </p:spPr>
      </p:pic>
      <p:pic>
        <p:nvPicPr>
          <p:cNvPr id="7" name="Immagine 6">
            <a:extLst>
              <a:ext uri="{FF2B5EF4-FFF2-40B4-BE49-F238E27FC236}">
                <a16:creationId xmlns:a16="http://schemas.microsoft.com/office/drawing/2014/main" id="{EC23BBBE-3EB7-48B9-B450-070DCBC765EA}"/>
              </a:ext>
            </a:extLst>
          </p:cNvPr>
          <p:cNvPicPr>
            <a:picLocks noChangeAspect="1"/>
          </p:cNvPicPr>
          <p:nvPr/>
        </p:nvPicPr>
        <p:blipFill>
          <a:blip r:embed="rId3"/>
          <a:stretch>
            <a:fillRect/>
          </a:stretch>
        </p:blipFill>
        <p:spPr>
          <a:xfrm>
            <a:off x="5229225" y="319088"/>
            <a:ext cx="1285875" cy="438150"/>
          </a:xfrm>
          <a:prstGeom prst="rect">
            <a:avLst/>
          </a:prstGeom>
        </p:spPr>
      </p:pic>
      <p:pic>
        <p:nvPicPr>
          <p:cNvPr id="9" name="Immagine 8">
            <a:extLst>
              <a:ext uri="{FF2B5EF4-FFF2-40B4-BE49-F238E27FC236}">
                <a16:creationId xmlns:a16="http://schemas.microsoft.com/office/drawing/2014/main" id="{F3AF49C5-E2F3-4529-B399-97F0C43E706A}"/>
              </a:ext>
            </a:extLst>
          </p:cNvPr>
          <p:cNvPicPr>
            <a:picLocks noChangeAspect="1"/>
          </p:cNvPicPr>
          <p:nvPr/>
        </p:nvPicPr>
        <p:blipFill>
          <a:blip r:embed="rId4"/>
          <a:stretch>
            <a:fillRect/>
          </a:stretch>
        </p:blipFill>
        <p:spPr>
          <a:xfrm>
            <a:off x="6515100" y="1440869"/>
            <a:ext cx="5514975" cy="5133975"/>
          </a:xfrm>
          <a:prstGeom prst="rect">
            <a:avLst/>
          </a:prstGeom>
        </p:spPr>
      </p:pic>
      <p:sp>
        <p:nvSpPr>
          <p:cNvPr id="10" name="CasellaDiTesto 9">
            <a:extLst>
              <a:ext uri="{FF2B5EF4-FFF2-40B4-BE49-F238E27FC236}">
                <a16:creationId xmlns:a16="http://schemas.microsoft.com/office/drawing/2014/main" id="{D40EEB08-1EC6-4C5E-B786-BE9B2AC27FAB}"/>
              </a:ext>
            </a:extLst>
          </p:cNvPr>
          <p:cNvSpPr txBox="1"/>
          <p:nvPr/>
        </p:nvSpPr>
        <p:spPr>
          <a:xfrm>
            <a:off x="7819053" y="1045029"/>
            <a:ext cx="923731"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it-IT" dirty="0"/>
              <a:t>1145                             </a:t>
            </a:r>
          </a:p>
        </p:txBody>
      </p:sp>
      <p:sp>
        <p:nvSpPr>
          <p:cNvPr id="11" name="CasellaDiTesto 10">
            <a:extLst>
              <a:ext uri="{FF2B5EF4-FFF2-40B4-BE49-F238E27FC236}">
                <a16:creationId xmlns:a16="http://schemas.microsoft.com/office/drawing/2014/main" id="{2BB99023-AC0A-4549-A898-E5ED0F67A05B}"/>
              </a:ext>
            </a:extLst>
          </p:cNvPr>
          <p:cNvSpPr txBox="1"/>
          <p:nvPr/>
        </p:nvSpPr>
        <p:spPr>
          <a:xfrm>
            <a:off x="8817428" y="1045029"/>
            <a:ext cx="3135085"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it-IT" dirty="0"/>
              <a:t>125</a:t>
            </a:r>
          </a:p>
        </p:txBody>
      </p:sp>
      <p:pic>
        <p:nvPicPr>
          <p:cNvPr id="13" name="Immagine 12">
            <a:extLst>
              <a:ext uri="{FF2B5EF4-FFF2-40B4-BE49-F238E27FC236}">
                <a16:creationId xmlns:a16="http://schemas.microsoft.com/office/drawing/2014/main" id="{C599B55A-5FC8-4C83-A0DD-494FA8FBDF97}"/>
              </a:ext>
            </a:extLst>
          </p:cNvPr>
          <p:cNvPicPr>
            <a:picLocks noChangeAspect="1"/>
          </p:cNvPicPr>
          <p:nvPr/>
        </p:nvPicPr>
        <p:blipFill>
          <a:blip r:embed="rId5"/>
          <a:stretch>
            <a:fillRect/>
          </a:stretch>
        </p:blipFill>
        <p:spPr>
          <a:xfrm>
            <a:off x="399175" y="4007856"/>
            <a:ext cx="5840625" cy="2654201"/>
          </a:xfrm>
          <a:prstGeom prst="rect">
            <a:avLst/>
          </a:prstGeom>
        </p:spPr>
      </p:pic>
      <p:pic>
        <p:nvPicPr>
          <p:cNvPr id="15" name="Immagine 14">
            <a:extLst>
              <a:ext uri="{FF2B5EF4-FFF2-40B4-BE49-F238E27FC236}">
                <a16:creationId xmlns:a16="http://schemas.microsoft.com/office/drawing/2014/main" id="{466DF213-8085-4218-846C-671023520A7C}"/>
              </a:ext>
            </a:extLst>
          </p:cNvPr>
          <p:cNvPicPr>
            <a:picLocks noChangeAspect="1"/>
          </p:cNvPicPr>
          <p:nvPr/>
        </p:nvPicPr>
        <p:blipFill>
          <a:blip r:embed="rId6"/>
          <a:stretch>
            <a:fillRect/>
          </a:stretch>
        </p:blipFill>
        <p:spPr>
          <a:xfrm>
            <a:off x="2912634" y="1"/>
            <a:ext cx="6595260" cy="6872068"/>
          </a:xfrm>
          <a:prstGeom prst="rect">
            <a:avLst/>
          </a:prstGeom>
        </p:spPr>
      </p:pic>
    </p:spTree>
    <p:extLst>
      <p:ext uri="{BB962C8B-B14F-4D97-AF65-F5344CB8AC3E}">
        <p14:creationId xmlns:p14="http://schemas.microsoft.com/office/powerpoint/2010/main" val="297963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xit" presetSubtype="0" fill="hold" nodeType="clickEffect">
                                  <p:stCondLst>
                                    <p:cond delay="0"/>
                                  </p:stCondLst>
                                  <p:childTnLst>
                                    <p:anim calcmode="lin" valueType="num">
                                      <p:cBhvr>
                                        <p:cTn id="13" dur="1000"/>
                                        <p:tgtEl>
                                          <p:spTgt spid="15"/>
                                        </p:tgtEl>
                                        <p:attrNameLst>
                                          <p:attrName>ppt_w</p:attrName>
                                        </p:attrNameLst>
                                      </p:cBhvr>
                                      <p:tavLst>
                                        <p:tav tm="0">
                                          <p:val>
                                            <p:strVal val="ppt_w"/>
                                          </p:val>
                                        </p:tav>
                                        <p:tav tm="100000">
                                          <p:val>
                                            <p:fltVal val="0"/>
                                          </p:val>
                                        </p:tav>
                                      </p:tavLst>
                                    </p:anim>
                                    <p:anim calcmode="lin" valueType="num">
                                      <p:cBhvr>
                                        <p:cTn id="14" dur="1000"/>
                                        <p:tgtEl>
                                          <p:spTgt spid="15"/>
                                        </p:tgtEl>
                                        <p:attrNameLst>
                                          <p:attrName>ppt_h</p:attrName>
                                        </p:attrNameLst>
                                      </p:cBhvr>
                                      <p:tavLst>
                                        <p:tav tm="0">
                                          <p:val>
                                            <p:strVal val="ppt_h"/>
                                          </p:val>
                                        </p:tav>
                                        <p:tav tm="100000">
                                          <p:val>
                                            <p:fltVal val="0"/>
                                          </p:val>
                                        </p:tav>
                                      </p:tavLst>
                                    </p:anim>
                                    <p:anim calcmode="lin" valueType="num">
                                      <p:cBhvr>
                                        <p:cTn id="15" dur="1000"/>
                                        <p:tgtEl>
                                          <p:spTgt spid="15"/>
                                        </p:tgtEl>
                                        <p:attrNameLst>
                                          <p:attrName>style.rotation</p:attrName>
                                        </p:attrNameLst>
                                      </p:cBhvr>
                                      <p:tavLst>
                                        <p:tav tm="0">
                                          <p:val>
                                            <p:fltVal val="0"/>
                                          </p:val>
                                        </p:tav>
                                        <p:tav tm="100000">
                                          <p:val>
                                            <p:fltVal val="90"/>
                                          </p:val>
                                        </p:tav>
                                      </p:tavLst>
                                    </p:anim>
                                    <p:animEffect transition="out" filter="fade">
                                      <p:cBhvr>
                                        <p:cTn id="16" dur="1000"/>
                                        <p:tgtEl>
                                          <p:spTgt spid="15"/>
                                        </p:tgtEl>
                                      </p:cBhvr>
                                    </p:animEffect>
                                    <p:set>
                                      <p:cBhvr>
                                        <p:cTn id="17" dur="1" fill="hold">
                                          <p:stCondLst>
                                            <p:cond delay="9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ED2BF97-9B2B-4E1E-9535-E2B52A623D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141" y="197708"/>
            <a:ext cx="3063998" cy="3063998"/>
          </a:xfrm>
          <a:prstGeom prst="rect">
            <a:avLst/>
          </a:prstGeom>
        </p:spPr>
      </p:pic>
      <p:pic>
        <p:nvPicPr>
          <p:cNvPr id="5" name="Immagine 4">
            <a:extLst>
              <a:ext uri="{FF2B5EF4-FFF2-40B4-BE49-F238E27FC236}">
                <a16:creationId xmlns:a16="http://schemas.microsoft.com/office/drawing/2014/main" id="{6ACC1C69-F92B-4CA1-8BF6-FE36BAE382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40" y="3617707"/>
            <a:ext cx="3063998" cy="3063998"/>
          </a:xfrm>
          <a:prstGeom prst="rect">
            <a:avLst/>
          </a:prstGeom>
        </p:spPr>
      </p:pic>
      <p:pic>
        <p:nvPicPr>
          <p:cNvPr id="6" name="Immagine 5">
            <a:extLst>
              <a:ext uri="{FF2B5EF4-FFF2-40B4-BE49-F238E27FC236}">
                <a16:creationId xmlns:a16="http://schemas.microsoft.com/office/drawing/2014/main" id="{D60FE7DA-53C5-48F6-840D-AEA7767126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3786" y="3617707"/>
            <a:ext cx="3063998" cy="3063998"/>
          </a:xfrm>
          <a:prstGeom prst="rect">
            <a:avLst/>
          </a:prstGeom>
        </p:spPr>
      </p:pic>
      <p:pic>
        <p:nvPicPr>
          <p:cNvPr id="7" name="Immagine 6">
            <a:extLst>
              <a:ext uri="{FF2B5EF4-FFF2-40B4-BE49-F238E27FC236}">
                <a16:creationId xmlns:a16="http://schemas.microsoft.com/office/drawing/2014/main" id="{3E1E1E69-C60E-4B83-BA72-F89C140F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0139" y="197708"/>
            <a:ext cx="3063998" cy="3063998"/>
          </a:xfrm>
          <a:prstGeom prst="rect">
            <a:avLst/>
          </a:prstGeom>
        </p:spPr>
      </p:pic>
      <p:grpSp>
        <p:nvGrpSpPr>
          <p:cNvPr id="18" name="Gruppo 17">
            <a:extLst>
              <a:ext uri="{FF2B5EF4-FFF2-40B4-BE49-F238E27FC236}">
                <a16:creationId xmlns:a16="http://schemas.microsoft.com/office/drawing/2014/main" id="{0F15B400-85F3-4C2D-BB4A-E9A51535B58E}"/>
              </a:ext>
            </a:extLst>
          </p:cNvPr>
          <p:cNvGrpSpPr/>
          <p:nvPr/>
        </p:nvGrpSpPr>
        <p:grpSpPr>
          <a:xfrm>
            <a:off x="6744950" y="-10396"/>
            <a:ext cx="5295900" cy="6858000"/>
            <a:chOff x="6744950" y="-10396"/>
            <a:chExt cx="5295900" cy="6858000"/>
          </a:xfrm>
        </p:grpSpPr>
        <p:pic>
          <p:nvPicPr>
            <p:cNvPr id="9" name="Immagine 8" descr="Immagine che contiene cibo&#10;&#10;Descrizione generata automaticamente">
              <a:extLst>
                <a:ext uri="{FF2B5EF4-FFF2-40B4-BE49-F238E27FC236}">
                  <a16:creationId xmlns:a16="http://schemas.microsoft.com/office/drawing/2014/main" id="{AC17F0CE-1D86-4045-9594-CA43EE5BE4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44950" y="-10396"/>
              <a:ext cx="5295900" cy="6858000"/>
            </a:xfrm>
            <a:prstGeom prst="rect">
              <a:avLst/>
            </a:prstGeom>
          </p:spPr>
        </p:pic>
        <p:sp>
          <p:nvSpPr>
            <p:cNvPr id="10" name="Rettangolo 9">
              <a:extLst>
                <a:ext uri="{FF2B5EF4-FFF2-40B4-BE49-F238E27FC236}">
                  <a16:creationId xmlns:a16="http://schemas.microsoft.com/office/drawing/2014/main" id="{B857C24B-CF49-49FE-97E2-AADA8734F6D5}"/>
                </a:ext>
              </a:extLst>
            </p:cNvPr>
            <p:cNvSpPr/>
            <p:nvPr/>
          </p:nvSpPr>
          <p:spPr>
            <a:xfrm>
              <a:off x="10153156" y="180104"/>
              <a:ext cx="1009650" cy="211455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a:extLst>
                <a:ext uri="{FF2B5EF4-FFF2-40B4-BE49-F238E27FC236}">
                  <a16:creationId xmlns:a16="http://schemas.microsoft.com/office/drawing/2014/main" id="{8EAA2D97-C008-4AC3-85A1-79CD56ABFCCC}"/>
                </a:ext>
              </a:extLst>
            </p:cNvPr>
            <p:cNvSpPr/>
            <p:nvPr/>
          </p:nvSpPr>
          <p:spPr>
            <a:xfrm>
              <a:off x="10144767" y="4640076"/>
              <a:ext cx="1009650" cy="1790700"/>
            </a:xfrm>
            <a:prstGeom prst="rect">
              <a:avLst/>
            </a:prstGeom>
            <a:noFill/>
            <a:ln w="28575">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1B20028C-17BF-4F84-8A95-5DDE3A0814D2}"/>
                </a:ext>
              </a:extLst>
            </p:cNvPr>
            <p:cNvSpPr/>
            <p:nvPr/>
          </p:nvSpPr>
          <p:spPr>
            <a:xfrm>
              <a:off x="10153156" y="3256678"/>
              <a:ext cx="1009650" cy="1381125"/>
            </a:xfrm>
            <a:prstGeom prst="rect">
              <a:avLst/>
            </a:prstGeom>
            <a:noFill/>
            <a:ln w="28575">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E53CEC9E-B905-4299-9531-D03E11A74844}"/>
                </a:ext>
              </a:extLst>
            </p:cNvPr>
            <p:cNvSpPr/>
            <p:nvPr/>
          </p:nvSpPr>
          <p:spPr>
            <a:xfrm>
              <a:off x="10135130" y="2294654"/>
              <a:ext cx="1027675" cy="962024"/>
            </a:xfrm>
            <a:prstGeom prst="rect">
              <a:avLst/>
            </a:prstGeom>
            <a:noFill/>
            <a:ln w="285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D070289F-28A8-4085-8968-270E0F809F9A}"/>
                </a:ext>
              </a:extLst>
            </p:cNvPr>
            <p:cNvSpPr txBox="1"/>
            <p:nvPr/>
          </p:nvSpPr>
          <p:spPr>
            <a:xfrm>
              <a:off x="10896828" y="111653"/>
              <a:ext cx="343949" cy="369332"/>
            </a:xfrm>
            <a:prstGeom prst="rect">
              <a:avLst/>
            </a:prstGeom>
            <a:noFill/>
          </p:spPr>
          <p:txBody>
            <a:bodyPr wrap="square" rtlCol="0">
              <a:spAutoFit/>
            </a:bodyPr>
            <a:lstStyle/>
            <a:p>
              <a:r>
                <a:rPr lang="it-IT" dirty="0"/>
                <a:t>A</a:t>
              </a:r>
            </a:p>
          </p:txBody>
        </p:sp>
        <p:sp>
          <p:nvSpPr>
            <p:cNvPr id="15" name="CasellaDiTesto 14">
              <a:extLst>
                <a:ext uri="{FF2B5EF4-FFF2-40B4-BE49-F238E27FC236}">
                  <a16:creationId xmlns:a16="http://schemas.microsoft.com/office/drawing/2014/main" id="{9244F213-A545-486E-A351-7E7B6FA6C96D}"/>
                </a:ext>
              </a:extLst>
            </p:cNvPr>
            <p:cNvSpPr txBox="1"/>
            <p:nvPr/>
          </p:nvSpPr>
          <p:spPr>
            <a:xfrm>
              <a:off x="10896828" y="2221668"/>
              <a:ext cx="343949" cy="369332"/>
            </a:xfrm>
            <a:prstGeom prst="rect">
              <a:avLst/>
            </a:prstGeom>
            <a:noFill/>
          </p:spPr>
          <p:txBody>
            <a:bodyPr wrap="square" rtlCol="0">
              <a:spAutoFit/>
            </a:bodyPr>
            <a:lstStyle/>
            <a:p>
              <a:r>
                <a:rPr lang="it-IT" dirty="0"/>
                <a:t>B</a:t>
              </a:r>
            </a:p>
          </p:txBody>
        </p:sp>
        <p:sp>
          <p:nvSpPr>
            <p:cNvPr id="16" name="CasellaDiTesto 15">
              <a:extLst>
                <a:ext uri="{FF2B5EF4-FFF2-40B4-BE49-F238E27FC236}">
                  <a16:creationId xmlns:a16="http://schemas.microsoft.com/office/drawing/2014/main" id="{9469D05F-3AA6-495D-8D8B-2A9E13237B17}"/>
                </a:ext>
              </a:extLst>
            </p:cNvPr>
            <p:cNvSpPr txBox="1"/>
            <p:nvPr/>
          </p:nvSpPr>
          <p:spPr>
            <a:xfrm>
              <a:off x="10902270" y="3200676"/>
              <a:ext cx="343949" cy="369332"/>
            </a:xfrm>
            <a:prstGeom prst="rect">
              <a:avLst/>
            </a:prstGeom>
            <a:noFill/>
          </p:spPr>
          <p:txBody>
            <a:bodyPr wrap="square" rtlCol="0">
              <a:spAutoFit/>
            </a:bodyPr>
            <a:lstStyle/>
            <a:p>
              <a:r>
                <a:rPr lang="it-IT" dirty="0"/>
                <a:t>C</a:t>
              </a:r>
            </a:p>
          </p:txBody>
        </p:sp>
        <p:sp>
          <p:nvSpPr>
            <p:cNvPr id="17" name="CasellaDiTesto 16">
              <a:extLst>
                <a:ext uri="{FF2B5EF4-FFF2-40B4-BE49-F238E27FC236}">
                  <a16:creationId xmlns:a16="http://schemas.microsoft.com/office/drawing/2014/main" id="{4A7094AB-2A8D-4E91-9030-E69020A0064B}"/>
                </a:ext>
              </a:extLst>
            </p:cNvPr>
            <p:cNvSpPr txBox="1"/>
            <p:nvPr/>
          </p:nvSpPr>
          <p:spPr>
            <a:xfrm>
              <a:off x="10902271" y="4552923"/>
              <a:ext cx="343949" cy="369332"/>
            </a:xfrm>
            <a:prstGeom prst="rect">
              <a:avLst/>
            </a:prstGeom>
            <a:noFill/>
          </p:spPr>
          <p:txBody>
            <a:bodyPr wrap="square" rtlCol="0">
              <a:spAutoFit/>
            </a:bodyPr>
            <a:lstStyle/>
            <a:p>
              <a:r>
                <a:rPr lang="it-IT" dirty="0"/>
                <a:t>D</a:t>
              </a:r>
            </a:p>
          </p:txBody>
        </p:sp>
      </p:grpSp>
    </p:spTree>
    <p:extLst>
      <p:ext uri="{BB962C8B-B14F-4D97-AF65-F5344CB8AC3E}">
        <p14:creationId xmlns:p14="http://schemas.microsoft.com/office/powerpoint/2010/main" val="124949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A2E4F9A-16F9-4A49-9A0A-2E09BAD2F7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61295" y="0"/>
            <a:ext cx="8269409" cy="6858000"/>
          </a:xfrm>
          <a:prstGeom prst="rect">
            <a:avLst/>
          </a:prstGeom>
        </p:spPr>
      </p:pic>
    </p:spTree>
    <p:extLst>
      <p:ext uri="{BB962C8B-B14F-4D97-AF65-F5344CB8AC3E}">
        <p14:creationId xmlns:p14="http://schemas.microsoft.com/office/powerpoint/2010/main" val="40192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196AE44-438F-43E3-8591-9B683D7A08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17397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B640D83-0BC8-40FF-A496-3FB62EE3DE16}"/>
              </a:ext>
            </a:extLst>
          </p:cNvPr>
          <p:cNvSpPr txBox="1"/>
          <p:nvPr/>
        </p:nvSpPr>
        <p:spPr>
          <a:xfrm>
            <a:off x="214717" y="612844"/>
            <a:ext cx="6915912" cy="5632311"/>
          </a:xfrm>
          <a:prstGeom prst="rect">
            <a:avLst/>
          </a:prstGeom>
          <a:noFill/>
        </p:spPr>
        <p:txBody>
          <a:bodyPr wrap="square">
            <a:spAutoFit/>
          </a:bodyPr>
          <a:lstStyle/>
          <a:p>
            <a:pPr marL="342900" indent="-342900">
              <a:buAutoNum type="arabicPeriod"/>
            </a:pPr>
            <a:r>
              <a:rPr lang="en-US" sz="2000" dirty="0">
                <a:effectLst/>
                <a:latin typeface="Abadi Extra Light" panose="020B0204020104020204" pitchFamily="34" charset="0"/>
                <a:ea typeface="Times New Roman" panose="02020603050405020304" pitchFamily="18" charset="0"/>
                <a:cs typeface="Calibri" panose="020F0502020204030204" pitchFamily="34" charset="0"/>
              </a:rPr>
              <a:t>When a </a:t>
            </a:r>
            <a:r>
              <a:rPr lang="en-US" sz="2000" b="1" dirty="0">
                <a:effectLst/>
                <a:latin typeface="Abadi Extra Light" panose="020B0204020104020204" pitchFamily="34" charset="0"/>
                <a:ea typeface="Times New Roman" panose="02020603050405020304" pitchFamily="18" charset="0"/>
                <a:cs typeface="Calibri" panose="020F0502020204030204" pitchFamily="34" charset="0"/>
              </a:rPr>
              <a:t>bacterial</a:t>
            </a:r>
            <a:r>
              <a:rPr lang="en-US" sz="2000" dirty="0">
                <a:effectLst/>
                <a:latin typeface="Abadi Extra Light" panose="020B0204020104020204" pitchFamily="34" charset="0"/>
                <a:ea typeface="Times New Roman" panose="02020603050405020304" pitchFamily="18" charset="0"/>
                <a:cs typeface="Calibri" panose="020F0502020204030204" pitchFamily="34" charset="0"/>
              </a:rPr>
              <a:t> suspension is inoculated into guinea-pig skin and muscle, the resulting infection is </a:t>
            </a:r>
            <a:r>
              <a:rPr lang="en-US" sz="2000" b="1" dirty="0">
                <a:effectLst/>
                <a:latin typeface="Abadi Extra Light" panose="020B0204020104020204" pitchFamily="34" charset="0"/>
                <a:ea typeface="Times New Roman" panose="02020603050405020304" pitchFamily="18" charset="0"/>
                <a:cs typeface="Calibri" panose="020F0502020204030204" pitchFamily="34" charset="0"/>
              </a:rPr>
              <a:t>much more severe </a:t>
            </a:r>
            <a:r>
              <a:rPr lang="en-US" sz="2000" dirty="0">
                <a:effectLst/>
                <a:latin typeface="Abadi Extra Light" panose="020B0204020104020204" pitchFamily="34" charset="0"/>
                <a:ea typeface="Times New Roman" panose="02020603050405020304" pitchFamily="18" charset="0"/>
                <a:cs typeface="Calibri" panose="020F0502020204030204" pitchFamily="34" charset="0"/>
              </a:rPr>
              <a:t>if a small quantity of </a:t>
            </a:r>
            <a:r>
              <a:rPr lang="en-US" sz="2000" b="1" dirty="0">
                <a:effectLst/>
                <a:latin typeface="Abadi Extra Light" panose="020B0204020104020204" pitchFamily="34" charset="0"/>
                <a:ea typeface="Times New Roman" panose="02020603050405020304" pitchFamily="18" charset="0"/>
                <a:cs typeface="Calibri" panose="020F0502020204030204" pitchFamily="34" charset="0"/>
              </a:rPr>
              <a:t>adrenaline</a:t>
            </a:r>
            <a:r>
              <a:rPr lang="en-US" sz="2000" dirty="0">
                <a:effectLst/>
                <a:latin typeface="Abadi Extra Light" panose="020B0204020104020204" pitchFamily="34" charset="0"/>
                <a:ea typeface="Times New Roman" panose="02020603050405020304" pitchFamily="18" charset="0"/>
                <a:cs typeface="Calibri" panose="020F0502020204030204" pitchFamily="34" charset="0"/>
              </a:rPr>
              <a:t> is injected at the same time (Lancet, 1948);</a:t>
            </a:r>
          </a:p>
          <a:p>
            <a:pPr marL="342900" indent="-342900">
              <a:buAutoNum type="arabicPeriod"/>
            </a:pPr>
            <a:r>
              <a:rPr lang="en-US" sz="2000" dirty="0">
                <a:latin typeface="Abadi Extra Light" panose="020B0204020104020204" pitchFamily="34" charset="0"/>
              </a:rPr>
              <a:t>Since 1971 several cases of </a:t>
            </a:r>
            <a:r>
              <a:rPr lang="en-US" sz="2000" b="1" dirty="0">
                <a:latin typeface="Abadi Extra Light" panose="020B0204020104020204" pitchFamily="34" charset="0"/>
              </a:rPr>
              <a:t>adrenaline-induced pulmonary edema </a:t>
            </a:r>
            <a:r>
              <a:rPr lang="en-US" sz="2000" dirty="0">
                <a:latin typeface="Abadi Extra Light" panose="020B0204020104020204" pitchFamily="34" charset="0"/>
              </a:rPr>
              <a:t>have been reported (Ersoz,1971; </a:t>
            </a:r>
            <a:r>
              <a:rPr lang="en-US" sz="2000" dirty="0" err="1">
                <a:latin typeface="Abadi Extra Light" panose="020B0204020104020204" pitchFamily="34" charset="0"/>
              </a:rPr>
              <a:t>Syal</a:t>
            </a:r>
            <a:r>
              <a:rPr lang="en-US" sz="2000" dirty="0">
                <a:latin typeface="Abadi Extra Light" panose="020B0204020104020204" pitchFamily="34" charset="0"/>
              </a:rPr>
              <a:t>, 2011);</a:t>
            </a:r>
          </a:p>
          <a:p>
            <a:pPr marL="342900" indent="-342900">
              <a:buAutoNum type="arabicPeriod"/>
            </a:pPr>
            <a:r>
              <a:rPr lang="en-US" sz="2000" dirty="0">
                <a:latin typeface="Abadi Extra Light" panose="020B0204020104020204" pitchFamily="34" charset="0"/>
              </a:rPr>
              <a:t>Circulating </a:t>
            </a:r>
            <a:r>
              <a:rPr lang="en-US" sz="2000" b="1" dirty="0">
                <a:latin typeface="Abadi Extra Light" panose="020B0204020104020204" pitchFamily="34" charset="0"/>
              </a:rPr>
              <a:t>adrenaline induces </a:t>
            </a:r>
            <a:r>
              <a:rPr lang="en-US" sz="2000" dirty="0">
                <a:latin typeface="Abadi Extra Light" panose="020B0204020104020204" pitchFamily="34" charset="0"/>
              </a:rPr>
              <a:t>a dose-dependent increase in plasma </a:t>
            </a:r>
            <a:r>
              <a:rPr lang="en-US" sz="2000" b="1" dirty="0">
                <a:latin typeface="Abadi Extra Light" panose="020B0204020104020204" pitchFamily="34" charset="0"/>
              </a:rPr>
              <a:t>IL-6</a:t>
            </a:r>
            <a:r>
              <a:rPr lang="en-US" sz="2000" dirty="0">
                <a:latin typeface="Abadi Extra Light" panose="020B0204020104020204" pitchFamily="34" charset="0"/>
              </a:rPr>
              <a:t> concentrations. Anti IL-6 treatment was proven effective in COVID-19 affected patients.</a:t>
            </a:r>
          </a:p>
          <a:p>
            <a:pPr marL="342900" indent="-342900">
              <a:buAutoNum type="arabicPeriod"/>
            </a:pPr>
            <a:r>
              <a:rPr lang="en-US" sz="2000" b="1" dirty="0">
                <a:latin typeface="Abadi Extra Light" panose="020B0204020104020204" pitchFamily="34" charset="0"/>
              </a:rPr>
              <a:t>Adrenaline</a:t>
            </a:r>
            <a:r>
              <a:rPr lang="en-US" sz="2000" dirty="0">
                <a:latin typeface="Abadi Extra Light" panose="020B0204020104020204" pitchFamily="34" charset="0"/>
              </a:rPr>
              <a:t> also </a:t>
            </a:r>
            <a:r>
              <a:rPr lang="en-US" sz="2000" b="1" dirty="0">
                <a:latin typeface="Abadi Extra Light" panose="020B0204020104020204" pitchFamily="34" charset="0"/>
              </a:rPr>
              <a:t>improves renin production</a:t>
            </a:r>
            <a:r>
              <a:rPr lang="en-US" sz="2000" dirty="0">
                <a:latin typeface="Abadi Extra Light" panose="020B0204020104020204" pitchFamily="34" charset="0"/>
              </a:rPr>
              <a:t> by the kidney by stimulating adenylate cyclase-5. </a:t>
            </a:r>
          </a:p>
          <a:p>
            <a:pPr marL="342900" indent="-342900">
              <a:buAutoNum type="arabicPeriod"/>
            </a:pPr>
            <a:r>
              <a:rPr lang="en-US" sz="2000" dirty="0">
                <a:latin typeface="Abadi Extra Light" panose="020B0204020104020204" pitchFamily="34" charset="0"/>
              </a:rPr>
              <a:t>Moreover, according to studies conducted in mice, the interaction of the </a:t>
            </a:r>
            <a:r>
              <a:rPr lang="en-US" sz="2000" b="1" dirty="0">
                <a:latin typeface="Abadi Extra Light" panose="020B0204020104020204" pitchFamily="34" charset="0"/>
              </a:rPr>
              <a:t>SARS-CoV-2 spike protein with ACE2 induces a decrease in the levels of ACE2</a:t>
            </a:r>
            <a:r>
              <a:rPr lang="en-US" sz="2000" dirty="0">
                <a:latin typeface="Abadi Extra Light" panose="020B0204020104020204" pitchFamily="34" charset="0"/>
              </a:rPr>
              <a:t> on the cell surface, since it induces the internalization and degradation of the protein, contributing to lung damage. </a:t>
            </a:r>
            <a:r>
              <a:rPr lang="en-US" sz="2000" b="1" dirty="0">
                <a:latin typeface="Abadi Extra Light" panose="020B0204020104020204" pitchFamily="34" charset="0"/>
              </a:rPr>
              <a:t>Thus, adrenaline synthesis increase could be read as a compensatory response to the ACE2 decreased levels.</a:t>
            </a:r>
          </a:p>
        </p:txBody>
      </p:sp>
      <p:sp>
        <p:nvSpPr>
          <p:cNvPr id="4" name="CasellaDiTesto 3">
            <a:extLst>
              <a:ext uri="{FF2B5EF4-FFF2-40B4-BE49-F238E27FC236}">
                <a16:creationId xmlns:a16="http://schemas.microsoft.com/office/drawing/2014/main" id="{19C248C2-E171-45D3-B733-5987F98DB257}"/>
              </a:ext>
            </a:extLst>
          </p:cNvPr>
          <p:cNvSpPr txBox="1"/>
          <p:nvPr/>
        </p:nvSpPr>
        <p:spPr>
          <a:xfrm>
            <a:off x="7746515" y="2209892"/>
            <a:ext cx="4032892" cy="1323439"/>
          </a:xfrm>
          <a:prstGeom prst="rect">
            <a:avLst/>
          </a:prstGeom>
          <a:noFill/>
          <a:ln>
            <a:solidFill>
              <a:srgbClr val="92D050"/>
            </a:solidFill>
          </a:ln>
        </p:spPr>
        <p:txBody>
          <a:bodyPr wrap="square">
            <a:spAutoFit/>
          </a:bodyPr>
          <a:lstStyle/>
          <a:p>
            <a:pPr lvl="0" algn="ctr"/>
            <a:r>
              <a:rPr lang="en-US" sz="4000" b="1" dirty="0">
                <a:solidFill>
                  <a:srgbClr val="92D050"/>
                </a:solidFill>
                <a:latin typeface="Abadi Extra Light" panose="020B0204020104020204" pitchFamily="34" charset="0"/>
                <a:ea typeface="Open Sans"/>
                <a:cs typeface="Open Sans"/>
                <a:sym typeface="Open Sans"/>
              </a:rPr>
              <a:t>Adrenaline and COVID-19</a:t>
            </a:r>
          </a:p>
        </p:txBody>
      </p:sp>
    </p:spTree>
    <p:extLst>
      <p:ext uri="{BB962C8B-B14F-4D97-AF65-F5344CB8AC3E}">
        <p14:creationId xmlns:p14="http://schemas.microsoft.com/office/powerpoint/2010/main" val="3639526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magine 6" descr="Immagine che contiene testo&#10;&#10;Descrizione generata automaticamente">
            <a:extLst>
              <a:ext uri="{FF2B5EF4-FFF2-40B4-BE49-F238E27FC236}">
                <a16:creationId xmlns:a16="http://schemas.microsoft.com/office/drawing/2014/main" id="{C6457693-9F58-4B48-9D2A-61D15C7AED74}"/>
              </a:ext>
            </a:extLst>
          </p:cNvPr>
          <p:cNvPicPr>
            <a:picLocks noChangeAspect="1"/>
          </p:cNvPicPr>
          <p:nvPr/>
        </p:nvPicPr>
        <p:blipFill>
          <a:blip r:embed="rId2"/>
          <a:stretch>
            <a:fillRect/>
          </a:stretch>
        </p:blipFill>
        <p:spPr>
          <a:xfrm>
            <a:off x="963687" y="643466"/>
            <a:ext cx="2637852" cy="2624663"/>
          </a:xfrm>
          <a:prstGeom prst="rect">
            <a:avLst/>
          </a:prstGeom>
        </p:spPr>
      </p:pic>
      <p:pic>
        <p:nvPicPr>
          <p:cNvPr id="3" name="Immagine 2" descr="Immagine che contiene testo&#10;&#10;Descrizione generata automaticamente">
            <a:extLst>
              <a:ext uri="{FF2B5EF4-FFF2-40B4-BE49-F238E27FC236}">
                <a16:creationId xmlns:a16="http://schemas.microsoft.com/office/drawing/2014/main" id="{BAB8488E-0105-4C94-B04B-D1EE072D047F}"/>
              </a:ext>
            </a:extLst>
          </p:cNvPr>
          <p:cNvPicPr>
            <a:picLocks noChangeAspect="1"/>
          </p:cNvPicPr>
          <p:nvPr/>
        </p:nvPicPr>
        <p:blipFill>
          <a:blip r:embed="rId3"/>
          <a:stretch>
            <a:fillRect/>
          </a:stretch>
        </p:blipFill>
        <p:spPr>
          <a:xfrm>
            <a:off x="4243493" y="899580"/>
            <a:ext cx="3743538" cy="5058834"/>
          </a:xfrm>
          <a:prstGeom prst="rect">
            <a:avLst/>
          </a:prstGeom>
        </p:spPr>
      </p:pic>
      <p:pic>
        <p:nvPicPr>
          <p:cNvPr id="11" name="Immagine 10" descr="Immagine che contiene testo&#10;&#10;Descrizione generata automaticamente">
            <a:extLst>
              <a:ext uri="{FF2B5EF4-FFF2-40B4-BE49-F238E27FC236}">
                <a16:creationId xmlns:a16="http://schemas.microsoft.com/office/drawing/2014/main" id="{5112490A-3FF9-40AA-A357-50093817E545}"/>
              </a:ext>
            </a:extLst>
          </p:cNvPr>
          <p:cNvPicPr>
            <a:picLocks noChangeAspect="1"/>
          </p:cNvPicPr>
          <p:nvPr/>
        </p:nvPicPr>
        <p:blipFill>
          <a:blip r:embed="rId4"/>
          <a:stretch>
            <a:fillRect/>
          </a:stretch>
        </p:blipFill>
        <p:spPr>
          <a:xfrm>
            <a:off x="8678653" y="643466"/>
            <a:ext cx="2499990" cy="2624662"/>
          </a:xfrm>
          <a:prstGeom prst="rect">
            <a:avLst/>
          </a:prstGeom>
        </p:spPr>
      </p:pic>
      <p:pic>
        <p:nvPicPr>
          <p:cNvPr id="5" name="Immagine 4" descr="Immagine che contiene testo&#10;&#10;Descrizione generata automaticamente">
            <a:extLst>
              <a:ext uri="{FF2B5EF4-FFF2-40B4-BE49-F238E27FC236}">
                <a16:creationId xmlns:a16="http://schemas.microsoft.com/office/drawing/2014/main" id="{12D39ECD-BE2A-441C-8637-31914021970B}"/>
              </a:ext>
            </a:extLst>
          </p:cNvPr>
          <p:cNvPicPr>
            <a:picLocks noChangeAspect="1"/>
          </p:cNvPicPr>
          <p:nvPr/>
        </p:nvPicPr>
        <p:blipFill>
          <a:blip r:embed="rId5"/>
          <a:stretch>
            <a:fillRect/>
          </a:stretch>
        </p:blipFill>
        <p:spPr>
          <a:xfrm>
            <a:off x="643467" y="3611368"/>
            <a:ext cx="3278292" cy="2581654"/>
          </a:xfrm>
          <a:prstGeom prst="rect">
            <a:avLst/>
          </a:prstGeom>
        </p:spPr>
      </p:pic>
      <p:pic>
        <p:nvPicPr>
          <p:cNvPr id="9" name="Immagine 8" descr="Immagine che contiene testo&#10;&#10;Descrizione generata automaticamente">
            <a:extLst>
              <a:ext uri="{FF2B5EF4-FFF2-40B4-BE49-F238E27FC236}">
                <a16:creationId xmlns:a16="http://schemas.microsoft.com/office/drawing/2014/main" id="{AE95891F-93E5-42A9-8C4C-4015CF9A5022}"/>
              </a:ext>
            </a:extLst>
          </p:cNvPr>
          <p:cNvPicPr>
            <a:picLocks noChangeAspect="1"/>
          </p:cNvPicPr>
          <p:nvPr/>
        </p:nvPicPr>
        <p:blipFill>
          <a:blip r:embed="rId6"/>
          <a:stretch>
            <a:fillRect/>
          </a:stretch>
        </p:blipFill>
        <p:spPr>
          <a:xfrm>
            <a:off x="8788426" y="3589863"/>
            <a:ext cx="2280443" cy="2643992"/>
          </a:xfrm>
          <a:prstGeom prst="rect">
            <a:avLst/>
          </a:prstGeom>
        </p:spPr>
      </p:pic>
    </p:spTree>
    <p:extLst>
      <p:ext uri="{BB962C8B-B14F-4D97-AF65-F5344CB8AC3E}">
        <p14:creationId xmlns:p14="http://schemas.microsoft.com/office/powerpoint/2010/main" val="317324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id="{D1E4E42E-EFB1-413D-AA8C-D75F2646FF99}"/>
              </a:ext>
            </a:extLst>
          </p:cNvPr>
          <p:cNvGraphicFramePr>
            <a:graphicFrameLocks noGrp="1"/>
          </p:cNvGraphicFramePr>
          <p:nvPr/>
        </p:nvGraphicFramePr>
        <p:xfrm>
          <a:off x="5706837" y="3531443"/>
          <a:ext cx="6216620" cy="3108960"/>
        </p:xfrm>
        <a:graphic>
          <a:graphicData uri="http://schemas.openxmlformats.org/drawingml/2006/table">
            <a:tbl>
              <a:tblPr firstRow="1" bandRow="1">
                <a:tableStyleId>{5C22544A-7EE6-4342-B048-85BDC9FD1C3A}</a:tableStyleId>
              </a:tblPr>
              <a:tblGrid>
                <a:gridCol w="2443736">
                  <a:extLst>
                    <a:ext uri="{9D8B030D-6E8A-4147-A177-3AD203B41FA5}">
                      <a16:colId xmlns:a16="http://schemas.microsoft.com/office/drawing/2014/main" val="2605824902"/>
                    </a:ext>
                  </a:extLst>
                </a:gridCol>
                <a:gridCol w="3772884">
                  <a:extLst>
                    <a:ext uri="{9D8B030D-6E8A-4147-A177-3AD203B41FA5}">
                      <a16:colId xmlns:a16="http://schemas.microsoft.com/office/drawing/2014/main" val="828424128"/>
                    </a:ext>
                  </a:extLst>
                </a:gridCol>
              </a:tblGrid>
              <a:tr h="4806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a:solidFill>
                            <a:schemeClr val="tx1"/>
                          </a:solidFill>
                        </a:rPr>
                        <a:t>Metaboliti caratteristici di PAZIENTI COVID-19 con DECORSO </a:t>
                      </a:r>
                      <a:r>
                        <a:rPr lang="it-IT" sz="2400" u="sng" dirty="0">
                          <a:solidFill>
                            <a:schemeClr val="tx1"/>
                          </a:solidFill>
                        </a:rPr>
                        <a:t>SEVERO</a:t>
                      </a:r>
                    </a:p>
                    <a:p>
                      <a:pPr algn="ctr"/>
                      <a:endParaRPr lang="it-IT" sz="2400" b="1" dirty="0"/>
                    </a:p>
                  </a:txBody>
                  <a:tcPr anchor="ctr">
                    <a:noFill/>
                  </a:tcPr>
                </a:tc>
                <a:tc>
                  <a:txBody>
                    <a:bodyPr/>
                    <a:lstStyle/>
                    <a:p>
                      <a:pPr algn="ctr"/>
                      <a:r>
                        <a:rPr lang="it-IT" sz="2400" b="1" dirty="0">
                          <a:solidFill>
                            <a:schemeClr val="tx1"/>
                          </a:solidFill>
                        </a:rPr>
                        <a:t>Metabolismo delle pirimidine proveniente dalla lisi delle cellule infettate da SARS-CoV-2</a:t>
                      </a:r>
                    </a:p>
                  </a:txBody>
                  <a:tcPr>
                    <a:solidFill>
                      <a:schemeClr val="accent6">
                        <a:lumMod val="40000"/>
                        <a:lumOff val="60000"/>
                      </a:schemeClr>
                    </a:solidFill>
                  </a:tcPr>
                </a:tc>
                <a:extLst>
                  <a:ext uri="{0D108BD9-81ED-4DB2-BD59-A6C34878D82A}">
                    <a16:rowId xmlns:a16="http://schemas.microsoft.com/office/drawing/2014/main" val="1112260557"/>
                  </a:ext>
                </a:extLst>
              </a:tr>
              <a:tr h="961290">
                <a:tc vMerge="1">
                  <a:txBody>
                    <a:bodyPr/>
                    <a:lstStyle/>
                    <a:p>
                      <a:pPr algn="ctr"/>
                      <a:endParaRPr lang="it-IT" sz="2000" b="1" dirty="0"/>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kern="1200" baseline="0" dirty="0" err="1">
                          <a:solidFill>
                            <a:schemeClr val="dk1"/>
                          </a:solidFill>
                          <a:latin typeface="+mn-lt"/>
                          <a:ea typeface="+mn-ea"/>
                          <a:cs typeface="+mn-cs"/>
                        </a:rPr>
                        <a:t>Segnale</a:t>
                      </a:r>
                      <a:r>
                        <a:rPr lang="en-US" sz="2400" b="1" i="0" u="none" strike="noStrike" kern="1200" baseline="0" dirty="0">
                          <a:solidFill>
                            <a:schemeClr val="dk1"/>
                          </a:solidFill>
                          <a:latin typeface="+mn-lt"/>
                          <a:ea typeface="+mn-ea"/>
                          <a:cs typeface="+mn-cs"/>
                        </a:rPr>
                        <a:t> </a:t>
                      </a:r>
                      <a:r>
                        <a:rPr lang="en-US" sz="2400" b="1" i="0" u="none" strike="noStrike" kern="1200" baseline="0" dirty="0" err="1">
                          <a:solidFill>
                            <a:schemeClr val="dk1"/>
                          </a:solidFill>
                          <a:latin typeface="+mn-lt"/>
                          <a:ea typeface="+mn-ea"/>
                          <a:cs typeface="+mn-cs"/>
                        </a:rPr>
                        <a:t>infiammatorio</a:t>
                      </a:r>
                      <a:r>
                        <a:rPr lang="en-US" sz="2400" b="1" i="0" u="none" strike="noStrike" kern="1200" baseline="0" dirty="0">
                          <a:solidFill>
                            <a:schemeClr val="dk1"/>
                          </a:solidFill>
                          <a:latin typeface="+mn-lt"/>
                          <a:ea typeface="+mn-ea"/>
                          <a:cs typeface="+mn-cs"/>
                        </a:rPr>
                        <a:t> </a:t>
                      </a:r>
                      <a:r>
                        <a:rPr lang="en-US" sz="2400" b="1" i="0" u="none" strike="noStrike" kern="1200" baseline="0" dirty="0" err="1">
                          <a:solidFill>
                            <a:schemeClr val="dk1"/>
                          </a:solidFill>
                          <a:latin typeface="+mn-lt"/>
                          <a:ea typeface="+mn-ea"/>
                          <a:cs typeface="+mn-cs"/>
                        </a:rPr>
                        <a:t>associato</a:t>
                      </a:r>
                      <a:r>
                        <a:rPr lang="en-US" sz="2400" b="1" i="0" u="none" strike="noStrike" kern="1200" baseline="0" dirty="0">
                          <a:solidFill>
                            <a:schemeClr val="dk1"/>
                          </a:solidFill>
                          <a:latin typeface="+mn-lt"/>
                          <a:ea typeface="+mn-ea"/>
                          <a:cs typeface="+mn-cs"/>
                        </a:rPr>
                        <a:t> al </a:t>
                      </a:r>
                      <a:r>
                        <a:rPr lang="en-US" sz="2400" b="1" i="0" u="none" strike="noStrike" kern="1200" baseline="0" dirty="0" err="1">
                          <a:solidFill>
                            <a:schemeClr val="dk1"/>
                          </a:solidFill>
                          <a:latin typeface="+mn-lt"/>
                          <a:ea typeface="+mn-ea"/>
                          <a:cs typeface="+mn-cs"/>
                        </a:rPr>
                        <a:t>metabolismo</a:t>
                      </a:r>
                      <a:r>
                        <a:rPr lang="en-US" sz="2400" b="1" i="0" u="none" strike="noStrike" kern="1200" baseline="0" dirty="0">
                          <a:solidFill>
                            <a:schemeClr val="dk1"/>
                          </a:solidFill>
                          <a:latin typeface="+mn-lt"/>
                          <a:ea typeface="+mn-ea"/>
                          <a:cs typeface="+mn-cs"/>
                        </a:rPr>
                        <a:t> </a:t>
                      </a:r>
                      <a:r>
                        <a:rPr lang="en-US" sz="2400" b="1" i="0" u="none" strike="noStrike" kern="1200" baseline="0" dirty="0" err="1">
                          <a:solidFill>
                            <a:schemeClr val="dk1"/>
                          </a:solidFill>
                          <a:latin typeface="+mn-lt"/>
                          <a:ea typeface="+mn-ea"/>
                          <a:cs typeface="+mn-cs"/>
                        </a:rPr>
                        <a:t>triptofano-kynurenina</a:t>
                      </a:r>
                      <a:endParaRPr lang="it-IT" sz="2800" b="1" dirty="0"/>
                    </a:p>
                  </a:txBody>
                  <a:tcPr>
                    <a:solidFill>
                      <a:schemeClr val="accent4">
                        <a:lumMod val="20000"/>
                        <a:lumOff val="80000"/>
                      </a:schemeClr>
                    </a:solidFill>
                  </a:tcPr>
                </a:tc>
                <a:extLst>
                  <a:ext uri="{0D108BD9-81ED-4DB2-BD59-A6C34878D82A}">
                    <a16:rowId xmlns:a16="http://schemas.microsoft.com/office/drawing/2014/main" val="627936970"/>
                  </a:ext>
                </a:extLst>
              </a:tr>
            </a:tbl>
          </a:graphicData>
        </a:graphic>
      </p:graphicFrame>
      <p:sp>
        <p:nvSpPr>
          <p:cNvPr id="10" name="Rettangolo 9">
            <a:extLst>
              <a:ext uri="{FF2B5EF4-FFF2-40B4-BE49-F238E27FC236}">
                <a16:creationId xmlns:a16="http://schemas.microsoft.com/office/drawing/2014/main" id="{B3988A86-F47A-40DB-AAEF-9E9E31E739A5}"/>
              </a:ext>
            </a:extLst>
          </p:cNvPr>
          <p:cNvSpPr/>
          <p:nvPr/>
        </p:nvSpPr>
        <p:spPr>
          <a:xfrm>
            <a:off x="248129" y="1086186"/>
            <a:ext cx="9359697" cy="1692771"/>
          </a:xfrm>
          <a:prstGeom prst="rect">
            <a:avLst/>
          </a:prstGeom>
        </p:spPr>
        <p:txBody>
          <a:bodyPr wrap="square">
            <a:spAutoFit/>
          </a:bodyPr>
          <a:lstStyle/>
          <a:p>
            <a:r>
              <a:rPr lang="it-IT" sz="2400" b="1" dirty="0">
                <a:latin typeface="Corbel-Bold"/>
              </a:rPr>
              <a:t>The </a:t>
            </a:r>
            <a:r>
              <a:rPr lang="it-IT" sz="2400" b="1" dirty="0" err="1">
                <a:latin typeface="Corbel-Bold"/>
              </a:rPr>
              <a:t>specific</a:t>
            </a:r>
            <a:r>
              <a:rPr lang="it-IT" sz="2400" b="1" dirty="0">
                <a:latin typeface="Corbel-Bold"/>
              </a:rPr>
              <a:t> </a:t>
            </a:r>
            <a:r>
              <a:rPr lang="it-IT" sz="2400" b="1" dirty="0" err="1">
                <a:latin typeface="Corbel-Bold"/>
              </a:rPr>
              <a:t>metabolome</a:t>
            </a:r>
            <a:r>
              <a:rPr lang="it-IT" sz="2400" b="1" dirty="0">
                <a:latin typeface="Corbel-Bold"/>
              </a:rPr>
              <a:t> profiling of </a:t>
            </a:r>
            <a:r>
              <a:rPr lang="it-IT" sz="2400" b="1" dirty="0" err="1">
                <a:latin typeface="Corbel-Bold"/>
              </a:rPr>
              <a:t>patients</a:t>
            </a:r>
            <a:r>
              <a:rPr lang="it-IT" sz="2400" b="1" dirty="0">
                <a:latin typeface="Corbel-Bold"/>
              </a:rPr>
              <a:t> </a:t>
            </a:r>
            <a:r>
              <a:rPr lang="it-IT" sz="2400" b="1" dirty="0" err="1">
                <a:latin typeface="Corbel-Bold"/>
              </a:rPr>
              <a:t>infected</a:t>
            </a:r>
            <a:r>
              <a:rPr lang="it-IT" sz="2400" b="1" dirty="0">
                <a:latin typeface="Corbel-Bold"/>
              </a:rPr>
              <a:t> </a:t>
            </a:r>
            <a:r>
              <a:rPr lang="en-US" sz="2400" b="1" dirty="0">
                <a:latin typeface="Corbel-Bold"/>
              </a:rPr>
              <a:t>by SARS‑COV‑2 supports the key </a:t>
            </a:r>
            <a:r>
              <a:rPr lang="it-IT" sz="2400" b="1" dirty="0" err="1">
                <a:latin typeface="Corbel-Bold"/>
              </a:rPr>
              <a:t>role</a:t>
            </a:r>
            <a:r>
              <a:rPr lang="it-IT" sz="2400" b="1" dirty="0">
                <a:latin typeface="Corbel-Bold"/>
              </a:rPr>
              <a:t> of </a:t>
            </a:r>
            <a:r>
              <a:rPr lang="it-IT" sz="2400" b="1" dirty="0" err="1">
                <a:latin typeface="Corbel-Bold"/>
              </a:rPr>
              <a:t>tryptophan‑nicotinamide</a:t>
            </a:r>
            <a:r>
              <a:rPr lang="it-IT" sz="2400" b="1" dirty="0">
                <a:latin typeface="Corbel-Bold"/>
              </a:rPr>
              <a:t> pathway and </a:t>
            </a:r>
            <a:r>
              <a:rPr lang="it-IT" sz="2400" b="1" dirty="0" err="1">
                <a:latin typeface="Corbel-Bold"/>
              </a:rPr>
              <a:t>cytosine</a:t>
            </a:r>
            <a:r>
              <a:rPr lang="it-IT" sz="2400" b="1" dirty="0">
                <a:latin typeface="Corbel-Bold"/>
              </a:rPr>
              <a:t> </a:t>
            </a:r>
            <a:r>
              <a:rPr lang="it-IT" sz="2400" b="1" dirty="0" err="1">
                <a:latin typeface="Corbel-Bold"/>
              </a:rPr>
              <a:t>metabolism</a:t>
            </a:r>
            <a:endParaRPr lang="it-IT" sz="2400" b="1" dirty="0">
              <a:latin typeface="Corbel-Bold"/>
            </a:endParaRPr>
          </a:p>
          <a:p>
            <a:r>
              <a:rPr lang="it-IT" sz="1600" b="1" dirty="0"/>
              <a:t>H. Blasco</a:t>
            </a:r>
            <a:r>
              <a:rPr lang="it-IT" sz="1600" dirty="0"/>
              <a:t>*</a:t>
            </a:r>
            <a:r>
              <a:rPr lang="it-IT" sz="1600" b="1" dirty="0"/>
              <a:t>, C. Bessy, L. </a:t>
            </a:r>
            <a:r>
              <a:rPr lang="it-IT" sz="1600" b="1" dirty="0" err="1"/>
              <a:t>Plantier</a:t>
            </a:r>
            <a:r>
              <a:rPr lang="it-IT" sz="1600" b="1" dirty="0"/>
              <a:t>, A. Lefevre, E. </a:t>
            </a:r>
            <a:r>
              <a:rPr lang="it-IT" sz="1600" b="1" dirty="0" err="1"/>
              <a:t>Piver</a:t>
            </a:r>
            <a:r>
              <a:rPr lang="it-IT" sz="1600" b="1" dirty="0"/>
              <a:t>, L. Bernard, J. </a:t>
            </a:r>
            <a:r>
              <a:rPr lang="it-IT" sz="1600" b="1" dirty="0" err="1"/>
              <a:t>Marlet</a:t>
            </a:r>
            <a:r>
              <a:rPr lang="it-IT" sz="1600" b="1" dirty="0"/>
              <a:t>, </a:t>
            </a:r>
            <a:r>
              <a:rPr lang="fr-FR" sz="1600" b="1" dirty="0"/>
              <a:t>K. </a:t>
            </a:r>
            <a:r>
              <a:rPr lang="fr-FR" sz="1600" b="1" dirty="0" err="1"/>
              <a:t>Stefic</a:t>
            </a:r>
            <a:r>
              <a:rPr lang="fr-FR" sz="1600" b="1" dirty="0"/>
              <a:t>, Isabelle Benz‑de Bretagne, P. Cannet, H. </a:t>
            </a:r>
            <a:r>
              <a:rPr lang="fr-FR" sz="1600" b="1" dirty="0" err="1"/>
              <a:t>Lumbu</a:t>
            </a:r>
            <a:r>
              <a:rPr lang="fr-FR" sz="1600" b="1" dirty="0"/>
              <a:t>, </a:t>
            </a:r>
            <a:r>
              <a:rPr lang="fr-FR" sz="1600" b="1" dirty="0" err="1"/>
              <a:t>T.Morel</a:t>
            </a:r>
            <a:r>
              <a:rPr lang="fr-FR" sz="1600" b="1" dirty="0"/>
              <a:t>, P. Boulard, C. R. Andres, P. </a:t>
            </a:r>
            <a:r>
              <a:rPr lang="fr-FR" sz="1600" b="1" dirty="0" err="1"/>
              <a:t>Vourc’h</a:t>
            </a:r>
            <a:r>
              <a:rPr lang="fr-FR" sz="1600" b="1" dirty="0"/>
              <a:t>, O. Hérault, </a:t>
            </a:r>
            <a:r>
              <a:rPr lang="fr-FR" sz="1600" b="1" dirty="0" err="1"/>
              <a:t>A.Guillon</a:t>
            </a:r>
            <a:r>
              <a:rPr lang="fr-FR" sz="1600" b="1" dirty="0"/>
              <a:t> &amp; P. Emond.</a:t>
            </a:r>
            <a:endParaRPr lang="it-IT" dirty="0"/>
          </a:p>
        </p:txBody>
      </p:sp>
      <p:pic>
        <p:nvPicPr>
          <p:cNvPr id="13" name="Immagine 12">
            <a:extLst>
              <a:ext uri="{FF2B5EF4-FFF2-40B4-BE49-F238E27FC236}">
                <a16:creationId xmlns:a16="http://schemas.microsoft.com/office/drawing/2014/main" id="{D2F763BF-A0E9-4C3C-87E0-5D64784FD015}"/>
              </a:ext>
            </a:extLst>
          </p:cNvPr>
          <p:cNvPicPr>
            <a:picLocks noChangeAspect="1"/>
          </p:cNvPicPr>
          <p:nvPr/>
        </p:nvPicPr>
        <p:blipFill>
          <a:blip r:embed="rId3"/>
          <a:stretch>
            <a:fillRect/>
          </a:stretch>
        </p:blipFill>
        <p:spPr>
          <a:xfrm>
            <a:off x="9772014" y="1124693"/>
            <a:ext cx="2030759" cy="1085625"/>
          </a:xfrm>
          <a:prstGeom prst="rect">
            <a:avLst/>
          </a:prstGeom>
        </p:spPr>
      </p:pic>
      <p:sp>
        <p:nvSpPr>
          <p:cNvPr id="14" name="Rettangolo 13">
            <a:extLst>
              <a:ext uri="{FF2B5EF4-FFF2-40B4-BE49-F238E27FC236}">
                <a16:creationId xmlns:a16="http://schemas.microsoft.com/office/drawing/2014/main" id="{E28AFB30-04FD-421F-965C-91E4EEBC1693}"/>
              </a:ext>
            </a:extLst>
          </p:cNvPr>
          <p:cNvSpPr/>
          <p:nvPr/>
        </p:nvSpPr>
        <p:spPr>
          <a:xfrm>
            <a:off x="10027928" y="2143402"/>
            <a:ext cx="1774845"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October , 2020</a:t>
            </a:r>
            <a:endParaRPr lang="it-IT" b="1" dirty="0">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FAF7CC08-EF51-4CFD-A1DA-D8239B7AEA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15" y="2988887"/>
            <a:ext cx="4748934" cy="3715487"/>
          </a:xfrm>
          <a:prstGeom prst="rect">
            <a:avLst/>
          </a:prstGeom>
        </p:spPr>
      </p:pic>
    </p:spTree>
    <p:extLst>
      <p:ext uri="{BB962C8B-B14F-4D97-AF65-F5344CB8AC3E}">
        <p14:creationId xmlns:p14="http://schemas.microsoft.com/office/powerpoint/2010/main" val="215741851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942AF75-2411-984F-BE9B-EFB305896AF1}"/>
              </a:ext>
            </a:extLst>
          </p:cNvPr>
          <p:cNvPicPr>
            <a:picLocks noChangeAspect="1"/>
          </p:cNvPicPr>
          <p:nvPr/>
        </p:nvPicPr>
        <p:blipFill rotWithShape="1">
          <a:blip r:embed="rId2">
            <a:extLst>
              <a:ext uri="{28A0092B-C50C-407E-A947-70E740481C1C}">
                <a14:useLocalDpi xmlns:a14="http://schemas.microsoft.com/office/drawing/2010/main" val="0"/>
              </a:ext>
            </a:extLst>
          </a:blip>
          <a:srcRect r="6059" b="50000"/>
          <a:stretch/>
        </p:blipFill>
        <p:spPr>
          <a:xfrm>
            <a:off x="1" y="703816"/>
            <a:ext cx="7835704" cy="4440945"/>
          </a:xfrm>
          <a:prstGeom prst="rect">
            <a:avLst/>
          </a:prstGeom>
        </p:spPr>
      </p:pic>
      <p:pic>
        <p:nvPicPr>
          <p:cNvPr id="7" name="Immagine 6" descr="Immagine che contiene testo&#10;&#10;Descrizione generata automaticamente">
            <a:extLst>
              <a:ext uri="{FF2B5EF4-FFF2-40B4-BE49-F238E27FC236}">
                <a16:creationId xmlns:a16="http://schemas.microsoft.com/office/drawing/2014/main" id="{219DBD2C-A2C4-484D-8CDB-2DFC7AF99B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046" b="8280"/>
          <a:stretch/>
        </p:blipFill>
        <p:spPr>
          <a:xfrm>
            <a:off x="7427742" y="0"/>
            <a:ext cx="4687623" cy="1653275"/>
          </a:xfrm>
          <a:prstGeom prst="rect">
            <a:avLst/>
          </a:prstGeom>
        </p:spPr>
      </p:pic>
      <p:sp>
        <p:nvSpPr>
          <p:cNvPr id="13" name="Rettangolo 12">
            <a:extLst>
              <a:ext uri="{FF2B5EF4-FFF2-40B4-BE49-F238E27FC236}">
                <a16:creationId xmlns:a16="http://schemas.microsoft.com/office/drawing/2014/main" id="{22BDBA6B-2CAC-9A4F-945F-558CBEE4F490}"/>
              </a:ext>
            </a:extLst>
          </p:cNvPr>
          <p:cNvSpPr/>
          <p:nvPr/>
        </p:nvSpPr>
        <p:spPr>
          <a:xfrm>
            <a:off x="131090" y="5103674"/>
            <a:ext cx="11929819" cy="1754326"/>
          </a:xfrm>
          <a:prstGeom prst="rect">
            <a:avLst/>
          </a:prstGeom>
        </p:spPr>
        <p:txBody>
          <a:bodyPr wrap="square">
            <a:spAutoFit/>
          </a:bodyPr>
          <a:lstStyle/>
          <a:p>
            <a:pPr marL="285750" indent="-285750" algn="just">
              <a:buFont typeface="Arial" panose="020B0604020202020204" pitchFamily="34" charset="0"/>
              <a:buChar char="•"/>
            </a:pPr>
            <a:r>
              <a:rPr lang="it-IT" dirty="0" err="1">
                <a:latin typeface="AdvOTea1a7398"/>
              </a:rPr>
              <a:t>Cytokine</a:t>
            </a:r>
            <a:r>
              <a:rPr lang="it-IT" dirty="0">
                <a:latin typeface="AdvOTea1a7398"/>
              </a:rPr>
              <a:t> release </a:t>
            </a:r>
            <a:r>
              <a:rPr lang="it-IT" dirty="0" err="1">
                <a:latin typeface="AdvOTea1a7398"/>
              </a:rPr>
              <a:t>syndrome</a:t>
            </a:r>
            <a:r>
              <a:rPr lang="it-IT" dirty="0">
                <a:latin typeface="AdvOTea1a7398"/>
              </a:rPr>
              <a:t> (CRS) </a:t>
            </a:r>
            <a:r>
              <a:rPr lang="it-IT" dirty="0" err="1">
                <a:latin typeface="AdvOTea1a7398"/>
              </a:rPr>
              <a:t>is</a:t>
            </a:r>
            <a:r>
              <a:rPr lang="it-IT" dirty="0">
                <a:latin typeface="AdvOTea1a7398"/>
              </a:rPr>
              <a:t> a major cause of the </a:t>
            </a:r>
            <a:r>
              <a:rPr lang="it-IT" dirty="0" err="1">
                <a:latin typeface="AdvOTea1a7398"/>
              </a:rPr>
              <a:t>multi-organ</a:t>
            </a:r>
            <a:r>
              <a:rPr lang="it-IT" dirty="0">
                <a:latin typeface="AdvOTea1a7398"/>
              </a:rPr>
              <a:t> </a:t>
            </a:r>
            <a:r>
              <a:rPr lang="it-IT" dirty="0" err="1">
                <a:latin typeface="AdvOTea1a7398"/>
              </a:rPr>
              <a:t>injury</a:t>
            </a:r>
            <a:r>
              <a:rPr lang="it-IT" dirty="0">
                <a:latin typeface="AdvOTea1a7398"/>
              </a:rPr>
              <a:t> and </a:t>
            </a:r>
            <a:r>
              <a:rPr lang="it-IT" dirty="0" err="1">
                <a:latin typeface="AdvOTea1a7398"/>
              </a:rPr>
              <a:t>fatal</a:t>
            </a:r>
            <a:r>
              <a:rPr lang="it-IT" dirty="0">
                <a:latin typeface="AdvOTea1a7398"/>
              </a:rPr>
              <a:t> out- come </a:t>
            </a:r>
            <a:r>
              <a:rPr lang="it-IT" dirty="0" err="1">
                <a:latin typeface="AdvOTea1a7398"/>
              </a:rPr>
              <a:t>induced</a:t>
            </a:r>
            <a:r>
              <a:rPr lang="it-IT" dirty="0">
                <a:latin typeface="AdvOTea1a7398"/>
              </a:rPr>
              <a:t> by SARS-CoV-2 </a:t>
            </a:r>
            <a:r>
              <a:rPr lang="it-IT" dirty="0" err="1">
                <a:latin typeface="AdvOTea1a7398"/>
              </a:rPr>
              <a:t>infection</a:t>
            </a:r>
            <a:r>
              <a:rPr lang="it-IT" dirty="0">
                <a:latin typeface="AdvOTea1a7398"/>
              </a:rPr>
              <a:t> in severe COVID-19 </a:t>
            </a:r>
            <a:r>
              <a:rPr lang="it-IT" dirty="0" err="1">
                <a:latin typeface="AdvOTea1a7398"/>
              </a:rPr>
              <a:t>patients</a:t>
            </a:r>
            <a:r>
              <a:rPr lang="it-IT" dirty="0">
                <a:latin typeface="AdvOTea1a7398"/>
              </a:rPr>
              <a:t>. </a:t>
            </a:r>
          </a:p>
          <a:p>
            <a:pPr marL="285750" indent="-285750" algn="just">
              <a:buFont typeface="Arial" panose="020B0604020202020204" pitchFamily="34" charset="0"/>
              <a:buChar char="•"/>
            </a:pPr>
            <a:r>
              <a:rPr lang="it-IT" dirty="0" err="1">
                <a:latin typeface="AdvOTea1a7398"/>
              </a:rPr>
              <a:t>Metabolism</a:t>
            </a:r>
            <a:r>
              <a:rPr lang="it-IT" dirty="0">
                <a:latin typeface="AdvOTea1a7398"/>
              </a:rPr>
              <a:t> can modulate the immune </a:t>
            </a:r>
            <a:r>
              <a:rPr lang="it-IT" dirty="0" err="1">
                <a:latin typeface="AdvOTea1a7398"/>
              </a:rPr>
              <a:t>responses</a:t>
            </a:r>
            <a:r>
              <a:rPr lang="it-IT" dirty="0">
                <a:latin typeface="AdvOTea1a7398"/>
              </a:rPr>
              <a:t> </a:t>
            </a:r>
            <a:r>
              <a:rPr lang="it-IT" dirty="0" err="1">
                <a:latin typeface="AdvOTea1a7398"/>
              </a:rPr>
              <a:t>against</a:t>
            </a:r>
            <a:r>
              <a:rPr lang="it-IT" dirty="0">
                <a:latin typeface="AdvOTea1a7398"/>
              </a:rPr>
              <a:t> </a:t>
            </a:r>
            <a:r>
              <a:rPr lang="it-IT" dirty="0" err="1">
                <a:latin typeface="AdvOTea1a7398"/>
              </a:rPr>
              <a:t>infectious</a:t>
            </a:r>
            <a:r>
              <a:rPr lang="it-IT" dirty="0">
                <a:latin typeface="AdvOTea1a7398"/>
              </a:rPr>
              <a:t> </a:t>
            </a:r>
            <a:r>
              <a:rPr lang="it-IT" dirty="0" err="1">
                <a:latin typeface="AdvOTea1a7398"/>
              </a:rPr>
              <a:t>diseases</a:t>
            </a:r>
            <a:r>
              <a:rPr lang="it-IT" dirty="0">
                <a:latin typeface="AdvOTea1a7398"/>
              </a:rPr>
              <a:t>, </a:t>
            </a:r>
            <a:r>
              <a:rPr lang="it-IT" dirty="0" err="1">
                <a:latin typeface="AdvOTea1a7398"/>
              </a:rPr>
              <a:t>yet</a:t>
            </a:r>
            <a:r>
              <a:rPr lang="it-IT" dirty="0">
                <a:latin typeface="AdvOTea1a7398"/>
              </a:rPr>
              <a:t> </a:t>
            </a:r>
            <a:r>
              <a:rPr lang="it-IT" dirty="0" err="1">
                <a:latin typeface="AdvOTea1a7398"/>
              </a:rPr>
              <a:t>our</a:t>
            </a:r>
            <a:r>
              <a:rPr lang="it-IT" dirty="0">
                <a:latin typeface="AdvOTea1a7398"/>
              </a:rPr>
              <a:t> </a:t>
            </a:r>
            <a:r>
              <a:rPr lang="it-IT" dirty="0" err="1">
                <a:latin typeface="AdvOTea1a7398"/>
              </a:rPr>
              <a:t>understanding</a:t>
            </a:r>
            <a:r>
              <a:rPr lang="it-IT" dirty="0">
                <a:latin typeface="AdvOTea1a7398"/>
              </a:rPr>
              <a:t> </a:t>
            </a:r>
            <a:r>
              <a:rPr lang="it-IT" dirty="0" err="1">
                <a:latin typeface="AdvOTea1a7398"/>
              </a:rPr>
              <a:t>remains</a:t>
            </a:r>
            <a:r>
              <a:rPr lang="it-IT" dirty="0">
                <a:latin typeface="AdvOTea1a7398"/>
              </a:rPr>
              <a:t> </a:t>
            </a:r>
            <a:r>
              <a:rPr lang="it-IT" dirty="0" err="1">
                <a:latin typeface="AdvOTea1a7398"/>
              </a:rPr>
              <a:t>limited</a:t>
            </a:r>
            <a:r>
              <a:rPr lang="it-IT" dirty="0">
                <a:latin typeface="AdvOTea1a7398"/>
              </a:rPr>
              <a:t> on </a:t>
            </a:r>
            <a:r>
              <a:rPr lang="it-IT" dirty="0" err="1">
                <a:latin typeface="AdvOTea1a7398"/>
              </a:rPr>
              <a:t>how</a:t>
            </a:r>
            <a:r>
              <a:rPr lang="it-IT" dirty="0">
                <a:latin typeface="AdvOTea1a7398"/>
              </a:rPr>
              <a:t> </a:t>
            </a:r>
            <a:r>
              <a:rPr lang="it-IT" dirty="0" err="1">
                <a:latin typeface="AdvOTea1a7398"/>
              </a:rPr>
              <a:t>host</a:t>
            </a:r>
            <a:r>
              <a:rPr lang="it-IT" dirty="0">
                <a:latin typeface="AdvOTea1a7398"/>
              </a:rPr>
              <a:t> </a:t>
            </a:r>
            <a:r>
              <a:rPr lang="it-IT" dirty="0" err="1">
                <a:latin typeface="AdvOTea1a7398"/>
              </a:rPr>
              <a:t>metabolism</a:t>
            </a:r>
            <a:r>
              <a:rPr lang="it-IT" dirty="0">
                <a:latin typeface="AdvOTea1a7398"/>
              </a:rPr>
              <a:t> </a:t>
            </a:r>
            <a:r>
              <a:rPr lang="it-IT" dirty="0" err="1">
                <a:latin typeface="AdvOTea1a7398"/>
              </a:rPr>
              <a:t>correlates</a:t>
            </a:r>
            <a:r>
              <a:rPr lang="it-IT" dirty="0">
                <a:latin typeface="AdvOTea1a7398"/>
              </a:rPr>
              <a:t> with </a:t>
            </a:r>
            <a:r>
              <a:rPr lang="it-IT" dirty="0" err="1">
                <a:latin typeface="AdvOTea1a7398"/>
              </a:rPr>
              <a:t>in</a:t>
            </a:r>
            <a:r>
              <a:rPr lang="it-IT" dirty="0" err="1">
                <a:latin typeface="AdvOTea1a7398+fb"/>
              </a:rPr>
              <a:t>fl</a:t>
            </a:r>
            <a:r>
              <a:rPr lang="it-IT" dirty="0" err="1">
                <a:latin typeface="AdvOTea1a7398"/>
              </a:rPr>
              <a:t>ammatory</a:t>
            </a:r>
            <a:r>
              <a:rPr lang="it-IT" dirty="0">
                <a:latin typeface="AdvOTea1a7398"/>
              </a:rPr>
              <a:t> </a:t>
            </a:r>
            <a:r>
              <a:rPr lang="it-IT" dirty="0" err="1">
                <a:latin typeface="AdvOTea1a7398"/>
              </a:rPr>
              <a:t>responses</a:t>
            </a:r>
            <a:r>
              <a:rPr lang="it-IT" dirty="0">
                <a:latin typeface="AdvOTea1a7398"/>
              </a:rPr>
              <a:t> and </a:t>
            </a:r>
            <a:r>
              <a:rPr lang="it-IT" dirty="0" err="1">
                <a:latin typeface="AdvOTea1a7398"/>
              </a:rPr>
              <a:t>affects</a:t>
            </a:r>
            <a:r>
              <a:rPr lang="it-IT" dirty="0">
                <a:latin typeface="AdvOTea1a7398"/>
              </a:rPr>
              <a:t> </a:t>
            </a:r>
            <a:r>
              <a:rPr lang="it-IT" dirty="0" err="1">
                <a:latin typeface="AdvOTea1a7398"/>
              </a:rPr>
              <a:t>cytokine</a:t>
            </a:r>
            <a:r>
              <a:rPr lang="it-IT" dirty="0">
                <a:latin typeface="AdvOTea1a7398"/>
              </a:rPr>
              <a:t> release in COVID-19 </a:t>
            </a:r>
            <a:r>
              <a:rPr lang="it-IT" dirty="0" err="1">
                <a:latin typeface="AdvOTea1a7398"/>
              </a:rPr>
              <a:t>patients</a:t>
            </a:r>
            <a:r>
              <a:rPr lang="it-IT" dirty="0">
                <a:latin typeface="AdvOTea1a7398"/>
              </a:rPr>
              <a:t>. </a:t>
            </a:r>
          </a:p>
          <a:p>
            <a:pPr marL="285750" indent="-285750" algn="just">
              <a:buFont typeface="Arial" panose="020B0604020202020204" pitchFamily="34" charset="0"/>
              <a:buChar char="•"/>
            </a:pPr>
            <a:r>
              <a:rPr lang="it-IT" dirty="0">
                <a:latin typeface="AdvOTea1a7398"/>
              </a:rPr>
              <a:t>Here </a:t>
            </a:r>
            <a:r>
              <a:rPr lang="it-IT" dirty="0" err="1">
                <a:latin typeface="AdvOTea1a7398"/>
              </a:rPr>
              <a:t>we</a:t>
            </a:r>
            <a:r>
              <a:rPr lang="it-IT" dirty="0">
                <a:latin typeface="AdvOTea1a7398"/>
              </a:rPr>
              <a:t> </a:t>
            </a:r>
            <a:r>
              <a:rPr lang="it-IT" dirty="0" err="1">
                <a:latin typeface="AdvOTea1a7398"/>
              </a:rPr>
              <a:t>perform</a:t>
            </a:r>
            <a:r>
              <a:rPr lang="it-IT" dirty="0">
                <a:latin typeface="AdvOTea1a7398"/>
              </a:rPr>
              <a:t> </a:t>
            </a:r>
            <a:r>
              <a:rPr lang="it-IT" dirty="0" err="1">
                <a:latin typeface="AdvOTea1a7398"/>
              </a:rPr>
              <a:t>both</a:t>
            </a:r>
            <a:r>
              <a:rPr lang="it-IT" dirty="0">
                <a:latin typeface="AdvOTea1a7398"/>
              </a:rPr>
              <a:t> </a:t>
            </a:r>
            <a:r>
              <a:rPr lang="it-IT" b="1" dirty="0" err="1">
                <a:latin typeface="AdvOTea1a7398"/>
              </a:rPr>
              <a:t>metabolomics</a:t>
            </a:r>
            <a:r>
              <a:rPr lang="it-IT" dirty="0">
                <a:latin typeface="AdvOTea1a7398"/>
              </a:rPr>
              <a:t> and </a:t>
            </a:r>
            <a:r>
              <a:rPr lang="it-IT" dirty="0" err="1">
                <a:latin typeface="AdvOTea1a7398"/>
              </a:rPr>
              <a:t>cytokine</a:t>
            </a:r>
            <a:r>
              <a:rPr lang="it-IT" dirty="0">
                <a:latin typeface="AdvOTea1a7398"/>
              </a:rPr>
              <a:t>/</a:t>
            </a:r>
            <a:r>
              <a:rPr lang="it-IT" dirty="0" err="1">
                <a:latin typeface="AdvOTea1a7398"/>
              </a:rPr>
              <a:t>chemokine</a:t>
            </a:r>
            <a:r>
              <a:rPr lang="it-IT" dirty="0">
                <a:latin typeface="AdvOTea1a7398"/>
              </a:rPr>
              <a:t> </a:t>
            </a:r>
            <a:r>
              <a:rPr lang="it-IT" dirty="0" err="1">
                <a:latin typeface="AdvOTea1a7398"/>
              </a:rPr>
              <a:t>pro</a:t>
            </a:r>
            <a:r>
              <a:rPr lang="it-IT" dirty="0" err="1">
                <a:latin typeface="AdvOTea1a7398+fb"/>
              </a:rPr>
              <a:t>fi</a:t>
            </a:r>
            <a:r>
              <a:rPr lang="it-IT" dirty="0" err="1">
                <a:latin typeface="AdvOTea1a7398"/>
              </a:rPr>
              <a:t>ling</a:t>
            </a:r>
            <a:r>
              <a:rPr lang="it-IT" dirty="0">
                <a:latin typeface="AdvOTea1a7398"/>
              </a:rPr>
              <a:t> on </a:t>
            </a:r>
            <a:r>
              <a:rPr lang="it-IT" dirty="0" err="1">
                <a:latin typeface="AdvOTea1a7398"/>
              </a:rPr>
              <a:t>serum</a:t>
            </a:r>
            <a:r>
              <a:rPr lang="it-IT" dirty="0">
                <a:latin typeface="AdvOTea1a7398"/>
              </a:rPr>
              <a:t> </a:t>
            </a:r>
            <a:r>
              <a:rPr lang="it-IT" dirty="0" err="1">
                <a:latin typeface="AdvOTea1a7398"/>
              </a:rPr>
              <a:t>samples</a:t>
            </a:r>
            <a:r>
              <a:rPr lang="it-IT" dirty="0">
                <a:latin typeface="AdvOTea1a7398"/>
              </a:rPr>
              <a:t> from </a:t>
            </a:r>
            <a:r>
              <a:rPr lang="it-IT" dirty="0" err="1">
                <a:latin typeface="AdvOTea1a7398"/>
              </a:rPr>
              <a:t>healthy</a:t>
            </a:r>
            <a:r>
              <a:rPr lang="it-IT" dirty="0">
                <a:latin typeface="AdvOTea1a7398"/>
              </a:rPr>
              <a:t> </a:t>
            </a:r>
            <a:r>
              <a:rPr lang="it-IT" dirty="0" err="1">
                <a:latin typeface="AdvOTea1a7398"/>
              </a:rPr>
              <a:t>controls</a:t>
            </a:r>
            <a:r>
              <a:rPr lang="it-IT" dirty="0">
                <a:latin typeface="AdvOTea1a7398"/>
              </a:rPr>
              <a:t>, </a:t>
            </a:r>
            <a:r>
              <a:rPr lang="it-IT" dirty="0" err="1">
                <a:latin typeface="AdvOTea1a7398"/>
              </a:rPr>
              <a:t>mild</a:t>
            </a:r>
            <a:r>
              <a:rPr lang="it-IT" dirty="0">
                <a:latin typeface="AdvOTea1a7398"/>
              </a:rPr>
              <a:t> and severe COVID-19 </a:t>
            </a:r>
            <a:r>
              <a:rPr lang="it-IT" dirty="0" err="1">
                <a:latin typeface="AdvOTea1a7398"/>
              </a:rPr>
              <a:t>patients</a:t>
            </a:r>
            <a:r>
              <a:rPr lang="it-IT" dirty="0">
                <a:latin typeface="AdvOTea1a7398"/>
              </a:rPr>
              <a:t>, and delineate </a:t>
            </a:r>
            <a:r>
              <a:rPr lang="it-IT" dirty="0" err="1">
                <a:latin typeface="AdvOTea1a7398"/>
              </a:rPr>
              <a:t>their</a:t>
            </a:r>
            <a:r>
              <a:rPr lang="it-IT" dirty="0">
                <a:latin typeface="AdvOTea1a7398"/>
              </a:rPr>
              <a:t> global </a:t>
            </a:r>
            <a:r>
              <a:rPr lang="it-IT" dirty="0" err="1">
                <a:latin typeface="AdvOTea1a7398"/>
              </a:rPr>
              <a:t>metabolic</a:t>
            </a:r>
            <a:r>
              <a:rPr lang="it-IT" dirty="0">
                <a:latin typeface="AdvOTea1a7398"/>
              </a:rPr>
              <a:t> and immune </a:t>
            </a:r>
            <a:r>
              <a:rPr lang="it-IT" dirty="0" err="1">
                <a:latin typeface="AdvOTea1a7398"/>
              </a:rPr>
              <a:t>response</a:t>
            </a:r>
            <a:r>
              <a:rPr lang="it-IT" dirty="0">
                <a:latin typeface="AdvOTea1a7398"/>
              </a:rPr>
              <a:t> </a:t>
            </a:r>
            <a:r>
              <a:rPr lang="it-IT" dirty="0" err="1">
                <a:latin typeface="AdvOTea1a7398"/>
              </a:rPr>
              <a:t>landscape</a:t>
            </a:r>
            <a:r>
              <a:rPr lang="it-IT" dirty="0">
                <a:latin typeface="AdvOTea1a7398"/>
              </a:rPr>
              <a:t>. </a:t>
            </a:r>
          </a:p>
        </p:txBody>
      </p:sp>
      <p:pic>
        <p:nvPicPr>
          <p:cNvPr id="15" name="Immagine 14" descr="Immagine che contiene testo&#10;&#10;Descrizione generata automaticamente">
            <a:extLst>
              <a:ext uri="{FF2B5EF4-FFF2-40B4-BE49-F238E27FC236}">
                <a16:creationId xmlns:a16="http://schemas.microsoft.com/office/drawing/2014/main" id="{16C6C158-9AAD-A345-8A19-1CE6F831470D}"/>
              </a:ext>
            </a:extLst>
          </p:cNvPr>
          <p:cNvPicPr>
            <a:picLocks noChangeAspect="1"/>
          </p:cNvPicPr>
          <p:nvPr/>
        </p:nvPicPr>
        <p:blipFill rotWithShape="1">
          <a:blip r:embed="rId3">
            <a:extLst>
              <a:ext uri="{28A0092B-C50C-407E-A947-70E740481C1C}">
                <a14:useLocalDpi xmlns:a14="http://schemas.microsoft.com/office/drawing/2010/main" val="0"/>
              </a:ext>
            </a:extLst>
          </a:blip>
          <a:srcRect b="80638"/>
          <a:stretch/>
        </p:blipFill>
        <p:spPr>
          <a:xfrm>
            <a:off x="0" y="0"/>
            <a:ext cx="5863378" cy="649230"/>
          </a:xfrm>
          <a:prstGeom prst="rect">
            <a:avLst/>
          </a:prstGeom>
        </p:spPr>
      </p:pic>
    </p:spTree>
    <p:extLst>
      <p:ext uri="{BB962C8B-B14F-4D97-AF65-F5344CB8AC3E}">
        <p14:creationId xmlns:p14="http://schemas.microsoft.com/office/powerpoint/2010/main" val="283633831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8CF76FAF-AF12-2B4F-B6E0-3AC9247F1E6B}"/>
              </a:ext>
            </a:extLst>
          </p:cNvPr>
          <p:cNvPicPr>
            <a:picLocks noChangeAspect="1"/>
          </p:cNvPicPr>
          <p:nvPr/>
        </p:nvPicPr>
        <p:blipFill rotWithShape="1">
          <a:blip r:embed="rId2">
            <a:extLst>
              <a:ext uri="{28A0092B-C50C-407E-A947-70E740481C1C}">
                <a14:useLocalDpi xmlns:a14="http://schemas.microsoft.com/office/drawing/2010/main" val="0"/>
              </a:ext>
            </a:extLst>
          </a:blip>
          <a:srcRect l="-218" t="50000" r="218"/>
          <a:stretch/>
        </p:blipFill>
        <p:spPr>
          <a:xfrm>
            <a:off x="1969477" y="87797"/>
            <a:ext cx="8900723" cy="4738878"/>
          </a:xfrm>
          <a:prstGeom prst="rect">
            <a:avLst/>
          </a:prstGeom>
        </p:spPr>
      </p:pic>
      <p:sp>
        <p:nvSpPr>
          <p:cNvPr id="13" name="Rettangolo 12">
            <a:extLst>
              <a:ext uri="{FF2B5EF4-FFF2-40B4-BE49-F238E27FC236}">
                <a16:creationId xmlns:a16="http://schemas.microsoft.com/office/drawing/2014/main" id="{22BDBA6B-2CAC-9A4F-945F-558CBEE4F490}"/>
              </a:ext>
            </a:extLst>
          </p:cNvPr>
          <p:cNvSpPr/>
          <p:nvPr/>
        </p:nvSpPr>
        <p:spPr>
          <a:xfrm>
            <a:off x="0" y="4826675"/>
            <a:ext cx="12037671" cy="2031325"/>
          </a:xfrm>
          <a:prstGeom prst="rect">
            <a:avLst/>
          </a:prstGeom>
        </p:spPr>
        <p:txBody>
          <a:bodyPr wrap="square">
            <a:spAutoFit/>
          </a:bodyPr>
          <a:lstStyle/>
          <a:p>
            <a:pPr marL="285750" indent="-285750" algn="just">
              <a:buFont typeface="Arial" panose="020B0604020202020204" pitchFamily="34" charset="0"/>
              <a:buChar char="•"/>
            </a:pPr>
            <a:r>
              <a:rPr lang="it-IT" dirty="0" err="1">
                <a:latin typeface="AdvOTea1a7398"/>
              </a:rPr>
              <a:t>Correlation</a:t>
            </a:r>
            <a:r>
              <a:rPr lang="it-IT" dirty="0">
                <a:latin typeface="AdvOTea1a7398"/>
              </a:rPr>
              <a:t> </a:t>
            </a:r>
            <a:r>
              <a:rPr lang="it-IT" dirty="0" err="1">
                <a:latin typeface="AdvOTea1a7398"/>
              </a:rPr>
              <a:t>analyses</a:t>
            </a:r>
            <a:r>
              <a:rPr lang="it-IT" dirty="0">
                <a:latin typeface="AdvOTea1a7398"/>
              </a:rPr>
              <a:t> show tight </a:t>
            </a:r>
            <a:r>
              <a:rPr lang="it-IT" dirty="0" err="1">
                <a:latin typeface="AdvOTea1a7398"/>
              </a:rPr>
              <a:t>associations</a:t>
            </a:r>
            <a:r>
              <a:rPr lang="it-IT" dirty="0">
                <a:latin typeface="AdvOTea1a7398"/>
              </a:rPr>
              <a:t> </a:t>
            </a:r>
            <a:r>
              <a:rPr lang="it-IT" dirty="0" err="1">
                <a:latin typeface="AdvOTea1a7398"/>
              </a:rPr>
              <a:t>between</a:t>
            </a:r>
            <a:r>
              <a:rPr lang="it-IT" dirty="0">
                <a:latin typeface="AdvOTea1a7398"/>
              </a:rPr>
              <a:t> </a:t>
            </a:r>
            <a:r>
              <a:rPr lang="it-IT" dirty="0" err="1">
                <a:latin typeface="AdvOTea1a7398"/>
              </a:rPr>
              <a:t>metabolites</a:t>
            </a:r>
            <a:r>
              <a:rPr lang="it-IT" dirty="0">
                <a:latin typeface="AdvOTea1a7398"/>
              </a:rPr>
              <a:t> and </a:t>
            </a:r>
            <a:r>
              <a:rPr lang="it-IT" dirty="0" err="1">
                <a:latin typeface="AdvOTea1a7398"/>
              </a:rPr>
              <a:t>proin</a:t>
            </a:r>
            <a:r>
              <a:rPr lang="it-IT" dirty="0" err="1">
                <a:latin typeface="AdvOTea1a7398+fb"/>
              </a:rPr>
              <a:t>fl</a:t>
            </a:r>
            <a:r>
              <a:rPr lang="it-IT" dirty="0" err="1">
                <a:latin typeface="AdvOTea1a7398"/>
              </a:rPr>
              <a:t>ammatory</a:t>
            </a:r>
            <a:r>
              <a:rPr lang="it-IT" dirty="0">
                <a:latin typeface="AdvOTea1a7398"/>
              </a:rPr>
              <a:t> </a:t>
            </a:r>
            <a:r>
              <a:rPr lang="it-IT" dirty="0" err="1">
                <a:latin typeface="AdvOTea1a7398"/>
              </a:rPr>
              <a:t>cytokines</a:t>
            </a:r>
            <a:r>
              <a:rPr lang="it-IT" dirty="0">
                <a:latin typeface="AdvOTea1a7398"/>
              </a:rPr>
              <a:t>/</a:t>
            </a:r>
            <a:r>
              <a:rPr lang="it-IT" dirty="0" err="1">
                <a:latin typeface="AdvOTea1a7398"/>
              </a:rPr>
              <a:t>chemokines</a:t>
            </a:r>
            <a:r>
              <a:rPr lang="it-IT" dirty="0">
                <a:latin typeface="AdvOTea1a7398"/>
              </a:rPr>
              <a:t>, </a:t>
            </a:r>
            <a:r>
              <a:rPr lang="it-IT" dirty="0" err="1">
                <a:latin typeface="AdvOTea1a7398"/>
              </a:rPr>
              <a:t>such</a:t>
            </a:r>
            <a:r>
              <a:rPr lang="it-IT" dirty="0">
                <a:latin typeface="AdvOTea1a7398"/>
              </a:rPr>
              <a:t> </a:t>
            </a:r>
            <a:r>
              <a:rPr lang="it-IT" dirty="0" err="1">
                <a:latin typeface="AdvOTea1a7398"/>
              </a:rPr>
              <a:t>as</a:t>
            </a:r>
            <a:r>
              <a:rPr lang="it-IT" dirty="0">
                <a:latin typeface="AdvOTea1a7398"/>
              </a:rPr>
              <a:t> </a:t>
            </a:r>
            <a:r>
              <a:rPr lang="it-IT" b="1" dirty="0">
                <a:latin typeface="AdvOTea1a7398"/>
              </a:rPr>
              <a:t>IL-6, M-CSF, IL-1</a:t>
            </a:r>
            <a:r>
              <a:rPr lang="el-GR" b="1" dirty="0">
                <a:latin typeface="AdvOT8608a8d1+03"/>
              </a:rPr>
              <a:t>α</a:t>
            </a:r>
            <a:r>
              <a:rPr lang="el-GR" b="1" dirty="0">
                <a:latin typeface="AdvOTea1a7398"/>
              </a:rPr>
              <a:t>, </a:t>
            </a:r>
            <a:r>
              <a:rPr lang="it-IT" b="1" dirty="0">
                <a:latin typeface="AdvOTea1a7398"/>
              </a:rPr>
              <a:t>IL-1</a:t>
            </a:r>
            <a:r>
              <a:rPr lang="el-GR" b="1" dirty="0">
                <a:latin typeface="AdvOT8608a8d1+03"/>
              </a:rPr>
              <a:t>β</a:t>
            </a:r>
            <a:r>
              <a:rPr lang="el-GR" b="1" dirty="0">
                <a:latin typeface="AdvOTea1a7398"/>
              </a:rPr>
              <a:t>, </a:t>
            </a:r>
            <a:r>
              <a:rPr lang="it-IT" b="1" dirty="0">
                <a:latin typeface="AdvOTea1a7398"/>
              </a:rPr>
              <a:t>and </a:t>
            </a:r>
            <a:r>
              <a:rPr lang="it-IT" b="1" dirty="0" err="1">
                <a:latin typeface="AdvOTea1a7398"/>
              </a:rPr>
              <a:t>imply</a:t>
            </a:r>
            <a:r>
              <a:rPr lang="it-IT" b="1" dirty="0">
                <a:latin typeface="AdvOTea1a7398"/>
              </a:rPr>
              <a:t> a </a:t>
            </a:r>
            <a:r>
              <a:rPr lang="it-IT" b="1" dirty="0" err="1">
                <a:latin typeface="AdvOTea1a7398"/>
              </a:rPr>
              <a:t>potential</a:t>
            </a:r>
            <a:r>
              <a:rPr lang="it-IT" b="1" dirty="0">
                <a:latin typeface="AdvOTea1a7398"/>
              </a:rPr>
              <a:t> </a:t>
            </a:r>
            <a:r>
              <a:rPr lang="it-IT" b="1" dirty="0" err="1">
                <a:latin typeface="AdvOTea1a7398"/>
              </a:rPr>
              <a:t>regulatory</a:t>
            </a:r>
            <a:r>
              <a:rPr lang="it-IT" b="1" dirty="0">
                <a:latin typeface="AdvOTea1a7398"/>
              </a:rPr>
              <a:t> </a:t>
            </a:r>
            <a:r>
              <a:rPr lang="it-IT" b="1" dirty="0" err="1">
                <a:latin typeface="AdvOTea1a7398"/>
              </a:rPr>
              <a:t>crosstalk</a:t>
            </a:r>
            <a:r>
              <a:rPr lang="it-IT" b="1" dirty="0">
                <a:latin typeface="AdvOTea1a7398"/>
              </a:rPr>
              <a:t> </a:t>
            </a:r>
            <a:r>
              <a:rPr lang="it-IT" b="1" dirty="0" err="1">
                <a:latin typeface="AdvOTea1a7398"/>
              </a:rPr>
              <a:t>between</a:t>
            </a:r>
            <a:r>
              <a:rPr lang="it-IT" b="1" dirty="0">
                <a:latin typeface="AdvOTea1a7398"/>
              </a:rPr>
              <a:t> arginine, </a:t>
            </a:r>
            <a:r>
              <a:rPr lang="it-IT" b="1" dirty="0" err="1">
                <a:latin typeface="AdvOTea1a7398"/>
              </a:rPr>
              <a:t>tryptophan</a:t>
            </a:r>
            <a:r>
              <a:rPr lang="it-IT" b="1" dirty="0">
                <a:latin typeface="AdvOTea1a7398"/>
              </a:rPr>
              <a:t>, purine </a:t>
            </a:r>
            <a:r>
              <a:rPr lang="it-IT" b="1" dirty="0" err="1">
                <a:latin typeface="AdvOTea1a7398"/>
              </a:rPr>
              <a:t>metabolism</a:t>
            </a:r>
            <a:r>
              <a:rPr lang="it-IT" b="1" dirty="0">
                <a:latin typeface="AdvOTea1a7398"/>
              </a:rPr>
              <a:t> and </a:t>
            </a:r>
            <a:r>
              <a:rPr lang="it-IT" b="1" dirty="0" err="1">
                <a:latin typeface="AdvOTea1a7398"/>
              </a:rPr>
              <a:t>hyperin</a:t>
            </a:r>
            <a:r>
              <a:rPr lang="it-IT" b="1" dirty="0" err="1">
                <a:latin typeface="AdvOTea1a7398+fb"/>
              </a:rPr>
              <a:t>fl</a:t>
            </a:r>
            <a:r>
              <a:rPr lang="it-IT" b="1" dirty="0" err="1">
                <a:latin typeface="AdvOTea1a7398"/>
              </a:rPr>
              <a:t>ammation</a:t>
            </a:r>
            <a:r>
              <a:rPr lang="it-IT" dirty="0">
                <a:latin typeface="AdvOTea1a7398"/>
              </a:rPr>
              <a:t>. </a:t>
            </a:r>
          </a:p>
          <a:p>
            <a:pPr marL="285750" indent="-285750" algn="just">
              <a:buFont typeface="Arial" panose="020B0604020202020204" pitchFamily="34" charset="0"/>
              <a:buChar char="•"/>
            </a:pPr>
            <a:r>
              <a:rPr lang="it-IT" dirty="0" err="1">
                <a:latin typeface="AdvOTea1a7398"/>
              </a:rPr>
              <a:t>Importantly</a:t>
            </a:r>
            <a:r>
              <a:rPr lang="it-IT" dirty="0">
                <a:latin typeface="AdvOTea1a7398"/>
              </a:rPr>
              <a:t>, </a:t>
            </a:r>
            <a:r>
              <a:rPr lang="it-IT" dirty="0" err="1">
                <a:latin typeface="AdvOTea1a7398"/>
              </a:rPr>
              <a:t>we</a:t>
            </a:r>
            <a:r>
              <a:rPr lang="it-IT" dirty="0">
                <a:latin typeface="AdvOTea1a7398"/>
              </a:rPr>
              <a:t> </a:t>
            </a:r>
            <a:r>
              <a:rPr lang="it-IT" dirty="0" err="1">
                <a:latin typeface="AdvOTea1a7398"/>
              </a:rPr>
              <a:t>also</a:t>
            </a:r>
            <a:r>
              <a:rPr lang="it-IT" dirty="0">
                <a:latin typeface="AdvOTea1a7398"/>
              </a:rPr>
              <a:t> </a:t>
            </a:r>
            <a:r>
              <a:rPr lang="it-IT" dirty="0" err="1">
                <a:latin typeface="AdvOTea1a7398"/>
              </a:rPr>
              <a:t>demonstrate</a:t>
            </a:r>
            <a:r>
              <a:rPr lang="it-IT" dirty="0">
                <a:latin typeface="AdvOTea1a7398"/>
              </a:rPr>
              <a:t> </a:t>
            </a:r>
            <a:r>
              <a:rPr lang="it-IT" dirty="0" err="1">
                <a:latin typeface="AdvOTea1a7398"/>
              </a:rPr>
              <a:t>that</a:t>
            </a:r>
            <a:r>
              <a:rPr lang="it-IT" dirty="0">
                <a:latin typeface="AdvOTea1a7398"/>
              </a:rPr>
              <a:t> </a:t>
            </a:r>
            <a:r>
              <a:rPr lang="it-IT" dirty="0" err="1">
                <a:latin typeface="AdvOTea1a7398"/>
              </a:rPr>
              <a:t>targeting</a:t>
            </a:r>
            <a:r>
              <a:rPr lang="it-IT" dirty="0">
                <a:latin typeface="AdvOTea1a7398"/>
              </a:rPr>
              <a:t> </a:t>
            </a:r>
            <a:r>
              <a:rPr lang="it-IT" dirty="0" err="1">
                <a:latin typeface="AdvOTea1a7398"/>
              </a:rPr>
              <a:t>metabolism</a:t>
            </a:r>
            <a:r>
              <a:rPr lang="it-IT" dirty="0">
                <a:latin typeface="AdvOTea1a7398"/>
              </a:rPr>
              <a:t> </a:t>
            </a:r>
            <a:r>
              <a:rPr lang="it-IT" dirty="0" err="1">
                <a:latin typeface="AdvOTea1a7398"/>
              </a:rPr>
              <a:t>markedly</a:t>
            </a:r>
            <a:r>
              <a:rPr lang="it-IT" dirty="0">
                <a:latin typeface="AdvOTea1a7398"/>
              </a:rPr>
              <a:t> </a:t>
            </a:r>
            <a:r>
              <a:rPr lang="it-IT" dirty="0" err="1">
                <a:latin typeface="AdvOTea1a7398"/>
              </a:rPr>
              <a:t>modulates</a:t>
            </a:r>
            <a:r>
              <a:rPr lang="it-IT" dirty="0">
                <a:latin typeface="AdvOTea1a7398"/>
              </a:rPr>
              <a:t> the </a:t>
            </a:r>
            <a:r>
              <a:rPr lang="it-IT" dirty="0" err="1">
                <a:latin typeface="AdvOTea1a7398"/>
              </a:rPr>
              <a:t>proin</a:t>
            </a:r>
            <a:r>
              <a:rPr lang="it-IT" dirty="0" err="1">
                <a:latin typeface="AdvOTea1a7398+fb"/>
              </a:rPr>
              <a:t>fl</a:t>
            </a:r>
            <a:r>
              <a:rPr lang="it-IT" dirty="0" err="1">
                <a:latin typeface="AdvOTea1a7398"/>
              </a:rPr>
              <a:t>ammatory</a:t>
            </a:r>
            <a:r>
              <a:rPr lang="it-IT" dirty="0">
                <a:latin typeface="AdvOTea1a7398"/>
              </a:rPr>
              <a:t> </a:t>
            </a:r>
            <a:r>
              <a:rPr lang="it-IT" dirty="0" err="1">
                <a:latin typeface="AdvOTea1a7398"/>
              </a:rPr>
              <a:t>cytokines</a:t>
            </a:r>
            <a:r>
              <a:rPr lang="it-IT" dirty="0">
                <a:latin typeface="AdvOTea1a7398"/>
              </a:rPr>
              <a:t> release by </a:t>
            </a:r>
            <a:r>
              <a:rPr lang="it-IT" dirty="0" err="1">
                <a:latin typeface="AdvOTea1a7398"/>
              </a:rPr>
              <a:t>peripheral</a:t>
            </a:r>
            <a:r>
              <a:rPr lang="it-IT" dirty="0">
                <a:latin typeface="AdvOTea1a7398"/>
              </a:rPr>
              <a:t> </a:t>
            </a:r>
            <a:r>
              <a:rPr lang="it-IT" dirty="0" err="1">
                <a:latin typeface="AdvOTea1a7398"/>
              </a:rPr>
              <a:t>blood</a:t>
            </a:r>
            <a:r>
              <a:rPr lang="it-IT" dirty="0">
                <a:latin typeface="AdvOTea1a7398"/>
              </a:rPr>
              <a:t> </a:t>
            </a:r>
            <a:r>
              <a:rPr lang="it-IT" dirty="0" err="1">
                <a:latin typeface="AdvOTea1a7398"/>
              </a:rPr>
              <a:t>mononuclear</a:t>
            </a:r>
            <a:r>
              <a:rPr lang="it-IT" dirty="0">
                <a:latin typeface="AdvOTea1a7398"/>
              </a:rPr>
              <a:t> </a:t>
            </a:r>
            <a:r>
              <a:rPr lang="it-IT" dirty="0" err="1">
                <a:latin typeface="AdvOTea1a7398"/>
              </a:rPr>
              <a:t>cells</a:t>
            </a:r>
            <a:r>
              <a:rPr lang="it-IT" dirty="0">
                <a:latin typeface="AdvOTea1a7398"/>
              </a:rPr>
              <a:t> </a:t>
            </a:r>
            <a:r>
              <a:rPr lang="it-IT" dirty="0" err="1">
                <a:latin typeface="AdvOTea1a7398"/>
              </a:rPr>
              <a:t>isolated</a:t>
            </a:r>
            <a:r>
              <a:rPr lang="it-IT" dirty="0">
                <a:latin typeface="AdvOTea1a7398"/>
              </a:rPr>
              <a:t> from SARS-CoV-2-infected </a:t>
            </a:r>
            <a:r>
              <a:rPr lang="it-IT" dirty="0" err="1">
                <a:latin typeface="AdvOTea1a7398"/>
              </a:rPr>
              <a:t>rhesus</a:t>
            </a:r>
            <a:r>
              <a:rPr lang="it-IT" dirty="0">
                <a:latin typeface="AdvOTea1a7398"/>
              </a:rPr>
              <a:t> </a:t>
            </a:r>
            <a:r>
              <a:rPr lang="it-IT" dirty="0" err="1">
                <a:latin typeface="AdvOTea1a7398"/>
              </a:rPr>
              <a:t>macaques</a:t>
            </a:r>
            <a:r>
              <a:rPr lang="it-IT" dirty="0">
                <a:latin typeface="AdvOTea1a7398"/>
              </a:rPr>
              <a:t> ex vivo, </a:t>
            </a:r>
            <a:r>
              <a:rPr lang="it-IT" dirty="0" err="1">
                <a:latin typeface="AdvOTea1a7398"/>
              </a:rPr>
              <a:t>hinting</a:t>
            </a:r>
            <a:r>
              <a:rPr lang="it-IT" dirty="0">
                <a:latin typeface="AdvOTea1a7398"/>
              </a:rPr>
              <a:t> </a:t>
            </a:r>
            <a:r>
              <a:rPr lang="it-IT" dirty="0" err="1">
                <a:latin typeface="AdvOTea1a7398"/>
              </a:rPr>
              <a:t>that</a:t>
            </a:r>
            <a:r>
              <a:rPr lang="it-IT" dirty="0">
                <a:latin typeface="AdvOTea1a7398"/>
              </a:rPr>
              <a:t> </a:t>
            </a:r>
            <a:r>
              <a:rPr lang="it-IT" dirty="0" err="1">
                <a:latin typeface="AdvOTea1a7398"/>
              </a:rPr>
              <a:t>exploiting</a:t>
            </a:r>
            <a:r>
              <a:rPr lang="it-IT" dirty="0">
                <a:latin typeface="AdvOTea1a7398"/>
              </a:rPr>
              <a:t> </a:t>
            </a:r>
            <a:r>
              <a:rPr lang="it-IT" dirty="0" err="1">
                <a:latin typeface="AdvOTea1a7398"/>
              </a:rPr>
              <a:t>metabolic</a:t>
            </a:r>
            <a:r>
              <a:rPr lang="it-IT" dirty="0">
                <a:latin typeface="AdvOTea1a7398"/>
              </a:rPr>
              <a:t> </a:t>
            </a:r>
            <a:r>
              <a:rPr lang="it-IT" dirty="0" err="1">
                <a:latin typeface="AdvOTea1a7398"/>
              </a:rPr>
              <a:t>alterations</a:t>
            </a:r>
            <a:r>
              <a:rPr lang="it-IT" dirty="0">
                <a:latin typeface="AdvOTea1a7398"/>
              </a:rPr>
              <a:t> </a:t>
            </a:r>
            <a:r>
              <a:rPr lang="it-IT" dirty="0" err="1">
                <a:latin typeface="AdvOTea1a7398"/>
              </a:rPr>
              <a:t>may</a:t>
            </a:r>
            <a:r>
              <a:rPr lang="it-IT" dirty="0">
                <a:latin typeface="AdvOTea1a7398"/>
              </a:rPr>
              <a:t> be a </a:t>
            </a:r>
            <a:r>
              <a:rPr lang="it-IT" dirty="0" err="1">
                <a:latin typeface="AdvOTea1a7398"/>
              </a:rPr>
              <a:t>potential</a:t>
            </a:r>
            <a:r>
              <a:rPr lang="it-IT" dirty="0">
                <a:latin typeface="AdvOTea1a7398"/>
              </a:rPr>
              <a:t> </a:t>
            </a:r>
            <a:r>
              <a:rPr lang="it-IT" dirty="0" err="1">
                <a:latin typeface="AdvOTea1a7398"/>
              </a:rPr>
              <a:t>strategy</a:t>
            </a:r>
            <a:r>
              <a:rPr lang="it-IT" dirty="0">
                <a:latin typeface="AdvOTea1a7398"/>
              </a:rPr>
              <a:t> for </a:t>
            </a:r>
            <a:r>
              <a:rPr lang="it-IT" dirty="0" err="1">
                <a:latin typeface="AdvOTea1a7398"/>
              </a:rPr>
              <a:t>treating</a:t>
            </a:r>
            <a:r>
              <a:rPr lang="it-IT" dirty="0">
                <a:latin typeface="AdvOTea1a7398"/>
              </a:rPr>
              <a:t> </a:t>
            </a:r>
            <a:r>
              <a:rPr lang="it-IT" dirty="0" err="1">
                <a:latin typeface="AdvOTea1a7398"/>
              </a:rPr>
              <a:t>fatal</a:t>
            </a:r>
            <a:r>
              <a:rPr lang="it-IT" dirty="0">
                <a:latin typeface="AdvOTea1a7398"/>
              </a:rPr>
              <a:t> CRS in COVID-19. </a:t>
            </a:r>
            <a:endParaRPr lang="it-IT" dirty="0"/>
          </a:p>
          <a:p>
            <a:pPr marL="285750" indent="-285750" algn="just">
              <a:buFont typeface="Arial" panose="020B0604020202020204" pitchFamily="34" charset="0"/>
              <a:buChar char="•"/>
            </a:pPr>
            <a:endParaRPr lang="it-IT" dirty="0">
              <a:latin typeface="AdvOTea1a7398"/>
            </a:endParaRPr>
          </a:p>
        </p:txBody>
      </p:sp>
      <p:pic>
        <p:nvPicPr>
          <p:cNvPr id="6" name="Immagine 5" descr="Immagine che contiene testo&#10;&#10;Descrizione generata automaticamente">
            <a:extLst>
              <a:ext uri="{FF2B5EF4-FFF2-40B4-BE49-F238E27FC236}">
                <a16:creationId xmlns:a16="http://schemas.microsoft.com/office/drawing/2014/main" id="{45073B02-34E5-7F48-A57D-A4D729D640EB}"/>
              </a:ext>
            </a:extLst>
          </p:cNvPr>
          <p:cNvPicPr>
            <a:picLocks noChangeAspect="1"/>
          </p:cNvPicPr>
          <p:nvPr/>
        </p:nvPicPr>
        <p:blipFill rotWithShape="1">
          <a:blip r:embed="rId3">
            <a:extLst>
              <a:ext uri="{28A0092B-C50C-407E-A947-70E740481C1C}">
                <a14:useLocalDpi xmlns:a14="http://schemas.microsoft.com/office/drawing/2010/main" val="0"/>
              </a:ext>
            </a:extLst>
          </a:blip>
          <a:srcRect t="-2" r="66410" b="79864"/>
          <a:stretch/>
        </p:blipFill>
        <p:spPr>
          <a:xfrm>
            <a:off x="0" y="-1"/>
            <a:ext cx="1969478" cy="675249"/>
          </a:xfrm>
          <a:prstGeom prst="rect">
            <a:avLst/>
          </a:prstGeom>
        </p:spPr>
      </p:pic>
    </p:spTree>
    <p:extLst>
      <p:ext uri="{BB962C8B-B14F-4D97-AF65-F5344CB8AC3E}">
        <p14:creationId xmlns:p14="http://schemas.microsoft.com/office/powerpoint/2010/main" val="238448039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tge 4">
            <a:extLst>
              <a:ext uri="{FF2B5EF4-FFF2-40B4-BE49-F238E27FC236}">
                <a16:creationId xmlns:a16="http://schemas.microsoft.com/office/drawing/2014/main" id="{0D2FE755-9940-48AE-9E42-7624799188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7235" y="595474"/>
            <a:ext cx="3338004" cy="3338004"/>
          </a:xfrm>
          <a:prstGeom prst="rect">
            <a:avLst/>
          </a:prstGeom>
        </p:spPr>
      </p:pic>
      <p:pic>
        <p:nvPicPr>
          <p:cNvPr id="7" name="Imatge 6">
            <a:extLst>
              <a:ext uri="{FF2B5EF4-FFF2-40B4-BE49-F238E27FC236}">
                <a16:creationId xmlns:a16="http://schemas.microsoft.com/office/drawing/2014/main" id="{08FB4BBC-A178-4C25-B9F9-B7D9372211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4990" y="1687239"/>
            <a:ext cx="3154681" cy="2253343"/>
          </a:xfrm>
          <a:prstGeom prst="rect">
            <a:avLst/>
          </a:prstGeom>
        </p:spPr>
      </p:pic>
      <p:pic>
        <p:nvPicPr>
          <p:cNvPr id="9" name="Imatge 8">
            <a:extLst>
              <a:ext uri="{FF2B5EF4-FFF2-40B4-BE49-F238E27FC236}">
                <a16:creationId xmlns:a16="http://schemas.microsoft.com/office/drawing/2014/main" id="{E92F2DE5-666B-455D-A8F5-14471B963C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0350" y="4420100"/>
            <a:ext cx="3004457" cy="2253343"/>
          </a:xfrm>
          <a:prstGeom prst="rect">
            <a:avLst/>
          </a:prstGeom>
        </p:spPr>
      </p:pic>
      <p:pic>
        <p:nvPicPr>
          <p:cNvPr id="11" name="Imatge 10">
            <a:extLst>
              <a:ext uri="{FF2B5EF4-FFF2-40B4-BE49-F238E27FC236}">
                <a16:creationId xmlns:a16="http://schemas.microsoft.com/office/drawing/2014/main" id="{9B3E5784-9310-4A42-9C41-3CD4F1CB83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16730" y="1112885"/>
            <a:ext cx="4572000" cy="5486400"/>
          </a:xfrm>
          <a:prstGeom prst="rect">
            <a:avLst/>
          </a:prstGeom>
        </p:spPr>
      </p:pic>
      <p:sp>
        <p:nvSpPr>
          <p:cNvPr id="12" name="QuadreDeText 11">
            <a:extLst>
              <a:ext uri="{FF2B5EF4-FFF2-40B4-BE49-F238E27FC236}">
                <a16:creationId xmlns:a16="http://schemas.microsoft.com/office/drawing/2014/main" id="{16612C92-76F8-49F1-B95F-8FC1D43A7B47}"/>
              </a:ext>
            </a:extLst>
          </p:cNvPr>
          <p:cNvSpPr txBox="1"/>
          <p:nvPr/>
        </p:nvSpPr>
        <p:spPr>
          <a:xfrm>
            <a:off x="3579806" y="226142"/>
            <a:ext cx="8124959" cy="892552"/>
          </a:xfrm>
          <a:prstGeom prst="rect">
            <a:avLst/>
          </a:prstGeom>
          <a:noFill/>
        </p:spPr>
        <p:txBody>
          <a:bodyPr wrap="square" rtlCol="0">
            <a:spAutoFit/>
          </a:bodyPr>
          <a:lstStyle/>
          <a:p>
            <a:pPr algn="ctr"/>
            <a:r>
              <a:rPr lang="ca-ES" sz="2600" dirty="0"/>
              <a:t>Metabolomics profiles of a pediatrics cohort of SARS-CoV-2 infected subjects</a:t>
            </a:r>
          </a:p>
        </p:txBody>
      </p:sp>
      <p:pic>
        <p:nvPicPr>
          <p:cNvPr id="13" name="Imatge 12">
            <a:extLst>
              <a:ext uri="{FF2B5EF4-FFF2-40B4-BE49-F238E27FC236}">
                <a16:creationId xmlns:a16="http://schemas.microsoft.com/office/drawing/2014/main" id="{1089BC90-6B95-464C-B39A-A7B2992FD80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83474" y="3856085"/>
            <a:ext cx="3004457" cy="3001915"/>
          </a:xfrm>
          <a:prstGeom prst="rect">
            <a:avLst/>
          </a:prstGeom>
        </p:spPr>
      </p:pic>
    </p:spTree>
    <p:extLst>
      <p:ext uri="{BB962C8B-B14F-4D97-AF65-F5344CB8AC3E}">
        <p14:creationId xmlns:p14="http://schemas.microsoft.com/office/powerpoint/2010/main" val="2188192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0B00CCB-FEE2-45F9-A5F4-420CCE0531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1120748" cy="6672449"/>
          </a:xfrm>
          <a:prstGeom prst="rect">
            <a:avLst/>
          </a:prstGeom>
        </p:spPr>
      </p:pic>
    </p:spTree>
    <p:extLst>
      <p:ext uri="{BB962C8B-B14F-4D97-AF65-F5344CB8AC3E}">
        <p14:creationId xmlns:p14="http://schemas.microsoft.com/office/powerpoint/2010/main" val="3967852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tge 4">
            <a:extLst>
              <a:ext uri="{FF2B5EF4-FFF2-40B4-BE49-F238E27FC236}">
                <a16:creationId xmlns:a16="http://schemas.microsoft.com/office/drawing/2014/main" id="{C6A155FF-C595-4BB2-B614-F1F5C23E00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79453" y="874294"/>
            <a:ext cx="6812547" cy="5109411"/>
          </a:xfrm>
          <a:prstGeom prst="rect">
            <a:avLst/>
          </a:prstGeom>
        </p:spPr>
      </p:pic>
      <p:graphicFrame>
        <p:nvGraphicFramePr>
          <p:cNvPr id="3" name="Taula 2">
            <a:extLst>
              <a:ext uri="{FF2B5EF4-FFF2-40B4-BE49-F238E27FC236}">
                <a16:creationId xmlns:a16="http://schemas.microsoft.com/office/drawing/2014/main" id="{C4868B09-9FF7-475D-B070-71F47E9B1C3B}"/>
              </a:ext>
            </a:extLst>
          </p:cNvPr>
          <p:cNvGraphicFramePr>
            <a:graphicFrameLocks noGrp="1"/>
          </p:cNvGraphicFramePr>
          <p:nvPr/>
        </p:nvGraphicFramePr>
        <p:xfrm>
          <a:off x="190358" y="616550"/>
          <a:ext cx="3618162" cy="2167352"/>
        </p:xfrm>
        <a:graphic>
          <a:graphicData uri="http://schemas.openxmlformats.org/drawingml/2006/table">
            <a:tbl>
              <a:tblPr firstRow="1">
                <a:tableStyleId>{F5AB1C69-6EDB-4FF4-983F-18BD219EF322}</a:tableStyleId>
              </a:tblPr>
              <a:tblGrid>
                <a:gridCol w="1483014">
                  <a:extLst>
                    <a:ext uri="{9D8B030D-6E8A-4147-A177-3AD203B41FA5}">
                      <a16:colId xmlns:a16="http://schemas.microsoft.com/office/drawing/2014/main" val="661120504"/>
                    </a:ext>
                  </a:extLst>
                </a:gridCol>
                <a:gridCol w="1153939">
                  <a:extLst>
                    <a:ext uri="{9D8B030D-6E8A-4147-A177-3AD203B41FA5}">
                      <a16:colId xmlns:a16="http://schemas.microsoft.com/office/drawing/2014/main" val="915258891"/>
                    </a:ext>
                  </a:extLst>
                </a:gridCol>
                <a:gridCol w="981209">
                  <a:extLst>
                    <a:ext uri="{9D8B030D-6E8A-4147-A177-3AD203B41FA5}">
                      <a16:colId xmlns:a16="http://schemas.microsoft.com/office/drawing/2014/main" val="332714194"/>
                    </a:ext>
                  </a:extLst>
                </a:gridCol>
              </a:tblGrid>
              <a:tr h="253462">
                <a:tc>
                  <a:txBody>
                    <a:bodyPr/>
                    <a:lstStyle/>
                    <a:p>
                      <a:pPr algn="ctr" fontAlgn="b"/>
                      <a:r>
                        <a:rPr lang="ca-ES" sz="1100" u="none" strike="noStrike" dirty="0" err="1">
                          <a:effectLst/>
                        </a:rPr>
                        <a:t>Metabolite</a:t>
                      </a:r>
                      <a:endParaRPr lang="ca-ES"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b="1" u="none" strike="noStrike" kern="1200" dirty="0" err="1">
                          <a:solidFill>
                            <a:schemeClr val="lt1"/>
                          </a:solidFill>
                          <a:effectLst/>
                          <a:latin typeface="+mn-lt"/>
                          <a:ea typeface="+mn-ea"/>
                          <a:cs typeface="+mn-cs"/>
                        </a:rPr>
                        <a:t>Selection</a:t>
                      </a:r>
                      <a:r>
                        <a:rPr lang="ca-ES" sz="1100" b="1" u="none" strike="noStrike" kern="1200" dirty="0">
                          <a:solidFill>
                            <a:schemeClr val="lt1"/>
                          </a:solidFill>
                          <a:effectLst/>
                          <a:latin typeface="+mn-lt"/>
                          <a:ea typeface="+mn-ea"/>
                          <a:cs typeface="+mn-cs"/>
                        </a:rPr>
                        <a:t> </a:t>
                      </a:r>
                      <a:r>
                        <a:rPr lang="ca-ES" sz="1100" b="1" u="none" strike="noStrike" kern="1200" dirty="0" err="1">
                          <a:solidFill>
                            <a:schemeClr val="lt1"/>
                          </a:solidFill>
                          <a:effectLst/>
                          <a:latin typeface="+mn-lt"/>
                          <a:ea typeface="+mn-ea"/>
                          <a:cs typeface="+mn-cs"/>
                        </a:rPr>
                        <a:t>criteria</a:t>
                      </a:r>
                      <a:endParaRPr lang="ca-ES" sz="1100" b="1" u="none" strike="noStrike" kern="1200" dirty="0">
                        <a:solidFill>
                          <a:schemeClr val="lt1"/>
                        </a:solidFill>
                        <a:effectLst/>
                        <a:latin typeface="+mn-lt"/>
                        <a:ea typeface="+mn-ea"/>
                        <a:cs typeface="+mn-cs"/>
                      </a:endParaRPr>
                    </a:p>
                  </a:txBody>
                  <a:tcPr marL="6350" marR="6350" marT="6350" marB="0" anchor="ctr"/>
                </a:tc>
                <a:tc>
                  <a:txBody>
                    <a:bodyPr/>
                    <a:lstStyle/>
                    <a:p>
                      <a:pPr algn="ctr" fontAlgn="b"/>
                      <a:r>
                        <a:rPr lang="ca-ES" sz="1100" u="none" strike="noStrike" dirty="0">
                          <a:effectLst/>
                        </a:rPr>
                        <a:t>HMDB </a:t>
                      </a:r>
                      <a:r>
                        <a:rPr lang="ca-ES" sz="1100" u="none" strike="noStrike" dirty="0" err="1">
                          <a:effectLst/>
                        </a:rPr>
                        <a:t>code</a:t>
                      </a:r>
                      <a:endParaRPr lang="ca-ES"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347964535"/>
                  </a:ext>
                </a:extLst>
              </a:tr>
              <a:tr h="123209">
                <a:tc>
                  <a:txBody>
                    <a:bodyPr/>
                    <a:lstStyle/>
                    <a:p>
                      <a:pPr algn="ctr" fontAlgn="b"/>
                      <a:r>
                        <a:rPr lang="ca-ES" sz="1100" u="none" strike="noStrike" dirty="0">
                          <a:effectLst/>
                        </a:rPr>
                        <a:t>3-Pyridinol</a:t>
                      </a:r>
                      <a:endParaRPr lang="ca-ES"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NA</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72641006"/>
                  </a:ext>
                </a:extLst>
              </a:tr>
              <a:tr h="123209">
                <a:tc>
                  <a:txBody>
                    <a:bodyPr/>
                    <a:lstStyle/>
                    <a:p>
                      <a:pPr algn="ctr" fontAlgn="b"/>
                      <a:r>
                        <a:rPr lang="ca-ES" sz="1100" u="none" strike="noStrike" dirty="0" err="1">
                          <a:effectLst/>
                        </a:rPr>
                        <a:t>Acetamide</a:t>
                      </a:r>
                      <a:endParaRPr lang="ca-ES"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HMDB0031645</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485827085"/>
                  </a:ext>
                </a:extLst>
              </a:tr>
              <a:tr h="123209">
                <a:tc>
                  <a:txBody>
                    <a:bodyPr/>
                    <a:lstStyle/>
                    <a:p>
                      <a:pPr algn="ctr" fontAlgn="b"/>
                      <a:r>
                        <a:rPr lang="ca-ES" sz="1100" u="none" strike="noStrike">
                          <a:effectLst/>
                        </a:rPr>
                        <a:t>Androstenedione</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dirty="0">
                          <a:effectLst/>
                        </a:rPr>
                        <a:t>VIP</a:t>
                      </a:r>
                      <a:endParaRPr lang="ca-ES"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dirty="0">
                          <a:effectLst/>
                        </a:rPr>
                        <a:t>HMDB0000053</a:t>
                      </a:r>
                      <a:endParaRPr lang="ca-ES"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96185840"/>
                  </a:ext>
                </a:extLst>
              </a:tr>
              <a:tr h="123209">
                <a:tc>
                  <a:txBody>
                    <a:bodyPr/>
                    <a:lstStyle/>
                    <a:p>
                      <a:pPr algn="ctr" fontAlgn="b"/>
                      <a:r>
                        <a:rPr lang="ca-ES" sz="1100" u="none" strike="noStrike">
                          <a:effectLst/>
                        </a:rPr>
                        <a:t>Arabinose 4</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HMDB0000646</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429736911"/>
                  </a:ext>
                </a:extLst>
              </a:tr>
              <a:tr h="123209">
                <a:tc>
                  <a:txBody>
                    <a:bodyPr/>
                    <a:lstStyle/>
                    <a:p>
                      <a:pPr algn="ctr" fontAlgn="b"/>
                      <a:r>
                        <a:rPr lang="ca-ES" sz="1100" u="none" strike="noStrike">
                          <a:effectLst/>
                        </a:rPr>
                        <a:t>Benzyl alcohol</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dirty="0">
                          <a:effectLst/>
                        </a:rPr>
                        <a:t>HMDB0003119</a:t>
                      </a:r>
                      <a:endParaRPr lang="ca-ES"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474639601"/>
                  </a:ext>
                </a:extLst>
              </a:tr>
              <a:tr h="123209">
                <a:tc>
                  <a:txBody>
                    <a:bodyPr/>
                    <a:lstStyle/>
                    <a:p>
                      <a:pPr algn="ctr" fontAlgn="b"/>
                      <a:r>
                        <a:rPr lang="ca-ES" sz="1100" u="none" strike="noStrike">
                          <a:effectLst/>
                        </a:rPr>
                        <a:t>Glycolic acid</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dirty="0">
                          <a:effectLst/>
                        </a:rPr>
                        <a:t>VIP</a:t>
                      </a:r>
                      <a:endParaRPr lang="ca-ES"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HMDB0000115</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79088619"/>
                  </a:ext>
                </a:extLst>
              </a:tr>
              <a:tr h="123209">
                <a:tc>
                  <a:txBody>
                    <a:bodyPr/>
                    <a:lstStyle/>
                    <a:p>
                      <a:pPr algn="ctr" fontAlgn="b"/>
                      <a:r>
                        <a:rPr lang="ca-ES" sz="1100" u="none" strike="noStrike">
                          <a:effectLst/>
                        </a:rPr>
                        <a:t>Myristic acid</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HMDB0000806</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281662405"/>
                  </a:ext>
                </a:extLst>
              </a:tr>
              <a:tr h="123209">
                <a:tc>
                  <a:txBody>
                    <a:bodyPr/>
                    <a:lstStyle/>
                    <a:p>
                      <a:pPr algn="ctr" fontAlgn="b"/>
                      <a:r>
                        <a:rPr lang="ca-ES" sz="1100" u="none" strike="noStrike">
                          <a:effectLst/>
                        </a:rPr>
                        <a:t>Oleic acid</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HMDB0000207</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046538878"/>
                  </a:ext>
                </a:extLst>
              </a:tr>
              <a:tr h="123209">
                <a:tc>
                  <a:txBody>
                    <a:bodyPr/>
                    <a:lstStyle/>
                    <a:p>
                      <a:pPr algn="ctr" fontAlgn="b"/>
                      <a:r>
                        <a:rPr lang="ca-ES" sz="1100" u="none" strike="noStrike">
                          <a:effectLst/>
                        </a:rPr>
                        <a:t>Palmitic Acid</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HMDB0000220</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67677474"/>
                  </a:ext>
                </a:extLst>
              </a:tr>
              <a:tr h="123209">
                <a:tc>
                  <a:txBody>
                    <a:bodyPr/>
                    <a:lstStyle/>
                    <a:p>
                      <a:pPr algn="ctr" fontAlgn="b"/>
                      <a:r>
                        <a:rPr lang="ca-ES" sz="1100" u="none" strike="noStrike">
                          <a:effectLst/>
                        </a:rPr>
                        <a:t>Stearic acid</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HMDB0000827</a:t>
                      </a:r>
                      <a:endParaRPr lang="ca-ES"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43225634"/>
                  </a:ext>
                </a:extLst>
              </a:tr>
              <a:tr h="123209">
                <a:tc>
                  <a:txBody>
                    <a:bodyPr/>
                    <a:lstStyle/>
                    <a:p>
                      <a:pPr algn="ctr" fontAlgn="b"/>
                      <a:r>
                        <a:rPr lang="ca-ES" sz="1100" u="none" strike="noStrike">
                          <a:effectLst/>
                        </a:rPr>
                        <a:t>Threose 1</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a:effectLst/>
                        </a:rPr>
                        <a:t>VIP</a:t>
                      </a:r>
                      <a:endParaRPr lang="ca-ES"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u="none" strike="noStrike" dirty="0">
                          <a:effectLst/>
                        </a:rPr>
                        <a:t>HMDB0002649</a:t>
                      </a:r>
                      <a:endParaRPr lang="ca-ES"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4288121"/>
                  </a:ext>
                </a:extLst>
              </a:tr>
            </a:tbl>
          </a:graphicData>
        </a:graphic>
      </p:graphicFrame>
      <p:graphicFrame>
        <p:nvGraphicFramePr>
          <p:cNvPr id="6" name="Taula 5">
            <a:extLst>
              <a:ext uri="{FF2B5EF4-FFF2-40B4-BE49-F238E27FC236}">
                <a16:creationId xmlns:a16="http://schemas.microsoft.com/office/drawing/2014/main" id="{7AC6F04F-DD30-4036-AAE1-30D558B76D17}"/>
              </a:ext>
            </a:extLst>
          </p:cNvPr>
          <p:cNvGraphicFramePr>
            <a:graphicFrameLocks noGrp="1"/>
          </p:cNvGraphicFramePr>
          <p:nvPr/>
        </p:nvGraphicFramePr>
        <p:xfrm>
          <a:off x="190358" y="3555327"/>
          <a:ext cx="6192690" cy="3088484"/>
        </p:xfrm>
        <a:graphic>
          <a:graphicData uri="http://schemas.openxmlformats.org/drawingml/2006/table">
            <a:tbl>
              <a:tblPr firstRow="1">
                <a:tableStyleId>{F5AB1C69-6EDB-4FF4-983F-18BD219EF322}</a:tableStyleId>
              </a:tblPr>
              <a:tblGrid>
                <a:gridCol w="2384166">
                  <a:extLst>
                    <a:ext uri="{9D8B030D-6E8A-4147-A177-3AD203B41FA5}">
                      <a16:colId xmlns:a16="http://schemas.microsoft.com/office/drawing/2014/main" val="2276774073"/>
                    </a:ext>
                  </a:extLst>
                </a:gridCol>
                <a:gridCol w="634754">
                  <a:extLst>
                    <a:ext uri="{9D8B030D-6E8A-4147-A177-3AD203B41FA5}">
                      <a16:colId xmlns:a16="http://schemas.microsoft.com/office/drawing/2014/main" val="1424313557"/>
                    </a:ext>
                  </a:extLst>
                </a:gridCol>
                <a:gridCol w="634754">
                  <a:extLst>
                    <a:ext uri="{9D8B030D-6E8A-4147-A177-3AD203B41FA5}">
                      <a16:colId xmlns:a16="http://schemas.microsoft.com/office/drawing/2014/main" val="3963255496"/>
                    </a:ext>
                  </a:extLst>
                </a:gridCol>
                <a:gridCol w="634754">
                  <a:extLst>
                    <a:ext uri="{9D8B030D-6E8A-4147-A177-3AD203B41FA5}">
                      <a16:colId xmlns:a16="http://schemas.microsoft.com/office/drawing/2014/main" val="3620883963"/>
                    </a:ext>
                  </a:extLst>
                </a:gridCol>
                <a:gridCol w="634754">
                  <a:extLst>
                    <a:ext uri="{9D8B030D-6E8A-4147-A177-3AD203B41FA5}">
                      <a16:colId xmlns:a16="http://schemas.microsoft.com/office/drawing/2014/main" val="2262304189"/>
                    </a:ext>
                  </a:extLst>
                </a:gridCol>
                <a:gridCol w="634754">
                  <a:extLst>
                    <a:ext uri="{9D8B030D-6E8A-4147-A177-3AD203B41FA5}">
                      <a16:colId xmlns:a16="http://schemas.microsoft.com/office/drawing/2014/main" val="4023482832"/>
                    </a:ext>
                  </a:extLst>
                </a:gridCol>
                <a:gridCol w="634754">
                  <a:extLst>
                    <a:ext uri="{9D8B030D-6E8A-4147-A177-3AD203B41FA5}">
                      <a16:colId xmlns:a16="http://schemas.microsoft.com/office/drawing/2014/main" val="121866747"/>
                    </a:ext>
                  </a:extLst>
                </a:gridCol>
              </a:tblGrid>
              <a:tr h="279827">
                <a:tc>
                  <a:txBody>
                    <a:bodyPr/>
                    <a:lstStyle/>
                    <a:p>
                      <a:pPr algn="ctr" fontAlgn="b"/>
                      <a:endParaRPr lang="ca-ES" sz="1100" b="1" u="none" strike="noStrike" kern="1200" dirty="0">
                        <a:solidFill>
                          <a:schemeClr val="lt1"/>
                        </a:solidFill>
                        <a:effectLst/>
                        <a:latin typeface="+mn-lt"/>
                        <a:ea typeface="+mn-ea"/>
                        <a:cs typeface="+mn-cs"/>
                      </a:endParaRPr>
                    </a:p>
                  </a:txBody>
                  <a:tcPr marL="3880" marR="3880" marT="3880" marB="0" anchor="ctr"/>
                </a:tc>
                <a:tc>
                  <a:txBody>
                    <a:bodyPr/>
                    <a:lstStyle/>
                    <a:p>
                      <a:pPr algn="ctr" fontAlgn="b"/>
                      <a:r>
                        <a:rPr lang="ca-ES" sz="1100" b="0" u="none" strike="noStrike" dirty="0">
                          <a:solidFill>
                            <a:srgbClr val="000000"/>
                          </a:solidFill>
                          <a:effectLst/>
                        </a:rPr>
                        <a:t>Total</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err="1">
                          <a:solidFill>
                            <a:srgbClr val="000000"/>
                          </a:solidFill>
                          <a:effectLst/>
                        </a:rPr>
                        <a:t>Expected</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err="1">
                          <a:solidFill>
                            <a:srgbClr val="000000"/>
                          </a:solidFill>
                          <a:effectLst/>
                        </a:rPr>
                        <a:t>Hits</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Raw p</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Holm p</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FDR</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2793194358"/>
                  </a:ext>
                </a:extLst>
              </a:tr>
              <a:tr h="201307">
                <a:tc>
                  <a:txBody>
                    <a:bodyPr/>
                    <a:lstStyle/>
                    <a:p>
                      <a:pPr algn="ctr" fontAlgn="b"/>
                      <a:r>
                        <a:rPr lang="ca-ES" sz="1100" b="0" u="none" strike="noStrike" dirty="0" err="1">
                          <a:solidFill>
                            <a:srgbClr val="000000"/>
                          </a:solidFill>
                          <a:effectLst/>
                        </a:rPr>
                        <a:t>Fatty</a:t>
                      </a:r>
                      <a:r>
                        <a:rPr lang="ca-ES" sz="1100" b="0" u="none" strike="noStrike" dirty="0">
                          <a:solidFill>
                            <a:srgbClr val="000000"/>
                          </a:solidFill>
                          <a:effectLst/>
                        </a:rPr>
                        <a:t> </a:t>
                      </a:r>
                      <a:r>
                        <a:rPr lang="ca-ES" sz="1100" b="0" u="none" strike="noStrike" dirty="0" err="1">
                          <a:solidFill>
                            <a:srgbClr val="000000"/>
                          </a:solidFill>
                          <a:effectLst/>
                        </a:rPr>
                        <a:t>Acid</a:t>
                      </a:r>
                      <a:r>
                        <a:rPr lang="ca-ES" sz="1100" b="0" u="none" strike="noStrike" dirty="0">
                          <a:solidFill>
                            <a:srgbClr val="000000"/>
                          </a:solidFill>
                          <a:effectLst/>
                        </a:rPr>
                        <a:t> </a:t>
                      </a:r>
                      <a:r>
                        <a:rPr lang="ca-ES" sz="1100" b="0" u="none" strike="noStrike" dirty="0" err="1">
                          <a:solidFill>
                            <a:srgbClr val="000000"/>
                          </a:solidFill>
                          <a:effectLst/>
                        </a:rPr>
                        <a:t>Biosynthesis</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35</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0,342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0,043</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824856638"/>
                  </a:ext>
                </a:extLst>
              </a:tr>
              <a:tr h="267607">
                <a:tc>
                  <a:txBody>
                    <a:bodyPr/>
                    <a:lstStyle/>
                    <a:p>
                      <a:pPr algn="ctr" fontAlgn="b"/>
                      <a:r>
                        <a:rPr lang="ca-ES" sz="1100" b="0" u="none" strike="noStrike">
                          <a:solidFill>
                            <a:srgbClr val="000000"/>
                          </a:solidFill>
                          <a:effectLst/>
                        </a:rPr>
                        <a:t>Androstenedione Metabolism</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24</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0,234</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0,212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454686421"/>
                  </a:ext>
                </a:extLst>
              </a:tr>
              <a:tr h="267607">
                <a:tc>
                  <a:txBody>
                    <a:bodyPr/>
                    <a:lstStyle/>
                    <a:p>
                      <a:pPr algn="ctr" fontAlgn="b"/>
                      <a:r>
                        <a:rPr lang="ca-ES" sz="1100" b="0" u="none" strike="noStrike">
                          <a:solidFill>
                            <a:srgbClr val="000000"/>
                          </a:solidFill>
                          <a:effectLst/>
                        </a:rPr>
                        <a:t>Glycerolipid Metabolism</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25</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0,244</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0,22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1272629349"/>
                  </a:ext>
                </a:extLst>
              </a:tr>
              <a:tr h="201307">
                <a:tc>
                  <a:txBody>
                    <a:bodyPr/>
                    <a:lstStyle/>
                    <a:p>
                      <a:pPr algn="ctr" fontAlgn="b"/>
                      <a:r>
                        <a:rPr lang="ca-ES" sz="1100" b="0" u="none" strike="noStrike">
                          <a:solidFill>
                            <a:srgbClr val="000000"/>
                          </a:solidFill>
                          <a:effectLst/>
                        </a:rPr>
                        <a:t>Plasmalogen Synthesis</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26</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0,254</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0,228</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565067229"/>
                  </a:ext>
                </a:extLst>
              </a:tr>
              <a:tr h="599100">
                <a:tc>
                  <a:txBody>
                    <a:bodyPr/>
                    <a:lstStyle/>
                    <a:p>
                      <a:pPr algn="ctr" fontAlgn="b"/>
                      <a:r>
                        <a:rPr lang="en-US" sz="1100" b="0" u="none" strike="noStrike">
                          <a:solidFill>
                            <a:srgbClr val="000000"/>
                          </a:solidFill>
                          <a:effectLst/>
                        </a:rPr>
                        <a:t>Mitochondrial Beta-Oxidation of Long Chain Saturated Fatty Acids</a:t>
                      </a:r>
                      <a:endParaRPr lang="en-U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28</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0,273</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0,243</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2865722883"/>
                  </a:ext>
                </a:extLst>
              </a:tr>
              <a:tr h="333904">
                <a:tc>
                  <a:txBody>
                    <a:bodyPr/>
                    <a:lstStyle/>
                    <a:p>
                      <a:pPr algn="ctr" fontAlgn="b"/>
                      <a:r>
                        <a:rPr lang="ca-ES" sz="1100" b="0" u="none" strike="noStrike">
                          <a:solidFill>
                            <a:srgbClr val="000000"/>
                          </a:solidFill>
                          <a:effectLst/>
                        </a:rPr>
                        <a:t>Androgen and Estrogen Metabolism</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33</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0,322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0,28</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3366344529"/>
                  </a:ext>
                </a:extLst>
              </a:tr>
              <a:tr h="333904">
                <a:tc>
                  <a:txBody>
                    <a:bodyPr/>
                    <a:lstStyle/>
                    <a:p>
                      <a:pPr algn="ctr" fontAlgn="b"/>
                      <a:r>
                        <a:rPr lang="en-US" sz="1100" b="0" u="none" strike="noStrike">
                          <a:solidFill>
                            <a:srgbClr val="000000"/>
                          </a:solidFill>
                          <a:effectLst/>
                        </a:rPr>
                        <a:t>Fatty Acid Elongation In Mitochondria</a:t>
                      </a:r>
                      <a:endParaRPr lang="en-U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35</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0,342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0,295</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3943855062"/>
                  </a:ext>
                </a:extLst>
              </a:tr>
              <a:tr h="201307">
                <a:tc>
                  <a:txBody>
                    <a:bodyPr/>
                    <a:lstStyle/>
                    <a:p>
                      <a:pPr algn="ctr" fontAlgn="b"/>
                      <a:r>
                        <a:rPr lang="ca-ES" sz="1100" b="0" u="none" strike="noStrike">
                          <a:solidFill>
                            <a:srgbClr val="000000"/>
                          </a:solidFill>
                          <a:effectLst/>
                        </a:rPr>
                        <a:t>Fatty acid Metabolism</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43</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0,42</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0,35</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3596077121"/>
                  </a:ext>
                </a:extLst>
              </a:tr>
              <a:tr h="201307">
                <a:tc>
                  <a:txBody>
                    <a:bodyPr/>
                    <a:lstStyle/>
                    <a:p>
                      <a:pPr algn="ctr" fontAlgn="b"/>
                      <a:r>
                        <a:rPr lang="ca-ES" sz="1100" b="0" u="none" strike="noStrike">
                          <a:solidFill>
                            <a:srgbClr val="000000"/>
                          </a:solidFill>
                          <a:effectLst/>
                        </a:rPr>
                        <a:t>Steroid Biosynthesis</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48</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0,469</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0,383</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2438898982"/>
                  </a:ext>
                </a:extLst>
              </a:tr>
              <a:tr h="201307">
                <a:tc>
                  <a:txBody>
                    <a:bodyPr/>
                    <a:lstStyle/>
                    <a:p>
                      <a:pPr algn="ctr" fontAlgn="b"/>
                      <a:r>
                        <a:rPr lang="ca-ES" sz="1100" b="0" u="none" strike="noStrike">
                          <a:solidFill>
                            <a:srgbClr val="000000"/>
                          </a:solidFill>
                          <a:effectLst/>
                        </a:rPr>
                        <a:t>Bile Acid Biosynthesis</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65</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0,635</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1</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0,483</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a:solidFill>
                            <a:srgbClr val="000000"/>
                          </a:solidFill>
                          <a:effectLst/>
                        </a:rPr>
                        <a:t>1</a:t>
                      </a:r>
                      <a:endParaRPr lang="ca-ES" sz="1100" b="0" i="0" u="none" strike="noStrike" dirty="0">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2637454018"/>
                  </a:ext>
                </a:extLst>
              </a:tr>
            </a:tbl>
          </a:graphicData>
        </a:graphic>
      </p:graphicFrame>
    </p:spTree>
    <p:extLst>
      <p:ext uri="{BB962C8B-B14F-4D97-AF65-F5344CB8AC3E}">
        <p14:creationId xmlns:p14="http://schemas.microsoft.com/office/powerpoint/2010/main" val="35560081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tge 4">
            <a:extLst>
              <a:ext uri="{FF2B5EF4-FFF2-40B4-BE49-F238E27FC236}">
                <a16:creationId xmlns:a16="http://schemas.microsoft.com/office/drawing/2014/main" id="{0D2FE755-9940-48AE-9E42-76247991880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87235" y="369332"/>
            <a:ext cx="3338004" cy="3338004"/>
          </a:xfrm>
          <a:prstGeom prst="rect">
            <a:avLst/>
          </a:prstGeom>
        </p:spPr>
      </p:pic>
      <p:pic>
        <p:nvPicPr>
          <p:cNvPr id="7" name="Imatge 6">
            <a:extLst>
              <a:ext uri="{FF2B5EF4-FFF2-40B4-BE49-F238E27FC236}">
                <a16:creationId xmlns:a16="http://schemas.microsoft.com/office/drawing/2014/main" id="{08FB4BBC-A178-4C25-B9F9-B7D93722112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25239" y="1259839"/>
            <a:ext cx="3154680" cy="2253343"/>
          </a:xfrm>
          <a:prstGeom prst="rect">
            <a:avLst/>
          </a:prstGeom>
        </p:spPr>
      </p:pic>
      <p:pic>
        <p:nvPicPr>
          <p:cNvPr id="9" name="Imatge 8">
            <a:extLst>
              <a:ext uri="{FF2B5EF4-FFF2-40B4-BE49-F238E27FC236}">
                <a16:creationId xmlns:a16="http://schemas.microsoft.com/office/drawing/2014/main" id="{E92F2DE5-666B-455D-A8F5-14471B963C6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825239" y="3624941"/>
            <a:ext cx="3004457" cy="2253342"/>
          </a:xfrm>
          <a:prstGeom prst="rect">
            <a:avLst/>
          </a:prstGeom>
        </p:spPr>
      </p:pic>
      <p:pic>
        <p:nvPicPr>
          <p:cNvPr id="11" name="Imatge 10">
            <a:extLst>
              <a:ext uri="{FF2B5EF4-FFF2-40B4-BE49-F238E27FC236}">
                <a16:creationId xmlns:a16="http://schemas.microsoft.com/office/drawing/2014/main" id="{9B3E5784-9310-4A42-9C41-3CD4F1CB83A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254536" y="1350818"/>
            <a:ext cx="4572000" cy="4156363"/>
          </a:xfrm>
          <a:prstGeom prst="rect">
            <a:avLst/>
          </a:prstGeom>
        </p:spPr>
      </p:pic>
      <p:sp>
        <p:nvSpPr>
          <p:cNvPr id="12" name="QuadreDeText 11">
            <a:extLst>
              <a:ext uri="{FF2B5EF4-FFF2-40B4-BE49-F238E27FC236}">
                <a16:creationId xmlns:a16="http://schemas.microsoft.com/office/drawing/2014/main" id="{16612C92-76F8-49F1-B95F-8FC1D43A7B47}"/>
              </a:ext>
            </a:extLst>
          </p:cNvPr>
          <p:cNvSpPr txBox="1"/>
          <p:nvPr/>
        </p:nvSpPr>
        <p:spPr>
          <a:xfrm>
            <a:off x="2071" y="-29497"/>
            <a:ext cx="6605206" cy="369332"/>
          </a:xfrm>
          <a:prstGeom prst="rect">
            <a:avLst/>
          </a:prstGeom>
          <a:noFill/>
        </p:spPr>
        <p:txBody>
          <a:bodyPr wrap="square" rtlCol="0">
            <a:spAutoFit/>
          </a:bodyPr>
          <a:lstStyle/>
          <a:p>
            <a:r>
              <a:rPr lang="ca-ES" dirty="0"/>
              <a:t>3 Classes: COVID-T1_2 vs COVID-T3_4 vs CTRL</a:t>
            </a:r>
          </a:p>
        </p:txBody>
      </p:sp>
      <p:pic>
        <p:nvPicPr>
          <p:cNvPr id="13" name="Imatge 12">
            <a:extLst>
              <a:ext uri="{FF2B5EF4-FFF2-40B4-BE49-F238E27FC236}">
                <a16:creationId xmlns:a16="http://schemas.microsoft.com/office/drawing/2014/main" id="{1089BC90-6B95-464C-B39A-A7B2992FD80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70558" y="3663278"/>
            <a:ext cx="3004457" cy="3001915"/>
          </a:xfrm>
          <a:prstGeom prst="rect">
            <a:avLst/>
          </a:prstGeom>
        </p:spPr>
      </p:pic>
    </p:spTree>
    <p:extLst>
      <p:ext uri="{BB962C8B-B14F-4D97-AF65-F5344CB8AC3E}">
        <p14:creationId xmlns:p14="http://schemas.microsoft.com/office/powerpoint/2010/main" val="2464678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FC128E49-0064-4EFF-ADFB-0F006C50E775}"/>
              </a:ext>
            </a:extLst>
          </p:cNvPr>
          <p:cNvSpPr txBox="1"/>
          <p:nvPr/>
        </p:nvSpPr>
        <p:spPr>
          <a:xfrm>
            <a:off x="2071" y="0"/>
            <a:ext cx="5166804" cy="369332"/>
          </a:xfrm>
          <a:prstGeom prst="rect">
            <a:avLst/>
          </a:prstGeom>
          <a:noFill/>
        </p:spPr>
        <p:txBody>
          <a:bodyPr wrap="square" rtlCol="0">
            <a:spAutoFit/>
          </a:bodyPr>
          <a:lstStyle/>
          <a:p>
            <a:r>
              <a:rPr lang="ca-ES" dirty="0"/>
              <a:t>3 Classes: COVID-T1_2 vs COVID-T2_4 vs CTRL</a:t>
            </a:r>
          </a:p>
        </p:txBody>
      </p:sp>
      <p:graphicFrame>
        <p:nvGraphicFramePr>
          <p:cNvPr id="6" name="Taula 5">
            <a:extLst>
              <a:ext uri="{FF2B5EF4-FFF2-40B4-BE49-F238E27FC236}">
                <a16:creationId xmlns:a16="http://schemas.microsoft.com/office/drawing/2014/main" id="{6E16D838-5219-492F-BC15-CD08CAE25B7D}"/>
              </a:ext>
            </a:extLst>
          </p:cNvPr>
          <p:cNvGraphicFramePr>
            <a:graphicFrameLocks noGrp="1"/>
          </p:cNvGraphicFramePr>
          <p:nvPr/>
        </p:nvGraphicFramePr>
        <p:xfrm>
          <a:off x="6745705" y="2767146"/>
          <a:ext cx="5350045" cy="1323707"/>
        </p:xfrm>
        <a:graphic>
          <a:graphicData uri="http://schemas.openxmlformats.org/drawingml/2006/table">
            <a:tbl>
              <a:tblPr firstRow="1" firstCol="1">
                <a:tableStyleId>{F5AB1C69-6EDB-4FF4-983F-18BD219EF322}</a:tableStyleId>
              </a:tblPr>
              <a:tblGrid>
                <a:gridCol w="835825">
                  <a:extLst>
                    <a:ext uri="{9D8B030D-6E8A-4147-A177-3AD203B41FA5}">
                      <a16:colId xmlns:a16="http://schemas.microsoft.com/office/drawing/2014/main" val="2661893474"/>
                    </a:ext>
                  </a:extLst>
                </a:gridCol>
                <a:gridCol w="647222">
                  <a:extLst>
                    <a:ext uri="{9D8B030D-6E8A-4147-A177-3AD203B41FA5}">
                      <a16:colId xmlns:a16="http://schemas.microsoft.com/office/drawing/2014/main" val="3100221789"/>
                    </a:ext>
                  </a:extLst>
                </a:gridCol>
                <a:gridCol w="647222">
                  <a:extLst>
                    <a:ext uri="{9D8B030D-6E8A-4147-A177-3AD203B41FA5}">
                      <a16:colId xmlns:a16="http://schemas.microsoft.com/office/drawing/2014/main" val="3834811189"/>
                    </a:ext>
                  </a:extLst>
                </a:gridCol>
                <a:gridCol w="647222">
                  <a:extLst>
                    <a:ext uri="{9D8B030D-6E8A-4147-A177-3AD203B41FA5}">
                      <a16:colId xmlns:a16="http://schemas.microsoft.com/office/drawing/2014/main" val="1811666240"/>
                    </a:ext>
                  </a:extLst>
                </a:gridCol>
                <a:gridCol w="647222">
                  <a:extLst>
                    <a:ext uri="{9D8B030D-6E8A-4147-A177-3AD203B41FA5}">
                      <a16:colId xmlns:a16="http://schemas.microsoft.com/office/drawing/2014/main" val="2575586647"/>
                    </a:ext>
                  </a:extLst>
                </a:gridCol>
                <a:gridCol w="1925332">
                  <a:extLst>
                    <a:ext uri="{9D8B030D-6E8A-4147-A177-3AD203B41FA5}">
                      <a16:colId xmlns:a16="http://schemas.microsoft.com/office/drawing/2014/main" val="2283909217"/>
                    </a:ext>
                  </a:extLst>
                </a:gridCol>
              </a:tblGrid>
              <a:tr h="235089">
                <a:tc>
                  <a:txBody>
                    <a:bodyPr/>
                    <a:lstStyle/>
                    <a:p>
                      <a:pPr algn="ctr" fontAlgn="b"/>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1" u="none" strike="noStrike" dirty="0">
                          <a:solidFill>
                            <a:srgbClr val="000000"/>
                          </a:solidFill>
                          <a:effectLst/>
                        </a:rPr>
                        <a:t>F </a:t>
                      </a:r>
                      <a:r>
                        <a:rPr lang="ca-ES" sz="1100" b="1" u="none" strike="noStrike" dirty="0" err="1">
                          <a:solidFill>
                            <a:srgbClr val="000000"/>
                          </a:solidFill>
                          <a:effectLst/>
                        </a:rPr>
                        <a:t>value</a:t>
                      </a:r>
                      <a:endParaRPr lang="ca-ES" sz="1100" b="1"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1" u="none" strike="noStrike" dirty="0">
                          <a:solidFill>
                            <a:srgbClr val="000000"/>
                          </a:solidFill>
                          <a:effectLst/>
                        </a:rPr>
                        <a:t>p </a:t>
                      </a:r>
                      <a:r>
                        <a:rPr lang="ca-ES" sz="1100" b="1" u="none" strike="noStrike" dirty="0" err="1">
                          <a:solidFill>
                            <a:srgbClr val="000000"/>
                          </a:solidFill>
                          <a:effectLst/>
                        </a:rPr>
                        <a:t>value</a:t>
                      </a:r>
                      <a:endParaRPr lang="ca-ES" sz="1100" b="1"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1" i="0" u="none" strike="noStrike" dirty="0">
                          <a:solidFill>
                            <a:srgbClr val="000000"/>
                          </a:solidFill>
                          <a:effectLst/>
                          <a:latin typeface="Calibri" panose="020F0502020204030204" pitchFamily="34" charset="0"/>
                        </a:rPr>
                        <a:t>-log10(p)</a:t>
                      </a:r>
                    </a:p>
                  </a:txBody>
                  <a:tcPr marL="5126" marR="5126" marT="5126" marB="0" anchor="ctr"/>
                </a:tc>
                <a:tc>
                  <a:txBody>
                    <a:bodyPr/>
                    <a:lstStyle/>
                    <a:p>
                      <a:pPr algn="ctr" fontAlgn="b"/>
                      <a:r>
                        <a:rPr lang="ca-ES" sz="1100" b="1" u="none" strike="noStrike" dirty="0">
                          <a:solidFill>
                            <a:srgbClr val="000000"/>
                          </a:solidFill>
                          <a:effectLst/>
                        </a:rPr>
                        <a:t>FDR</a:t>
                      </a:r>
                      <a:endParaRPr lang="ca-ES" sz="1100" b="1"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1" u="none" strike="noStrike" dirty="0" err="1">
                          <a:solidFill>
                            <a:srgbClr val="000000"/>
                          </a:solidFill>
                          <a:effectLst/>
                        </a:rPr>
                        <a:t>Fisher's</a:t>
                      </a:r>
                      <a:r>
                        <a:rPr lang="ca-ES" sz="1100" b="1" u="none" strike="noStrike" dirty="0">
                          <a:solidFill>
                            <a:srgbClr val="000000"/>
                          </a:solidFill>
                          <a:effectLst/>
                        </a:rPr>
                        <a:t> LSD</a:t>
                      </a:r>
                      <a:endParaRPr lang="ca-ES" sz="1100" b="1" i="0" u="none" strike="noStrike" dirty="0">
                        <a:solidFill>
                          <a:srgbClr val="000000"/>
                        </a:solidFill>
                        <a:effectLst/>
                        <a:latin typeface="Calibri" panose="020F0502020204030204" pitchFamily="34" charset="0"/>
                      </a:endParaRPr>
                    </a:p>
                  </a:txBody>
                  <a:tcPr marL="5126" marR="5126" marT="5126" marB="0" anchor="ctr"/>
                </a:tc>
                <a:extLst>
                  <a:ext uri="{0D108BD9-81ED-4DB2-BD59-A6C34878D82A}">
                    <a16:rowId xmlns:a16="http://schemas.microsoft.com/office/drawing/2014/main" val="960651950"/>
                  </a:ext>
                </a:extLst>
              </a:tr>
              <a:tr h="544309">
                <a:tc>
                  <a:txBody>
                    <a:bodyPr/>
                    <a:lstStyle/>
                    <a:p>
                      <a:pPr algn="ctr" fontAlgn="b"/>
                      <a:r>
                        <a:rPr lang="ca-ES" sz="1100" b="1" u="none" strike="noStrike" dirty="0" err="1">
                          <a:solidFill>
                            <a:srgbClr val="000000"/>
                          </a:solidFill>
                          <a:effectLst/>
                        </a:rPr>
                        <a:t>Arabinose</a:t>
                      </a:r>
                      <a:r>
                        <a:rPr lang="ca-ES" sz="1100" b="1" u="none" strike="noStrike" dirty="0">
                          <a:solidFill>
                            <a:srgbClr val="000000"/>
                          </a:solidFill>
                          <a:effectLst/>
                        </a:rPr>
                        <a:t> 4</a:t>
                      </a:r>
                      <a:endParaRPr lang="ca-ES" sz="1100" b="1"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10,611</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4,40E-05</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4,3563</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0,010919</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COVID-T1_2 - COVID-T2_4; </a:t>
                      </a:r>
                    </a:p>
                    <a:p>
                      <a:pPr algn="ctr" fontAlgn="b"/>
                      <a:r>
                        <a:rPr lang="ca-ES" sz="1100" b="0" u="none" strike="noStrike" dirty="0">
                          <a:solidFill>
                            <a:srgbClr val="000000"/>
                          </a:solidFill>
                          <a:effectLst/>
                        </a:rPr>
                        <a:t>COVID-T1_2 - CTRL; </a:t>
                      </a:r>
                    </a:p>
                    <a:p>
                      <a:pPr algn="ctr" fontAlgn="b"/>
                      <a:r>
                        <a:rPr lang="ca-ES" sz="1100" b="0" u="none" strike="noStrike" dirty="0">
                          <a:solidFill>
                            <a:srgbClr val="000000"/>
                          </a:solidFill>
                          <a:effectLst/>
                        </a:rPr>
                        <a:t>CTRL - COVID-T2_4</a:t>
                      </a:r>
                      <a:endParaRPr lang="ca-ES" sz="1100" b="0" i="0" u="none" strike="noStrike" dirty="0">
                        <a:solidFill>
                          <a:srgbClr val="000000"/>
                        </a:solidFill>
                        <a:effectLst/>
                        <a:latin typeface="Calibri" panose="020F0502020204030204" pitchFamily="34" charset="0"/>
                      </a:endParaRPr>
                    </a:p>
                  </a:txBody>
                  <a:tcPr marL="5126" marR="5126" marT="5126" marB="0" anchor="ctr"/>
                </a:tc>
                <a:extLst>
                  <a:ext uri="{0D108BD9-81ED-4DB2-BD59-A6C34878D82A}">
                    <a16:rowId xmlns:a16="http://schemas.microsoft.com/office/drawing/2014/main" val="2543880862"/>
                  </a:ext>
                </a:extLst>
              </a:tr>
              <a:tr h="544309">
                <a:tc>
                  <a:txBody>
                    <a:bodyPr/>
                    <a:lstStyle/>
                    <a:p>
                      <a:pPr algn="ctr" fontAlgn="b"/>
                      <a:r>
                        <a:rPr lang="ca-ES" sz="1100" b="1" u="none" strike="noStrike" dirty="0" err="1">
                          <a:solidFill>
                            <a:srgbClr val="000000"/>
                          </a:solidFill>
                          <a:effectLst/>
                        </a:rPr>
                        <a:t>Myristic</a:t>
                      </a:r>
                      <a:r>
                        <a:rPr lang="ca-ES" sz="1100" b="1" u="none" strike="noStrike" dirty="0">
                          <a:solidFill>
                            <a:srgbClr val="000000"/>
                          </a:solidFill>
                          <a:effectLst/>
                        </a:rPr>
                        <a:t> </a:t>
                      </a:r>
                      <a:r>
                        <a:rPr lang="ca-ES" sz="1100" b="1" u="none" strike="noStrike" dirty="0" err="1">
                          <a:solidFill>
                            <a:srgbClr val="000000"/>
                          </a:solidFill>
                          <a:effectLst/>
                        </a:rPr>
                        <a:t>acid</a:t>
                      </a:r>
                      <a:endParaRPr lang="ca-ES" sz="1100" b="1"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8,0032</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0,000468</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3,3298</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0,038684</a:t>
                      </a:r>
                      <a:endParaRPr lang="ca-ES" sz="1100" b="0" i="0" u="none" strike="noStrike" dirty="0">
                        <a:solidFill>
                          <a:srgbClr val="000000"/>
                        </a:solidFill>
                        <a:effectLst/>
                        <a:latin typeface="Calibri" panose="020F0502020204030204" pitchFamily="34" charset="0"/>
                      </a:endParaRPr>
                    </a:p>
                  </a:txBody>
                  <a:tcPr marL="5126" marR="5126" marT="5126" marB="0" anchor="ctr"/>
                </a:tc>
                <a:tc>
                  <a:txBody>
                    <a:bodyPr/>
                    <a:lstStyle/>
                    <a:p>
                      <a:pPr algn="ctr" fontAlgn="b"/>
                      <a:r>
                        <a:rPr lang="ca-ES" sz="1100" b="0" u="none" strike="noStrike" dirty="0">
                          <a:solidFill>
                            <a:srgbClr val="000000"/>
                          </a:solidFill>
                          <a:effectLst/>
                        </a:rPr>
                        <a:t>COVID-T1_2 - COVID-T2_4; </a:t>
                      </a:r>
                    </a:p>
                    <a:p>
                      <a:pPr algn="ctr" fontAlgn="b"/>
                      <a:r>
                        <a:rPr lang="ca-ES" sz="1100" b="0" u="none" strike="noStrike" dirty="0">
                          <a:solidFill>
                            <a:srgbClr val="000000"/>
                          </a:solidFill>
                          <a:effectLst/>
                        </a:rPr>
                        <a:t>CTRL - COVID-T1_2; </a:t>
                      </a:r>
                    </a:p>
                    <a:p>
                      <a:pPr algn="ctr" fontAlgn="b"/>
                      <a:r>
                        <a:rPr lang="ca-ES" sz="1100" b="0" u="none" strike="noStrike" dirty="0">
                          <a:solidFill>
                            <a:srgbClr val="000000"/>
                          </a:solidFill>
                          <a:effectLst/>
                        </a:rPr>
                        <a:t>CTRL - COVID-T2_4</a:t>
                      </a:r>
                      <a:endParaRPr lang="ca-ES" sz="1100" b="0" i="0" u="none" strike="noStrike" dirty="0">
                        <a:solidFill>
                          <a:srgbClr val="000000"/>
                        </a:solidFill>
                        <a:effectLst/>
                        <a:latin typeface="Calibri" panose="020F0502020204030204" pitchFamily="34" charset="0"/>
                      </a:endParaRPr>
                    </a:p>
                  </a:txBody>
                  <a:tcPr marL="5126" marR="5126" marT="5126" marB="0" anchor="ctr"/>
                </a:tc>
                <a:extLst>
                  <a:ext uri="{0D108BD9-81ED-4DB2-BD59-A6C34878D82A}">
                    <a16:rowId xmlns:a16="http://schemas.microsoft.com/office/drawing/2014/main" val="3588414414"/>
                  </a:ext>
                </a:extLst>
              </a:tr>
            </a:tbl>
          </a:graphicData>
        </a:graphic>
      </p:graphicFrame>
      <p:pic>
        <p:nvPicPr>
          <p:cNvPr id="8" name="Imatge 7">
            <a:extLst>
              <a:ext uri="{FF2B5EF4-FFF2-40B4-BE49-F238E27FC236}">
                <a16:creationId xmlns:a16="http://schemas.microsoft.com/office/drawing/2014/main" id="{8B49C008-5AFC-4EE6-9367-9A42F1C92B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3216" y="1588052"/>
            <a:ext cx="6282489" cy="4188326"/>
          </a:xfrm>
          <a:prstGeom prst="rect">
            <a:avLst/>
          </a:prstGeom>
        </p:spPr>
      </p:pic>
    </p:spTree>
    <p:extLst>
      <p:ext uri="{BB962C8B-B14F-4D97-AF65-F5344CB8AC3E}">
        <p14:creationId xmlns:p14="http://schemas.microsoft.com/office/powerpoint/2010/main" val="40551376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EFDEC35-AEFF-40EE-9DE7-D497C9FA4A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 y="0"/>
            <a:ext cx="11430000" cy="6858000"/>
          </a:xfrm>
          <a:prstGeom prst="rect">
            <a:avLst/>
          </a:prstGeom>
        </p:spPr>
      </p:pic>
    </p:spTree>
    <p:extLst>
      <p:ext uri="{BB962C8B-B14F-4D97-AF65-F5344CB8AC3E}">
        <p14:creationId xmlns:p14="http://schemas.microsoft.com/office/powerpoint/2010/main" val="3301259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FE2777EB-3AC7-446D-8093-A2275B441D40}"/>
              </a:ext>
            </a:extLst>
          </p:cNvPr>
          <p:cNvSpPr txBox="1"/>
          <p:nvPr/>
        </p:nvSpPr>
        <p:spPr>
          <a:xfrm>
            <a:off x="2071" y="0"/>
            <a:ext cx="5166804" cy="369332"/>
          </a:xfrm>
          <a:prstGeom prst="rect">
            <a:avLst/>
          </a:prstGeom>
          <a:noFill/>
        </p:spPr>
        <p:txBody>
          <a:bodyPr wrap="square" rtlCol="0">
            <a:spAutoFit/>
          </a:bodyPr>
          <a:lstStyle/>
          <a:p>
            <a:r>
              <a:rPr lang="ca-ES" dirty="0"/>
              <a:t>3 Classes: COVID-T1_2 vs COVID-T2_4 vs CTRL</a:t>
            </a:r>
          </a:p>
        </p:txBody>
      </p:sp>
      <p:graphicFrame>
        <p:nvGraphicFramePr>
          <p:cNvPr id="3" name="Taula 2">
            <a:extLst>
              <a:ext uri="{FF2B5EF4-FFF2-40B4-BE49-F238E27FC236}">
                <a16:creationId xmlns:a16="http://schemas.microsoft.com/office/drawing/2014/main" id="{23B01DF7-7D7F-4183-A2E0-0388AD0B798A}"/>
              </a:ext>
            </a:extLst>
          </p:cNvPr>
          <p:cNvGraphicFramePr>
            <a:graphicFrameLocks noGrp="1"/>
          </p:cNvGraphicFramePr>
          <p:nvPr/>
        </p:nvGraphicFramePr>
        <p:xfrm>
          <a:off x="190358" y="391698"/>
          <a:ext cx="3618162" cy="2689322"/>
        </p:xfrm>
        <a:graphic>
          <a:graphicData uri="http://schemas.openxmlformats.org/drawingml/2006/table">
            <a:tbl>
              <a:tblPr firstRow="1">
                <a:tableStyleId>{F5AB1C69-6EDB-4FF4-983F-18BD219EF322}</a:tableStyleId>
              </a:tblPr>
              <a:tblGrid>
                <a:gridCol w="1483014">
                  <a:extLst>
                    <a:ext uri="{9D8B030D-6E8A-4147-A177-3AD203B41FA5}">
                      <a16:colId xmlns:a16="http://schemas.microsoft.com/office/drawing/2014/main" val="661120504"/>
                    </a:ext>
                  </a:extLst>
                </a:gridCol>
                <a:gridCol w="1153939">
                  <a:extLst>
                    <a:ext uri="{9D8B030D-6E8A-4147-A177-3AD203B41FA5}">
                      <a16:colId xmlns:a16="http://schemas.microsoft.com/office/drawing/2014/main" val="915258891"/>
                    </a:ext>
                  </a:extLst>
                </a:gridCol>
                <a:gridCol w="981209">
                  <a:extLst>
                    <a:ext uri="{9D8B030D-6E8A-4147-A177-3AD203B41FA5}">
                      <a16:colId xmlns:a16="http://schemas.microsoft.com/office/drawing/2014/main" val="332714194"/>
                    </a:ext>
                  </a:extLst>
                </a:gridCol>
              </a:tblGrid>
              <a:tr h="253462">
                <a:tc>
                  <a:txBody>
                    <a:bodyPr/>
                    <a:lstStyle/>
                    <a:p>
                      <a:pPr algn="ctr" fontAlgn="b"/>
                      <a:r>
                        <a:rPr lang="ca-ES" sz="1100" u="none" strike="noStrike" dirty="0" err="1">
                          <a:effectLst/>
                        </a:rPr>
                        <a:t>Metabolite</a:t>
                      </a:r>
                      <a:endParaRPr lang="ca-ES"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ca-ES" sz="1100" b="1" u="none" strike="noStrike" kern="1200" dirty="0" err="1">
                          <a:solidFill>
                            <a:schemeClr val="lt1"/>
                          </a:solidFill>
                          <a:effectLst/>
                          <a:latin typeface="+mn-lt"/>
                          <a:ea typeface="+mn-ea"/>
                          <a:cs typeface="+mn-cs"/>
                        </a:rPr>
                        <a:t>Selection</a:t>
                      </a:r>
                      <a:r>
                        <a:rPr lang="ca-ES" sz="1100" b="1" u="none" strike="noStrike" kern="1200" dirty="0">
                          <a:solidFill>
                            <a:schemeClr val="lt1"/>
                          </a:solidFill>
                          <a:effectLst/>
                          <a:latin typeface="+mn-lt"/>
                          <a:ea typeface="+mn-ea"/>
                          <a:cs typeface="+mn-cs"/>
                        </a:rPr>
                        <a:t> </a:t>
                      </a:r>
                      <a:r>
                        <a:rPr lang="ca-ES" sz="1100" b="1" u="none" strike="noStrike" kern="1200" dirty="0" err="1">
                          <a:solidFill>
                            <a:schemeClr val="lt1"/>
                          </a:solidFill>
                          <a:effectLst/>
                          <a:latin typeface="+mn-lt"/>
                          <a:ea typeface="+mn-ea"/>
                          <a:cs typeface="+mn-cs"/>
                        </a:rPr>
                        <a:t>criteria</a:t>
                      </a:r>
                      <a:endParaRPr lang="ca-ES" sz="1100" b="1" u="none" strike="noStrike" kern="1200" dirty="0">
                        <a:solidFill>
                          <a:schemeClr val="lt1"/>
                        </a:solidFill>
                        <a:effectLst/>
                        <a:latin typeface="+mn-lt"/>
                        <a:ea typeface="+mn-ea"/>
                        <a:cs typeface="+mn-cs"/>
                      </a:endParaRPr>
                    </a:p>
                  </a:txBody>
                  <a:tcPr marL="6350" marR="6350" marT="6350" marB="0" anchor="ctr"/>
                </a:tc>
                <a:tc>
                  <a:txBody>
                    <a:bodyPr/>
                    <a:lstStyle/>
                    <a:p>
                      <a:pPr algn="ctr" fontAlgn="b"/>
                      <a:r>
                        <a:rPr lang="ca-ES" sz="1100" u="none" strike="noStrike" dirty="0">
                          <a:effectLst/>
                        </a:rPr>
                        <a:t>HMDB </a:t>
                      </a:r>
                      <a:r>
                        <a:rPr lang="ca-ES" sz="1100" u="none" strike="noStrike" dirty="0" err="1">
                          <a:effectLst/>
                        </a:rPr>
                        <a:t>code</a:t>
                      </a:r>
                      <a:endParaRPr lang="ca-ES"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347964535"/>
                  </a:ext>
                </a:extLst>
              </a:tr>
              <a:tr h="123209">
                <a:tc>
                  <a:txBody>
                    <a:bodyPr/>
                    <a:lstStyle/>
                    <a:p>
                      <a:pPr algn="l" fontAlgn="b"/>
                      <a:r>
                        <a:rPr lang="ca-ES" sz="1100" b="0" i="0" u="none" strike="noStrike" dirty="0">
                          <a:solidFill>
                            <a:srgbClr val="000000"/>
                          </a:solidFill>
                          <a:effectLst/>
                          <a:latin typeface="Calibri" panose="020F0502020204030204" pitchFamily="34" charset="0"/>
                        </a:rPr>
                        <a:t>3-Hydroxybutyric </a:t>
                      </a:r>
                      <a:r>
                        <a:rPr lang="ca-ES" sz="1100" b="0" i="0" u="none" strike="noStrike" dirty="0" err="1">
                          <a:solidFill>
                            <a:srgbClr val="000000"/>
                          </a:solidFill>
                          <a:effectLst/>
                          <a:latin typeface="Calibri" panose="020F0502020204030204" pitchFamily="34" charset="0"/>
                        </a:rPr>
                        <a:t>acid</a:t>
                      </a:r>
                      <a:endParaRPr lang="ca-ES"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HMDB0000011</a:t>
                      </a:r>
                    </a:p>
                  </a:txBody>
                  <a:tcPr marL="6350" marR="6350" marT="6350" marB="0" anchor="b"/>
                </a:tc>
                <a:extLst>
                  <a:ext uri="{0D108BD9-81ED-4DB2-BD59-A6C34878D82A}">
                    <a16:rowId xmlns:a16="http://schemas.microsoft.com/office/drawing/2014/main" val="72641006"/>
                  </a:ext>
                </a:extLst>
              </a:tr>
              <a:tr h="123209">
                <a:tc>
                  <a:txBody>
                    <a:bodyPr/>
                    <a:lstStyle/>
                    <a:p>
                      <a:pPr algn="l" fontAlgn="b"/>
                      <a:r>
                        <a:rPr lang="ca-ES" sz="1100" b="0" i="0" u="none" strike="noStrike">
                          <a:solidFill>
                            <a:srgbClr val="000000"/>
                          </a:solidFill>
                          <a:effectLst/>
                          <a:latin typeface="Calibri" panose="020F0502020204030204" pitchFamily="34" charset="0"/>
                        </a:rPr>
                        <a:t>3-Pyridinol</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NA</a:t>
                      </a:r>
                    </a:p>
                  </a:txBody>
                  <a:tcPr marL="6350" marR="6350" marT="6350" marB="0" anchor="b"/>
                </a:tc>
                <a:extLst>
                  <a:ext uri="{0D108BD9-81ED-4DB2-BD59-A6C34878D82A}">
                    <a16:rowId xmlns:a16="http://schemas.microsoft.com/office/drawing/2014/main" val="1174864095"/>
                  </a:ext>
                </a:extLst>
              </a:tr>
              <a:tr h="123209">
                <a:tc>
                  <a:txBody>
                    <a:bodyPr/>
                    <a:lstStyle/>
                    <a:p>
                      <a:pPr algn="l" fontAlgn="b"/>
                      <a:r>
                        <a:rPr lang="ca-ES" sz="1100" b="0" i="0" u="none" strike="noStrike">
                          <a:solidFill>
                            <a:srgbClr val="000000"/>
                          </a:solidFill>
                          <a:effectLst/>
                          <a:latin typeface="Calibri" panose="020F0502020204030204" pitchFamily="34" charset="0"/>
                        </a:rPr>
                        <a:t>5-Methyluridine</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HMDB0000884</a:t>
                      </a:r>
                    </a:p>
                  </a:txBody>
                  <a:tcPr marL="6350" marR="6350" marT="6350" marB="0" anchor="b"/>
                </a:tc>
                <a:extLst>
                  <a:ext uri="{0D108BD9-81ED-4DB2-BD59-A6C34878D82A}">
                    <a16:rowId xmlns:a16="http://schemas.microsoft.com/office/drawing/2014/main" val="1711924996"/>
                  </a:ext>
                </a:extLst>
              </a:tr>
              <a:tr h="123209">
                <a:tc>
                  <a:txBody>
                    <a:bodyPr/>
                    <a:lstStyle/>
                    <a:p>
                      <a:pPr algn="l" fontAlgn="b"/>
                      <a:r>
                        <a:rPr lang="ca-ES" sz="1100" b="0" i="0" u="none" strike="noStrike">
                          <a:solidFill>
                            <a:srgbClr val="000000"/>
                          </a:solidFill>
                          <a:effectLst/>
                          <a:latin typeface="Calibri" panose="020F0502020204030204" pitchFamily="34" charset="0"/>
                        </a:rPr>
                        <a:t>Acetamide</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HMDB0031645</a:t>
                      </a:r>
                    </a:p>
                  </a:txBody>
                  <a:tcPr marL="6350" marR="6350" marT="6350" marB="0" anchor="b"/>
                </a:tc>
                <a:extLst>
                  <a:ext uri="{0D108BD9-81ED-4DB2-BD59-A6C34878D82A}">
                    <a16:rowId xmlns:a16="http://schemas.microsoft.com/office/drawing/2014/main" val="598742160"/>
                  </a:ext>
                </a:extLst>
              </a:tr>
              <a:tr h="123209">
                <a:tc>
                  <a:txBody>
                    <a:bodyPr/>
                    <a:lstStyle/>
                    <a:p>
                      <a:pPr algn="l" fontAlgn="b"/>
                      <a:r>
                        <a:rPr lang="ca-ES" sz="1100" b="0" i="0" u="none" strike="noStrike" dirty="0" err="1">
                          <a:solidFill>
                            <a:srgbClr val="000000"/>
                          </a:solidFill>
                          <a:effectLst/>
                          <a:latin typeface="Calibri" panose="020F0502020204030204" pitchFamily="34" charset="0"/>
                        </a:rPr>
                        <a:t>Acetic</a:t>
                      </a:r>
                      <a:r>
                        <a:rPr lang="ca-ES" sz="1100" b="0" i="0" u="none" strike="noStrike" dirty="0">
                          <a:solidFill>
                            <a:srgbClr val="000000"/>
                          </a:solidFill>
                          <a:effectLst/>
                          <a:latin typeface="Calibri" panose="020F0502020204030204" pitchFamily="34" charset="0"/>
                        </a:rPr>
                        <a:t> </a:t>
                      </a:r>
                      <a:r>
                        <a:rPr lang="ca-ES" sz="1100" b="0" i="0" u="none" strike="noStrike" dirty="0" err="1">
                          <a:solidFill>
                            <a:srgbClr val="000000"/>
                          </a:solidFill>
                          <a:effectLst/>
                          <a:latin typeface="Calibri" panose="020F0502020204030204" pitchFamily="34" charset="0"/>
                        </a:rPr>
                        <a:t>acid</a:t>
                      </a:r>
                      <a:endParaRPr lang="ca-ES"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HMDB0000042</a:t>
                      </a:r>
                    </a:p>
                  </a:txBody>
                  <a:tcPr marL="6350" marR="6350" marT="6350" marB="0" anchor="b"/>
                </a:tc>
                <a:extLst>
                  <a:ext uri="{0D108BD9-81ED-4DB2-BD59-A6C34878D82A}">
                    <a16:rowId xmlns:a16="http://schemas.microsoft.com/office/drawing/2014/main" val="3273377676"/>
                  </a:ext>
                </a:extLst>
              </a:tr>
              <a:tr h="123209">
                <a:tc>
                  <a:txBody>
                    <a:bodyPr/>
                    <a:lstStyle/>
                    <a:p>
                      <a:pPr algn="l" fontAlgn="b"/>
                      <a:r>
                        <a:rPr lang="ca-ES" sz="1100" b="0" i="0" u="none" strike="noStrike">
                          <a:solidFill>
                            <a:srgbClr val="000000"/>
                          </a:solidFill>
                          <a:effectLst/>
                          <a:latin typeface="Calibri" panose="020F0502020204030204" pitchFamily="34" charset="0"/>
                        </a:rPr>
                        <a:t>Acetoacetic acid</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HMDB0000060</a:t>
                      </a:r>
                    </a:p>
                  </a:txBody>
                  <a:tcPr marL="6350" marR="6350" marT="6350" marB="0" anchor="b"/>
                </a:tc>
                <a:extLst>
                  <a:ext uri="{0D108BD9-81ED-4DB2-BD59-A6C34878D82A}">
                    <a16:rowId xmlns:a16="http://schemas.microsoft.com/office/drawing/2014/main" val="3007914071"/>
                  </a:ext>
                </a:extLst>
              </a:tr>
              <a:tr h="123209">
                <a:tc>
                  <a:txBody>
                    <a:bodyPr/>
                    <a:lstStyle/>
                    <a:p>
                      <a:pPr algn="l" fontAlgn="b"/>
                      <a:r>
                        <a:rPr lang="ca-ES" sz="1100" b="0" i="0" u="none" strike="noStrike">
                          <a:solidFill>
                            <a:srgbClr val="000000"/>
                          </a:solidFill>
                          <a:effectLst/>
                          <a:latin typeface="Calibri" panose="020F0502020204030204" pitchFamily="34" charset="0"/>
                        </a:rPr>
                        <a:t>Androstenedione</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HMDB0000053</a:t>
                      </a:r>
                    </a:p>
                  </a:txBody>
                  <a:tcPr marL="6350" marR="6350" marT="6350" marB="0" anchor="b"/>
                </a:tc>
                <a:extLst>
                  <a:ext uri="{0D108BD9-81ED-4DB2-BD59-A6C34878D82A}">
                    <a16:rowId xmlns:a16="http://schemas.microsoft.com/office/drawing/2014/main" val="1485827085"/>
                  </a:ext>
                </a:extLst>
              </a:tr>
              <a:tr h="123209">
                <a:tc>
                  <a:txBody>
                    <a:bodyPr/>
                    <a:lstStyle/>
                    <a:p>
                      <a:pPr algn="l" fontAlgn="b"/>
                      <a:r>
                        <a:rPr lang="ca-ES" sz="1100" b="0" i="0" u="none" strike="noStrike">
                          <a:solidFill>
                            <a:srgbClr val="000000"/>
                          </a:solidFill>
                          <a:effectLst/>
                          <a:latin typeface="Calibri" panose="020F0502020204030204" pitchFamily="34" charset="0"/>
                        </a:rPr>
                        <a:t>Arabinose 4</a:t>
                      </a:r>
                    </a:p>
                  </a:txBody>
                  <a:tcPr marL="6350" marR="6350" marT="6350" marB="0" anchor="b"/>
                </a:tc>
                <a:tc>
                  <a:txBody>
                    <a:bodyPr/>
                    <a:lstStyle/>
                    <a:p>
                      <a:pPr algn="l" fontAlgn="b"/>
                      <a:r>
                        <a:rPr lang="ca-ES" sz="1100" b="0" i="0" u="none" strike="noStrike" dirty="0">
                          <a:solidFill>
                            <a:srgbClr val="000000"/>
                          </a:solidFill>
                          <a:effectLst/>
                          <a:latin typeface="Calibri" panose="020F0502020204030204" pitchFamily="34" charset="0"/>
                        </a:rPr>
                        <a:t>VIP </a:t>
                      </a:r>
                      <a:r>
                        <a:rPr lang="ca-ES" sz="1100" b="0" i="0" u="none" strike="noStrike" dirty="0" err="1">
                          <a:solidFill>
                            <a:srgbClr val="000000"/>
                          </a:solidFill>
                          <a:effectLst/>
                          <a:latin typeface="Calibri" panose="020F0502020204030204" pitchFamily="34" charset="0"/>
                        </a:rPr>
                        <a:t>and</a:t>
                      </a:r>
                      <a:r>
                        <a:rPr lang="ca-ES" sz="1100" b="0" i="0" u="none" strike="noStrike" dirty="0">
                          <a:solidFill>
                            <a:srgbClr val="000000"/>
                          </a:solidFill>
                          <a:effectLst/>
                          <a:latin typeface="Calibri" panose="020F0502020204030204" pitchFamily="34" charset="0"/>
                        </a:rPr>
                        <a:t> ANOVA</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HMDB0000646</a:t>
                      </a:r>
                    </a:p>
                  </a:txBody>
                  <a:tcPr marL="6350" marR="6350" marT="6350" marB="0" anchor="b"/>
                </a:tc>
                <a:extLst>
                  <a:ext uri="{0D108BD9-81ED-4DB2-BD59-A6C34878D82A}">
                    <a16:rowId xmlns:a16="http://schemas.microsoft.com/office/drawing/2014/main" val="3096185840"/>
                  </a:ext>
                </a:extLst>
              </a:tr>
              <a:tr h="123209">
                <a:tc>
                  <a:txBody>
                    <a:bodyPr/>
                    <a:lstStyle/>
                    <a:p>
                      <a:pPr algn="l" fontAlgn="b"/>
                      <a:r>
                        <a:rPr lang="ca-ES" sz="1100" b="0" i="0" u="none" strike="noStrike" dirty="0" err="1">
                          <a:solidFill>
                            <a:srgbClr val="000000"/>
                          </a:solidFill>
                          <a:effectLst/>
                          <a:latin typeface="Calibri" panose="020F0502020204030204" pitchFamily="34" charset="0"/>
                        </a:rPr>
                        <a:t>Benzyl</a:t>
                      </a:r>
                      <a:r>
                        <a:rPr lang="ca-ES" sz="1100" b="0" i="0" u="none" strike="noStrike" dirty="0">
                          <a:solidFill>
                            <a:srgbClr val="000000"/>
                          </a:solidFill>
                          <a:effectLst/>
                          <a:latin typeface="Calibri" panose="020F0502020204030204" pitchFamily="34" charset="0"/>
                        </a:rPr>
                        <a:t> alcohol</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dirty="0">
                          <a:solidFill>
                            <a:srgbClr val="000000"/>
                          </a:solidFill>
                          <a:effectLst/>
                          <a:latin typeface="Calibri" panose="020F0502020204030204" pitchFamily="34" charset="0"/>
                        </a:rPr>
                        <a:t>HMDB0003119</a:t>
                      </a:r>
                    </a:p>
                  </a:txBody>
                  <a:tcPr marL="6350" marR="6350" marT="6350" marB="0" anchor="b"/>
                </a:tc>
                <a:extLst>
                  <a:ext uri="{0D108BD9-81ED-4DB2-BD59-A6C34878D82A}">
                    <a16:rowId xmlns:a16="http://schemas.microsoft.com/office/drawing/2014/main" val="1474639601"/>
                  </a:ext>
                </a:extLst>
              </a:tr>
              <a:tr h="123209">
                <a:tc>
                  <a:txBody>
                    <a:bodyPr/>
                    <a:lstStyle/>
                    <a:p>
                      <a:pPr algn="l" fontAlgn="b"/>
                      <a:r>
                        <a:rPr lang="ca-ES" sz="1100" b="0" i="0" u="none" strike="noStrike">
                          <a:solidFill>
                            <a:srgbClr val="000000"/>
                          </a:solidFill>
                          <a:effectLst/>
                          <a:latin typeface="Calibri" panose="020F0502020204030204" pitchFamily="34" charset="0"/>
                        </a:rPr>
                        <a:t>Glycolic acid</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HMDB0000115</a:t>
                      </a:r>
                    </a:p>
                  </a:txBody>
                  <a:tcPr marL="6350" marR="6350" marT="6350" marB="0" anchor="b"/>
                </a:tc>
                <a:extLst>
                  <a:ext uri="{0D108BD9-81ED-4DB2-BD59-A6C34878D82A}">
                    <a16:rowId xmlns:a16="http://schemas.microsoft.com/office/drawing/2014/main" val="2579088619"/>
                  </a:ext>
                </a:extLst>
              </a:tr>
              <a:tr h="123209">
                <a:tc>
                  <a:txBody>
                    <a:bodyPr/>
                    <a:lstStyle/>
                    <a:p>
                      <a:pPr algn="l" fontAlgn="b"/>
                      <a:r>
                        <a:rPr lang="ca-ES" sz="1100" b="0" i="0" u="none" strike="noStrike">
                          <a:solidFill>
                            <a:srgbClr val="000000"/>
                          </a:solidFill>
                          <a:effectLst/>
                          <a:latin typeface="Calibri" panose="020F0502020204030204" pitchFamily="34" charset="0"/>
                        </a:rPr>
                        <a:t>Myristic acid</a:t>
                      </a:r>
                    </a:p>
                  </a:txBody>
                  <a:tcPr marL="6350" marR="6350" marT="6350" marB="0" anchor="b"/>
                </a:tc>
                <a:tc>
                  <a:txBody>
                    <a:bodyPr/>
                    <a:lstStyle/>
                    <a:p>
                      <a:pPr algn="l" fontAlgn="b"/>
                      <a:r>
                        <a:rPr lang="ca-ES" sz="1100" b="0" i="0" u="none" strike="noStrike" dirty="0">
                          <a:solidFill>
                            <a:srgbClr val="000000"/>
                          </a:solidFill>
                          <a:effectLst/>
                          <a:latin typeface="Calibri" panose="020F0502020204030204" pitchFamily="34" charset="0"/>
                        </a:rPr>
                        <a:t>VIP </a:t>
                      </a:r>
                      <a:r>
                        <a:rPr lang="ca-ES" sz="1100" b="0" i="0" u="none" strike="noStrike" dirty="0" err="1">
                          <a:solidFill>
                            <a:srgbClr val="000000"/>
                          </a:solidFill>
                          <a:effectLst/>
                          <a:latin typeface="Calibri" panose="020F0502020204030204" pitchFamily="34" charset="0"/>
                        </a:rPr>
                        <a:t>and</a:t>
                      </a:r>
                      <a:r>
                        <a:rPr lang="ca-ES" sz="1100" b="0" i="0" u="none" strike="noStrike" dirty="0">
                          <a:solidFill>
                            <a:srgbClr val="000000"/>
                          </a:solidFill>
                          <a:effectLst/>
                          <a:latin typeface="Calibri" panose="020F0502020204030204" pitchFamily="34" charset="0"/>
                        </a:rPr>
                        <a:t> ANOVA</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HMDB0000806</a:t>
                      </a:r>
                    </a:p>
                  </a:txBody>
                  <a:tcPr marL="6350" marR="6350" marT="6350" marB="0" anchor="b"/>
                </a:tc>
                <a:extLst>
                  <a:ext uri="{0D108BD9-81ED-4DB2-BD59-A6C34878D82A}">
                    <a16:rowId xmlns:a16="http://schemas.microsoft.com/office/drawing/2014/main" val="3281662405"/>
                  </a:ext>
                </a:extLst>
              </a:tr>
              <a:tr h="123209">
                <a:tc>
                  <a:txBody>
                    <a:bodyPr/>
                    <a:lstStyle/>
                    <a:p>
                      <a:pPr algn="l" fontAlgn="b"/>
                      <a:r>
                        <a:rPr lang="ca-ES" sz="1100" b="0" i="0" u="none" strike="noStrike" dirty="0" err="1">
                          <a:solidFill>
                            <a:srgbClr val="000000"/>
                          </a:solidFill>
                          <a:effectLst/>
                          <a:latin typeface="Calibri" panose="020F0502020204030204" pitchFamily="34" charset="0"/>
                        </a:rPr>
                        <a:t>Palmitic</a:t>
                      </a:r>
                      <a:r>
                        <a:rPr lang="ca-ES" sz="1100" b="0" i="0" u="none" strike="noStrike" dirty="0">
                          <a:solidFill>
                            <a:srgbClr val="000000"/>
                          </a:solidFill>
                          <a:effectLst/>
                          <a:latin typeface="Calibri" panose="020F0502020204030204" pitchFamily="34" charset="0"/>
                        </a:rPr>
                        <a:t> </a:t>
                      </a:r>
                      <a:r>
                        <a:rPr lang="ca-ES" sz="1100" b="0" i="0" u="none" strike="noStrike" dirty="0" err="1">
                          <a:solidFill>
                            <a:srgbClr val="000000"/>
                          </a:solidFill>
                          <a:effectLst/>
                          <a:latin typeface="Calibri" panose="020F0502020204030204" pitchFamily="34" charset="0"/>
                        </a:rPr>
                        <a:t>Acid</a:t>
                      </a:r>
                      <a:endParaRPr lang="ca-ES"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dirty="0">
                          <a:solidFill>
                            <a:srgbClr val="000000"/>
                          </a:solidFill>
                          <a:effectLst/>
                          <a:latin typeface="Calibri" panose="020F0502020204030204" pitchFamily="34" charset="0"/>
                        </a:rPr>
                        <a:t>HMDB0000220</a:t>
                      </a:r>
                    </a:p>
                  </a:txBody>
                  <a:tcPr marL="6350" marR="6350" marT="6350" marB="0" anchor="b"/>
                </a:tc>
                <a:extLst>
                  <a:ext uri="{0D108BD9-81ED-4DB2-BD59-A6C34878D82A}">
                    <a16:rowId xmlns:a16="http://schemas.microsoft.com/office/drawing/2014/main" val="67677474"/>
                  </a:ext>
                </a:extLst>
              </a:tr>
              <a:tr h="123209">
                <a:tc>
                  <a:txBody>
                    <a:bodyPr/>
                    <a:lstStyle/>
                    <a:p>
                      <a:pPr algn="l" fontAlgn="b"/>
                      <a:r>
                        <a:rPr lang="ca-ES" sz="1100" b="0" i="0" u="none" strike="noStrike">
                          <a:solidFill>
                            <a:srgbClr val="000000"/>
                          </a:solidFill>
                          <a:effectLst/>
                          <a:latin typeface="Calibri" panose="020F0502020204030204" pitchFamily="34" charset="0"/>
                        </a:rPr>
                        <a:t>Pyrimidine</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HMDB0003361</a:t>
                      </a:r>
                    </a:p>
                  </a:txBody>
                  <a:tcPr marL="6350" marR="6350" marT="6350" marB="0" anchor="b"/>
                </a:tc>
                <a:extLst>
                  <a:ext uri="{0D108BD9-81ED-4DB2-BD59-A6C34878D82A}">
                    <a16:rowId xmlns:a16="http://schemas.microsoft.com/office/drawing/2014/main" val="143225634"/>
                  </a:ext>
                </a:extLst>
              </a:tr>
              <a:tr h="123209">
                <a:tc>
                  <a:txBody>
                    <a:bodyPr/>
                    <a:lstStyle/>
                    <a:p>
                      <a:pPr algn="l" fontAlgn="b"/>
                      <a:r>
                        <a:rPr lang="ca-ES" sz="1100" b="0" i="0" u="none" strike="noStrike">
                          <a:solidFill>
                            <a:srgbClr val="000000"/>
                          </a:solidFill>
                          <a:effectLst/>
                          <a:latin typeface="Calibri" panose="020F0502020204030204" pitchFamily="34" charset="0"/>
                        </a:rPr>
                        <a:t>Threose 1</a:t>
                      </a:r>
                    </a:p>
                  </a:txBody>
                  <a:tcPr marL="6350" marR="6350" marT="6350" marB="0" anchor="b"/>
                </a:tc>
                <a:tc>
                  <a:txBody>
                    <a:bodyPr/>
                    <a:lstStyle/>
                    <a:p>
                      <a:pPr algn="l" fontAlgn="b"/>
                      <a:r>
                        <a:rPr lang="ca-ES" sz="1100" b="0" i="0" u="none" strike="noStrike">
                          <a:solidFill>
                            <a:srgbClr val="000000"/>
                          </a:solidFill>
                          <a:effectLst/>
                          <a:latin typeface="Calibri" panose="020F0502020204030204" pitchFamily="34" charset="0"/>
                        </a:rPr>
                        <a:t>VIP</a:t>
                      </a:r>
                    </a:p>
                  </a:txBody>
                  <a:tcPr marL="6350" marR="6350" marT="6350" marB="0" anchor="b"/>
                </a:tc>
                <a:tc>
                  <a:txBody>
                    <a:bodyPr/>
                    <a:lstStyle/>
                    <a:p>
                      <a:pPr algn="l" fontAlgn="b"/>
                      <a:r>
                        <a:rPr lang="ca-ES" sz="1100" b="0" i="0" u="none" strike="noStrike" dirty="0">
                          <a:solidFill>
                            <a:srgbClr val="000000"/>
                          </a:solidFill>
                          <a:effectLst/>
                          <a:latin typeface="Calibri" panose="020F0502020204030204" pitchFamily="34" charset="0"/>
                        </a:rPr>
                        <a:t>HMDB0002649</a:t>
                      </a:r>
                    </a:p>
                  </a:txBody>
                  <a:tcPr marL="6350" marR="6350" marT="6350" marB="0" anchor="b"/>
                </a:tc>
                <a:extLst>
                  <a:ext uri="{0D108BD9-81ED-4DB2-BD59-A6C34878D82A}">
                    <a16:rowId xmlns:a16="http://schemas.microsoft.com/office/drawing/2014/main" val="1634288121"/>
                  </a:ext>
                </a:extLst>
              </a:tr>
            </a:tbl>
          </a:graphicData>
        </a:graphic>
      </p:graphicFrame>
      <p:graphicFrame>
        <p:nvGraphicFramePr>
          <p:cNvPr id="4" name="Taula 3">
            <a:extLst>
              <a:ext uri="{FF2B5EF4-FFF2-40B4-BE49-F238E27FC236}">
                <a16:creationId xmlns:a16="http://schemas.microsoft.com/office/drawing/2014/main" id="{DBA8881D-553A-4893-B3E6-7D13BEC45947}"/>
              </a:ext>
            </a:extLst>
          </p:cNvPr>
          <p:cNvGraphicFramePr>
            <a:graphicFrameLocks noGrp="1"/>
          </p:cNvGraphicFramePr>
          <p:nvPr/>
        </p:nvGraphicFramePr>
        <p:xfrm>
          <a:off x="190358" y="3216893"/>
          <a:ext cx="5417973" cy="3570302"/>
        </p:xfrm>
        <a:graphic>
          <a:graphicData uri="http://schemas.openxmlformats.org/drawingml/2006/table">
            <a:tbl>
              <a:tblPr firstRow="1">
                <a:tableStyleId>{F5AB1C69-6EDB-4FF4-983F-18BD219EF322}</a:tableStyleId>
              </a:tblPr>
              <a:tblGrid>
                <a:gridCol w="2275278">
                  <a:extLst>
                    <a:ext uri="{9D8B030D-6E8A-4147-A177-3AD203B41FA5}">
                      <a16:colId xmlns:a16="http://schemas.microsoft.com/office/drawing/2014/main" val="2276774073"/>
                    </a:ext>
                  </a:extLst>
                </a:gridCol>
                <a:gridCol w="390618">
                  <a:extLst>
                    <a:ext uri="{9D8B030D-6E8A-4147-A177-3AD203B41FA5}">
                      <a16:colId xmlns:a16="http://schemas.microsoft.com/office/drawing/2014/main" val="1424313557"/>
                    </a:ext>
                  </a:extLst>
                </a:gridCol>
                <a:gridCol w="639192">
                  <a:extLst>
                    <a:ext uri="{9D8B030D-6E8A-4147-A177-3AD203B41FA5}">
                      <a16:colId xmlns:a16="http://schemas.microsoft.com/office/drawing/2014/main" val="3963255496"/>
                    </a:ext>
                  </a:extLst>
                </a:gridCol>
                <a:gridCol w="355107">
                  <a:extLst>
                    <a:ext uri="{9D8B030D-6E8A-4147-A177-3AD203B41FA5}">
                      <a16:colId xmlns:a16="http://schemas.microsoft.com/office/drawing/2014/main" val="3620883963"/>
                    </a:ext>
                  </a:extLst>
                </a:gridCol>
                <a:gridCol w="603681">
                  <a:extLst>
                    <a:ext uri="{9D8B030D-6E8A-4147-A177-3AD203B41FA5}">
                      <a16:colId xmlns:a16="http://schemas.microsoft.com/office/drawing/2014/main" val="2262304189"/>
                    </a:ext>
                  </a:extLst>
                </a:gridCol>
                <a:gridCol w="621437">
                  <a:extLst>
                    <a:ext uri="{9D8B030D-6E8A-4147-A177-3AD203B41FA5}">
                      <a16:colId xmlns:a16="http://schemas.microsoft.com/office/drawing/2014/main" val="4023482832"/>
                    </a:ext>
                  </a:extLst>
                </a:gridCol>
                <a:gridCol w="532660">
                  <a:extLst>
                    <a:ext uri="{9D8B030D-6E8A-4147-A177-3AD203B41FA5}">
                      <a16:colId xmlns:a16="http://schemas.microsoft.com/office/drawing/2014/main" val="121866747"/>
                    </a:ext>
                  </a:extLst>
                </a:gridCol>
              </a:tblGrid>
              <a:tr h="100644">
                <a:tc>
                  <a:txBody>
                    <a:bodyPr/>
                    <a:lstStyle/>
                    <a:p>
                      <a:pPr algn="ctr" fontAlgn="b"/>
                      <a:endParaRPr lang="ca-ES" sz="1100" b="1" u="none" strike="noStrike" kern="1200" dirty="0">
                        <a:solidFill>
                          <a:schemeClr val="lt1"/>
                        </a:solidFill>
                        <a:effectLst/>
                        <a:latin typeface="+mn-lt"/>
                        <a:ea typeface="+mn-ea"/>
                        <a:cs typeface="+mn-cs"/>
                      </a:endParaRPr>
                    </a:p>
                  </a:txBody>
                  <a:tcPr marL="3880" marR="3880" marT="3880" marB="0" anchor="ctr"/>
                </a:tc>
                <a:tc>
                  <a:txBody>
                    <a:bodyPr/>
                    <a:lstStyle/>
                    <a:p>
                      <a:pPr algn="ctr" fontAlgn="b"/>
                      <a:r>
                        <a:rPr lang="ca-ES" sz="1100" b="0" u="none" strike="noStrike" dirty="0">
                          <a:solidFill>
                            <a:srgbClr val="000000"/>
                          </a:solidFill>
                          <a:effectLst/>
                        </a:rPr>
                        <a:t>Total</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err="1">
                          <a:solidFill>
                            <a:srgbClr val="000000"/>
                          </a:solidFill>
                          <a:effectLst/>
                        </a:rPr>
                        <a:t>Expected</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err="1">
                          <a:solidFill>
                            <a:srgbClr val="000000"/>
                          </a:solidFill>
                          <a:effectLst/>
                        </a:rPr>
                        <a:t>Hits</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dirty="0" err="1">
                          <a:solidFill>
                            <a:srgbClr val="000000"/>
                          </a:solidFill>
                          <a:effectLst/>
                        </a:rPr>
                        <a:t>Raw</a:t>
                      </a:r>
                      <a:r>
                        <a:rPr lang="ca-ES" sz="1100" b="0" u="none" strike="noStrike" dirty="0">
                          <a:solidFill>
                            <a:srgbClr val="000000"/>
                          </a:solidFill>
                          <a:effectLst/>
                        </a:rPr>
                        <a:t> p</a:t>
                      </a:r>
                      <a:endParaRPr lang="ca-ES" sz="1100" b="0" i="0" u="none" strike="noStrike" dirty="0">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Holm p</a:t>
                      </a:r>
                      <a:endParaRPr lang="ca-ES" sz="1100" b="0" i="0" u="none" strike="noStrike">
                        <a:solidFill>
                          <a:srgbClr val="000000"/>
                        </a:solidFill>
                        <a:effectLst/>
                        <a:latin typeface="Calibri" panose="020F0502020204030204" pitchFamily="34" charset="0"/>
                      </a:endParaRPr>
                    </a:p>
                  </a:txBody>
                  <a:tcPr marL="3880" marR="3880" marT="3880" marB="0" anchor="ctr"/>
                </a:tc>
                <a:tc>
                  <a:txBody>
                    <a:bodyPr/>
                    <a:lstStyle/>
                    <a:p>
                      <a:pPr algn="ctr" fontAlgn="b"/>
                      <a:r>
                        <a:rPr lang="ca-ES" sz="1100" b="0" u="none" strike="noStrike">
                          <a:solidFill>
                            <a:srgbClr val="000000"/>
                          </a:solidFill>
                          <a:effectLst/>
                        </a:rPr>
                        <a:t>FDR</a:t>
                      </a:r>
                      <a:endParaRPr lang="ca-ES" sz="1100" b="0" i="0" u="none" strike="noStrike">
                        <a:solidFill>
                          <a:srgbClr val="000000"/>
                        </a:solidFill>
                        <a:effectLst/>
                        <a:latin typeface="Calibri" panose="020F0502020204030204" pitchFamily="34" charset="0"/>
                      </a:endParaRPr>
                    </a:p>
                  </a:txBody>
                  <a:tcPr marL="3880" marR="3880" marT="3880" marB="0" anchor="ctr"/>
                </a:tc>
                <a:extLst>
                  <a:ext uri="{0D108BD9-81ED-4DB2-BD59-A6C34878D82A}">
                    <a16:rowId xmlns:a16="http://schemas.microsoft.com/office/drawing/2014/main" val="2793194358"/>
                  </a:ext>
                </a:extLst>
              </a:tr>
              <a:tr h="191072">
                <a:tc>
                  <a:txBody>
                    <a:bodyPr/>
                    <a:lstStyle/>
                    <a:p>
                      <a:pPr algn="l" fontAlgn="b"/>
                      <a:r>
                        <a:rPr lang="ca-ES" sz="1100" b="0" i="0" u="none" strike="noStrike" dirty="0" err="1">
                          <a:solidFill>
                            <a:srgbClr val="000000"/>
                          </a:solidFill>
                          <a:effectLst/>
                          <a:latin typeface="Calibri" panose="020F0502020204030204" pitchFamily="34" charset="0"/>
                        </a:rPr>
                        <a:t>Fatty</a:t>
                      </a:r>
                      <a:r>
                        <a:rPr lang="ca-ES" sz="1100" b="0" i="0" u="none" strike="noStrike" dirty="0">
                          <a:solidFill>
                            <a:srgbClr val="000000"/>
                          </a:solidFill>
                          <a:effectLst/>
                          <a:latin typeface="Calibri" panose="020F0502020204030204" pitchFamily="34" charset="0"/>
                        </a:rPr>
                        <a:t> </a:t>
                      </a:r>
                      <a:r>
                        <a:rPr lang="ca-ES" sz="1100" b="0" i="0" u="none" strike="noStrike" dirty="0" err="1">
                          <a:solidFill>
                            <a:srgbClr val="000000"/>
                          </a:solidFill>
                          <a:effectLst/>
                          <a:latin typeface="Calibri" panose="020F0502020204030204" pitchFamily="34" charset="0"/>
                        </a:rPr>
                        <a:t>Acid</a:t>
                      </a:r>
                      <a:r>
                        <a:rPr lang="ca-ES" sz="1100" b="0" i="0" u="none" strike="noStrike" dirty="0">
                          <a:solidFill>
                            <a:srgbClr val="000000"/>
                          </a:solidFill>
                          <a:effectLst/>
                          <a:latin typeface="Calibri" panose="020F0502020204030204" pitchFamily="34" charset="0"/>
                        </a:rPr>
                        <a:t> </a:t>
                      </a:r>
                      <a:r>
                        <a:rPr lang="ca-ES" sz="1100" b="0" i="0" u="none" strike="noStrike" dirty="0" err="1">
                          <a:solidFill>
                            <a:srgbClr val="000000"/>
                          </a:solidFill>
                          <a:effectLst/>
                          <a:latin typeface="Calibri" panose="020F0502020204030204" pitchFamily="34" charset="0"/>
                        </a:rPr>
                        <a:t>Biosynthesis</a:t>
                      </a:r>
                      <a:endParaRPr lang="ca-ES"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35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0,444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0,000659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0,0646</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0,0646</a:t>
                      </a:r>
                    </a:p>
                  </a:txBody>
                  <a:tcPr marL="6350" marR="6350" marT="6350" marB="0" anchor="b"/>
                </a:tc>
                <a:extLst>
                  <a:ext uri="{0D108BD9-81ED-4DB2-BD59-A6C34878D82A}">
                    <a16:rowId xmlns:a16="http://schemas.microsoft.com/office/drawing/2014/main" val="824856638"/>
                  </a:ext>
                </a:extLst>
              </a:tr>
              <a:tr h="191072">
                <a:tc>
                  <a:txBody>
                    <a:bodyPr/>
                    <a:lstStyle/>
                    <a:p>
                      <a:pPr algn="l" fontAlgn="b"/>
                      <a:r>
                        <a:rPr lang="ca-ES" sz="1100" b="0" i="0" u="none" strike="noStrike">
                          <a:solidFill>
                            <a:srgbClr val="000000"/>
                          </a:solidFill>
                          <a:effectLst/>
                          <a:latin typeface="Calibri" panose="020F0502020204030204" pitchFamily="34" charset="0"/>
                        </a:rPr>
                        <a:t>Ketone Body Metabolism</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13</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0,165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2</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0,0107</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0,526</a:t>
                      </a:r>
                    </a:p>
                  </a:txBody>
                  <a:tcPr marL="6350" marR="6350" marT="6350" marB="0" anchor="b"/>
                </a:tc>
                <a:extLst>
                  <a:ext uri="{0D108BD9-81ED-4DB2-BD59-A6C34878D82A}">
                    <a16:rowId xmlns:a16="http://schemas.microsoft.com/office/drawing/2014/main" val="4016009193"/>
                  </a:ext>
                </a:extLst>
              </a:tr>
              <a:tr h="191072">
                <a:tc>
                  <a:txBody>
                    <a:bodyPr/>
                    <a:lstStyle/>
                    <a:p>
                      <a:pPr algn="l" fontAlgn="b"/>
                      <a:r>
                        <a:rPr lang="ca-ES" sz="1100" b="0" i="0" u="none" strike="noStrike">
                          <a:solidFill>
                            <a:srgbClr val="000000"/>
                          </a:solidFill>
                          <a:effectLst/>
                          <a:latin typeface="Calibri" panose="020F0502020204030204" pitchFamily="34" charset="0"/>
                        </a:rPr>
                        <a:t>Butyrate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0,241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0,217</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908914170"/>
                  </a:ext>
                </a:extLst>
              </a:tr>
              <a:tr h="191072">
                <a:tc>
                  <a:txBody>
                    <a:bodyPr/>
                    <a:lstStyle/>
                    <a:p>
                      <a:pPr algn="l" fontAlgn="b"/>
                      <a:r>
                        <a:rPr lang="ca-ES" sz="1100" b="0" i="0" u="none" strike="noStrike">
                          <a:solidFill>
                            <a:srgbClr val="000000"/>
                          </a:solidFill>
                          <a:effectLst/>
                          <a:latin typeface="Calibri" panose="020F0502020204030204" pitchFamily="34" charset="0"/>
                        </a:rPr>
                        <a:t>Ethanol Degradation</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0,241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0,217</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075530496"/>
                  </a:ext>
                </a:extLst>
              </a:tr>
              <a:tr h="191072">
                <a:tc>
                  <a:txBody>
                    <a:bodyPr/>
                    <a:lstStyle/>
                    <a:p>
                      <a:pPr algn="l" fontAlgn="b"/>
                      <a:r>
                        <a:rPr lang="ca-ES" sz="1100" b="0" i="0" u="none" strike="noStrike">
                          <a:solidFill>
                            <a:srgbClr val="000000"/>
                          </a:solidFill>
                          <a:effectLst/>
                          <a:latin typeface="Calibri" panose="020F0502020204030204" pitchFamily="34" charset="0"/>
                        </a:rPr>
                        <a:t>Androstenedione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24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0,305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0,267</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1852215885"/>
                  </a:ext>
                </a:extLst>
              </a:tr>
              <a:tr h="191072">
                <a:tc>
                  <a:txBody>
                    <a:bodyPr/>
                    <a:lstStyle/>
                    <a:p>
                      <a:pPr algn="l" fontAlgn="b"/>
                      <a:r>
                        <a:rPr lang="ca-ES" sz="1100" b="0" i="0" u="none" strike="noStrike">
                          <a:solidFill>
                            <a:srgbClr val="000000"/>
                          </a:solidFill>
                          <a:effectLst/>
                          <a:latin typeface="Calibri" panose="020F0502020204030204" pitchFamily="34" charset="0"/>
                        </a:rPr>
                        <a:t>Glycerolipid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25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0,317</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0,276</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52356081"/>
                  </a:ext>
                </a:extLst>
              </a:tr>
              <a:tr h="191072">
                <a:tc>
                  <a:txBody>
                    <a:bodyPr/>
                    <a:lstStyle/>
                    <a:p>
                      <a:pPr algn="l" fontAlgn="b"/>
                      <a:r>
                        <a:rPr lang="ca-ES" sz="1100" b="0" i="0" u="none" strike="noStrike">
                          <a:solidFill>
                            <a:srgbClr val="000000"/>
                          </a:solidFill>
                          <a:effectLst/>
                          <a:latin typeface="Calibri" panose="020F0502020204030204" pitchFamily="34" charset="0"/>
                        </a:rPr>
                        <a:t>Phenylalanine and Tyrosine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28</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0,355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0,304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503759200"/>
                  </a:ext>
                </a:extLst>
              </a:tr>
              <a:tr h="191072">
                <a:tc>
                  <a:txBody>
                    <a:bodyPr/>
                    <a:lstStyle/>
                    <a:p>
                      <a:pPr algn="l" fontAlgn="b"/>
                      <a:r>
                        <a:rPr lang="ca-ES" sz="1100" b="0" i="0" u="none" strike="noStrike">
                          <a:solidFill>
                            <a:srgbClr val="000000"/>
                          </a:solidFill>
                          <a:effectLst/>
                          <a:latin typeface="Calibri" panose="020F0502020204030204" pitchFamily="34" charset="0"/>
                        </a:rPr>
                        <a:t>Amino Sugar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33</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0,419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0,348</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4100288795"/>
                  </a:ext>
                </a:extLst>
              </a:tr>
              <a:tr h="191072">
                <a:tc>
                  <a:txBody>
                    <a:bodyPr/>
                    <a:lstStyle/>
                    <a:p>
                      <a:pPr algn="l" fontAlgn="b"/>
                      <a:r>
                        <a:rPr lang="ca-ES" sz="1100" b="0" i="0" u="none" strike="noStrike">
                          <a:solidFill>
                            <a:srgbClr val="000000"/>
                          </a:solidFill>
                          <a:effectLst/>
                          <a:latin typeface="Calibri" panose="020F0502020204030204" pitchFamily="34" charset="0"/>
                        </a:rPr>
                        <a:t>Androgen and Estrogen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33</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0,419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0,348</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454686421"/>
                  </a:ext>
                </a:extLst>
              </a:tr>
              <a:tr h="191072">
                <a:tc>
                  <a:txBody>
                    <a:bodyPr/>
                    <a:lstStyle/>
                    <a:p>
                      <a:pPr algn="l" fontAlgn="b"/>
                      <a:r>
                        <a:rPr lang="en-US" sz="1100" b="0" i="0" u="none" strike="noStrike">
                          <a:solidFill>
                            <a:srgbClr val="000000"/>
                          </a:solidFill>
                          <a:effectLst/>
                          <a:latin typeface="Calibri" panose="020F0502020204030204" pitchFamily="34" charset="0"/>
                        </a:rPr>
                        <a:t>Fatty Acid Elongation In Mitochondria</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35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0,444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0,365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1272629349"/>
                  </a:ext>
                </a:extLst>
              </a:tr>
              <a:tr h="191072">
                <a:tc>
                  <a:txBody>
                    <a:bodyPr/>
                    <a:lstStyle/>
                    <a:p>
                      <a:pPr algn="l" fontAlgn="b"/>
                      <a:r>
                        <a:rPr lang="ca-ES" sz="1100" b="0" i="0" u="none" strike="noStrike">
                          <a:solidFill>
                            <a:srgbClr val="000000"/>
                          </a:solidFill>
                          <a:effectLst/>
                          <a:latin typeface="Calibri" panose="020F0502020204030204" pitchFamily="34" charset="0"/>
                        </a:rPr>
                        <a:t>Aspartate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35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0,444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0,365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565067229"/>
                  </a:ext>
                </a:extLst>
              </a:tr>
              <a:tr h="191072">
                <a:tc>
                  <a:txBody>
                    <a:bodyPr/>
                    <a:lstStyle/>
                    <a:p>
                      <a:pPr algn="l" fontAlgn="b"/>
                      <a:r>
                        <a:rPr lang="ca-ES" sz="1100" b="0" i="0" u="none" strike="noStrike" dirty="0" err="1">
                          <a:solidFill>
                            <a:srgbClr val="000000"/>
                          </a:solidFill>
                          <a:effectLst/>
                          <a:latin typeface="Calibri" panose="020F0502020204030204" pitchFamily="34" charset="0"/>
                        </a:rPr>
                        <a:t>Fatty</a:t>
                      </a:r>
                      <a:r>
                        <a:rPr lang="ca-ES" sz="1100" b="0" i="0" u="none" strike="noStrike" dirty="0">
                          <a:solidFill>
                            <a:srgbClr val="000000"/>
                          </a:solidFill>
                          <a:effectLst/>
                          <a:latin typeface="Calibri" panose="020F0502020204030204" pitchFamily="34" charset="0"/>
                        </a:rPr>
                        <a:t> </a:t>
                      </a:r>
                      <a:r>
                        <a:rPr lang="ca-ES" sz="1100" b="0" i="0" u="none" strike="noStrike" dirty="0" err="1">
                          <a:solidFill>
                            <a:srgbClr val="000000"/>
                          </a:solidFill>
                          <a:effectLst/>
                          <a:latin typeface="Calibri" panose="020F0502020204030204" pitchFamily="34" charset="0"/>
                        </a:rPr>
                        <a:t>acid</a:t>
                      </a:r>
                      <a:r>
                        <a:rPr lang="ca-ES" sz="1100" b="0" i="0" u="none" strike="noStrike" dirty="0">
                          <a:solidFill>
                            <a:srgbClr val="000000"/>
                          </a:solidFill>
                          <a:effectLst/>
                          <a:latin typeface="Calibri" panose="020F0502020204030204" pitchFamily="34" charset="0"/>
                        </a:rPr>
                        <a:t> </a:t>
                      </a:r>
                      <a:r>
                        <a:rPr lang="ca-ES" sz="1100" b="0" i="0" u="none" strike="noStrike" dirty="0" err="1">
                          <a:solidFill>
                            <a:srgbClr val="000000"/>
                          </a:solidFill>
                          <a:effectLst/>
                          <a:latin typeface="Calibri" panose="020F0502020204030204" pitchFamily="34" charset="0"/>
                        </a:rPr>
                        <a:t>Metabolism</a:t>
                      </a:r>
                      <a:endParaRPr lang="ca-ES"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43</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0,546</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0,429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2865722883"/>
                  </a:ext>
                </a:extLst>
              </a:tr>
              <a:tr h="191072">
                <a:tc>
                  <a:txBody>
                    <a:bodyPr/>
                    <a:lstStyle/>
                    <a:p>
                      <a:pPr algn="l" fontAlgn="b"/>
                      <a:r>
                        <a:rPr lang="ca-ES" sz="1100" b="0" i="0" u="none" strike="noStrike">
                          <a:solidFill>
                            <a:srgbClr val="000000"/>
                          </a:solidFill>
                          <a:effectLst/>
                          <a:latin typeface="Calibri" panose="020F0502020204030204" pitchFamily="34" charset="0"/>
                        </a:rPr>
                        <a:t>Steroid Biosynthesis</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48</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0,609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0,466</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366344529"/>
                  </a:ext>
                </a:extLst>
              </a:tr>
              <a:tr h="191072">
                <a:tc>
                  <a:txBody>
                    <a:bodyPr/>
                    <a:lstStyle/>
                    <a:p>
                      <a:pPr algn="l" fontAlgn="b"/>
                      <a:r>
                        <a:rPr lang="ca-ES" sz="1100" b="0" i="0" u="none" strike="noStrike">
                          <a:solidFill>
                            <a:srgbClr val="000000"/>
                          </a:solidFill>
                          <a:effectLst/>
                          <a:latin typeface="Calibri" panose="020F0502020204030204" pitchFamily="34" charset="0"/>
                        </a:rPr>
                        <a:t>Pyruvate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48</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0,609</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0,466</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943855062"/>
                  </a:ext>
                </a:extLst>
              </a:tr>
              <a:tr h="191072">
                <a:tc>
                  <a:txBody>
                    <a:bodyPr/>
                    <a:lstStyle/>
                    <a:p>
                      <a:pPr algn="l" fontAlgn="b"/>
                      <a:r>
                        <a:rPr lang="fr-FR" sz="1100" b="0" i="0" u="none" strike="noStrike">
                          <a:solidFill>
                            <a:srgbClr val="000000"/>
                          </a:solidFill>
                          <a:effectLst/>
                          <a:latin typeface="Calibri" panose="020F0502020204030204" pitchFamily="34" charset="0"/>
                        </a:rPr>
                        <a:t>Valine, Leucine and Isoleucine Degradation</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60</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0,762</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0,546</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596077121"/>
                  </a:ext>
                </a:extLst>
              </a:tr>
              <a:tr h="191072">
                <a:tc>
                  <a:txBody>
                    <a:bodyPr/>
                    <a:lstStyle/>
                    <a:p>
                      <a:pPr algn="l" fontAlgn="b"/>
                      <a:r>
                        <a:rPr lang="ca-ES" sz="1100" b="0" i="0" u="none" strike="noStrike">
                          <a:solidFill>
                            <a:srgbClr val="000000"/>
                          </a:solidFill>
                          <a:effectLst/>
                          <a:latin typeface="Calibri" panose="020F0502020204030204" pitchFamily="34" charset="0"/>
                        </a:rPr>
                        <a:t>Bile Acid Biosynthesis</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65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0,825</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0,576</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2438898982"/>
                  </a:ext>
                </a:extLst>
              </a:tr>
              <a:tr h="191072">
                <a:tc>
                  <a:txBody>
                    <a:bodyPr/>
                    <a:lstStyle/>
                    <a:p>
                      <a:pPr algn="l" fontAlgn="b"/>
                      <a:r>
                        <a:rPr lang="ca-ES" sz="1100" b="0" i="0" u="none" strike="noStrike">
                          <a:solidFill>
                            <a:srgbClr val="000000"/>
                          </a:solidFill>
                          <a:effectLst/>
                          <a:latin typeface="Calibri" panose="020F0502020204030204" pitchFamily="34" charset="0"/>
                        </a:rPr>
                        <a:t>Tyrosine Metabolism</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72</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0,914</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0,615</a:t>
                      </a:r>
                    </a:p>
                  </a:txBody>
                  <a:tcPr marL="6350" marR="6350" marT="6350" marB="0" anchor="b"/>
                </a:tc>
                <a:tc>
                  <a:txBody>
                    <a:bodyPr/>
                    <a:lstStyle/>
                    <a:p>
                      <a:pPr algn="r" fontAlgn="b"/>
                      <a:r>
                        <a:rPr lang="ca-ES" sz="1100" b="0" i="0" u="none" strike="noStrike">
                          <a:solidFill>
                            <a:srgbClr val="000000"/>
                          </a:solidFill>
                          <a:effectLst/>
                          <a:latin typeface="Calibri" panose="020F0502020204030204" pitchFamily="34" charset="0"/>
                        </a:rPr>
                        <a:t>1</a:t>
                      </a:r>
                    </a:p>
                  </a:txBody>
                  <a:tcPr marL="6350" marR="6350" marT="6350" marB="0" anchor="b"/>
                </a:tc>
                <a:tc>
                  <a:txBody>
                    <a:bodyPr/>
                    <a:lstStyle/>
                    <a:p>
                      <a:pPr algn="r" fontAlgn="b"/>
                      <a:r>
                        <a:rPr lang="ca-ES" sz="11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2637454018"/>
                  </a:ext>
                </a:extLst>
              </a:tr>
            </a:tbl>
          </a:graphicData>
        </a:graphic>
      </p:graphicFrame>
      <p:pic>
        <p:nvPicPr>
          <p:cNvPr id="6" name="Imatge 5">
            <a:extLst>
              <a:ext uri="{FF2B5EF4-FFF2-40B4-BE49-F238E27FC236}">
                <a16:creationId xmlns:a16="http://schemas.microsoft.com/office/drawing/2014/main" id="{5FAA0693-5656-4A8D-A53D-984613A166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32008" y="621023"/>
            <a:ext cx="6559992" cy="4919994"/>
          </a:xfrm>
          <a:prstGeom prst="rect">
            <a:avLst/>
          </a:prstGeom>
        </p:spPr>
      </p:pic>
    </p:spTree>
    <p:extLst>
      <p:ext uri="{BB962C8B-B14F-4D97-AF65-F5344CB8AC3E}">
        <p14:creationId xmlns:p14="http://schemas.microsoft.com/office/powerpoint/2010/main" val="32635392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7566836" y="1869784"/>
            <a:ext cx="2622193" cy="4251098"/>
          </a:xfrm>
          <a:custGeom>
            <a:avLst/>
            <a:gdLst/>
            <a:ahLst/>
            <a:cxnLst/>
            <a:rect l="l" t="t" r="r" b="b"/>
            <a:pathLst>
              <a:path w="690" h="1128" extrusionOk="0">
                <a:moveTo>
                  <a:pt x="442" y="766"/>
                </a:moveTo>
                <a:cubicBezTo>
                  <a:pt x="427" y="756"/>
                  <a:pt x="425" y="722"/>
                  <a:pt x="427" y="706"/>
                </a:cubicBezTo>
                <a:cubicBezTo>
                  <a:pt x="431" y="668"/>
                  <a:pt x="439" y="628"/>
                  <a:pt x="454" y="593"/>
                </a:cubicBezTo>
                <a:cubicBezTo>
                  <a:pt x="455" y="592"/>
                  <a:pt x="455" y="591"/>
                  <a:pt x="456" y="590"/>
                </a:cubicBezTo>
                <a:cubicBezTo>
                  <a:pt x="463" y="573"/>
                  <a:pt x="471" y="556"/>
                  <a:pt x="476" y="538"/>
                </a:cubicBezTo>
                <a:cubicBezTo>
                  <a:pt x="481" y="522"/>
                  <a:pt x="484" y="501"/>
                  <a:pt x="477" y="484"/>
                </a:cubicBezTo>
                <a:cubicBezTo>
                  <a:pt x="475" y="485"/>
                  <a:pt x="471" y="494"/>
                  <a:pt x="469" y="496"/>
                </a:cubicBezTo>
                <a:cubicBezTo>
                  <a:pt x="464" y="499"/>
                  <a:pt x="457" y="498"/>
                  <a:pt x="452" y="496"/>
                </a:cubicBezTo>
                <a:cubicBezTo>
                  <a:pt x="448" y="495"/>
                  <a:pt x="445" y="492"/>
                  <a:pt x="440" y="491"/>
                </a:cubicBezTo>
                <a:cubicBezTo>
                  <a:pt x="436" y="490"/>
                  <a:pt x="432" y="492"/>
                  <a:pt x="428" y="494"/>
                </a:cubicBezTo>
                <a:cubicBezTo>
                  <a:pt x="418" y="500"/>
                  <a:pt x="406" y="504"/>
                  <a:pt x="395" y="499"/>
                </a:cubicBezTo>
                <a:cubicBezTo>
                  <a:pt x="390" y="497"/>
                  <a:pt x="387" y="493"/>
                  <a:pt x="382" y="491"/>
                </a:cubicBezTo>
                <a:cubicBezTo>
                  <a:pt x="371" y="488"/>
                  <a:pt x="360" y="498"/>
                  <a:pt x="348" y="496"/>
                </a:cubicBezTo>
                <a:cubicBezTo>
                  <a:pt x="342" y="496"/>
                  <a:pt x="336" y="491"/>
                  <a:pt x="330" y="491"/>
                </a:cubicBezTo>
                <a:cubicBezTo>
                  <a:pt x="327" y="491"/>
                  <a:pt x="324" y="491"/>
                  <a:pt x="321" y="492"/>
                </a:cubicBezTo>
                <a:cubicBezTo>
                  <a:pt x="313" y="494"/>
                  <a:pt x="306" y="498"/>
                  <a:pt x="298" y="498"/>
                </a:cubicBezTo>
                <a:cubicBezTo>
                  <a:pt x="291" y="498"/>
                  <a:pt x="285" y="495"/>
                  <a:pt x="279" y="493"/>
                </a:cubicBezTo>
                <a:cubicBezTo>
                  <a:pt x="273" y="491"/>
                  <a:pt x="266" y="490"/>
                  <a:pt x="260" y="492"/>
                </a:cubicBezTo>
                <a:cubicBezTo>
                  <a:pt x="255" y="495"/>
                  <a:pt x="250" y="500"/>
                  <a:pt x="245" y="500"/>
                </a:cubicBezTo>
                <a:cubicBezTo>
                  <a:pt x="242" y="500"/>
                  <a:pt x="240" y="499"/>
                  <a:pt x="237" y="498"/>
                </a:cubicBezTo>
                <a:cubicBezTo>
                  <a:pt x="233" y="496"/>
                  <a:pt x="228" y="492"/>
                  <a:pt x="223" y="491"/>
                </a:cubicBezTo>
                <a:cubicBezTo>
                  <a:pt x="219" y="491"/>
                  <a:pt x="218" y="496"/>
                  <a:pt x="217" y="499"/>
                </a:cubicBezTo>
                <a:cubicBezTo>
                  <a:pt x="211" y="520"/>
                  <a:pt x="232" y="557"/>
                  <a:pt x="239" y="577"/>
                </a:cubicBezTo>
                <a:cubicBezTo>
                  <a:pt x="247" y="601"/>
                  <a:pt x="253" y="627"/>
                  <a:pt x="255" y="652"/>
                </a:cubicBezTo>
                <a:cubicBezTo>
                  <a:pt x="259" y="695"/>
                  <a:pt x="250" y="740"/>
                  <a:pt x="239" y="781"/>
                </a:cubicBezTo>
                <a:cubicBezTo>
                  <a:pt x="214" y="779"/>
                  <a:pt x="212" y="733"/>
                  <a:pt x="204" y="714"/>
                </a:cubicBezTo>
                <a:cubicBezTo>
                  <a:pt x="193" y="687"/>
                  <a:pt x="178" y="662"/>
                  <a:pt x="160" y="640"/>
                </a:cubicBezTo>
                <a:cubicBezTo>
                  <a:pt x="128" y="602"/>
                  <a:pt x="90" y="571"/>
                  <a:pt x="63" y="530"/>
                </a:cubicBezTo>
                <a:cubicBezTo>
                  <a:pt x="34" y="485"/>
                  <a:pt x="19" y="434"/>
                  <a:pt x="14" y="381"/>
                </a:cubicBezTo>
                <a:cubicBezTo>
                  <a:pt x="0" y="222"/>
                  <a:pt x="87" y="71"/>
                  <a:pt x="244" y="28"/>
                </a:cubicBezTo>
                <a:cubicBezTo>
                  <a:pt x="346" y="0"/>
                  <a:pt x="469" y="8"/>
                  <a:pt x="556" y="72"/>
                </a:cubicBezTo>
                <a:cubicBezTo>
                  <a:pt x="646" y="139"/>
                  <a:pt x="690" y="288"/>
                  <a:pt x="671" y="395"/>
                </a:cubicBezTo>
                <a:cubicBezTo>
                  <a:pt x="661" y="448"/>
                  <a:pt x="631" y="497"/>
                  <a:pt x="606" y="544"/>
                </a:cubicBezTo>
                <a:cubicBezTo>
                  <a:pt x="583" y="587"/>
                  <a:pt x="548" y="622"/>
                  <a:pt x="524" y="665"/>
                </a:cubicBezTo>
                <a:cubicBezTo>
                  <a:pt x="508" y="694"/>
                  <a:pt x="497" y="725"/>
                  <a:pt x="483" y="756"/>
                </a:cubicBezTo>
                <a:cubicBezTo>
                  <a:pt x="468" y="786"/>
                  <a:pt x="455" y="786"/>
                  <a:pt x="419" y="788"/>
                </a:cubicBezTo>
                <a:cubicBezTo>
                  <a:pt x="381" y="790"/>
                  <a:pt x="208" y="776"/>
                  <a:pt x="222" y="845"/>
                </a:cubicBezTo>
                <a:cubicBezTo>
                  <a:pt x="230" y="882"/>
                  <a:pt x="332" y="875"/>
                  <a:pt x="356" y="874"/>
                </a:cubicBezTo>
                <a:cubicBezTo>
                  <a:pt x="369" y="873"/>
                  <a:pt x="468" y="868"/>
                  <a:pt x="451" y="840"/>
                </a:cubicBezTo>
                <a:cubicBezTo>
                  <a:pt x="435" y="813"/>
                  <a:pt x="352" y="819"/>
                  <a:pt x="327" y="822"/>
                </a:cubicBezTo>
                <a:cubicBezTo>
                  <a:pt x="295" y="827"/>
                  <a:pt x="242" y="842"/>
                  <a:pt x="236" y="881"/>
                </a:cubicBezTo>
                <a:cubicBezTo>
                  <a:pt x="229" y="926"/>
                  <a:pt x="294" y="936"/>
                  <a:pt x="325" y="938"/>
                </a:cubicBezTo>
                <a:cubicBezTo>
                  <a:pt x="342" y="938"/>
                  <a:pt x="447" y="939"/>
                  <a:pt x="449" y="910"/>
                </a:cubicBezTo>
                <a:cubicBezTo>
                  <a:pt x="451" y="886"/>
                  <a:pt x="362" y="891"/>
                  <a:pt x="349" y="892"/>
                </a:cubicBezTo>
                <a:cubicBezTo>
                  <a:pt x="316" y="894"/>
                  <a:pt x="264" y="900"/>
                  <a:pt x="247" y="934"/>
                </a:cubicBezTo>
                <a:cubicBezTo>
                  <a:pt x="230" y="969"/>
                  <a:pt x="265" y="994"/>
                  <a:pt x="295" y="1002"/>
                </a:cubicBezTo>
                <a:cubicBezTo>
                  <a:pt x="340" y="1016"/>
                  <a:pt x="403" y="1014"/>
                  <a:pt x="447" y="995"/>
                </a:cubicBezTo>
                <a:cubicBezTo>
                  <a:pt x="490" y="976"/>
                  <a:pt x="439" y="962"/>
                  <a:pt x="419" y="960"/>
                </a:cubicBezTo>
                <a:cubicBezTo>
                  <a:pt x="372" y="956"/>
                  <a:pt x="333" y="956"/>
                  <a:pt x="290" y="977"/>
                </a:cubicBezTo>
                <a:cubicBezTo>
                  <a:pt x="256" y="993"/>
                  <a:pt x="248" y="1038"/>
                  <a:pt x="285" y="1065"/>
                </a:cubicBezTo>
                <a:cubicBezTo>
                  <a:pt x="323" y="1092"/>
                  <a:pt x="372" y="1083"/>
                  <a:pt x="407" y="1066"/>
                </a:cubicBezTo>
                <a:cubicBezTo>
                  <a:pt x="456" y="1043"/>
                  <a:pt x="378" y="1034"/>
                  <a:pt x="358" y="1036"/>
                </a:cubicBezTo>
                <a:cubicBezTo>
                  <a:pt x="336" y="1039"/>
                  <a:pt x="266" y="1060"/>
                  <a:pt x="298" y="1094"/>
                </a:cubicBezTo>
                <a:cubicBezTo>
                  <a:pt x="330" y="1128"/>
                  <a:pt x="368" y="1093"/>
                  <a:pt x="403" y="1105"/>
                </a:cubicBezTo>
              </a:path>
            </a:pathLst>
          </a:custGeom>
          <a:noFill/>
          <a:ln w="301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87" name="Google Shape;87;p1"/>
          <p:cNvSpPr/>
          <p:nvPr/>
        </p:nvSpPr>
        <p:spPr>
          <a:xfrm>
            <a:off x="7052486" y="4571709"/>
            <a:ext cx="519685" cy="183671"/>
          </a:xfrm>
          <a:custGeom>
            <a:avLst/>
            <a:gdLst/>
            <a:ahLst/>
            <a:cxnLst/>
            <a:rect l="l" t="t" r="r" b="b"/>
            <a:pathLst>
              <a:path w="137" h="49" extrusionOk="0">
                <a:moveTo>
                  <a:pt x="137" y="0"/>
                </a:moveTo>
                <a:cubicBezTo>
                  <a:pt x="90" y="10"/>
                  <a:pt x="43" y="26"/>
                  <a:pt x="0" y="49"/>
                </a:cubicBezTo>
              </a:path>
            </a:pathLst>
          </a:custGeom>
          <a:noFill/>
          <a:ln w="38100" cap="rnd" cmpd="sng">
            <a:solidFill>
              <a:srgbClr val="30303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88" name="Google Shape;88;p1"/>
          <p:cNvSpPr/>
          <p:nvPr/>
        </p:nvSpPr>
        <p:spPr>
          <a:xfrm>
            <a:off x="6717523" y="3084222"/>
            <a:ext cx="570386" cy="155414"/>
          </a:xfrm>
          <a:custGeom>
            <a:avLst/>
            <a:gdLst/>
            <a:ahLst/>
            <a:cxnLst/>
            <a:rect l="l" t="t" r="r" b="b"/>
            <a:pathLst>
              <a:path w="150" h="41" extrusionOk="0">
                <a:moveTo>
                  <a:pt x="150" y="41"/>
                </a:moveTo>
                <a:cubicBezTo>
                  <a:pt x="103" y="20"/>
                  <a:pt x="52" y="6"/>
                  <a:pt x="0" y="0"/>
                </a:cubicBezTo>
              </a:path>
            </a:pathLst>
          </a:custGeom>
          <a:noFill/>
          <a:ln w="38100" cap="rnd" cmpd="sng">
            <a:solidFill>
              <a:srgbClr val="30303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89" name="Google Shape;89;p1"/>
          <p:cNvSpPr/>
          <p:nvPr/>
        </p:nvSpPr>
        <p:spPr>
          <a:xfrm>
            <a:off x="10498949" y="3103271"/>
            <a:ext cx="638516" cy="158553"/>
          </a:xfrm>
          <a:custGeom>
            <a:avLst/>
            <a:gdLst/>
            <a:ahLst/>
            <a:cxnLst/>
            <a:rect l="l" t="t" r="r" b="b"/>
            <a:pathLst>
              <a:path w="168" h="42" extrusionOk="0">
                <a:moveTo>
                  <a:pt x="0" y="42"/>
                </a:moveTo>
                <a:cubicBezTo>
                  <a:pt x="53" y="19"/>
                  <a:pt x="110" y="5"/>
                  <a:pt x="168" y="0"/>
                </a:cubicBezTo>
              </a:path>
            </a:pathLst>
          </a:custGeom>
          <a:noFill/>
          <a:ln w="38100" cap="rnd" cmpd="sng">
            <a:solidFill>
              <a:srgbClr val="30303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0" name="Google Shape;90;p1"/>
          <p:cNvSpPr/>
          <p:nvPr/>
        </p:nvSpPr>
        <p:spPr>
          <a:xfrm>
            <a:off x="10205261" y="4425659"/>
            <a:ext cx="722489" cy="287279"/>
          </a:xfrm>
          <a:custGeom>
            <a:avLst/>
            <a:gdLst/>
            <a:ahLst/>
            <a:cxnLst/>
            <a:rect l="l" t="t" r="r" b="b"/>
            <a:pathLst>
              <a:path w="190" h="76" extrusionOk="0">
                <a:moveTo>
                  <a:pt x="0" y="0"/>
                </a:moveTo>
                <a:cubicBezTo>
                  <a:pt x="66" y="18"/>
                  <a:pt x="130" y="44"/>
                  <a:pt x="190" y="76"/>
                </a:cubicBezTo>
              </a:path>
            </a:pathLst>
          </a:custGeom>
          <a:noFill/>
          <a:ln w="38100" cap="rnd" cmpd="sng">
            <a:solidFill>
              <a:srgbClr val="30303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1" name="Google Shape;91;p1"/>
          <p:cNvSpPr/>
          <p:nvPr/>
        </p:nvSpPr>
        <p:spPr>
          <a:xfrm>
            <a:off x="7531911" y="1644360"/>
            <a:ext cx="418283" cy="222916"/>
          </a:xfrm>
          <a:custGeom>
            <a:avLst/>
            <a:gdLst/>
            <a:ahLst/>
            <a:cxnLst/>
            <a:rect l="l" t="t" r="r" b="b"/>
            <a:pathLst>
              <a:path w="110" h="59" extrusionOk="0">
                <a:moveTo>
                  <a:pt x="110" y="59"/>
                </a:moveTo>
                <a:cubicBezTo>
                  <a:pt x="80" y="29"/>
                  <a:pt x="41" y="8"/>
                  <a:pt x="0" y="0"/>
                </a:cubicBezTo>
              </a:path>
            </a:pathLst>
          </a:custGeom>
          <a:noFill/>
          <a:ln w="38100" cap="rnd" cmpd="sng">
            <a:solidFill>
              <a:srgbClr val="30303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2" name="Google Shape;92;p1"/>
          <p:cNvSpPr/>
          <p:nvPr/>
        </p:nvSpPr>
        <p:spPr>
          <a:xfrm>
            <a:off x="9767112" y="1584034"/>
            <a:ext cx="554542" cy="237045"/>
          </a:xfrm>
          <a:custGeom>
            <a:avLst/>
            <a:gdLst/>
            <a:ahLst/>
            <a:cxnLst/>
            <a:rect l="l" t="t" r="r" b="b"/>
            <a:pathLst>
              <a:path w="146" h="63" extrusionOk="0">
                <a:moveTo>
                  <a:pt x="0" y="63"/>
                </a:moveTo>
                <a:cubicBezTo>
                  <a:pt x="40" y="27"/>
                  <a:pt x="92" y="5"/>
                  <a:pt x="146" y="0"/>
                </a:cubicBezTo>
              </a:path>
            </a:pathLst>
          </a:custGeom>
          <a:noFill/>
          <a:ln w="38100" cap="rnd" cmpd="sng">
            <a:solidFill>
              <a:srgbClr val="30303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3" name="Google Shape;93;p1"/>
          <p:cNvSpPr/>
          <p:nvPr/>
        </p:nvSpPr>
        <p:spPr>
          <a:xfrm>
            <a:off x="6007674" y="2904967"/>
            <a:ext cx="570386" cy="320245"/>
          </a:xfrm>
          <a:custGeom>
            <a:avLst/>
            <a:gdLst/>
            <a:ahLst/>
            <a:cxnLst/>
            <a:rect l="l" t="t" r="r" b="b"/>
            <a:pathLst>
              <a:path w="150" h="85" extrusionOk="0">
                <a:moveTo>
                  <a:pt x="150" y="84"/>
                </a:moveTo>
                <a:cubicBezTo>
                  <a:pt x="100" y="84"/>
                  <a:pt x="50" y="84"/>
                  <a:pt x="1" y="85"/>
                </a:cubicBezTo>
                <a:cubicBezTo>
                  <a:pt x="0" y="57"/>
                  <a:pt x="0" y="29"/>
                  <a:pt x="0" y="1"/>
                </a:cubicBezTo>
                <a:cubicBezTo>
                  <a:pt x="49" y="0"/>
                  <a:pt x="98" y="0"/>
                  <a:pt x="147" y="0"/>
                </a:cubicBezTo>
                <a:cubicBezTo>
                  <a:pt x="149" y="28"/>
                  <a:pt x="150" y="56"/>
                  <a:pt x="150" y="84"/>
                </a:cubicBezTo>
                <a:close/>
                <a:moveTo>
                  <a:pt x="1" y="1"/>
                </a:moveTo>
                <a:cubicBezTo>
                  <a:pt x="23" y="17"/>
                  <a:pt x="46" y="32"/>
                  <a:pt x="70" y="47"/>
                </a:cubicBezTo>
                <a:cubicBezTo>
                  <a:pt x="72" y="48"/>
                  <a:pt x="74" y="49"/>
                  <a:pt x="77" y="49"/>
                </a:cubicBezTo>
                <a:cubicBezTo>
                  <a:pt x="79" y="49"/>
                  <a:pt x="80" y="48"/>
                  <a:pt x="82" y="47"/>
                </a:cubicBezTo>
                <a:cubicBezTo>
                  <a:pt x="104" y="31"/>
                  <a:pt x="126" y="16"/>
                  <a:pt x="147" y="0"/>
                </a:cubicBezTo>
                <a:moveTo>
                  <a:pt x="56" y="38"/>
                </a:moveTo>
                <a:cubicBezTo>
                  <a:pt x="44" y="46"/>
                  <a:pt x="31" y="54"/>
                  <a:pt x="18" y="61"/>
                </a:cubicBezTo>
                <a:moveTo>
                  <a:pt x="131" y="63"/>
                </a:moveTo>
                <a:cubicBezTo>
                  <a:pt x="119" y="53"/>
                  <a:pt x="108" y="45"/>
                  <a:pt x="95" y="38"/>
                </a:cubicBezTo>
              </a:path>
            </a:pathLst>
          </a:custGeom>
          <a:noFill/>
          <a:ln w="190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4" name="Google Shape;94;p1"/>
          <p:cNvSpPr/>
          <p:nvPr/>
        </p:nvSpPr>
        <p:spPr>
          <a:xfrm>
            <a:off x="6612021" y="1154573"/>
            <a:ext cx="880930" cy="489787"/>
          </a:xfrm>
          <a:custGeom>
            <a:avLst/>
            <a:gdLst/>
            <a:ahLst/>
            <a:cxnLst/>
            <a:rect l="l" t="t" r="r" b="b"/>
            <a:pathLst>
              <a:path w="232" h="130" extrusionOk="0">
                <a:moveTo>
                  <a:pt x="163" y="29"/>
                </a:moveTo>
                <a:cubicBezTo>
                  <a:pt x="168" y="37"/>
                  <a:pt x="172" y="45"/>
                  <a:pt x="176" y="52"/>
                </a:cubicBezTo>
                <a:cubicBezTo>
                  <a:pt x="181" y="60"/>
                  <a:pt x="186" y="68"/>
                  <a:pt x="190" y="75"/>
                </a:cubicBezTo>
                <a:cubicBezTo>
                  <a:pt x="186" y="77"/>
                  <a:pt x="183" y="79"/>
                  <a:pt x="180" y="82"/>
                </a:cubicBezTo>
                <a:cubicBezTo>
                  <a:pt x="177" y="85"/>
                  <a:pt x="175" y="88"/>
                  <a:pt x="173" y="91"/>
                </a:cubicBezTo>
                <a:cubicBezTo>
                  <a:pt x="170" y="95"/>
                  <a:pt x="167" y="92"/>
                  <a:pt x="163" y="90"/>
                </a:cubicBezTo>
                <a:cubicBezTo>
                  <a:pt x="159" y="87"/>
                  <a:pt x="156" y="84"/>
                  <a:pt x="152" y="81"/>
                </a:cubicBezTo>
                <a:cubicBezTo>
                  <a:pt x="145" y="76"/>
                  <a:pt x="139" y="70"/>
                  <a:pt x="132" y="65"/>
                </a:cubicBezTo>
                <a:cubicBezTo>
                  <a:pt x="126" y="61"/>
                  <a:pt x="118" y="57"/>
                  <a:pt x="110" y="58"/>
                </a:cubicBezTo>
                <a:cubicBezTo>
                  <a:pt x="102" y="59"/>
                  <a:pt x="96" y="65"/>
                  <a:pt x="88" y="67"/>
                </a:cubicBezTo>
                <a:cubicBezTo>
                  <a:pt x="82" y="69"/>
                  <a:pt x="74" y="67"/>
                  <a:pt x="73" y="60"/>
                </a:cubicBezTo>
                <a:cubicBezTo>
                  <a:pt x="72" y="52"/>
                  <a:pt x="82" y="48"/>
                  <a:pt x="87" y="45"/>
                </a:cubicBezTo>
                <a:cubicBezTo>
                  <a:pt x="95" y="41"/>
                  <a:pt x="103" y="38"/>
                  <a:pt x="111" y="35"/>
                </a:cubicBezTo>
                <a:cubicBezTo>
                  <a:pt x="128" y="30"/>
                  <a:pt x="145" y="24"/>
                  <a:pt x="163" y="30"/>
                </a:cubicBezTo>
                <a:cubicBezTo>
                  <a:pt x="163" y="30"/>
                  <a:pt x="163" y="30"/>
                  <a:pt x="163" y="29"/>
                </a:cubicBezTo>
                <a:close/>
                <a:moveTo>
                  <a:pt x="57" y="106"/>
                </a:moveTo>
                <a:cubicBezTo>
                  <a:pt x="64" y="108"/>
                  <a:pt x="68" y="101"/>
                  <a:pt x="72" y="96"/>
                </a:cubicBezTo>
                <a:cubicBezTo>
                  <a:pt x="74" y="94"/>
                  <a:pt x="76" y="91"/>
                  <a:pt x="74" y="88"/>
                </a:cubicBezTo>
                <a:cubicBezTo>
                  <a:pt x="73" y="85"/>
                  <a:pt x="70" y="84"/>
                  <a:pt x="68" y="84"/>
                </a:cubicBezTo>
                <a:cubicBezTo>
                  <a:pt x="63" y="85"/>
                  <a:pt x="57" y="90"/>
                  <a:pt x="55" y="94"/>
                </a:cubicBezTo>
                <a:cubicBezTo>
                  <a:pt x="52" y="98"/>
                  <a:pt x="51" y="105"/>
                  <a:pt x="57" y="106"/>
                </a:cubicBezTo>
                <a:close/>
                <a:moveTo>
                  <a:pt x="66" y="102"/>
                </a:moveTo>
                <a:cubicBezTo>
                  <a:pt x="64" y="105"/>
                  <a:pt x="60" y="108"/>
                  <a:pt x="61" y="112"/>
                </a:cubicBezTo>
                <a:cubicBezTo>
                  <a:pt x="62" y="116"/>
                  <a:pt x="66" y="118"/>
                  <a:pt x="69" y="118"/>
                </a:cubicBezTo>
                <a:cubicBezTo>
                  <a:pt x="76" y="116"/>
                  <a:pt x="81" y="107"/>
                  <a:pt x="86" y="103"/>
                </a:cubicBezTo>
                <a:cubicBezTo>
                  <a:pt x="89" y="100"/>
                  <a:pt x="91" y="97"/>
                  <a:pt x="91" y="93"/>
                </a:cubicBezTo>
                <a:cubicBezTo>
                  <a:pt x="91" y="90"/>
                  <a:pt x="88" y="87"/>
                  <a:pt x="85" y="87"/>
                </a:cubicBezTo>
                <a:cubicBezTo>
                  <a:pt x="81" y="87"/>
                  <a:pt x="78" y="89"/>
                  <a:pt x="76" y="92"/>
                </a:cubicBezTo>
                <a:cubicBezTo>
                  <a:pt x="73" y="95"/>
                  <a:pt x="69" y="99"/>
                  <a:pt x="66" y="102"/>
                </a:cubicBezTo>
                <a:close/>
                <a:moveTo>
                  <a:pt x="100" y="96"/>
                </a:moveTo>
                <a:cubicBezTo>
                  <a:pt x="93" y="91"/>
                  <a:pt x="87" y="100"/>
                  <a:pt x="83" y="104"/>
                </a:cubicBezTo>
                <a:cubicBezTo>
                  <a:pt x="80" y="108"/>
                  <a:pt x="70" y="118"/>
                  <a:pt x="77" y="122"/>
                </a:cubicBezTo>
                <a:cubicBezTo>
                  <a:pt x="84" y="126"/>
                  <a:pt x="91" y="117"/>
                  <a:pt x="95" y="113"/>
                </a:cubicBezTo>
                <a:cubicBezTo>
                  <a:pt x="98" y="109"/>
                  <a:pt x="106" y="100"/>
                  <a:pt x="100" y="96"/>
                </a:cubicBezTo>
                <a:close/>
                <a:moveTo>
                  <a:pt x="90" y="118"/>
                </a:moveTo>
                <a:cubicBezTo>
                  <a:pt x="88" y="120"/>
                  <a:pt x="86" y="123"/>
                  <a:pt x="88" y="126"/>
                </a:cubicBezTo>
                <a:cubicBezTo>
                  <a:pt x="89" y="128"/>
                  <a:pt x="91" y="130"/>
                  <a:pt x="94" y="129"/>
                </a:cubicBezTo>
                <a:cubicBezTo>
                  <a:pt x="100" y="128"/>
                  <a:pt x="105" y="122"/>
                  <a:pt x="108" y="118"/>
                </a:cubicBezTo>
                <a:cubicBezTo>
                  <a:pt x="111" y="113"/>
                  <a:pt x="109" y="106"/>
                  <a:pt x="103" y="107"/>
                </a:cubicBezTo>
                <a:cubicBezTo>
                  <a:pt x="97" y="107"/>
                  <a:pt x="93" y="114"/>
                  <a:pt x="90" y="118"/>
                </a:cubicBezTo>
                <a:close/>
                <a:moveTo>
                  <a:pt x="98" y="40"/>
                </a:moveTo>
                <a:cubicBezTo>
                  <a:pt x="95" y="39"/>
                  <a:pt x="92" y="37"/>
                  <a:pt x="88" y="35"/>
                </a:cubicBezTo>
                <a:cubicBezTo>
                  <a:pt x="85" y="34"/>
                  <a:pt x="81" y="31"/>
                  <a:pt x="78" y="31"/>
                </a:cubicBezTo>
                <a:cubicBezTo>
                  <a:pt x="75" y="32"/>
                  <a:pt x="74" y="34"/>
                  <a:pt x="72" y="36"/>
                </a:cubicBezTo>
                <a:cubicBezTo>
                  <a:pt x="70" y="39"/>
                  <a:pt x="68" y="42"/>
                  <a:pt x="66" y="45"/>
                </a:cubicBezTo>
                <a:cubicBezTo>
                  <a:pt x="62" y="51"/>
                  <a:pt x="57" y="57"/>
                  <a:pt x="52" y="62"/>
                </a:cubicBezTo>
                <a:cubicBezTo>
                  <a:pt x="48" y="69"/>
                  <a:pt x="43" y="75"/>
                  <a:pt x="37" y="81"/>
                </a:cubicBezTo>
                <a:cubicBezTo>
                  <a:pt x="43" y="86"/>
                  <a:pt x="49" y="90"/>
                  <a:pt x="55" y="94"/>
                </a:cubicBezTo>
                <a:moveTo>
                  <a:pt x="102" y="124"/>
                </a:moveTo>
                <a:cubicBezTo>
                  <a:pt x="107" y="128"/>
                  <a:pt x="114" y="129"/>
                  <a:pt x="120" y="127"/>
                </a:cubicBezTo>
                <a:cubicBezTo>
                  <a:pt x="122" y="127"/>
                  <a:pt x="125" y="126"/>
                  <a:pt x="124" y="124"/>
                </a:cubicBezTo>
                <a:cubicBezTo>
                  <a:pt x="124" y="121"/>
                  <a:pt x="120" y="121"/>
                  <a:pt x="120" y="119"/>
                </a:cubicBezTo>
                <a:cubicBezTo>
                  <a:pt x="124" y="124"/>
                  <a:pt x="131" y="130"/>
                  <a:pt x="138" y="125"/>
                </a:cubicBezTo>
                <a:cubicBezTo>
                  <a:pt x="141" y="123"/>
                  <a:pt x="142" y="120"/>
                  <a:pt x="141" y="117"/>
                </a:cubicBezTo>
                <a:cubicBezTo>
                  <a:pt x="140" y="113"/>
                  <a:pt x="136" y="111"/>
                  <a:pt x="133" y="109"/>
                </a:cubicBezTo>
                <a:cubicBezTo>
                  <a:pt x="138" y="114"/>
                  <a:pt x="145" y="121"/>
                  <a:pt x="153" y="117"/>
                </a:cubicBezTo>
                <a:cubicBezTo>
                  <a:pt x="161" y="111"/>
                  <a:pt x="153" y="103"/>
                  <a:pt x="148" y="99"/>
                </a:cubicBezTo>
                <a:cubicBezTo>
                  <a:pt x="152" y="104"/>
                  <a:pt x="157" y="109"/>
                  <a:pt x="164" y="108"/>
                </a:cubicBezTo>
                <a:cubicBezTo>
                  <a:pt x="171" y="106"/>
                  <a:pt x="172" y="99"/>
                  <a:pt x="169" y="93"/>
                </a:cubicBezTo>
                <a:moveTo>
                  <a:pt x="0" y="59"/>
                </a:moveTo>
                <a:cubicBezTo>
                  <a:pt x="6" y="63"/>
                  <a:pt x="12" y="68"/>
                  <a:pt x="19" y="73"/>
                </a:cubicBezTo>
                <a:cubicBezTo>
                  <a:pt x="22" y="76"/>
                  <a:pt x="25" y="78"/>
                  <a:pt x="28" y="81"/>
                </a:cubicBezTo>
                <a:cubicBezTo>
                  <a:pt x="29" y="82"/>
                  <a:pt x="31" y="84"/>
                  <a:pt x="33" y="85"/>
                </a:cubicBezTo>
                <a:cubicBezTo>
                  <a:pt x="34" y="85"/>
                  <a:pt x="36" y="83"/>
                  <a:pt x="37" y="81"/>
                </a:cubicBezTo>
                <a:moveTo>
                  <a:pt x="75" y="32"/>
                </a:moveTo>
                <a:cubicBezTo>
                  <a:pt x="78" y="30"/>
                  <a:pt x="81" y="28"/>
                  <a:pt x="78" y="24"/>
                </a:cubicBezTo>
                <a:cubicBezTo>
                  <a:pt x="75" y="22"/>
                  <a:pt x="71" y="19"/>
                  <a:pt x="68" y="17"/>
                </a:cubicBezTo>
                <a:cubicBezTo>
                  <a:pt x="65" y="14"/>
                  <a:pt x="62" y="11"/>
                  <a:pt x="58" y="8"/>
                </a:cubicBezTo>
                <a:cubicBezTo>
                  <a:pt x="55" y="5"/>
                  <a:pt x="51" y="3"/>
                  <a:pt x="47" y="0"/>
                </a:cubicBezTo>
                <a:moveTo>
                  <a:pt x="198" y="1"/>
                </a:moveTo>
                <a:cubicBezTo>
                  <a:pt x="185" y="8"/>
                  <a:pt x="171" y="15"/>
                  <a:pt x="158" y="22"/>
                </a:cubicBezTo>
                <a:cubicBezTo>
                  <a:pt x="160" y="24"/>
                  <a:pt x="161" y="27"/>
                  <a:pt x="163" y="30"/>
                </a:cubicBezTo>
                <a:moveTo>
                  <a:pt x="190" y="74"/>
                </a:moveTo>
                <a:cubicBezTo>
                  <a:pt x="191" y="75"/>
                  <a:pt x="191" y="77"/>
                  <a:pt x="192" y="79"/>
                </a:cubicBezTo>
                <a:cubicBezTo>
                  <a:pt x="193" y="80"/>
                  <a:pt x="193" y="80"/>
                  <a:pt x="194" y="80"/>
                </a:cubicBezTo>
                <a:cubicBezTo>
                  <a:pt x="195" y="80"/>
                  <a:pt x="196" y="79"/>
                  <a:pt x="197" y="79"/>
                </a:cubicBezTo>
                <a:cubicBezTo>
                  <a:pt x="201" y="77"/>
                  <a:pt x="205" y="75"/>
                  <a:pt x="209" y="74"/>
                </a:cubicBezTo>
                <a:cubicBezTo>
                  <a:pt x="217" y="70"/>
                  <a:pt x="225" y="67"/>
                  <a:pt x="232" y="62"/>
                </a:cubicBezTo>
              </a:path>
            </a:pathLst>
          </a:custGeom>
          <a:noFill/>
          <a:ln w="190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5" name="Google Shape;95;p1"/>
          <p:cNvSpPr/>
          <p:nvPr/>
        </p:nvSpPr>
        <p:spPr>
          <a:xfrm>
            <a:off x="6355945" y="4638015"/>
            <a:ext cx="551373" cy="546301"/>
          </a:xfrm>
          <a:custGeom>
            <a:avLst/>
            <a:gdLst/>
            <a:ahLst/>
            <a:cxnLst/>
            <a:rect l="l" t="t" r="r" b="b"/>
            <a:pathLst>
              <a:path w="145" h="145" extrusionOk="0">
                <a:moveTo>
                  <a:pt x="137" y="104"/>
                </a:moveTo>
                <a:cubicBezTo>
                  <a:pt x="132" y="116"/>
                  <a:pt x="124" y="126"/>
                  <a:pt x="114" y="133"/>
                </a:cubicBezTo>
                <a:cubicBezTo>
                  <a:pt x="105" y="139"/>
                  <a:pt x="94" y="143"/>
                  <a:pt x="83" y="144"/>
                </a:cubicBezTo>
                <a:cubicBezTo>
                  <a:pt x="70" y="145"/>
                  <a:pt x="56" y="143"/>
                  <a:pt x="44" y="137"/>
                </a:cubicBezTo>
                <a:cubicBezTo>
                  <a:pt x="23" y="128"/>
                  <a:pt x="7" y="107"/>
                  <a:pt x="4" y="85"/>
                </a:cubicBezTo>
                <a:cubicBezTo>
                  <a:pt x="0" y="62"/>
                  <a:pt x="8" y="38"/>
                  <a:pt x="25" y="22"/>
                </a:cubicBezTo>
                <a:cubicBezTo>
                  <a:pt x="42" y="7"/>
                  <a:pt x="67" y="0"/>
                  <a:pt x="89" y="5"/>
                </a:cubicBezTo>
                <a:cubicBezTo>
                  <a:pt x="112" y="11"/>
                  <a:pt x="131" y="28"/>
                  <a:pt x="139" y="50"/>
                </a:cubicBezTo>
                <a:cubicBezTo>
                  <a:pt x="145" y="67"/>
                  <a:pt x="144" y="87"/>
                  <a:pt x="137" y="104"/>
                </a:cubicBezTo>
                <a:close/>
                <a:moveTo>
                  <a:pt x="73" y="35"/>
                </a:moveTo>
                <a:cubicBezTo>
                  <a:pt x="73" y="48"/>
                  <a:pt x="73" y="61"/>
                  <a:pt x="73" y="74"/>
                </a:cubicBezTo>
                <a:cubicBezTo>
                  <a:pt x="84" y="73"/>
                  <a:pt x="95" y="73"/>
                  <a:pt x="105" y="74"/>
                </a:cubicBezTo>
                <a:moveTo>
                  <a:pt x="73" y="4"/>
                </a:moveTo>
                <a:cubicBezTo>
                  <a:pt x="72" y="9"/>
                  <a:pt x="73" y="14"/>
                  <a:pt x="74" y="19"/>
                </a:cubicBezTo>
                <a:moveTo>
                  <a:pt x="20" y="74"/>
                </a:moveTo>
                <a:cubicBezTo>
                  <a:pt x="14" y="74"/>
                  <a:pt x="8" y="74"/>
                  <a:pt x="3" y="74"/>
                </a:cubicBezTo>
                <a:moveTo>
                  <a:pt x="129" y="74"/>
                </a:moveTo>
                <a:cubicBezTo>
                  <a:pt x="134" y="74"/>
                  <a:pt x="138" y="74"/>
                  <a:pt x="143" y="74"/>
                </a:cubicBezTo>
                <a:moveTo>
                  <a:pt x="74" y="144"/>
                </a:moveTo>
                <a:cubicBezTo>
                  <a:pt x="74" y="139"/>
                  <a:pt x="74" y="134"/>
                  <a:pt x="74" y="129"/>
                </a:cubicBezTo>
              </a:path>
            </a:pathLst>
          </a:custGeom>
          <a:noFill/>
          <a:ln w="190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6" name="Google Shape;96;p1"/>
          <p:cNvSpPr/>
          <p:nvPr/>
        </p:nvSpPr>
        <p:spPr>
          <a:xfrm>
            <a:off x="11184424" y="4446305"/>
            <a:ext cx="576724" cy="467809"/>
          </a:xfrm>
          <a:custGeom>
            <a:avLst/>
            <a:gdLst/>
            <a:ahLst/>
            <a:cxnLst/>
            <a:rect l="l" t="t" r="r" b="b"/>
            <a:pathLst>
              <a:path w="152" h="124" extrusionOk="0">
                <a:moveTo>
                  <a:pt x="0" y="122"/>
                </a:moveTo>
                <a:cubicBezTo>
                  <a:pt x="51" y="121"/>
                  <a:pt x="101" y="121"/>
                  <a:pt x="152" y="124"/>
                </a:cubicBezTo>
                <a:moveTo>
                  <a:pt x="39" y="122"/>
                </a:moveTo>
                <a:cubicBezTo>
                  <a:pt x="38" y="112"/>
                  <a:pt x="37" y="101"/>
                  <a:pt x="37" y="91"/>
                </a:cubicBezTo>
                <a:cubicBezTo>
                  <a:pt x="31" y="91"/>
                  <a:pt x="24" y="91"/>
                  <a:pt x="17" y="91"/>
                </a:cubicBezTo>
                <a:cubicBezTo>
                  <a:pt x="17" y="101"/>
                  <a:pt x="17" y="112"/>
                  <a:pt x="17" y="122"/>
                </a:cubicBezTo>
                <a:moveTo>
                  <a:pt x="69" y="121"/>
                </a:moveTo>
                <a:cubicBezTo>
                  <a:pt x="70" y="101"/>
                  <a:pt x="70" y="80"/>
                  <a:pt x="69" y="59"/>
                </a:cubicBezTo>
                <a:cubicBezTo>
                  <a:pt x="62" y="60"/>
                  <a:pt x="55" y="61"/>
                  <a:pt x="48" y="60"/>
                </a:cubicBezTo>
                <a:cubicBezTo>
                  <a:pt x="49" y="80"/>
                  <a:pt x="49" y="101"/>
                  <a:pt x="49" y="121"/>
                </a:cubicBezTo>
                <a:moveTo>
                  <a:pt x="102" y="122"/>
                </a:moveTo>
                <a:cubicBezTo>
                  <a:pt x="101" y="106"/>
                  <a:pt x="101" y="90"/>
                  <a:pt x="102" y="74"/>
                </a:cubicBezTo>
                <a:cubicBezTo>
                  <a:pt x="95" y="73"/>
                  <a:pt x="89" y="73"/>
                  <a:pt x="82" y="73"/>
                </a:cubicBezTo>
                <a:cubicBezTo>
                  <a:pt x="82" y="89"/>
                  <a:pt x="82" y="105"/>
                  <a:pt x="81" y="122"/>
                </a:cubicBezTo>
                <a:moveTo>
                  <a:pt x="134" y="123"/>
                </a:moveTo>
                <a:cubicBezTo>
                  <a:pt x="134" y="96"/>
                  <a:pt x="134" y="68"/>
                  <a:pt x="133" y="41"/>
                </a:cubicBezTo>
                <a:cubicBezTo>
                  <a:pt x="127" y="40"/>
                  <a:pt x="120" y="40"/>
                  <a:pt x="113" y="41"/>
                </a:cubicBezTo>
                <a:cubicBezTo>
                  <a:pt x="113" y="68"/>
                  <a:pt x="113" y="95"/>
                  <a:pt x="114" y="122"/>
                </a:cubicBezTo>
                <a:moveTo>
                  <a:pt x="30" y="55"/>
                </a:moveTo>
                <a:cubicBezTo>
                  <a:pt x="28" y="54"/>
                  <a:pt x="26" y="54"/>
                  <a:pt x="24" y="55"/>
                </a:cubicBezTo>
                <a:cubicBezTo>
                  <a:pt x="22" y="56"/>
                  <a:pt x="21" y="58"/>
                  <a:pt x="21" y="61"/>
                </a:cubicBezTo>
                <a:cubicBezTo>
                  <a:pt x="21" y="63"/>
                  <a:pt x="23" y="65"/>
                  <a:pt x="25" y="66"/>
                </a:cubicBezTo>
                <a:cubicBezTo>
                  <a:pt x="26" y="67"/>
                  <a:pt x="27" y="67"/>
                  <a:pt x="28" y="67"/>
                </a:cubicBezTo>
                <a:cubicBezTo>
                  <a:pt x="30" y="67"/>
                  <a:pt x="31" y="67"/>
                  <a:pt x="32" y="66"/>
                </a:cubicBezTo>
                <a:cubicBezTo>
                  <a:pt x="33" y="65"/>
                  <a:pt x="33" y="63"/>
                  <a:pt x="33" y="62"/>
                </a:cubicBezTo>
                <a:cubicBezTo>
                  <a:pt x="33" y="59"/>
                  <a:pt x="32" y="57"/>
                  <a:pt x="30" y="55"/>
                </a:cubicBezTo>
                <a:close/>
                <a:moveTo>
                  <a:pt x="53" y="31"/>
                </a:moveTo>
                <a:cubicBezTo>
                  <a:pt x="53" y="34"/>
                  <a:pt x="55" y="36"/>
                  <a:pt x="57" y="37"/>
                </a:cubicBezTo>
                <a:cubicBezTo>
                  <a:pt x="58" y="38"/>
                  <a:pt x="61" y="38"/>
                  <a:pt x="63" y="37"/>
                </a:cubicBezTo>
                <a:cubicBezTo>
                  <a:pt x="64" y="37"/>
                  <a:pt x="65" y="36"/>
                  <a:pt x="65" y="35"/>
                </a:cubicBezTo>
                <a:cubicBezTo>
                  <a:pt x="66" y="34"/>
                  <a:pt x="66" y="33"/>
                  <a:pt x="65" y="31"/>
                </a:cubicBezTo>
                <a:cubicBezTo>
                  <a:pt x="65" y="30"/>
                  <a:pt x="64" y="29"/>
                  <a:pt x="63" y="28"/>
                </a:cubicBezTo>
                <a:cubicBezTo>
                  <a:pt x="63" y="27"/>
                  <a:pt x="62" y="26"/>
                  <a:pt x="61" y="26"/>
                </a:cubicBezTo>
                <a:cubicBezTo>
                  <a:pt x="60" y="25"/>
                  <a:pt x="60" y="25"/>
                  <a:pt x="59" y="25"/>
                </a:cubicBezTo>
                <a:cubicBezTo>
                  <a:pt x="56" y="26"/>
                  <a:pt x="53" y="28"/>
                  <a:pt x="53" y="31"/>
                </a:cubicBezTo>
                <a:close/>
                <a:moveTo>
                  <a:pt x="96" y="50"/>
                </a:moveTo>
                <a:cubicBezTo>
                  <a:pt x="97" y="48"/>
                  <a:pt x="97" y="46"/>
                  <a:pt x="96" y="45"/>
                </a:cubicBezTo>
                <a:cubicBezTo>
                  <a:pt x="96" y="43"/>
                  <a:pt x="96" y="42"/>
                  <a:pt x="95" y="41"/>
                </a:cubicBezTo>
                <a:cubicBezTo>
                  <a:pt x="94" y="40"/>
                  <a:pt x="92" y="40"/>
                  <a:pt x="91" y="40"/>
                </a:cubicBezTo>
                <a:cubicBezTo>
                  <a:pt x="89" y="39"/>
                  <a:pt x="87" y="39"/>
                  <a:pt x="86" y="40"/>
                </a:cubicBezTo>
                <a:cubicBezTo>
                  <a:pt x="85" y="41"/>
                  <a:pt x="85" y="42"/>
                  <a:pt x="84" y="43"/>
                </a:cubicBezTo>
                <a:cubicBezTo>
                  <a:pt x="84" y="45"/>
                  <a:pt x="84" y="48"/>
                  <a:pt x="85" y="50"/>
                </a:cubicBezTo>
                <a:cubicBezTo>
                  <a:pt x="86" y="52"/>
                  <a:pt x="88" y="53"/>
                  <a:pt x="90" y="53"/>
                </a:cubicBezTo>
                <a:cubicBezTo>
                  <a:pt x="93" y="53"/>
                  <a:pt x="95" y="52"/>
                  <a:pt x="96" y="50"/>
                </a:cubicBezTo>
                <a:close/>
                <a:moveTo>
                  <a:pt x="117" y="12"/>
                </a:moveTo>
                <a:cubicBezTo>
                  <a:pt x="119" y="14"/>
                  <a:pt x="121" y="16"/>
                  <a:pt x="124" y="16"/>
                </a:cubicBezTo>
                <a:cubicBezTo>
                  <a:pt x="131" y="16"/>
                  <a:pt x="131" y="6"/>
                  <a:pt x="126" y="3"/>
                </a:cubicBezTo>
                <a:cubicBezTo>
                  <a:pt x="121" y="0"/>
                  <a:pt x="115" y="6"/>
                  <a:pt x="117" y="12"/>
                </a:cubicBezTo>
                <a:close/>
                <a:moveTo>
                  <a:pt x="55" y="36"/>
                </a:moveTo>
                <a:cubicBezTo>
                  <a:pt x="47" y="43"/>
                  <a:pt x="39" y="50"/>
                  <a:pt x="32" y="57"/>
                </a:cubicBezTo>
                <a:moveTo>
                  <a:pt x="66" y="34"/>
                </a:moveTo>
                <a:cubicBezTo>
                  <a:pt x="72" y="38"/>
                  <a:pt x="77" y="40"/>
                  <a:pt x="84" y="43"/>
                </a:cubicBezTo>
                <a:moveTo>
                  <a:pt x="120" y="15"/>
                </a:moveTo>
                <a:cubicBezTo>
                  <a:pt x="116" y="20"/>
                  <a:pt x="111" y="25"/>
                  <a:pt x="107" y="30"/>
                </a:cubicBezTo>
                <a:cubicBezTo>
                  <a:pt x="103" y="34"/>
                  <a:pt x="99" y="38"/>
                  <a:pt x="96" y="42"/>
                </a:cubicBezTo>
              </a:path>
            </a:pathLst>
          </a:custGeom>
          <a:noFill/>
          <a:ln w="190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7" name="Google Shape;97;p1"/>
          <p:cNvSpPr/>
          <p:nvPr/>
        </p:nvSpPr>
        <p:spPr>
          <a:xfrm>
            <a:off x="11428898" y="2637606"/>
            <a:ext cx="646438" cy="524323"/>
          </a:xfrm>
          <a:custGeom>
            <a:avLst/>
            <a:gdLst/>
            <a:ahLst/>
            <a:cxnLst/>
            <a:rect l="l" t="t" r="r" b="b"/>
            <a:pathLst>
              <a:path w="170" h="139" extrusionOk="0">
                <a:moveTo>
                  <a:pt x="74" y="96"/>
                </a:moveTo>
                <a:cubicBezTo>
                  <a:pt x="49" y="94"/>
                  <a:pt x="25" y="85"/>
                  <a:pt x="1" y="76"/>
                </a:cubicBezTo>
                <a:cubicBezTo>
                  <a:pt x="1" y="32"/>
                  <a:pt x="1" y="32"/>
                  <a:pt x="1" y="32"/>
                </a:cubicBezTo>
                <a:cubicBezTo>
                  <a:pt x="1" y="32"/>
                  <a:pt x="1" y="32"/>
                  <a:pt x="1" y="32"/>
                </a:cubicBezTo>
                <a:cubicBezTo>
                  <a:pt x="0" y="29"/>
                  <a:pt x="3" y="26"/>
                  <a:pt x="7" y="26"/>
                </a:cubicBezTo>
                <a:cubicBezTo>
                  <a:pt x="164" y="26"/>
                  <a:pt x="164" y="26"/>
                  <a:pt x="164" y="26"/>
                </a:cubicBezTo>
                <a:cubicBezTo>
                  <a:pt x="167" y="26"/>
                  <a:pt x="170" y="28"/>
                  <a:pt x="170" y="32"/>
                </a:cubicBezTo>
                <a:cubicBezTo>
                  <a:pt x="170" y="48"/>
                  <a:pt x="170" y="63"/>
                  <a:pt x="170" y="79"/>
                </a:cubicBezTo>
                <a:cubicBezTo>
                  <a:pt x="146" y="87"/>
                  <a:pt x="121" y="95"/>
                  <a:pt x="96" y="96"/>
                </a:cubicBezTo>
                <a:moveTo>
                  <a:pt x="95" y="112"/>
                </a:moveTo>
                <a:cubicBezTo>
                  <a:pt x="95" y="112"/>
                  <a:pt x="95" y="111"/>
                  <a:pt x="95" y="110"/>
                </a:cubicBezTo>
                <a:cubicBezTo>
                  <a:pt x="96" y="103"/>
                  <a:pt x="97" y="95"/>
                  <a:pt x="96" y="88"/>
                </a:cubicBezTo>
                <a:cubicBezTo>
                  <a:pt x="96" y="87"/>
                  <a:pt x="96" y="86"/>
                  <a:pt x="95" y="85"/>
                </a:cubicBezTo>
                <a:cubicBezTo>
                  <a:pt x="94" y="84"/>
                  <a:pt x="92" y="84"/>
                  <a:pt x="91" y="84"/>
                </a:cubicBezTo>
                <a:cubicBezTo>
                  <a:pt x="86" y="84"/>
                  <a:pt x="81" y="84"/>
                  <a:pt x="76" y="84"/>
                </a:cubicBezTo>
                <a:cubicBezTo>
                  <a:pt x="76" y="84"/>
                  <a:pt x="75" y="84"/>
                  <a:pt x="75" y="84"/>
                </a:cubicBezTo>
                <a:cubicBezTo>
                  <a:pt x="75" y="84"/>
                  <a:pt x="75" y="85"/>
                  <a:pt x="75" y="86"/>
                </a:cubicBezTo>
                <a:cubicBezTo>
                  <a:pt x="74" y="93"/>
                  <a:pt x="74" y="100"/>
                  <a:pt x="74" y="107"/>
                </a:cubicBezTo>
                <a:cubicBezTo>
                  <a:pt x="74" y="108"/>
                  <a:pt x="74" y="110"/>
                  <a:pt x="75" y="111"/>
                </a:cubicBezTo>
                <a:cubicBezTo>
                  <a:pt x="76" y="112"/>
                  <a:pt x="78" y="113"/>
                  <a:pt x="80" y="113"/>
                </a:cubicBezTo>
                <a:cubicBezTo>
                  <a:pt x="84" y="113"/>
                  <a:pt x="88" y="113"/>
                  <a:pt x="92" y="113"/>
                </a:cubicBezTo>
                <a:cubicBezTo>
                  <a:pt x="93" y="113"/>
                  <a:pt x="94" y="113"/>
                  <a:pt x="95" y="112"/>
                </a:cubicBezTo>
                <a:close/>
                <a:moveTo>
                  <a:pt x="75" y="25"/>
                </a:moveTo>
                <a:cubicBezTo>
                  <a:pt x="75" y="24"/>
                  <a:pt x="75" y="23"/>
                  <a:pt x="75" y="22"/>
                </a:cubicBezTo>
                <a:cubicBezTo>
                  <a:pt x="75" y="21"/>
                  <a:pt x="75" y="20"/>
                  <a:pt x="74" y="19"/>
                </a:cubicBezTo>
                <a:cubicBezTo>
                  <a:pt x="73" y="19"/>
                  <a:pt x="73" y="19"/>
                  <a:pt x="72" y="19"/>
                </a:cubicBezTo>
                <a:cubicBezTo>
                  <a:pt x="69" y="19"/>
                  <a:pt x="66" y="19"/>
                  <a:pt x="64" y="19"/>
                </a:cubicBezTo>
                <a:cubicBezTo>
                  <a:pt x="63" y="19"/>
                  <a:pt x="62" y="19"/>
                  <a:pt x="61" y="19"/>
                </a:cubicBezTo>
                <a:cubicBezTo>
                  <a:pt x="60" y="20"/>
                  <a:pt x="60" y="21"/>
                  <a:pt x="60" y="22"/>
                </a:cubicBezTo>
                <a:cubicBezTo>
                  <a:pt x="61" y="23"/>
                  <a:pt x="61" y="24"/>
                  <a:pt x="60" y="25"/>
                </a:cubicBezTo>
                <a:moveTo>
                  <a:pt x="113" y="25"/>
                </a:moveTo>
                <a:cubicBezTo>
                  <a:pt x="112" y="24"/>
                  <a:pt x="112" y="23"/>
                  <a:pt x="112" y="22"/>
                </a:cubicBezTo>
                <a:cubicBezTo>
                  <a:pt x="113" y="21"/>
                  <a:pt x="112" y="20"/>
                  <a:pt x="111" y="19"/>
                </a:cubicBezTo>
                <a:cubicBezTo>
                  <a:pt x="111" y="19"/>
                  <a:pt x="110" y="19"/>
                  <a:pt x="110" y="19"/>
                </a:cubicBezTo>
                <a:cubicBezTo>
                  <a:pt x="107" y="19"/>
                  <a:pt x="104" y="19"/>
                  <a:pt x="101" y="19"/>
                </a:cubicBezTo>
                <a:cubicBezTo>
                  <a:pt x="100" y="19"/>
                  <a:pt x="99" y="19"/>
                  <a:pt x="99" y="19"/>
                </a:cubicBezTo>
                <a:cubicBezTo>
                  <a:pt x="98" y="20"/>
                  <a:pt x="98" y="21"/>
                  <a:pt x="98" y="22"/>
                </a:cubicBezTo>
                <a:cubicBezTo>
                  <a:pt x="98" y="23"/>
                  <a:pt x="98" y="24"/>
                  <a:pt x="98" y="25"/>
                </a:cubicBezTo>
                <a:moveTo>
                  <a:pt x="102" y="18"/>
                </a:moveTo>
                <a:cubicBezTo>
                  <a:pt x="102" y="17"/>
                  <a:pt x="102" y="16"/>
                  <a:pt x="102" y="14"/>
                </a:cubicBezTo>
                <a:cubicBezTo>
                  <a:pt x="102" y="13"/>
                  <a:pt x="101" y="12"/>
                  <a:pt x="100" y="11"/>
                </a:cubicBezTo>
                <a:cubicBezTo>
                  <a:pt x="99" y="10"/>
                  <a:pt x="98" y="10"/>
                  <a:pt x="97" y="10"/>
                </a:cubicBezTo>
                <a:cubicBezTo>
                  <a:pt x="90" y="9"/>
                  <a:pt x="84" y="9"/>
                  <a:pt x="78" y="9"/>
                </a:cubicBezTo>
                <a:cubicBezTo>
                  <a:pt x="77" y="9"/>
                  <a:pt x="75" y="9"/>
                  <a:pt x="74" y="10"/>
                </a:cubicBezTo>
                <a:cubicBezTo>
                  <a:pt x="73" y="11"/>
                  <a:pt x="72" y="12"/>
                  <a:pt x="72" y="14"/>
                </a:cubicBezTo>
                <a:cubicBezTo>
                  <a:pt x="71" y="15"/>
                  <a:pt x="71" y="17"/>
                  <a:pt x="71" y="19"/>
                </a:cubicBezTo>
                <a:moveTo>
                  <a:pt x="111" y="18"/>
                </a:moveTo>
                <a:cubicBezTo>
                  <a:pt x="111" y="15"/>
                  <a:pt x="111" y="12"/>
                  <a:pt x="111" y="9"/>
                </a:cubicBezTo>
                <a:cubicBezTo>
                  <a:pt x="110" y="6"/>
                  <a:pt x="108" y="3"/>
                  <a:pt x="105" y="2"/>
                </a:cubicBezTo>
                <a:cubicBezTo>
                  <a:pt x="103" y="1"/>
                  <a:pt x="101" y="1"/>
                  <a:pt x="98" y="1"/>
                </a:cubicBezTo>
                <a:cubicBezTo>
                  <a:pt x="90" y="1"/>
                  <a:pt x="81" y="0"/>
                  <a:pt x="72" y="1"/>
                </a:cubicBezTo>
                <a:cubicBezTo>
                  <a:pt x="70" y="1"/>
                  <a:pt x="67" y="2"/>
                  <a:pt x="65" y="3"/>
                </a:cubicBezTo>
                <a:cubicBezTo>
                  <a:pt x="63" y="5"/>
                  <a:pt x="62" y="8"/>
                  <a:pt x="62" y="10"/>
                </a:cubicBezTo>
                <a:cubicBezTo>
                  <a:pt x="62" y="13"/>
                  <a:pt x="63" y="16"/>
                  <a:pt x="62" y="19"/>
                </a:cubicBezTo>
                <a:moveTo>
                  <a:pt x="6" y="78"/>
                </a:moveTo>
                <a:cubicBezTo>
                  <a:pt x="6" y="92"/>
                  <a:pt x="6" y="105"/>
                  <a:pt x="6" y="119"/>
                </a:cubicBezTo>
                <a:cubicBezTo>
                  <a:pt x="6" y="122"/>
                  <a:pt x="6" y="125"/>
                  <a:pt x="6" y="128"/>
                </a:cubicBezTo>
                <a:cubicBezTo>
                  <a:pt x="7" y="130"/>
                  <a:pt x="8" y="133"/>
                  <a:pt x="10" y="135"/>
                </a:cubicBezTo>
                <a:cubicBezTo>
                  <a:pt x="12" y="137"/>
                  <a:pt x="15" y="139"/>
                  <a:pt x="18" y="138"/>
                </a:cubicBezTo>
                <a:cubicBezTo>
                  <a:pt x="54" y="138"/>
                  <a:pt x="54" y="138"/>
                  <a:pt x="54" y="138"/>
                </a:cubicBezTo>
                <a:cubicBezTo>
                  <a:pt x="68" y="138"/>
                  <a:pt x="83" y="138"/>
                  <a:pt x="97" y="138"/>
                </a:cubicBezTo>
                <a:cubicBezTo>
                  <a:pt x="108" y="138"/>
                  <a:pt x="118" y="138"/>
                  <a:pt x="128" y="138"/>
                </a:cubicBezTo>
                <a:cubicBezTo>
                  <a:pt x="133" y="138"/>
                  <a:pt x="138" y="138"/>
                  <a:pt x="144" y="138"/>
                </a:cubicBezTo>
                <a:cubicBezTo>
                  <a:pt x="148" y="138"/>
                  <a:pt x="153" y="139"/>
                  <a:pt x="157" y="138"/>
                </a:cubicBezTo>
                <a:cubicBezTo>
                  <a:pt x="160" y="137"/>
                  <a:pt x="162" y="136"/>
                  <a:pt x="164" y="134"/>
                </a:cubicBezTo>
                <a:cubicBezTo>
                  <a:pt x="165" y="131"/>
                  <a:pt x="166" y="128"/>
                  <a:pt x="166" y="126"/>
                </a:cubicBezTo>
                <a:cubicBezTo>
                  <a:pt x="167" y="116"/>
                  <a:pt x="166" y="107"/>
                  <a:pt x="166" y="97"/>
                </a:cubicBezTo>
                <a:cubicBezTo>
                  <a:pt x="166" y="91"/>
                  <a:pt x="166" y="86"/>
                  <a:pt x="166" y="80"/>
                </a:cubicBezTo>
                <a:moveTo>
                  <a:pt x="88" y="92"/>
                </a:moveTo>
                <a:cubicBezTo>
                  <a:pt x="86" y="92"/>
                  <a:pt x="84" y="92"/>
                  <a:pt x="82" y="92"/>
                </a:cubicBezTo>
                <a:cubicBezTo>
                  <a:pt x="82" y="92"/>
                  <a:pt x="82" y="92"/>
                  <a:pt x="82" y="92"/>
                </a:cubicBezTo>
                <a:cubicBezTo>
                  <a:pt x="81" y="93"/>
                  <a:pt x="81" y="93"/>
                  <a:pt x="81" y="94"/>
                </a:cubicBezTo>
                <a:cubicBezTo>
                  <a:pt x="81" y="96"/>
                  <a:pt x="81" y="99"/>
                  <a:pt x="81" y="101"/>
                </a:cubicBezTo>
                <a:cubicBezTo>
                  <a:pt x="81" y="102"/>
                  <a:pt x="81" y="104"/>
                  <a:pt x="82" y="104"/>
                </a:cubicBezTo>
                <a:cubicBezTo>
                  <a:pt x="82" y="105"/>
                  <a:pt x="83" y="105"/>
                  <a:pt x="83" y="105"/>
                </a:cubicBezTo>
                <a:cubicBezTo>
                  <a:pt x="85" y="105"/>
                  <a:pt x="86" y="105"/>
                  <a:pt x="87" y="105"/>
                </a:cubicBezTo>
                <a:cubicBezTo>
                  <a:pt x="88" y="105"/>
                  <a:pt x="89" y="105"/>
                  <a:pt x="89" y="104"/>
                </a:cubicBezTo>
                <a:cubicBezTo>
                  <a:pt x="90" y="104"/>
                  <a:pt x="90" y="103"/>
                  <a:pt x="90" y="103"/>
                </a:cubicBezTo>
                <a:cubicBezTo>
                  <a:pt x="90" y="100"/>
                  <a:pt x="90" y="97"/>
                  <a:pt x="90" y="94"/>
                </a:cubicBezTo>
                <a:cubicBezTo>
                  <a:pt x="90" y="94"/>
                  <a:pt x="90" y="93"/>
                  <a:pt x="90" y="93"/>
                </a:cubicBezTo>
                <a:cubicBezTo>
                  <a:pt x="89" y="92"/>
                  <a:pt x="89" y="92"/>
                  <a:pt x="88" y="92"/>
                </a:cubicBezTo>
                <a:close/>
              </a:path>
            </a:pathLst>
          </a:custGeom>
          <a:noFill/>
          <a:ln w="190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p:sp>
        <p:nvSpPr>
          <p:cNvPr id="98" name="Google Shape;98;p1"/>
          <p:cNvSpPr/>
          <p:nvPr/>
        </p:nvSpPr>
        <p:spPr>
          <a:xfrm>
            <a:off x="10671076" y="1158972"/>
            <a:ext cx="513348" cy="489787"/>
          </a:xfrm>
          <a:custGeom>
            <a:avLst/>
            <a:gdLst/>
            <a:ahLst/>
            <a:cxnLst/>
            <a:rect l="l" t="t" r="r" b="b"/>
            <a:pathLst>
              <a:path w="135" h="130" extrusionOk="0">
                <a:moveTo>
                  <a:pt x="90" y="56"/>
                </a:moveTo>
                <a:cubicBezTo>
                  <a:pt x="93" y="66"/>
                  <a:pt x="91" y="77"/>
                  <a:pt x="86" y="85"/>
                </a:cubicBezTo>
                <a:cubicBezTo>
                  <a:pt x="80" y="93"/>
                  <a:pt x="69" y="98"/>
                  <a:pt x="59" y="97"/>
                </a:cubicBezTo>
                <a:cubicBezTo>
                  <a:pt x="53" y="96"/>
                  <a:pt x="47" y="92"/>
                  <a:pt x="43" y="88"/>
                </a:cubicBezTo>
                <a:cubicBezTo>
                  <a:pt x="37" y="81"/>
                  <a:pt x="33" y="72"/>
                  <a:pt x="34" y="64"/>
                </a:cubicBezTo>
                <a:cubicBezTo>
                  <a:pt x="35" y="55"/>
                  <a:pt x="41" y="46"/>
                  <a:pt x="49" y="43"/>
                </a:cubicBezTo>
                <a:cubicBezTo>
                  <a:pt x="57" y="39"/>
                  <a:pt x="66" y="40"/>
                  <a:pt x="75" y="42"/>
                </a:cubicBezTo>
                <a:moveTo>
                  <a:pt x="87" y="31"/>
                </a:moveTo>
                <a:cubicBezTo>
                  <a:pt x="72" y="21"/>
                  <a:pt x="52" y="21"/>
                  <a:pt x="38" y="31"/>
                </a:cubicBezTo>
                <a:cubicBezTo>
                  <a:pt x="24" y="41"/>
                  <a:pt x="16" y="59"/>
                  <a:pt x="19" y="76"/>
                </a:cubicBezTo>
                <a:cubicBezTo>
                  <a:pt x="23" y="93"/>
                  <a:pt x="37" y="108"/>
                  <a:pt x="54" y="111"/>
                </a:cubicBezTo>
                <a:cubicBezTo>
                  <a:pt x="71" y="115"/>
                  <a:pt x="90" y="108"/>
                  <a:pt x="100" y="94"/>
                </a:cubicBezTo>
                <a:cubicBezTo>
                  <a:pt x="110" y="80"/>
                  <a:pt x="111" y="60"/>
                  <a:pt x="103" y="44"/>
                </a:cubicBezTo>
                <a:moveTo>
                  <a:pt x="96" y="20"/>
                </a:moveTo>
                <a:cubicBezTo>
                  <a:pt x="77" y="7"/>
                  <a:pt x="49" y="7"/>
                  <a:pt x="30" y="20"/>
                </a:cubicBezTo>
                <a:cubicBezTo>
                  <a:pt x="10" y="33"/>
                  <a:pt x="0" y="58"/>
                  <a:pt x="4" y="81"/>
                </a:cubicBezTo>
                <a:cubicBezTo>
                  <a:pt x="6" y="91"/>
                  <a:pt x="11" y="99"/>
                  <a:pt x="17" y="107"/>
                </a:cubicBezTo>
                <a:cubicBezTo>
                  <a:pt x="30" y="122"/>
                  <a:pt x="50" y="130"/>
                  <a:pt x="70" y="127"/>
                </a:cubicBezTo>
                <a:cubicBezTo>
                  <a:pt x="90" y="125"/>
                  <a:pt x="107" y="111"/>
                  <a:pt x="116" y="93"/>
                </a:cubicBezTo>
                <a:cubicBezTo>
                  <a:pt x="124" y="75"/>
                  <a:pt x="123" y="53"/>
                  <a:pt x="112" y="36"/>
                </a:cubicBezTo>
                <a:moveTo>
                  <a:pt x="63" y="68"/>
                </a:moveTo>
                <a:cubicBezTo>
                  <a:pt x="85" y="47"/>
                  <a:pt x="107" y="26"/>
                  <a:pt x="129" y="4"/>
                </a:cubicBezTo>
                <a:moveTo>
                  <a:pt x="113" y="0"/>
                </a:moveTo>
                <a:cubicBezTo>
                  <a:pt x="113" y="6"/>
                  <a:pt x="113" y="13"/>
                  <a:pt x="113" y="19"/>
                </a:cubicBezTo>
                <a:cubicBezTo>
                  <a:pt x="120" y="20"/>
                  <a:pt x="128" y="20"/>
                  <a:pt x="135" y="19"/>
                </a:cubicBezTo>
                <a:moveTo>
                  <a:pt x="25" y="115"/>
                </a:moveTo>
                <a:cubicBezTo>
                  <a:pt x="21" y="120"/>
                  <a:pt x="17" y="124"/>
                  <a:pt x="14" y="129"/>
                </a:cubicBezTo>
                <a:moveTo>
                  <a:pt x="100" y="114"/>
                </a:moveTo>
                <a:cubicBezTo>
                  <a:pt x="104" y="119"/>
                  <a:pt x="108" y="123"/>
                  <a:pt x="112" y="127"/>
                </a:cubicBezTo>
              </a:path>
            </a:pathLst>
          </a:custGeom>
          <a:noFill/>
          <a:ln w="19050" cap="rnd" cmpd="sng">
            <a:solidFill>
              <a:srgbClr val="30303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chitects Daughter"/>
              <a:ea typeface="Architects Daughter"/>
              <a:cs typeface="Architects Daughter"/>
              <a:sym typeface="Architects Daughter"/>
            </a:endParaRPr>
          </a:p>
        </p:txBody>
      </p:sp>
      <mc:AlternateContent xmlns:mc="http://schemas.openxmlformats.org/markup-compatibility/2006">
        <mc:Choice xmlns:am3d="http://schemas.microsoft.com/office/drawing/2017/model3d" Requires="am3d">
          <p:graphicFrame>
            <p:nvGraphicFramePr>
              <p:cNvPr id="2" name="Modello 3D 1" descr="Tratto digerente, anatomia">
                <a:extLst>
                  <a:ext uri="{FF2B5EF4-FFF2-40B4-BE49-F238E27FC236}">
                    <a16:creationId xmlns:a16="http://schemas.microsoft.com/office/drawing/2014/main" id="{984FB733-868C-4D2D-B61B-7E01C203E02B}"/>
                  </a:ext>
                </a:extLst>
              </p:cNvPr>
              <p:cNvGraphicFramePr>
                <a:graphicFrameLocks noChangeAspect="1"/>
              </p:cNvGraphicFramePr>
              <p:nvPr>
                <p:extLst>
                  <p:ext uri="{D42A27DB-BD31-4B8C-83A1-F6EECF244321}">
                    <p14:modId xmlns:p14="http://schemas.microsoft.com/office/powerpoint/2010/main" val="4282529915"/>
                  </p:ext>
                </p:extLst>
              </p:nvPr>
            </p:nvGraphicFramePr>
            <p:xfrm>
              <a:off x="717188" y="569677"/>
              <a:ext cx="3016324" cy="5718644"/>
            </p:xfrm>
            <a:graphic>
              <a:graphicData uri="http://schemas.microsoft.com/office/drawing/2017/model3d">
                <am3d:model3d r:embed="rId3">
                  <am3d:spPr>
                    <a:xfrm>
                      <a:off x="0" y="0"/>
                      <a:ext cx="3016324" cy="5718644"/>
                    </a:xfrm>
                    <a:prstGeom prst="rect">
                      <a:avLst/>
                    </a:prstGeom>
                  </am3d:spPr>
                  <am3d:camera>
                    <am3d:pos x="0" y="0" z="55207345"/>
                    <am3d:up dx="0" dy="36000000" dz="0"/>
                    <am3d:lookAt x="0" y="0" z="0"/>
                    <am3d:perspective fov="2700000"/>
                  </am3d:camera>
                  <am3d:trans>
                    <am3d:meterPerModelUnit n="1794289" d="1000000"/>
                    <am3d:preTrans dx="0" dy="0" dz="0"/>
                    <am3d:scale>
                      <am3d:sx n="1000000" d="1000000"/>
                      <am3d:sy n="1000000" d="1000000"/>
                      <am3d:sz n="1000000" d="1000000"/>
                    </am3d:scale>
                    <am3d:rot ax="991422" ay="-219622" az="-65074"/>
                    <am3d:postTrans dx="0" dy="0" dz="0"/>
                  </am3d:trans>
                  <am3d:raster rName="Office3DRenderer" rVer="16.0.8326">
                    <am3d:blip r:embed="rId4"/>
                  </am3d:raster>
                  <am3d:objViewport viewportSz="686047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ello 3D 1" descr="Tratto digerente, anatomia">
                <a:extLst>
                  <a:ext uri="{FF2B5EF4-FFF2-40B4-BE49-F238E27FC236}">
                    <a16:creationId xmlns:a16="http://schemas.microsoft.com/office/drawing/2014/main" id="{984FB733-868C-4D2D-B61B-7E01C203E02B}"/>
                  </a:ext>
                </a:extLst>
              </p:cNvPr>
              <p:cNvPicPr>
                <a:picLocks noGrp="1" noRot="1" noChangeAspect="1" noMove="1" noResize="1" noEditPoints="1" noAdjustHandles="1" noChangeArrowheads="1" noChangeShapeType="1" noCrop="1"/>
              </p:cNvPicPr>
              <p:nvPr/>
            </p:nvPicPr>
            <p:blipFill>
              <a:blip r:embed="rId4"/>
              <a:stretch>
                <a:fillRect/>
              </a:stretch>
            </p:blipFill>
            <p:spPr>
              <a:xfrm>
                <a:off x="717188" y="569677"/>
                <a:ext cx="3016324" cy="571864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nodeType="withEffect">
                                  <p:stCondLst>
                                    <p:cond delay="70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nodeType="withEffect">
                                  <p:stCondLst>
                                    <p:cond delay="90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childTnLst>
                                </p:cTn>
                              </p:par>
                              <p:par>
                                <p:cTn id="14" presetID="10" presetClass="entr" presetSubtype="0" fill="hold" nodeType="withEffect">
                                  <p:stCondLst>
                                    <p:cond delay="1100"/>
                                  </p:stCondLst>
                                  <p:childTnLst>
                                    <p:set>
                                      <p:cBhvr>
                                        <p:cTn id="15" dur="1" fill="hold">
                                          <p:stCondLst>
                                            <p:cond delay="0"/>
                                          </p:stCondLst>
                                        </p:cTn>
                                        <p:tgtEl>
                                          <p:spTgt spid="92"/>
                                        </p:tgtEl>
                                        <p:attrNameLst>
                                          <p:attrName>style.visibility</p:attrName>
                                        </p:attrNameLst>
                                      </p:cBhvr>
                                      <p:to>
                                        <p:strVal val="visible"/>
                                      </p:to>
                                    </p:set>
                                    <p:animEffect transition="in" filter="fade">
                                      <p:cBhvr>
                                        <p:cTn id="16" dur="500"/>
                                        <p:tgtEl>
                                          <p:spTgt spid="92"/>
                                        </p:tgtEl>
                                      </p:cBhvr>
                                    </p:animEffect>
                                  </p:childTnLst>
                                </p:cTn>
                              </p:par>
                              <p:par>
                                <p:cTn id="17" presetID="10" presetClass="entr" presetSubtype="0" fill="hold" nodeType="withEffect">
                                  <p:stCondLst>
                                    <p:cond delay="130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10" presetClass="entr" presetSubtype="0" fill="hold" nodeType="withEffect">
                                  <p:stCondLst>
                                    <p:cond delay="1500"/>
                                  </p:stCondLst>
                                  <p:childTnLst>
                                    <p:set>
                                      <p:cBhvr>
                                        <p:cTn id="21" dur="1" fill="hold">
                                          <p:stCondLst>
                                            <p:cond delay="0"/>
                                          </p:stCondLst>
                                        </p:cTn>
                                        <p:tgtEl>
                                          <p:spTgt spid="90"/>
                                        </p:tgtEl>
                                        <p:attrNameLst>
                                          <p:attrName>style.visibility</p:attrName>
                                        </p:attrNameLst>
                                      </p:cBhvr>
                                      <p:to>
                                        <p:strVal val="visible"/>
                                      </p:to>
                                    </p:set>
                                    <p:animEffect transition="in" filter="fade">
                                      <p:cBhvr>
                                        <p:cTn id="22" dur="500"/>
                                        <p:tgtEl>
                                          <p:spTgt spid="90"/>
                                        </p:tgtEl>
                                      </p:cBhvr>
                                    </p:animEffect>
                                  </p:childTnLst>
                                </p:cTn>
                              </p:par>
                              <p:par>
                                <p:cTn id="23" presetID="2" presetClass="entr" presetSubtype="8" fill="hold" nodeType="withEffect">
                                  <p:stCondLst>
                                    <p:cond delay="650"/>
                                  </p:stCondLst>
                                  <p:childTnLst>
                                    <p:set>
                                      <p:cBhvr>
                                        <p:cTn id="24" dur="1" fill="hold">
                                          <p:stCondLst>
                                            <p:cond delay="0"/>
                                          </p:stCondLst>
                                        </p:cTn>
                                        <p:tgtEl>
                                          <p:spTgt spid="95"/>
                                        </p:tgtEl>
                                        <p:attrNameLst>
                                          <p:attrName>style.visibility</p:attrName>
                                        </p:attrNameLst>
                                      </p:cBhvr>
                                      <p:to>
                                        <p:strVal val="visible"/>
                                      </p:to>
                                    </p:set>
                                    <p:anim calcmode="lin" valueType="num">
                                      <p:cBhvr additive="base">
                                        <p:cTn id="25" dur="1000"/>
                                        <p:tgtEl>
                                          <p:spTgt spid="95"/>
                                        </p:tgtEl>
                                        <p:attrNameLst>
                                          <p:attrName>ppt_x</p:attrName>
                                        </p:attrNameLst>
                                      </p:cBhvr>
                                      <p:tavLst>
                                        <p:tav tm="0">
                                          <p:val>
                                            <p:strVal val="#ppt_x-1"/>
                                          </p:val>
                                        </p:tav>
                                        <p:tav tm="100000">
                                          <p:val>
                                            <p:strVal val="#ppt_x"/>
                                          </p:val>
                                        </p:tav>
                                      </p:tavLst>
                                    </p:anim>
                                  </p:childTnLst>
                                </p:cTn>
                              </p:par>
                              <p:par>
                                <p:cTn id="26" presetID="2" presetClass="entr" presetSubtype="8" fill="hold" nodeType="withEffect">
                                  <p:stCondLst>
                                    <p:cond delay="850"/>
                                  </p:stCondLst>
                                  <p:childTnLst>
                                    <p:set>
                                      <p:cBhvr>
                                        <p:cTn id="27" dur="1" fill="hold">
                                          <p:stCondLst>
                                            <p:cond delay="0"/>
                                          </p:stCondLst>
                                        </p:cTn>
                                        <p:tgtEl>
                                          <p:spTgt spid="93"/>
                                        </p:tgtEl>
                                        <p:attrNameLst>
                                          <p:attrName>style.visibility</p:attrName>
                                        </p:attrNameLst>
                                      </p:cBhvr>
                                      <p:to>
                                        <p:strVal val="visible"/>
                                      </p:to>
                                    </p:set>
                                    <p:anim calcmode="lin" valueType="num">
                                      <p:cBhvr additive="base">
                                        <p:cTn id="28" dur="1000"/>
                                        <p:tgtEl>
                                          <p:spTgt spid="93"/>
                                        </p:tgtEl>
                                        <p:attrNameLst>
                                          <p:attrName>ppt_x</p:attrName>
                                        </p:attrNameLst>
                                      </p:cBhvr>
                                      <p:tavLst>
                                        <p:tav tm="0">
                                          <p:val>
                                            <p:strVal val="#ppt_x-1"/>
                                          </p:val>
                                        </p:tav>
                                        <p:tav tm="100000">
                                          <p:val>
                                            <p:strVal val="#ppt_x"/>
                                          </p:val>
                                        </p:tav>
                                      </p:tavLst>
                                    </p:anim>
                                  </p:childTnLst>
                                </p:cTn>
                              </p:par>
                              <p:par>
                                <p:cTn id="29" presetID="2" presetClass="entr" presetSubtype="8" fill="hold" nodeType="withEffect">
                                  <p:stCondLst>
                                    <p:cond delay="105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000"/>
                                        <p:tgtEl>
                                          <p:spTgt spid="94"/>
                                        </p:tgtEl>
                                        <p:attrNameLst>
                                          <p:attrName>ppt_x</p:attrName>
                                        </p:attrNameLst>
                                      </p:cBhvr>
                                      <p:tavLst>
                                        <p:tav tm="0">
                                          <p:val>
                                            <p:strVal val="#ppt_x-1"/>
                                          </p:val>
                                        </p:tav>
                                        <p:tav tm="100000">
                                          <p:val>
                                            <p:strVal val="#ppt_x"/>
                                          </p:val>
                                        </p:tav>
                                      </p:tavLst>
                                    </p:anim>
                                  </p:childTnLst>
                                </p:cTn>
                              </p:par>
                              <p:par>
                                <p:cTn id="32" presetID="2" presetClass="entr" presetSubtype="2" fill="hold" nodeType="withEffect">
                                  <p:stCondLst>
                                    <p:cond delay="125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1000"/>
                                        <p:tgtEl>
                                          <p:spTgt spid="98"/>
                                        </p:tgtEl>
                                        <p:attrNameLst>
                                          <p:attrName>ppt_x</p:attrName>
                                        </p:attrNameLst>
                                      </p:cBhvr>
                                      <p:tavLst>
                                        <p:tav tm="0">
                                          <p:val>
                                            <p:strVal val="#ppt_x+1"/>
                                          </p:val>
                                        </p:tav>
                                        <p:tav tm="100000">
                                          <p:val>
                                            <p:strVal val="#ppt_x"/>
                                          </p:val>
                                        </p:tav>
                                      </p:tavLst>
                                    </p:anim>
                                  </p:childTnLst>
                                </p:cTn>
                              </p:par>
                              <p:par>
                                <p:cTn id="35" presetID="2" presetClass="entr" presetSubtype="2" fill="hold" nodeType="withEffect">
                                  <p:stCondLst>
                                    <p:cond delay="1450"/>
                                  </p:stCondLst>
                                  <p:childTnLst>
                                    <p:set>
                                      <p:cBhvr>
                                        <p:cTn id="36" dur="1" fill="hold">
                                          <p:stCondLst>
                                            <p:cond delay="0"/>
                                          </p:stCondLst>
                                        </p:cTn>
                                        <p:tgtEl>
                                          <p:spTgt spid="97"/>
                                        </p:tgtEl>
                                        <p:attrNameLst>
                                          <p:attrName>style.visibility</p:attrName>
                                        </p:attrNameLst>
                                      </p:cBhvr>
                                      <p:to>
                                        <p:strVal val="visible"/>
                                      </p:to>
                                    </p:set>
                                    <p:anim calcmode="lin" valueType="num">
                                      <p:cBhvr additive="base">
                                        <p:cTn id="37" dur="1000"/>
                                        <p:tgtEl>
                                          <p:spTgt spid="97"/>
                                        </p:tgtEl>
                                        <p:attrNameLst>
                                          <p:attrName>ppt_x</p:attrName>
                                        </p:attrNameLst>
                                      </p:cBhvr>
                                      <p:tavLst>
                                        <p:tav tm="0">
                                          <p:val>
                                            <p:strVal val="#ppt_x+1"/>
                                          </p:val>
                                        </p:tav>
                                        <p:tav tm="100000">
                                          <p:val>
                                            <p:strVal val="#ppt_x"/>
                                          </p:val>
                                        </p:tav>
                                      </p:tavLst>
                                    </p:anim>
                                  </p:childTnLst>
                                </p:cTn>
                              </p:par>
                              <p:par>
                                <p:cTn id="38" presetID="2" presetClass="entr" presetSubtype="2" fill="hold" nodeType="withEffect">
                                  <p:stCondLst>
                                    <p:cond delay="1650"/>
                                  </p:stCondLst>
                                  <p:childTnLst>
                                    <p:set>
                                      <p:cBhvr>
                                        <p:cTn id="39" dur="1" fill="hold">
                                          <p:stCondLst>
                                            <p:cond delay="0"/>
                                          </p:stCondLst>
                                        </p:cTn>
                                        <p:tgtEl>
                                          <p:spTgt spid="96"/>
                                        </p:tgtEl>
                                        <p:attrNameLst>
                                          <p:attrName>style.visibility</p:attrName>
                                        </p:attrNameLst>
                                      </p:cBhvr>
                                      <p:to>
                                        <p:strVal val="visible"/>
                                      </p:to>
                                    </p:set>
                                    <p:anim calcmode="lin" valueType="num">
                                      <p:cBhvr additive="base">
                                        <p:cTn id="40" dur="1000"/>
                                        <p:tgtEl>
                                          <p:spTgt spid="96"/>
                                        </p:tgtEl>
                                        <p:attrNameLst>
                                          <p:attrName>ppt_x</p:attrName>
                                        </p:attrNameLst>
                                      </p:cBhvr>
                                      <p:tavLst>
                                        <p:tav tm="0">
                                          <p:val>
                                            <p:strVal val="#ppt_x+1"/>
                                          </p:val>
                                        </p:tav>
                                        <p:tav tm="100000">
                                          <p:val>
                                            <p:strVal val="#ppt_x"/>
                                          </p:val>
                                        </p:tav>
                                      </p:tavLst>
                                    </p:anim>
                                  </p:childTnLst>
                                </p:cTn>
                              </p:par>
                            </p:childTnLst>
                          </p:cTn>
                        </p:par>
                      </p:childTnLst>
                    </p:cTn>
                  </p:par>
                  <p:par>
                    <p:cTn id="41" fill="hold">
                      <p:stCondLst>
                        <p:cond delay="indefinite"/>
                      </p:stCondLst>
                      <p:childTnLst>
                        <p:par>
                          <p:cTn id="42" fill="hold">
                            <p:stCondLst>
                              <p:cond delay="0"/>
                            </p:stCondLst>
                            <p:childTnLst>
                              <p:par>
                                <p:cTn id="43" presetID="60" presetClass="entr" presetSubtype="128"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1000"/>
                                        <p:tgtEl>
                                          <p:spTgt spid="2"/>
                                        </p:tgtEl>
                                      </p:cBhvr>
                                    </p:animEffect>
                                    <p:anim calcmode="lin" valueType="num">
                                      <p:cBhvr additive="sum">
                                        <p:cTn id="46" dur="1000" fill="hold"/>
                                        <p:tgtEl>
                                          <p:spTgt spid="2"/>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47" dur="1000" fill="hold"/>
                                        <p:tgtEl>
                                          <p:spTgt spid="2"/>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48" dur="1000" fill="hold"/>
                                        <p:tgtEl>
                                          <p:spTgt spid="2"/>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49" dur="1000" fill="hold"/>
                                        <p:tgtEl>
                                          <p:spTgt spid="2"/>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mph" presetSubtype="128" accel="10000" decel="10000" fill="hold" nodeType="clickEffect">
                                  <p:stCondLst>
                                    <p:cond delay="0"/>
                                  </p:stCondLst>
                                  <p:childTnLst>
                                    <p:animRot by="21600000">
                                      <p:cBhvr>
                                        <p:cTn id="53" dur="20000" fill="hold"/>
                                        <p:tgtEl>
                                          <p:spTgt spid="2"/>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C2F7F97-81D5-4AD0-B300-E56463143BB6}"/>
              </a:ext>
            </a:extLst>
          </p:cNvPr>
          <p:cNvSpPr txBox="1"/>
          <p:nvPr/>
        </p:nvSpPr>
        <p:spPr>
          <a:xfrm>
            <a:off x="6856445" y="181957"/>
            <a:ext cx="5208038" cy="6494085"/>
          </a:xfrm>
          <a:prstGeom prst="rect">
            <a:avLst/>
          </a:prstGeom>
          <a:noFill/>
        </p:spPr>
        <p:txBody>
          <a:bodyPr wrap="square" rtlCol="0">
            <a:spAutoFit/>
          </a:bodyPr>
          <a:lstStyle/>
          <a:p>
            <a:r>
              <a:rPr lang="it-IT" sz="800" dirty="0"/>
              <a:t>ATTAAAGGTTTATACCTTCCCAGGTAACAAACCAACCAACTTTCGATCTCTTGTAGATCTGTTCTCTAAA</a:t>
            </a:r>
          </a:p>
          <a:p>
            <a:r>
              <a:rPr lang="it-IT" sz="800" dirty="0"/>
              <a:t>CGAACTTTAAAATCTGTGTGGCTGTCACTCGGCTGCATGCTTAGTGCACTCACGCAGTATAATTAATAAC</a:t>
            </a:r>
          </a:p>
          <a:p>
            <a:r>
              <a:rPr lang="it-IT" sz="800" dirty="0"/>
              <a:t>TAATTACTGTCGTTGACAGGACACGAGTAACTCGTCTATCTTCTGCAGGCTGCTTACGGTTTCGTCCGTG</a:t>
            </a:r>
          </a:p>
          <a:p>
            <a:r>
              <a:rPr lang="it-IT" sz="800" dirty="0"/>
              <a:t>TTGCAGCCGATCATCAGCACATCTAGGTTTCGTCCGGGTGTGACCGAAAGGTAAGATGGAGAGCCTTGTC</a:t>
            </a:r>
          </a:p>
          <a:p>
            <a:r>
              <a:rPr lang="it-IT" sz="800" dirty="0"/>
              <a:t>CCTGGTTTCAACGAGAAAACACACGTCCAACTCAGTTTGCCTGTTTTACAGGTTCGCGACGTGCTCGTAC</a:t>
            </a:r>
          </a:p>
          <a:p>
            <a:r>
              <a:rPr lang="it-IT" sz="800" dirty="0"/>
              <a:t>GTGGCTTTGGAGACTCCGTGGAGGAGGTCTTATCAGAGGCACGTCAACATCTTAAAGATGGCACTTGTGG</a:t>
            </a:r>
          </a:p>
          <a:p>
            <a:r>
              <a:rPr lang="it-IT" sz="800" dirty="0"/>
              <a:t>CTTAGTAGAAGTTGAAAAAGGCGTTTTGCCTCAACTTGAACAGCCCTATGTGTTCATCAAACGTTCGGAT</a:t>
            </a:r>
          </a:p>
          <a:p>
            <a:r>
              <a:rPr lang="it-IT" sz="800" dirty="0"/>
              <a:t>GCTCGAACTGCACCTCATGGTCATGTTATGGTTGAGCTGGTAGCAGAACTCGAAGGCATTCAGTACGGTC</a:t>
            </a:r>
          </a:p>
          <a:p>
            <a:r>
              <a:rPr lang="it-IT" sz="800" dirty="0"/>
              <a:t>GTAGTGGTGAGACACTTGGTGTCCTTGTCCCTCATGTGGGCGAAATACCAGTGGCTTACCGCAAGGTTCT</a:t>
            </a:r>
          </a:p>
          <a:p>
            <a:r>
              <a:rPr lang="it-IT" sz="800" dirty="0"/>
              <a:t>TCTTCGTAAGAACGGTAATAAAGGAGCTGGTGGCCATAGTTACGGCGCCGATCTAAAGTCATTTGACTTA</a:t>
            </a:r>
          </a:p>
          <a:p>
            <a:r>
              <a:rPr lang="it-IT" sz="800" dirty="0"/>
              <a:t>GGCGACGAGCTTGGCACTGATCCTTATGAAGATTTTCAAGAAAACTGGAACACTAAACATAGCAGTGGTG</a:t>
            </a:r>
          </a:p>
          <a:p>
            <a:r>
              <a:rPr lang="it-IT" sz="800" dirty="0"/>
              <a:t>TTACCCGTGAACTCATGCGTGAGCTTAACGGAGGGGCATACACTCGCTATGTCGATAACAACTTCTGTGG</a:t>
            </a:r>
          </a:p>
          <a:p>
            <a:r>
              <a:rPr lang="it-IT" sz="800" dirty="0"/>
              <a:t>CCCTGATGGCTACCCTCTTGAGTGCATTAAAGACCTTCTAGCACGTGCTGGTAAAGCTTCATGCACTTTG</a:t>
            </a:r>
          </a:p>
          <a:p>
            <a:r>
              <a:rPr lang="it-IT" sz="800" dirty="0"/>
              <a:t>TCCGAACAACTGGACTTTATTGACACTAAGAGGGGTGTATACTGCTGCCGTGAACATGAGCATGAAATTG</a:t>
            </a:r>
          </a:p>
          <a:p>
            <a:r>
              <a:rPr lang="it-IT" sz="800" dirty="0"/>
              <a:t>CTTGGTACACGGAACGTTCTGAAAAGAGCTATGAATTGCAGACACCTTTTGAAATTAAATTGGCAAAGAA</a:t>
            </a:r>
          </a:p>
          <a:p>
            <a:r>
              <a:rPr lang="it-IT" sz="800" dirty="0"/>
              <a:t>ATTTGACACCTTCAATGGGGAATGTCCAAATTTTGTATTTCCCTTAAATTCCATAATCAAGACTATTCAA</a:t>
            </a:r>
          </a:p>
          <a:p>
            <a:r>
              <a:rPr lang="it-IT" sz="800" dirty="0"/>
              <a:t>CCAAGGGTTGAAAAGAAAAAGCTTGATGGCTTTATGGGTAGAATTCGATCTGTCTATCCAGTTGCGTCAC</a:t>
            </a:r>
          </a:p>
          <a:p>
            <a:r>
              <a:rPr lang="it-IT" sz="800" dirty="0"/>
              <a:t>CAAATGAATGCAACCAAATGTGCCTTTCAACTCTCATGAAGTGTGATCATTGTGGTGAAACTTCATGGCA</a:t>
            </a:r>
          </a:p>
          <a:p>
            <a:r>
              <a:rPr lang="it-IT" sz="800" dirty="0"/>
              <a:t>GACGGGCGATTTTGTTAAAGCCACTTGCGAATTTTGTGGCACTGAGAATTTGACTAAAGAAGGTGCCACT</a:t>
            </a:r>
          </a:p>
          <a:p>
            <a:r>
              <a:rPr lang="it-IT" sz="800" dirty="0"/>
              <a:t>ACTTGTGGTTACTTACCCCAAAATGCTGTTGTTAAAATTTATTGTCCAGCATGTCACAATTCAGAAGTAG</a:t>
            </a:r>
          </a:p>
          <a:p>
            <a:r>
              <a:rPr lang="it-IT" sz="800" dirty="0"/>
              <a:t>GACCTGAGCATAGTCTTGCCGAATACCATAATGAATCTGGCTTGAAAACCATTCTTCGTAAGGGTGGTCG</a:t>
            </a:r>
          </a:p>
          <a:p>
            <a:r>
              <a:rPr lang="it-IT" sz="800" dirty="0"/>
              <a:t>CACTATTGCCTTTGGAGGCTGTGTGTTCTCTTATGTTGGTTGCCATAACAAGTGTGCCTATTGGGTTCCA</a:t>
            </a:r>
          </a:p>
          <a:p>
            <a:r>
              <a:rPr lang="it-IT" sz="800" dirty="0"/>
              <a:t>CGTGCTAGCGCTAACATAGGTTGTAACCATACAGGTGTTGTTGGAGAAGGTTCCGAAGGTCTTAATGACA</a:t>
            </a:r>
          </a:p>
          <a:p>
            <a:r>
              <a:rPr lang="it-IT" sz="800" dirty="0"/>
              <a:t>ACCTTCTTGAAATACTCCAAAAAGAGAAAGTCAACATCAATATTGTTGGTGACTTTAAACTTAATGAAGA</a:t>
            </a:r>
          </a:p>
          <a:p>
            <a:r>
              <a:rPr lang="it-IT" sz="800" dirty="0"/>
              <a:t>GATCGCCATTATTTTGGCATCTTTTTCTGCTTCCACAAGTGCTTTTGTGGAAACTGTGAAAGGTTTGGAT</a:t>
            </a:r>
          </a:p>
          <a:p>
            <a:r>
              <a:rPr lang="it-IT" sz="800" dirty="0"/>
              <a:t>TATAAAGCATTCAAACAAATTGTTGAATCCTGTGGTAATTTTAAAGTTACAAAAGGAAAAGCTAAAAAAG</a:t>
            </a:r>
          </a:p>
          <a:p>
            <a:r>
              <a:rPr lang="it-IT" sz="800" dirty="0"/>
              <a:t>GTGCCTGGAATATTGGTGAACAGAAATCAATACTGAGTCCTCTTTATGCATTTGCATCAGAGGCTGCTCG</a:t>
            </a:r>
          </a:p>
          <a:p>
            <a:r>
              <a:rPr lang="it-IT" sz="800" dirty="0"/>
              <a:t>TGTTGTACGATCAATTTTCTCCCGCACTCTTGAAACTGCTCAAAATTCTGTGCGTGTTTTACAGAAGGCC</a:t>
            </a:r>
          </a:p>
          <a:p>
            <a:r>
              <a:rPr lang="it-IT" sz="800" dirty="0"/>
              <a:t>GCTATAACAATACTAGATGGAATTTCACAGTATTCACTGAGACTCATTGATGCTATGATGTTCACATCTG</a:t>
            </a:r>
          </a:p>
          <a:p>
            <a:r>
              <a:rPr lang="it-IT" sz="800" dirty="0"/>
              <a:t>ATTTGGCTACTAACAATCTAGTTGTAATGGCCTACATTACAGGTGGTGTTGTTCAGTTGACTTCGCAGTG</a:t>
            </a:r>
          </a:p>
          <a:p>
            <a:r>
              <a:rPr lang="it-IT" sz="800" dirty="0"/>
              <a:t>GCTAACTAACATCTTTGGCACTGTTTATGAAAAACTCAAACCCGTCCTTGATTGGCTTGAAGAGAAGTTT</a:t>
            </a:r>
          </a:p>
          <a:p>
            <a:r>
              <a:rPr lang="it-IT" sz="800" dirty="0"/>
              <a:t>AAGGAAGGTGTAGAGTTTCTTAGAGACGGTTGGGAAATTGTTAAATTTATCTCAACCTGTGCTTGTGAAA</a:t>
            </a:r>
          </a:p>
          <a:p>
            <a:r>
              <a:rPr lang="it-IT" sz="800" dirty="0"/>
              <a:t>TTGTCGGTGGACAAATTGTCACCTGTGCAAAGGAAATTAAGGAGAGTGTTCAGACATTCTTTAAGCTTGT</a:t>
            </a:r>
          </a:p>
          <a:p>
            <a:r>
              <a:rPr lang="it-IT" sz="800" dirty="0"/>
              <a:t>AAATAAATTTTTGGCTTTGTGTGCTGACTCTATCATTATTGGTGGAGCTAAACTTAAAGCCTTGAATTTA</a:t>
            </a:r>
          </a:p>
          <a:p>
            <a:r>
              <a:rPr lang="it-IT" sz="800" dirty="0"/>
              <a:t>GGTGAAACATTTGTCACGCACTCAAAGGGATTGTACAGAAAGTGTGTTAAATCCAGAGAAGAAACTGGCC</a:t>
            </a:r>
          </a:p>
          <a:p>
            <a:r>
              <a:rPr lang="it-IT" sz="800" dirty="0"/>
              <a:t>TACTCATGCCTCTAAAAGCCCCAAAAGAAATTATCTTCTTAGAGGGAGAAACACTTCCCACAGAAGTGTT</a:t>
            </a:r>
          </a:p>
          <a:p>
            <a:r>
              <a:rPr lang="it-IT" sz="800" dirty="0"/>
              <a:t>AACAGAGGAAGTTGTCTTGAAAACTGGTGATTTACAACCATTAGAACAACCTACTAGTGAAGCTGTTGAA</a:t>
            </a:r>
          </a:p>
          <a:p>
            <a:r>
              <a:rPr lang="it-IT" sz="800" dirty="0"/>
              <a:t>GCTCCATTGGTTGGTACACCAGTTTGTATTAACGGGCTTATGTTGCTCGAAATCAAAGACACAGAAAAGT</a:t>
            </a:r>
          </a:p>
          <a:p>
            <a:r>
              <a:rPr lang="it-IT" sz="800" dirty="0"/>
              <a:t>ACTGTGCCCTTGCACCTAATATGATGGTAACAAACAATACCTTCACACTCAAAGGCGGTGCACCAACAAA</a:t>
            </a:r>
          </a:p>
          <a:p>
            <a:r>
              <a:rPr lang="it-IT" sz="800" dirty="0"/>
              <a:t>GGTTACTTTTGGTGATGACACTGTGATAGAAGTGCAAGGTTACAAGAGTGTGAATATCACTTTTGAACTT</a:t>
            </a:r>
          </a:p>
          <a:p>
            <a:r>
              <a:rPr lang="it-IT" sz="800" dirty="0"/>
              <a:t>GATGAAAGGATTGATAAAGTACTTAATGAGAAGTGCTCTGCCTATACAGTTGAACTCGGTACAGAAGTAA</a:t>
            </a:r>
          </a:p>
          <a:p>
            <a:r>
              <a:rPr lang="it-IT" sz="800" dirty="0"/>
              <a:t>ATGAGTTCGCCTGTGTTGTGGCAGATGCTGTCATAAAAACTTTGCAACCAGTATCTGAATTACTTACACC</a:t>
            </a:r>
          </a:p>
          <a:p>
            <a:r>
              <a:rPr lang="it-IT" sz="800" dirty="0"/>
              <a:t>ACTGGGCATTGATTTAGATGAGTGGAGTATGGCTACATACTACTTATTTGATGAGTCTGGTGAGTTTAAA</a:t>
            </a:r>
          </a:p>
          <a:p>
            <a:r>
              <a:rPr lang="it-IT" sz="800" dirty="0"/>
              <a:t>TTGGCTTCACATATGTATTGTTCTTTCTACCCTCCAGATGAGGATGAAGAAGAAGGTGATTGTGAAGAAG</a:t>
            </a:r>
          </a:p>
          <a:p>
            <a:r>
              <a:rPr lang="it-IT" sz="800" dirty="0"/>
              <a:t>AAGAGTTTGAGCCATCAACTCAATATGAGTATGGTACTGAAGATGATTACCAAGGTAAACCTTTGGAATT</a:t>
            </a:r>
          </a:p>
          <a:p>
            <a:r>
              <a:rPr lang="it-IT" sz="800" dirty="0"/>
              <a:t>TGGTGCCACTTCTGCTGCTCTTCAACCTGAAGAAGAGCAAGAAGAAGATTGGTTAGATGATGATAGTCAA</a:t>
            </a:r>
          </a:p>
          <a:p>
            <a:r>
              <a:rPr lang="it-IT" sz="800" dirty="0"/>
              <a:t>CAAACTGTTGGTCAACAAGACGGCAGTGAGGACAATCAGACAACTACTATTCAAACAATTGTTGAGGTTC</a:t>
            </a:r>
          </a:p>
          <a:p>
            <a:r>
              <a:rPr lang="it-IT" sz="800" dirty="0"/>
              <a:t>AACCTCAATTAGAGATGGAACTTACACCAGTTGTTCAGACTATTGAAGTGAATAGTTTTAGTGGTTATTT</a:t>
            </a:r>
          </a:p>
          <a:p>
            <a:r>
              <a:rPr lang="it-IT" sz="800" dirty="0"/>
              <a:t>AAAACTTACTGACAATGTATACATTAAAAATGCAGACATTGTGGAAGAAGCTAAAAAGGTAAAACCAACA</a:t>
            </a:r>
          </a:p>
          <a:p>
            <a:r>
              <a:rPr lang="it-IT" sz="800" dirty="0"/>
              <a:t>GTGGTTGTTAATGCAGCCAATGTTTACCTTAAACATGGAGGAGGTGTTGCAGGAGCCTTAAATAAGGCTA</a:t>
            </a:r>
          </a:p>
          <a:p>
            <a:r>
              <a:rPr lang="it-IT" sz="800" dirty="0"/>
              <a:t>CTAACAATGCCATGCAAGTTGAATCTGATGATTACATAGCTACTAATGGACCACTTAAAGTGGGTGGTAG</a:t>
            </a:r>
          </a:p>
          <a:p>
            <a:r>
              <a:rPr lang="it-IT" sz="800" dirty="0"/>
              <a:t>TTGTGTTTTAAGCGGACACAATCTTGCTAAACACTGTCTTCATGTTGTCGGCCCAAATGTTAACAAAGGT</a:t>
            </a:r>
          </a:p>
        </p:txBody>
      </p:sp>
      <p:sp>
        <p:nvSpPr>
          <p:cNvPr id="8" name="Rettangolo 7">
            <a:extLst>
              <a:ext uri="{FF2B5EF4-FFF2-40B4-BE49-F238E27FC236}">
                <a16:creationId xmlns:a16="http://schemas.microsoft.com/office/drawing/2014/main" id="{0F49AB3B-4DAA-452A-9406-125A058CDDF9}"/>
              </a:ext>
            </a:extLst>
          </p:cNvPr>
          <p:cNvSpPr/>
          <p:nvPr/>
        </p:nvSpPr>
        <p:spPr>
          <a:xfrm>
            <a:off x="0" y="565213"/>
            <a:ext cx="3910291" cy="923330"/>
          </a:xfrm>
          <a:prstGeom prst="rect">
            <a:avLst/>
          </a:prstGeom>
          <a:noFill/>
        </p:spPr>
        <p:txBody>
          <a:bodyPr wrap="square" lIns="91440" tIns="45720" rIns="91440" bIns="45720">
            <a:spAutoFit/>
          </a:bodyPr>
          <a:lstStyle/>
          <a:p>
            <a:pPr algn="ctr"/>
            <a:r>
              <a:rPr lang="it-IT"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Thanks</a:t>
            </a:r>
          </a:p>
        </p:txBody>
      </p:sp>
      <p:pic>
        <p:nvPicPr>
          <p:cNvPr id="1028" name="Picture 4" descr="Mascotte cartoon illustration_angry red covid-19 corona virus_isolated |  Vettore Premium">
            <a:extLst>
              <a:ext uri="{FF2B5EF4-FFF2-40B4-BE49-F238E27FC236}">
                <a16:creationId xmlns:a16="http://schemas.microsoft.com/office/drawing/2014/main" id="{41A0E718-675F-4971-BA0B-54E071B46A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07" t="14929" r="16800" b="13375"/>
          <a:stretch/>
        </p:blipFill>
        <p:spPr bwMode="auto">
          <a:xfrm>
            <a:off x="2211355" y="2071394"/>
            <a:ext cx="3749352" cy="430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08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Cover and End Slide Master">
  <a:themeElements>
    <a:clrScheme name="Genome Editing">
      <a:dk1>
        <a:sysClr val="windowText" lastClr="000000"/>
      </a:dk1>
      <a:lt1>
        <a:sysClr val="window" lastClr="FFFFFF"/>
      </a:lt1>
      <a:dk2>
        <a:srgbClr val="44546A"/>
      </a:dk2>
      <a:lt2>
        <a:srgbClr val="E7E6E6"/>
      </a:lt2>
      <a:accent1>
        <a:srgbClr val="39A5AE"/>
      </a:accent1>
      <a:accent2>
        <a:srgbClr val="2395A6"/>
      </a:accent2>
      <a:accent3>
        <a:srgbClr val="80DBE4"/>
      </a:accent3>
      <a:accent4>
        <a:srgbClr val="CDFEFD"/>
      </a:accent4>
      <a:accent5>
        <a:srgbClr val="FE8B44"/>
      </a:accent5>
      <a:accent6>
        <a:srgbClr val="FDC56F"/>
      </a:accent6>
      <a:hlink>
        <a:srgbClr val="CDFEFD"/>
      </a:hlink>
      <a:folHlink>
        <a:srgbClr val="CDFEFD"/>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Genome Editing">
      <a:dk1>
        <a:sysClr val="windowText" lastClr="000000"/>
      </a:dk1>
      <a:lt1>
        <a:sysClr val="window" lastClr="FFFFFF"/>
      </a:lt1>
      <a:dk2>
        <a:srgbClr val="44546A"/>
      </a:dk2>
      <a:lt2>
        <a:srgbClr val="E7E6E6"/>
      </a:lt2>
      <a:accent1>
        <a:srgbClr val="39A5AE"/>
      </a:accent1>
      <a:accent2>
        <a:srgbClr val="2395A6"/>
      </a:accent2>
      <a:accent3>
        <a:srgbClr val="80DBE4"/>
      </a:accent3>
      <a:accent4>
        <a:srgbClr val="CDFEFD"/>
      </a:accent4>
      <a:accent5>
        <a:srgbClr val="FE8B44"/>
      </a:accent5>
      <a:accent6>
        <a:srgbClr val="FDC56F"/>
      </a:accent6>
      <a:hlink>
        <a:srgbClr val="CDFEFD"/>
      </a:hlink>
      <a:folHlink>
        <a:srgbClr val="CDFEFD"/>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2164</TotalTime>
  <Words>2684</Words>
  <Application>Microsoft Office PowerPoint</Application>
  <PresentationFormat>Widescreen</PresentationFormat>
  <Paragraphs>482</Paragraphs>
  <Slides>45</Slides>
  <Notes>7</Notes>
  <HiddenSlides>0</HiddenSlides>
  <MMClips>0</MMClips>
  <ScaleCrop>false</ScaleCrop>
  <HeadingPairs>
    <vt:vector size="6" baseType="variant">
      <vt:variant>
        <vt:lpstr>Caratteri utilizzati</vt:lpstr>
      </vt:variant>
      <vt:variant>
        <vt:i4>12</vt:i4>
      </vt:variant>
      <vt:variant>
        <vt:lpstr>Tema</vt:lpstr>
      </vt:variant>
      <vt:variant>
        <vt:i4>3</vt:i4>
      </vt:variant>
      <vt:variant>
        <vt:lpstr>Titoli diapositive</vt:lpstr>
      </vt:variant>
      <vt:variant>
        <vt:i4>45</vt:i4>
      </vt:variant>
    </vt:vector>
  </HeadingPairs>
  <TitlesOfParts>
    <vt:vector size="60" baseType="lpstr">
      <vt:lpstr>Abadi Extra Light</vt:lpstr>
      <vt:lpstr>AdvOT8608a8d1+03</vt:lpstr>
      <vt:lpstr>AdvOTea1a7398</vt:lpstr>
      <vt:lpstr>AdvOTea1a7398+fb</vt:lpstr>
      <vt:lpstr>Architects Daughter</vt:lpstr>
      <vt:lpstr>Arial</vt:lpstr>
      <vt:lpstr>Calibri</vt:lpstr>
      <vt:lpstr>Corbel-Bold</vt:lpstr>
      <vt:lpstr>Open Sans</vt:lpstr>
      <vt:lpstr>PT Serif</vt:lpstr>
      <vt:lpstr>Roboto (Body)</vt:lpstr>
      <vt:lpstr>Times New Roman</vt:lpstr>
      <vt:lpstr>Cover and End Slide Master</vt:lpstr>
      <vt:lpstr>Contents Slide Master</vt:lpstr>
      <vt:lpstr>Section Break Slide Master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Jacopo Troisi</dc:creator>
  <cp:lastModifiedBy>Jacopo Troisi</cp:lastModifiedBy>
  <cp:revision>61</cp:revision>
  <dcterms:created xsi:type="dcterms:W3CDTF">2020-12-13T11:04:14Z</dcterms:created>
  <dcterms:modified xsi:type="dcterms:W3CDTF">2021-07-16T10:01:49Z</dcterms:modified>
</cp:coreProperties>
</file>